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Lst>
  <p:sldSz cy="9144000" cx="16256000"/>
  <p:notesSz cx="6858000" cy="9144000"/>
  <p:embeddedFontLst>
    <p:embeddedFont>
      <p:font typeface="Roboto Condensed"/>
      <p:regular r:id="rId322"/>
      <p:bold r:id="rId323"/>
      <p:italic r:id="rId324"/>
      <p:boldItalic r:id="rId325"/>
    </p:embeddedFont>
    <p:embeddedFont>
      <p:font typeface="Open Sans SemiBold"/>
      <p:regular r:id="rId326"/>
      <p:bold r:id="rId327"/>
      <p:italic r:id="rId328"/>
      <p:boldItalic r:id="rId329"/>
    </p:embeddedFont>
    <p:embeddedFont>
      <p:font typeface="Open Sans ExtraBold"/>
      <p:bold r:id="rId330"/>
      <p:boldItalic r:id="rId331"/>
    </p:embeddedFont>
    <p:embeddedFont>
      <p:font typeface="Gill Sans"/>
      <p:regular r:id="rId332"/>
      <p:bold r:id="rId333"/>
    </p:embeddedFont>
    <p:embeddedFont>
      <p:font typeface="Open Sans Light"/>
      <p:regular r:id="rId334"/>
      <p:bold r:id="rId335"/>
      <p:italic r:id="rId336"/>
      <p:boldItalic r:id="rId337"/>
    </p:embeddedFont>
    <p:embeddedFont>
      <p:font typeface="Open Sans"/>
      <p:regular r:id="rId338"/>
      <p:bold r:id="rId339"/>
      <p:italic r:id="rId340"/>
      <p:boldItalic r:id="rId3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143">
          <p15:clr>
            <a:srgbClr val="A4A3A4"/>
          </p15:clr>
        </p15:guide>
        <p15:guide id="2" orient="horz" pos="2336">
          <p15:clr>
            <a:srgbClr val="A4A3A4"/>
          </p15:clr>
        </p15:guide>
        <p15:guide id="3" orient="horz" pos="952">
          <p15:clr>
            <a:srgbClr val="A4A3A4"/>
          </p15:clr>
        </p15:guide>
        <p15:guide id="4" orient="horz" pos="3424">
          <p15:clr>
            <a:srgbClr val="A4A3A4"/>
          </p15:clr>
        </p15:guide>
        <p15:guide id="5" pos="7524">
          <p15:clr>
            <a:srgbClr val="A4A3A4"/>
          </p15:clr>
        </p15:guide>
        <p15:guide id="6" orient="horz" pos="521">
          <p15:clr>
            <a:srgbClr val="A4A3A4"/>
          </p15:clr>
        </p15:guide>
        <p15:guide id="7" pos="675">
          <p15:clr>
            <a:srgbClr val="A4A3A4"/>
          </p15:clr>
        </p15:guide>
        <p15:guide id="8" orient="horz" pos="4309">
          <p15:clr>
            <a:srgbClr val="A4A3A4"/>
          </p15:clr>
        </p15:guide>
        <p15:guide id="9" pos="9584">
          <p15:clr>
            <a:srgbClr val="A4A3A4"/>
          </p15:clr>
        </p15:guide>
      </p15:sldGuideLst>
    </p:ext>
    <p:ext uri="GoogleSlidesCustomDataVersion2">
      <go:slidesCustomData xmlns:go="http://customooxmlschemas.google.com/" r:id="rId342" roundtripDataSignature="AMtx7mhi9XEzYrUzeAHxx0iT70YSTCts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6F4C31-F3C4-4819-9751-A1D41B19AAD6}">
  <a:tblStyle styleId="{436F4C31-F3C4-4819-9751-A1D41B19AAD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8A33A84-82D5-4864-8EA8-08E6AE5144C4}"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F97526A-156C-4110-9BA3-693EF25D9BD0}"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143"/>
        <p:guide pos="2336" orient="horz"/>
        <p:guide pos="952" orient="horz"/>
        <p:guide pos="3424" orient="horz"/>
        <p:guide pos="7524"/>
        <p:guide pos="521" orient="horz"/>
        <p:guide pos="675"/>
        <p:guide pos="4309" orient="horz"/>
        <p:guide pos="95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font" Target="fonts/OpenSans-boldItalic.fntdata"/><Relationship Id="rId340" Type="http://schemas.openxmlformats.org/officeDocument/2006/relationships/font" Target="fonts/OpenSans-italic.fntdata"/><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342" Type="http://customschemas.google.com/relationships/presentationmetadata" Target="metadata"/><Relationship Id="rId217" Type="http://schemas.openxmlformats.org/officeDocument/2006/relationships/slide" Target="slides/slide211.xml"/><Relationship Id="rId338" Type="http://schemas.openxmlformats.org/officeDocument/2006/relationships/font" Target="fonts/OpenSans-regular.fntdata"/><Relationship Id="rId216" Type="http://schemas.openxmlformats.org/officeDocument/2006/relationships/slide" Target="slides/slide210.xml"/><Relationship Id="rId337" Type="http://schemas.openxmlformats.org/officeDocument/2006/relationships/font" Target="fonts/OpenSansLight-boldItalic.fntdata"/><Relationship Id="rId215" Type="http://schemas.openxmlformats.org/officeDocument/2006/relationships/slide" Target="slides/slide209.xml"/><Relationship Id="rId336" Type="http://schemas.openxmlformats.org/officeDocument/2006/relationships/font" Target="fonts/OpenSansLight-italic.fntdata"/><Relationship Id="rId214" Type="http://schemas.openxmlformats.org/officeDocument/2006/relationships/slide" Target="slides/slide208.xml"/><Relationship Id="rId335" Type="http://schemas.openxmlformats.org/officeDocument/2006/relationships/font" Target="fonts/OpenSansLight-bold.fntdata"/><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font" Target="fonts/OpenSans-bold.fntdata"/><Relationship Id="rId330" Type="http://schemas.openxmlformats.org/officeDocument/2006/relationships/font" Target="fonts/OpenSansExtraBold-bold.fntdata"/><Relationship Id="rId213" Type="http://schemas.openxmlformats.org/officeDocument/2006/relationships/slide" Target="slides/slide207.xml"/><Relationship Id="rId334" Type="http://schemas.openxmlformats.org/officeDocument/2006/relationships/font" Target="fonts/OpenSansLight-regular.fntdata"/><Relationship Id="rId212" Type="http://schemas.openxmlformats.org/officeDocument/2006/relationships/slide" Target="slides/slide206.xml"/><Relationship Id="rId333" Type="http://schemas.openxmlformats.org/officeDocument/2006/relationships/font" Target="fonts/GillSans-bold.fntdata"/><Relationship Id="rId211" Type="http://schemas.openxmlformats.org/officeDocument/2006/relationships/slide" Target="slides/slide205.xml"/><Relationship Id="rId332" Type="http://schemas.openxmlformats.org/officeDocument/2006/relationships/font" Target="fonts/GillSans-regular.fntdata"/><Relationship Id="rId210" Type="http://schemas.openxmlformats.org/officeDocument/2006/relationships/slide" Target="slides/slide204.xml"/><Relationship Id="rId331" Type="http://schemas.openxmlformats.org/officeDocument/2006/relationships/font" Target="fonts/OpenSansExtraBold-boldItalic.fntdata"/><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font" Target="fonts/OpenSansSemiBold-bold.fntdata"/><Relationship Id="rId205" Type="http://schemas.openxmlformats.org/officeDocument/2006/relationships/slide" Target="slides/slide199.xml"/><Relationship Id="rId326" Type="http://schemas.openxmlformats.org/officeDocument/2006/relationships/font" Target="fonts/OpenSansSemiBold-regular.fntdata"/><Relationship Id="rId204" Type="http://schemas.openxmlformats.org/officeDocument/2006/relationships/slide" Target="slides/slide198.xml"/><Relationship Id="rId325" Type="http://schemas.openxmlformats.org/officeDocument/2006/relationships/font" Target="fonts/RobotoCondensed-boldItalic.fntdata"/><Relationship Id="rId203" Type="http://schemas.openxmlformats.org/officeDocument/2006/relationships/slide" Target="slides/slide197.xml"/><Relationship Id="rId324" Type="http://schemas.openxmlformats.org/officeDocument/2006/relationships/font" Target="fonts/RobotoCondensed-italic.fntdata"/><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font" Target="fonts/OpenSansSemiBold-boldItalic.fntdata"/><Relationship Id="rId207" Type="http://schemas.openxmlformats.org/officeDocument/2006/relationships/slide" Target="slides/slide201.xml"/><Relationship Id="rId328" Type="http://schemas.openxmlformats.org/officeDocument/2006/relationships/font" Target="fonts/OpenSansSemiBold-italic.fntdata"/><Relationship Id="rId202" Type="http://schemas.openxmlformats.org/officeDocument/2006/relationships/slide" Target="slides/slide196.xml"/><Relationship Id="rId323" Type="http://schemas.openxmlformats.org/officeDocument/2006/relationships/font" Target="fonts/RobotoCondensed-bold.fntdata"/><Relationship Id="rId201" Type="http://schemas.openxmlformats.org/officeDocument/2006/relationships/slide" Target="slides/slide195.xml"/><Relationship Id="rId322" Type="http://schemas.openxmlformats.org/officeDocument/2006/relationships/font" Target="fonts/RobotoCondensed-regular.fntdata"/><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Let’s deep-dive into why cybersecurity important.</a:t>
            </a:r>
            <a:endParaRPr/>
          </a:p>
          <a:p>
            <a:pPr indent="-342900" lvl="1"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Due to technological advancement, the rate of cybercrime is increasing</a:t>
            </a:r>
            <a:endParaRPr/>
          </a:p>
          <a:p>
            <a:pPr indent="-342900" lvl="1"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As most of the business happens online these days, there is an increasing demand to protect this data</a:t>
            </a:r>
            <a:endParaRPr/>
          </a:p>
          <a:p>
            <a:pPr indent="-342900" lvl="1"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Presence of crime syndicates</a:t>
            </a:r>
            <a:endParaRPr/>
          </a:p>
          <a:p>
            <a:pPr indent="-342900" lvl="1"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Cyber armies</a:t>
            </a:r>
            <a:endParaRPr/>
          </a:p>
          <a:p>
            <a:pPr indent="-342900" lvl="1"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Financial fraud</a:t>
            </a:r>
            <a:endParaRPr/>
          </a:p>
        </p:txBody>
      </p:sp>
      <p:sp>
        <p:nvSpPr>
          <p:cNvPr id="171" name="Google Shape;171;p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3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Controls against Electronic Emanation:</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Faraday Cage</a:t>
            </a:r>
            <a:endParaRPr b="0" i="0" sz="12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A closed enclosure with external metal mesh that fully surrounds the enclosure</a:t>
            </a:r>
            <a:r>
              <a:rPr lang="en-US" sz="1200">
                <a:solidFill>
                  <a:srgbClr val="3F3F3F"/>
                </a:solidFill>
                <a:latin typeface="Open Sans"/>
                <a:ea typeface="Open Sans"/>
                <a:cs typeface="Open Sans"/>
                <a:sym typeface="Open Sans"/>
              </a:rPr>
              <a:t>, </a:t>
            </a:r>
            <a:r>
              <a:rPr i="0" lang="en-US" sz="1200" u="none" cap="none" strike="noStrike">
                <a:solidFill>
                  <a:srgbClr val="3F3F3F"/>
                </a:solidFill>
                <a:latin typeface="Open Sans"/>
                <a:ea typeface="Open Sans"/>
                <a:cs typeface="Open Sans"/>
                <a:sym typeface="Open Sans"/>
              </a:rPr>
              <a:t>absorbing EM signals.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White Noise</a:t>
            </a:r>
            <a:endParaRPr b="0" i="0" sz="12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Broadcast</a:t>
            </a:r>
            <a:r>
              <a:rPr lang="en-US" sz="1200">
                <a:solidFill>
                  <a:srgbClr val="3F3F3F"/>
                </a:solidFill>
                <a:latin typeface="Open Sans"/>
                <a:ea typeface="Open Sans"/>
                <a:cs typeface="Open Sans"/>
                <a:sym typeface="Open Sans"/>
              </a:rPr>
              <a:t>s</a:t>
            </a:r>
            <a:r>
              <a:rPr i="0" lang="en-US" sz="1200" u="none" cap="none" strike="noStrike">
                <a:solidFill>
                  <a:srgbClr val="3F3F3F"/>
                </a:solidFill>
                <a:latin typeface="Open Sans"/>
                <a:ea typeface="Open Sans"/>
                <a:cs typeface="Open Sans"/>
                <a:sym typeface="Open Sans"/>
              </a:rPr>
              <a:t> false traffic to mask and hide the presence of real emanations.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Control Zone</a:t>
            </a:r>
            <a:endParaRPr>
              <a:solidFill>
                <a:srgbClr val="3F3F3F"/>
              </a:solidFill>
            </a:endParaRPr>
          </a:p>
          <a:p>
            <a:pPr indent="-342000" lvl="0" marL="342000" marR="356870" rtl="0" algn="l">
              <a:lnSpc>
                <a:spcPct val="115000"/>
              </a:lnSpc>
              <a:spcBef>
                <a:spcPts val="100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Implementation of zones </a:t>
            </a:r>
            <a:r>
              <a:rPr lang="en-US" sz="1200">
                <a:solidFill>
                  <a:srgbClr val="3F3F3F"/>
                </a:solidFill>
                <a:latin typeface="Open Sans"/>
                <a:ea typeface="Open Sans"/>
                <a:cs typeface="Open Sans"/>
                <a:sym typeface="Open Sans"/>
              </a:rPr>
              <a:t>so</a:t>
            </a:r>
            <a:r>
              <a:rPr i="0" lang="en-US" sz="1200" u="none" cap="none" strike="noStrike">
                <a:solidFill>
                  <a:srgbClr val="3F3F3F"/>
                </a:solidFill>
                <a:latin typeface="Open Sans"/>
                <a:ea typeface="Open Sans"/>
                <a:cs typeface="Open Sans"/>
                <a:sym typeface="Open Sans"/>
              </a:rPr>
              <a:t> that the emanations are controlled within the environment.</a:t>
            </a:r>
            <a:endParaRPr sz="1200">
              <a:solidFill>
                <a:srgbClr val="3F3F3F"/>
              </a:solidFill>
              <a:latin typeface="Open Sans"/>
              <a:ea typeface="Open Sans"/>
              <a:cs typeface="Open Sans"/>
              <a:sym typeface="Open Sans"/>
            </a:endParaRPr>
          </a:p>
          <a:p>
            <a:pPr indent="-342000" lvl="0" marL="342000" marR="356870" rtl="0" algn="l">
              <a:lnSpc>
                <a:spcPct val="115000"/>
              </a:lnSpc>
              <a:spcBef>
                <a:spcPts val="100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Can use faraday cage or white noise in those zones</a:t>
            </a:r>
            <a:endParaRPr/>
          </a:p>
          <a:p>
            <a:pPr indent="0" lvl="0" marL="0" rtl="0" algn="l">
              <a:lnSpc>
                <a:spcPct val="100000"/>
              </a:lnSpc>
              <a:spcBef>
                <a:spcPts val="0"/>
              </a:spcBef>
              <a:spcAft>
                <a:spcPts val="0"/>
              </a:spcAft>
              <a:buSzPts val="1400"/>
              <a:buNone/>
            </a:pPr>
            <a:r>
              <a:t/>
            </a:r>
            <a:endParaRPr/>
          </a:p>
        </p:txBody>
      </p:sp>
      <p:sp>
        <p:nvSpPr>
          <p:cNvPr id="1597" name="Google Shape;1597;p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3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Heating, Ventilation, and Air-Conditioning (HVAC)</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Temperature and humidity are maintained within reasonable limits.</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Positive pressure and drainage are employed.</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Recommended humidity levels are 40 to 55%.</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Low humidity causes static electricity.</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High humidity may cause corrosion.</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Recommended </a:t>
            </a:r>
            <a:r>
              <a:rPr b="1" i="0" lang="en-US" sz="1200" u="none" cap="none" strike="noStrike">
                <a:solidFill>
                  <a:srgbClr val="3F3F3F"/>
                </a:solidFill>
                <a:latin typeface="Open Sans"/>
                <a:ea typeface="Open Sans"/>
                <a:cs typeface="Open Sans"/>
                <a:sym typeface="Open Sans"/>
              </a:rPr>
              <a:t>set point </a:t>
            </a:r>
            <a:r>
              <a:rPr b="0" i="0" lang="en-US" sz="1200" u="none" cap="none" strike="noStrike">
                <a:solidFill>
                  <a:srgbClr val="3F3F3F"/>
                </a:solidFill>
                <a:latin typeface="Open Sans"/>
                <a:ea typeface="Open Sans"/>
                <a:cs typeface="Open Sans"/>
                <a:sym typeface="Open Sans"/>
              </a:rPr>
              <a:t>temperature range for a data center is 68 to 77°F (20–25°C).</a:t>
            </a:r>
            <a:endParaRPr/>
          </a:p>
        </p:txBody>
      </p:sp>
      <p:sp>
        <p:nvSpPr>
          <p:cNvPr id="1625" name="Google Shape;1625;p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3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 reliable power supply is critical for any data center. The following are common threats to the power system:</a:t>
            </a:r>
            <a:endParaRPr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chemeClr val="lt1"/>
                </a:solidFill>
                <a:latin typeface="Open Sans"/>
                <a:ea typeface="Open Sans"/>
                <a:cs typeface="Open Sans"/>
                <a:sym typeface="Open Sans"/>
              </a:rPr>
              <a:t>Power Excess</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Surge: </a:t>
            </a:r>
            <a:r>
              <a:rPr b="0" i="0" lang="en-US" sz="1200" u="none" cap="none" strike="noStrike">
                <a:solidFill>
                  <a:srgbClr val="3F3F3F"/>
                </a:solidFill>
                <a:latin typeface="Open Sans"/>
                <a:ea typeface="Open Sans"/>
                <a:cs typeface="Open Sans"/>
                <a:sym typeface="Open Sans"/>
              </a:rPr>
              <a:t>Prolonged high voltage</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Spike: </a:t>
            </a:r>
            <a:r>
              <a:rPr b="0" i="0" lang="en-US" sz="1200" u="none" cap="none" strike="noStrike">
                <a:solidFill>
                  <a:srgbClr val="3F3F3F"/>
                </a:solidFill>
                <a:latin typeface="Open Sans"/>
                <a:ea typeface="Open Sans"/>
                <a:cs typeface="Open Sans"/>
                <a:sym typeface="Open Sans"/>
              </a:rPr>
              <a:t>Momentary high voltage</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chemeClr val="lt1"/>
                </a:solidFill>
                <a:latin typeface="Open Sans"/>
                <a:ea typeface="Open Sans"/>
                <a:cs typeface="Open Sans"/>
                <a:sym typeface="Open Sans"/>
              </a:rPr>
              <a:t>Power Loss</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Blackout: </a:t>
            </a:r>
            <a:r>
              <a:rPr b="0" i="0" lang="en-US" sz="1200" u="none" cap="none" strike="noStrike">
                <a:solidFill>
                  <a:srgbClr val="3F3F3F"/>
                </a:solidFill>
                <a:latin typeface="Open Sans"/>
                <a:ea typeface="Open Sans"/>
                <a:cs typeface="Open Sans"/>
                <a:sym typeface="Open Sans"/>
              </a:rPr>
              <a:t>Prolonged, complete loss of electric power</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Fault: </a:t>
            </a:r>
            <a:r>
              <a:rPr b="0" i="0" lang="en-US" sz="1200" u="none" cap="none" strike="noStrike">
                <a:solidFill>
                  <a:srgbClr val="3F3F3F"/>
                </a:solidFill>
                <a:latin typeface="Open Sans"/>
                <a:ea typeface="Open Sans"/>
                <a:cs typeface="Open Sans"/>
                <a:sym typeface="Open Sans"/>
              </a:rPr>
              <a:t>Momentary power outage</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chemeClr val="lt1"/>
                </a:solidFill>
                <a:latin typeface="Open Sans"/>
                <a:ea typeface="Open Sans"/>
                <a:cs typeface="Open Sans"/>
                <a:sym typeface="Open Sans"/>
              </a:rPr>
              <a:t>Power Degradation</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Brownout: </a:t>
            </a:r>
            <a:r>
              <a:rPr b="0" i="0" lang="en-US" sz="1200" u="none" cap="none" strike="noStrike">
                <a:solidFill>
                  <a:srgbClr val="3F3F3F"/>
                </a:solidFill>
                <a:latin typeface="Open Sans"/>
                <a:ea typeface="Open Sans"/>
                <a:cs typeface="Open Sans"/>
                <a:sym typeface="Open Sans"/>
              </a:rPr>
              <a:t>Prolonged reduction in voltage</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Sag or dip: </a:t>
            </a:r>
            <a:r>
              <a:rPr b="0" i="0" lang="en-US" sz="1200" u="none" cap="none" strike="noStrike">
                <a:solidFill>
                  <a:srgbClr val="3F3F3F"/>
                </a:solidFill>
                <a:latin typeface="Open Sans"/>
                <a:ea typeface="Open Sans"/>
                <a:cs typeface="Open Sans"/>
                <a:sym typeface="Open Sans"/>
              </a:rPr>
              <a:t>Momentary reduction in voltage</a:t>
            </a:r>
            <a:endParaRPr/>
          </a:p>
          <a:p>
            <a:pPr indent="0" lvl="0" marL="0" rtl="0" algn="l">
              <a:lnSpc>
                <a:spcPct val="100000"/>
              </a:lnSpc>
              <a:spcBef>
                <a:spcPts val="0"/>
              </a:spcBef>
              <a:spcAft>
                <a:spcPts val="0"/>
              </a:spcAft>
              <a:buSzPts val="1400"/>
              <a:buNone/>
            </a:pPr>
            <a:r>
              <a:t/>
            </a:r>
            <a:endParaRPr/>
          </a:p>
        </p:txBody>
      </p:sp>
      <p:sp>
        <p:nvSpPr>
          <p:cNvPr id="1638" name="Google Shape;1638;p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3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29600" lvl="0" marL="129600" marR="0" rtl="0" algn="l">
              <a:lnSpc>
                <a:spcPct val="114000"/>
              </a:lnSpc>
              <a:spcBef>
                <a:spcPts val="1000"/>
              </a:spcBef>
              <a:spcAft>
                <a:spcPts val="0"/>
              </a:spcAft>
              <a:buClr>
                <a:srgbClr val="3F3F3F"/>
              </a:buClr>
              <a:buSzPts val="1800"/>
              <a:buNone/>
            </a:pPr>
            <a:r>
              <a:rPr b="0" i="0" lang="en-US" sz="1200" u="none" cap="none" strike="noStrike">
                <a:solidFill>
                  <a:srgbClr val="3F3F3F"/>
                </a:solidFill>
                <a:latin typeface="Open Sans"/>
                <a:ea typeface="Open Sans"/>
                <a:cs typeface="Open Sans"/>
                <a:sym typeface="Open Sans"/>
              </a:rPr>
              <a:t>Physical security awareness and training are very critical. It should include:</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Training on operating emergency power systems</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Training on operating fire extinguishers</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Evacuation routes should be prominently displayed</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Fire drills</a:t>
            </a:r>
            <a:endParaRPr/>
          </a:p>
          <a:p>
            <a:pPr indent="0" lvl="0" marL="0" rtl="0" algn="l">
              <a:lnSpc>
                <a:spcPct val="100000"/>
              </a:lnSpc>
              <a:spcBef>
                <a:spcPts val="0"/>
              </a:spcBef>
              <a:spcAft>
                <a:spcPts val="0"/>
              </a:spcAft>
              <a:buSzPts val="1400"/>
              <a:buNone/>
            </a:pPr>
            <a:r>
              <a:t/>
            </a:r>
            <a:endParaRPr/>
          </a:p>
        </p:txBody>
      </p:sp>
      <p:sp>
        <p:nvSpPr>
          <p:cNvPr id="1654" name="Google Shape;1654;p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p2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3F3F3F"/>
              </a:buClr>
              <a:buSzPts val="2200"/>
              <a:buFont typeface="Open Sans"/>
              <a:buNone/>
            </a:pPr>
            <a:r>
              <a:rPr i="0" lang="en-US" sz="1200" u="none" cap="none" strike="noStrike">
                <a:solidFill>
                  <a:srgbClr val="3F3F3F"/>
                </a:solidFill>
                <a:latin typeface="Open Sans"/>
                <a:ea typeface="Open Sans"/>
                <a:cs typeface="Open Sans"/>
                <a:sym typeface="Open Sans"/>
              </a:rPr>
              <a:t>Perimeter defenses help prevent, detect,</a:t>
            </a:r>
            <a:r>
              <a:rPr lang="en-US" sz="1200">
                <a:solidFill>
                  <a:srgbClr val="3F3F3F"/>
                </a:solidFill>
                <a:latin typeface="Open Sans"/>
                <a:ea typeface="Open Sans"/>
                <a:cs typeface="Open Sans"/>
                <a:sym typeface="Open Sans"/>
              </a:rPr>
              <a:t> and </a:t>
            </a:r>
            <a:r>
              <a:rPr i="0" lang="en-US" sz="1200" u="none" cap="none" strike="noStrike">
                <a:solidFill>
                  <a:srgbClr val="3F3F3F"/>
                </a:solidFill>
                <a:latin typeface="Open Sans"/>
                <a:ea typeface="Open Sans"/>
                <a:cs typeface="Open Sans"/>
                <a:sym typeface="Open Sans"/>
              </a:rPr>
              <a:t>correct unauthorized physical access</a:t>
            </a:r>
            <a:r>
              <a:rPr lang="en-US" sz="1200">
                <a:solidFill>
                  <a:srgbClr val="3F3F3F"/>
                </a:solidFill>
                <a:latin typeface="Open Sans"/>
                <a:ea typeface="Open Sans"/>
                <a:cs typeface="Open Sans"/>
                <a:sym typeface="Open Sans"/>
              </a:rPr>
              <a:t> and </a:t>
            </a:r>
            <a:r>
              <a:rPr i="0" lang="en-US" sz="1200" u="none" cap="none" strike="noStrike">
                <a:solidFill>
                  <a:srgbClr val="3F3F3F"/>
                </a:solidFill>
                <a:latin typeface="Open Sans"/>
                <a:ea typeface="Open Sans"/>
                <a:cs typeface="Open Sans"/>
                <a:sym typeface="Open Sans"/>
              </a:rPr>
              <a:t>control access into the facility.</a:t>
            </a:r>
            <a:endParaRPr i="0" sz="1000" u="none" cap="none" strike="noStrike">
              <a:solidFill>
                <a:schemeClr val="dk1"/>
              </a:solidFill>
              <a:latin typeface="Open Sans"/>
              <a:ea typeface="Open Sans"/>
              <a:cs typeface="Open Sans"/>
              <a:sym typeface="Open Sans"/>
            </a:endParaRPr>
          </a:p>
          <a:p>
            <a:pPr indent="-457200" lvl="0" marL="576263" marR="0" rtl="0" algn="l">
              <a:lnSpc>
                <a:spcPct val="100000"/>
              </a:lnSpc>
              <a:spcBef>
                <a:spcPts val="0"/>
              </a:spcBef>
              <a:spcAft>
                <a:spcPts val="0"/>
              </a:spcAft>
              <a:buClr>
                <a:srgbClr val="3F3F3F"/>
              </a:buClr>
              <a:buSzPts val="2200"/>
              <a:buFont typeface="Arial"/>
              <a:buChar char="•"/>
            </a:pPr>
            <a:r>
              <a:rPr i="0" lang="en-US" sz="1200" u="none" cap="none" strike="noStrike">
                <a:solidFill>
                  <a:srgbClr val="3F3F3F"/>
                </a:solidFill>
                <a:latin typeface="Open Sans"/>
                <a:ea typeface="Open Sans"/>
                <a:cs typeface="Open Sans"/>
                <a:sym typeface="Open Sans"/>
              </a:rPr>
              <a:t>It employs the </a:t>
            </a:r>
            <a:r>
              <a:rPr b="1" i="0" lang="en-US" sz="1200" u="none" cap="none" strike="noStrike">
                <a:solidFill>
                  <a:srgbClr val="3F3F3F"/>
                </a:solidFill>
                <a:latin typeface="Open Sans"/>
                <a:ea typeface="Open Sans"/>
                <a:cs typeface="Open Sans"/>
                <a:sym typeface="Open Sans"/>
              </a:rPr>
              <a:t>defense-in-depth</a:t>
            </a:r>
            <a:r>
              <a:rPr i="0" lang="en-US" sz="1200" u="none" cap="none" strike="noStrike">
                <a:solidFill>
                  <a:srgbClr val="3F3F3F"/>
                </a:solidFill>
                <a:latin typeface="Open Sans"/>
                <a:ea typeface="Open Sans"/>
                <a:cs typeface="Open Sans"/>
                <a:sym typeface="Open Sans"/>
              </a:rPr>
              <a:t> concept.</a:t>
            </a:r>
            <a:endParaRPr i="0" sz="1000" u="none" cap="none" strike="noStrike">
              <a:solidFill>
                <a:schemeClr val="dk1"/>
              </a:solidFill>
              <a:latin typeface="Open Sans"/>
              <a:ea typeface="Open Sans"/>
              <a:cs typeface="Open Sans"/>
              <a:sym typeface="Open Sans"/>
            </a:endParaRPr>
          </a:p>
          <a:p>
            <a:pPr indent="-457200" lvl="0" marL="576263" marR="0" rtl="0" algn="l">
              <a:lnSpc>
                <a:spcPct val="100000"/>
              </a:lnSpc>
              <a:spcBef>
                <a:spcPts val="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With layered architecture for barriers, the center or the </a:t>
            </a:r>
            <a:r>
              <a:rPr lang="en-US" sz="1200">
                <a:solidFill>
                  <a:srgbClr val="3F3F3F"/>
                </a:solidFill>
                <a:latin typeface="Open Sans"/>
                <a:ea typeface="Open Sans"/>
                <a:cs typeface="Open Sans"/>
                <a:sym typeface="Open Sans"/>
              </a:rPr>
              <a:t>most</a:t>
            </a:r>
            <a:r>
              <a:rPr i="0" lang="en-US" sz="1200" u="none" cap="none" strike="noStrike">
                <a:solidFill>
                  <a:srgbClr val="3F3F3F"/>
                </a:solidFill>
                <a:latin typeface="Open Sans"/>
                <a:ea typeface="Open Sans"/>
                <a:cs typeface="Open Sans"/>
                <a:sym typeface="Open Sans"/>
              </a:rPr>
              <a:t> protect</a:t>
            </a:r>
            <a:r>
              <a:rPr lang="en-US" sz="1200">
                <a:solidFill>
                  <a:srgbClr val="3F3F3F"/>
                </a:solidFill>
                <a:latin typeface="Open Sans"/>
                <a:ea typeface="Open Sans"/>
                <a:cs typeface="Open Sans"/>
                <a:sym typeface="Open Sans"/>
              </a:rPr>
              <a:t>ed</a:t>
            </a:r>
            <a:r>
              <a:rPr i="0" lang="en-US" sz="1200" u="none" cap="none" strike="noStrike">
                <a:solidFill>
                  <a:srgbClr val="3F3F3F"/>
                </a:solidFill>
                <a:latin typeface="Open Sans"/>
                <a:ea typeface="Open Sans"/>
                <a:cs typeface="Open Sans"/>
                <a:sym typeface="Open Sans"/>
              </a:rPr>
              <a:t> area has the highest level of security.</a:t>
            </a:r>
            <a:endParaRPr i="0" sz="1000" u="none" cap="none" strike="noStrike">
              <a:solidFill>
                <a:schemeClr val="dk1"/>
              </a:solidFill>
              <a:latin typeface="Open Sans"/>
              <a:ea typeface="Open Sans"/>
              <a:cs typeface="Open Sans"/>
              <a:sym typeface="Open Sans"/>
            </a:endParaRPr>
          </a:p>
          <a:p>
            <a:pPr indent="-457200" lvl="0" marL="576263" marR="0" rtl="0" algn="l">
              <a:lnSpc>
                <a:spcPct val="100000"/>
              </a:lnSpc>
              <a:spcBef>
                <a:spcPts val="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Security systems are designed utilizing multiple barriers called rings of protection.</a:t>
            </a:r>
            <a:endParaRPr i="0" sz="1000" u="none" cap="none" strike="noStrike">
              <a:solidFill>
                <a:schemeClr val="dk1"/>
              </a:solidFill>
              <a:latin typeface="Open Sans"/>
              <a:ea typeface="Open Sans"/>
              <a:cs typeface="Open Sans"/>
              <a:sym typeface="Open Sans"/>
            </a:endParaRPr>
          </a:p>
          <a:p>
            <a:pPr indent="-457200" lvl="0" marL="576263" marR="0" rtl="0" algn="l">
              <a:lnSpc>
                <a:spcPct val="100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The l</a:t>
            </a:r>
            <a:r>
              <a:rPr i="0" lang="en-US" sz="1200" u="none" cap="none" strike="noStrike">
                <a:solidFill>
                  <a:srgbClr val="3F3F3F"/>
                </a:solidFill>
                <a:latin typeface="Open Sans"/>
                <a:ea typeface="Open Sans"/>
                <a:cs typeface="Open Sans"/>
                <a:sym typeface="Open Sans"/>
              </a:rPr>
              <a:t>ayered design can reduce the likelihood of a successful attack.</a:t>
            </a:r>
            <a:endParaRPr i="0" sz="1200" u="none" cap="none" strike="noStrike">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1664" name="Google Shape;1664;p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2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Barriers define how an area should be designed in order to obstruct or deny access. </a:t>
            </a:r>
            <a:endParaRPr/>
          </a:p>
          <a:p>
            <a:pPr indent="0" lvl="0" marL="0" marR="0" rtl="0" algn="l">
              <a:lnSpc>
                <a:spcPct val="100000"/>
              </a:lnSpc>
              <a:spcBef>
                <a:spcPts val="0"/>
              </a:spcBef>
              <a:spcAft>
                <a:spcPts val="0"/>
              </a:spcAft>
              <a:buClr>
                <a:srgbClr val="000000"/>
              </a:buClr>
              <a:buSzPts val="1400"/>
              <a:buFont typeface="Arial"/>
              <a:buNone/>
            </a:pPr>
            <a:r>
              <a:rPr lang="en-US" sz="1200">
                <a:solidFill>
                  <a:schemeClr val="lt1"/>
                </a:solidFill>
                <a:latin typeface="Open Sans"/>
                <a:ea typeface="Open Sans"/>
                <a:cs typeface="Open Sans"/>
                <a:sym typeface="Open Sans"/>
              </a:rPr>
              <a:t>Objectives of barriers include: </a:t>
            </a:r>
            <a:endParaRPr/>
          </a:p>
          <a:p>
            <a:pPr indent="-342900" lvl="0" marL="342900" rtl="0" algn="l">
              <a:lnSpc>
                <a:spcPct val="114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Keep intruders out</a:t>
            </a:r>
            <a:endParaRPr/>
          </a:p>
          <a:p>
            <a:pPr indent="-342900" lvl="0" marL="342900" rtl="0" algn="l">
              <a:lnSpc>
                <a:spcPct val="114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Cause delays in intrusion</a:t>
            </a:r>
            <a:endParaRPr/>
          </a:p>
          <a:p>
            <a:pPr indent="0" lvl="0" marL="0" rtl="0" algn="l">
              <a:lnSpc>
                <a:spcPct val="100000"/>
              </a:lnSpc>
              <a:spcBef>
                <a:spcPts val="0"/>
              </a:spcBef>
              <a:spcAft>
                <a:spcPts val="0"/>
              </a:spcAft>
              <a:buSzPts val="1400"/>
              <a:buNone/>
            </a:pPr>
            <a:r>
              <a:t/>
            </a:r>
            <a:endParaRPr/>
          </a:p>
        </p:txBody>
      </p:sp>
      <p:sp>
        <p:nvSpPr>
          <p:cNvPr id="1711" name="Google Shape;1711;p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p2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Fences are perimeter identifiers that are designed and installed to keep intruders out.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sz="1200">
                <a:solidFill>
                  <a:schemeClr val="lt1"/>
                </a:solidFill>
                <a:latin typeface="Open Sans"/>
                <a:ea typeface="Open Sans"/>
                <a:cs typeface="Open Sans"/>
                <a:sym typeface="Open Sans"/>
              </a:rPr>
              <a:t>The various types of fences include:</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Chain link</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Barbed wire</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Barbed tape </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Concertina wire</a:t>
            </a:r>
            <a:endParaRPr/>
          </a:p>
        </p:txBody>
      </p:sp>
      <p:sp>
        <p:nvSpPr>
          <p:cNvPr id="1726" name="Google Shape;1726;p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2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1" marL="457200" rtl="0" algn="l">
              <a:lnSpc>
                <a:spcPct val="114000"/>
              </a:lnSpc>
              <a:spcBef>
                <a:spcPts val="0"/>
              </a:spcBef>
              <a:spcAft>
                <a:spcPts val="0"/>
              </a:spcAft>
              <a:buSzPts val="1200"/>
              <a:buFont typeface="Arial"/>
              <a:buChar char="•"/>
            </a:pPr>
            <a:r>
              <a:rPr lang="en-US" sz="1200">
                <a:solidFill>
                  <a:srgbClr val="3F3F3F"/>
                </a:solidFill>
                <a:latin typeface="Open Sans"/>
                <a:ea typeface="Open Sans"/>
                <a:cs typeface="Open Sans"/>
                <a:sym typeface="Open Sans"/>
              </a:rPr>
              <a:t>Walls are man-made barriers but are usually more expensive to install than fences.</a:t>
            </a:r>
            <a:endParaRPr/>
          </a:p>
          <a:p>
            <a:pPr indent="-228600" lvl="1" marL="457200" rtl="0" algn="l">
              <a:lnSpc>
                <a:spcPct val="114000"/>
              </a:lnSpc>
              <a:spcBef>
                <a:spcPts val="0"/>
              </a:spcBef>
              <a:spcAft>
                <a:spcPts val="0"/>
              </a:spcAft>
              <a:buSzPts val="1800"/>
              <a:buFont typeface="Arial"/>
              <a:buNone/>
            </a:pPr>
            <a:r>
              <a:t/>
            </a:r>
            <a:endParaRPr sz="1200">
              <a:solidFill>
                <a:srgbClr val="3F3F3F"/>
              </a:solidFill>
              <a:latin typeface="Open Sans"/>
              <a:ea typeface="Open Sans"/>
              <a:cs typeface="Open Sans"/>
              <a:sym typeface="Open Sans"/>
            </a:endParaRPr>
          </a:p>
          <a:p>
            <a:pPr indent="-342900" lvl="1" marL="457200" rtl="0" algn="l">
              <a:lnSpc>
                <a:spcPct val="114000"/>
              </a:lnSpc>
              <a:spcBef>
                <a:spcPts val="0"/>
              </a:spcBef>
              <a:spcAft>
                <a:spcPts val="0"/>
              </a:spcAft>
              <a:buSzPts val="1200"/>
              <a:buFont typeface="Arial"/>
              <a:buChar char="•"/>
            </a:pPr>
            <a:r>
              <a:rPr lang="en-US" sz="1200">
                <a:solidFill>
                  <a:srgbClr val="3F3F3F"/>
                </a:solidFill>
                <a:latin typeface="Open Sans"/>
                <a:ea typeface="Open Sans"/>
                <a:cs typeface="Open Sans"/>
                <a:sym typeface="Open Sans"/>
              </a:rPr>
              <a:t>Common types of walls are:</a:t>
            </a:r>
            <a:endParaRPr/>
          </a:p>
          <a:p>
            <a:pPr indent="-465138" lvl="1" marL="977900" rtl="0" algn="l">
              <a:lnSpc>
                <a:spcPct val="114000"/>
              </a:lnSpc>
              <a:spcBef>
                <a:spcPts val="0"/>
              </a:spcBef>
              <a:spcAft>
                <a:spcPts val="0"/>
              </a:spcAft>
              <a:buSzPts val="900"/>
              <a:buFont typeface="Courier New"/>
              <a:buChar char="o"/>
            </a:pPr>
            <a:r>
              <a:rPr lang="en-US" sz="1200">
                <a:solidFill>
                  <a:srgbClr val="3F3F3F"/>
                </a:solidFill>
                <a:latin typeface="Open Sans"/>
                <a:ea typeface="Open Sans"/>
                <a:cs typeface="Open Sans"/>
                <a:sym typeface="Open Sans"/>
              </a:rPr>
              <a:t>Cinder block</a:t>
            </a:r>
            <a:endParaRPr/>
          </a:p>
          <a:p>
            <a:pPr indent="-465138" lvl="1" marL="977900" rtl="0" algn="l">
              <a:lnSpc>
                <a:spcPct val="114000"/>
              </a:lnSpc>
              <a:spcBef>
                <a:spcPts val="0"/>
              </a:spcBef>
              <a:spcAft>
                <a:spcPts val="0"/>
              </a:spcAft>
              <a:buSzPts val="900"/>
              <a:buFont typeface="Courier New"/>
              <a:buChar char="o"/>
            </a:pPr>
            <a:r>
              <a:rPr lang="en-US" sz="1200">
                <a:solidFill>
                  <a:srgbClr val="3F3F3F"/>
                </a:solidFill>
                <a:latin typeface="Open Sans"/>
                <a:ea typeface="Open Sans"/>
                <a:cs typeface="Open Sans"/>
                <a:sym typeface="Open Sans"/>
              </a:rPr>
              <a:t>Masonry</a:t>
            </a:r>
            <a:endParaRPr/>
          </a:p>
          <a:p>
            <a:pPr indent="-465138" lvl="1" marL="977900" rtl="0" algn="l">
              <a:lnSpc>
                <a:spcPct val="114000"/>
              </a:lnSpc>
              <a:spcBef>
                <a:spcPts val="0"/>
              </a:spcBef>
              <a:spcAft>
                <a:spcPts val="0"/>
              </a:spcAft>
              <a:buSzPts val="900"/>
              <a:buFont typeface="Courier New"/>
              <a:buChar char="o"/>
            </a:pPr>
            <a:r>
              <a:rPr lang="en-US" sz="1200">
                <a:solidFill>
                  <a:srgbClr val="3F3F3F"/>
                </a:solidFill>
                <a:latin typeface="Open Sans"/>
                <a:ea typeface="Open Sans"/>
                <a:cs typeface="Open Sans"/>
                <a:sym typeface="Open Sans"/>
              </a:rPr>
              <a:t>Brick</a:t>
            </a:r>
            <a:endParaRPr/>
          </a:p>
          <a:p>
            <a:pPr indent="-465138" lvl="1" marL="977900" rtl="0" algn="l">
              <a:lnSpc>
                <a:spcPct val="114000"/>
              </a:lnSpc>
              <a:spcBef>
                <a:spcPts val="0"/>
              </a:spcBef>
              <a:spcAft>
                <a:spcPts val="0"/>
              </a:spcAft>
              <a:buSzPts val="900"/>
              <a:buFont typeface="Courier New"/>
              <a:buChar char="o"/>
            </a:pPr>
            <a:r>
              <a:rPr lang="en-US" sz="1200">
                <a:solidFill>
                  <a:srgbClr val="3F3F3F"/>
                </a:solidFill>
                <a:latin typeface="Open Sans"/>
                <a:ea typeface="Open Sans"/>
                <a:cs typeface="Open Sans"/>
                <a:sym typeface="Open Sans"/>
              </a:rPr>
              <a:t>Stone</a:t>
            </a:r>
            <a:endParaRPr/>
          </a:p>
          <a:p>
            <a:pPr indent="-57150" lvl="1" marL="171450" rtl="0" algn="l">
              <a:lnSpc>
                <a:spcPct val="114000"/>
              </a:lnSpc>
              <a:spcBef>
                <a:spcPts val="0"/>
              </a:spcBef>
              <a:spcAft>
                <a:spcPts val="0"/>
              </a:spcAft>
              <a:buSzPts val="1800"/>
              <a:buNone/>
            </a:pPr>
            <a:r>
              <a:t/>
            </a:r>
            <a:endParaRPr sz="1200">
              <a:solidFill>
                <a:srgbClr val="3F3F3F"/>
              </a:solidFill>
              <a:latin typeface="Open Sans"/>
              <a:ea typeface="Open Sans"/>
              <a:cs typeface="Open Sans"/>
              <a:sym typeface="Open Sans"/>
            </a:endParaRPr>
          </a:p>
          <a:p>
            <a:pPr indent="-342900" lvl="1" marL="457200" rtl="0" algn="l">
              <a:lnSpc>
                <a:spcPct val="114000"/>
              </a:lnSpc>
              <a:spcBef>
                <a:spcPts val="0"/>
              </a:spcBef>
              <a:spcAft>
                <a:spcPts val="0"/>
              </a:spcAft>
              <a:buSzPts val="1200"/>
              <a:buFont typeface="Arial"/>
              <a:buChar char="•"/>
            </a:pPr>
            <a:r>
              <a:rPr lang="en-US" sz="1200">
                <a:solidFill>
                  <a:srgbClr val="3F3F3F"/>
                </a:solidFill>
                <a:latin typeface="Open Sans"/>
                <a:ea typeface="Open Sans"/>
                <a:cs typeface="Open Sans"/>
                <a:sym typeface="Open Sans"/>
              </a:rPr>
              <a:t>Bollards are small concrete pillars outside a building.</a:t>
            </a:r>
            <a:endParaRPr/>
          </a:p>
          <a:p>
            <a:pPr indent="-465138" lvl="1" marL="977900" rtl="0" algn="l">
              <a:lnSpc>
                <a:spcPct val="114000"/>
              </a:lnSpc>
              <a:spcBef>
                <a:spcPts val="0"/>
              </a:spcBef>
              <a:spcAft>
                <a:spcPts val="0"/>
              </a:spcAft>
              <a:buSzPts val="900"/>
              <a:buFont typeface="Courier New"/>
              <a:buChar char="o"/>
            </a:pPr>
            <a:r>
              <a:rPr lang="en-US" sz="1200">
                <a:solidFill>
                  <a:srgbClr val="3F3F3F"/>
                </a:solidFill>
                <a:latin typeface="Open Sans"/>
                <a:ea typeface="Open Sans"/>
                <a:cs typeface="Open Sans"/>
                <a:sym typeface="Open Sans"/>
              </a:rPr>
              <a:t>Example: Traffic bollard</a:t>
            </a:r>
            <a:endParaRPr/>
          </a:p>
          <a:p>
            <a:pPr indent="0" lvl="0" marL="0" rtl="0" algn="l">
              <a:lnSpc>
                <a:spcPct val="100000"/>
              </a:lnSpc>
              <a:spcBef>
                <a:spcPts val="0"/>
              </a:spcBef>
              <a:spcAft>
                <a:spcPts val="0"/>
              </a:spcAft>
              <a:buSzPts val="1400"/>
              <a:buNone/>
            </a:pPr>
            <a:r>
              <a:t/>
            </a:r>
            <a:endParaRPr/>
          </a:p>
        </p:txBody>
      </p:sp>
      <p:sp>
        <p:nvSpPr>
          <p:cNvPr id="1742" name="Google Shape;1742;p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7" name="Google Shape;1757;p2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latin typeface="Calibri"/>
                <a:ea typeface="Calibri"/>
                <a:cs typeface="Calibri"/>
                <a:sym typeface="Calibri"/>
              </a:rPr>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Perimeter sensors alert security when any intruders attempt to gain access across the open space or attempt to breach the fence line.</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SemiBold"/>
                <a:ea typeface="Open Sans SemiBold"/>
                <a:cs typeface="Open Sans SemiBold"/>
                <a:sym typeface="Open Sans SemiBold"/>
              </a:rPr>
              <a:t>Open-terrain sensors include:</a:t>
            </a:r>
            <a:endParaRPr/>
          </a:p>
          <a:p>
            <a:pPr indent="-342900" lvl="0" marL="342900" rtl="0" algn="l">
              <a:lnSpc>
                <a:spcPct val="114000"/>
              </a:lnSpc>
              <a:spcBef>
                <a:spcPts val="0"/>
              </a:spcBef>
              <a:spcAft>
                <a:spcPts val="0"/>
              </a:spcAft>
              <a:buSzPts val="2000"/>
              <a:buFont typeface="Arial"/>
              <a:buChar char="•"/>
            </a:pPr>
            <a:r>
              <a:rPr lang="en-US" sz="1200">
                <a:solidFill>
                  <a:srgbClr val="3F3F3F"/>
                </a:solidFill>
                <a:latin typeface="Open Sans"/>
                <a:ea typeface="Open Sans"/>
                <a:cs typeface="Open Sans"/>
                <a:sym typeface="Open Sans"/>
              </a:rPr>
              <a:t>Infrared</a:t>
            </a:r>
            <a:endParaRPr/>
          </a:p>
          <a:p>
            <a:pPr indent="-342900" lvl="0" marL="342900" rtl="0" algn="l">
              <a:lnSpc>
                <a:spcPct val="114000"/>
              </a:lnSpc>
              <a:spcBef>
                <a:spcPts val="0"/>
              </a:spcBef>
              <a:spcAft>
                <a:spcPts val="0"/>
              </a:spcAft>
              <a:buSzPts val="2000"/>
              <a:buFont typeface="Arial"/>
              <a:buChar char="•"/>
            </a:pPr>
            <a:r>
              <a:rPr lang="en-US" sz="1200">
                <a:solidFill>
                  <a:srgbClr val="3F3F3F"/>
                </a:solidFill>
                <a:latin typeface="Open Sans"/>
                <a:ea typeface="Open Sans"/>
                <a:cs typeface="Open Sans"/>
                <a:sym typeface="Open Sans"/>
              </a:rPr>
              <a:t>Microwave systems</a:t>
            </a:r>
            <a:endParaRPr/>
          </a:p>
          <a:p>
            <a:pPr indent="-342900" lvl="0" marL="342900" rtl="0" algn="l">
              <a:lnSpc>
                <a:spcPct val="114000"/>
              </a:lnSpc>
              <a:spcBef>
                <a:spcPts val="0"/>
              </a:spcBef>
              <a:spcAft>
                <a:spcPts val="0"/>
              </a:spcAft>
              <a:buSzPts val="2000"/>
              <a:buFont typeface="Arial"/>
              <a:buChar char="•"/>
            </a:pPr>
            <a:r>
              <a:rPr lang="en-US" sz="1200">
                <a:solidFill>
                  <a:srgbClr val="3F3F3F"/>
                </a:solidFill>
                <a:latin typeface="Open Sans"/>
                <a:ea typeface="Open Sans"/>
                <a:cs typeface="Open Sans"/>
                <a:sym typeface="Open Sans"/>
              </a:rPr>
              <a:t>Time-domain reflectometry (TDR) systems</a:t>
            </a:r>
            <a:endParaRPr/>
          </a:p>
          <a:p>
            <a:pPr indent="-342900" lvl="0" marL="342900" rtl="0" algn="l">
              <a:lnSpc>
                <a:spcPct val="114000"/>
              </a:lnSpc>
              <a:spcBef>
                <a:spcPts val="0"/>
              </a:spcBef>
              <a:spcAft>
                <a:spcPts val="0"/>
              </a:spcAft>
              <a:buSzPts val="2000"/>
              <a:buFont typeface="Arial"/>
              <a:buChar char="•"/>
            </a:pPr>
            <a:r>
              <a:rPr lang="en-US" sz="1200">
                <a:solidFill>
                  <a:srgbClr val="3F3F3F"/>
                </a:solidFill>
                <a:latin typeface="Open Sans"/>
                <a:ea typeface="Open Sans"/>
                <a:cs typeface="Open Sans"/>
                <a:sym typeface="Open Sans"/>
              </a:rPr>
              <a:t>Video content analysis and motion path analysis </a:t>
            </a:r>
            <a:endParaRPr/>
          </a:p>
          <a:p>
            <a:pPr indent="0" lvl="0" marL="0" rtl="0" algn="l">
              <a:lnSpc>
                <a:spcPct val="100000"/>
              </a:lnSpc>
              <a:spcBef>
                <a:spcPts val="0"/>
              </a:spcBef>
              <a:spcAft>
                <a:spcPts val="0"/>
              </a:spcAft>
              <a:buSzPts val="1400"/>
              <a:buNone/>
            </a:pPr>
            <a:r>
              <a:t/>
            </a:r>
            <a:endParaRPr b="0" i="0" sz="12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a:latin typeface="Calibri"/>
              <a:ea typeface="Calibri"/>
              <a:cs typeface="Calibri"/>
              <a:sym typeface="Calibri"/>
            </a:endParaRPr>
          </a:p>
          <a:p>
            <a:pPr indent="0" lvl="0" marL="0" rtl="0" algn="l">
              <a:lnSpc>
                <a:spcPct val="100000"/>
              </a:lnSpc>
              <a:spcBef>
                <a:spcPts val="0"/>
              </a:spcBef>
              <a:spcAft>
                <a:spcPts val="0"/>
              </a:spcAft>
              <a:buSzPts val="1400"/>
              <a:buNone/>
            </a:pPr>
            <a:r>
              <a:rPr b="1" i="1" lang="en-US" sz="1200">
                <a:latin typeface="Calibri"/>
                <a:ea typeface="Calibri"/>
                <a:cs typeface="Calibri"/>
                <a:sym typeface="Calibri"/>
              </a:rPr>
              <a:t>Infrared Sensors</a:t>
            </a:r>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There are two kinds of infrared sensors</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Passive infrared sensors are designed for human body detection.</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A system registers changes in temperature as a means of detecting unauthorized intrusions and relays the information to a processor.</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The processor measures the change according to detection parameters.</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If any deviation is found, a signal to the unit’s alarm is sent.</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Active infrared sensors transmit an infrared signal via a transmitter.</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An Interruption of the normal infrared signal indicates that something has blocked the path.</a:t>
            </a:r>
            <a:endParaRPr sz="2400"/>
          </a:p>
          <a:p>
            <a:pPr indent="0" lvl="0" marL="0" rtl="0" algn="l">
              <a:lnSpc>
                <a:spcPct val="100000"/>
              </a:lnSpc>
              <a:spcBef>
                <a:spcPts val="0"/>
              </a:spcBef>
              <a:spcAft>
                <a:spcPts val="0"/>
              </a:spcAft>
              <a:buSzPts val="1400"/>
              <a:buNone/>
            </a:pPr>
            <a:r>
              <a:t/>
            </a:r>
            <a:endParaRPr sz="2400"/>
          </a:p>
          <a:p>
            <a:pPr indent="0" lvl="0" marL="0" rtl="0" algn="l">
              <a:lnSpc>
                <a:spcPct val="100000"/>
              </a:lnSpc>
              <a:spcBef>
                <a:spcPts val="0"/>
              </a:spcBef>
              <a:spcAft>
                <a:spcPts val="0"/>
              </a:spcAft>
              <a:buSzPts val="1400"/>
              <a:buNone/>
            </a:pPr>
            <a:r>
              <a:rPr b="1" i="1" lang="en-US" sz="1200">
                <a:latin typeface="Calibri"/>
                <a:ea typeface="Calibri"/>
                <a:cs typeface="Calibri"/>
                <a:sym typeface="Calibri"/>
              </a:rPr>
              <a:t>Microwave Systems</a:t>
            </a:r>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The signals can pass through concrete and steel.</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Microwave sensors come in two configurations.</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Bistatic sensor sends an invisible volumetric detection field that fills the space between a transmitter and receiver.</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Monostatic microwave sensors use a single sensing unit that incorporates both the transmitting and the receiving functions.</a:t>
            </a:r>
            <a:endParaRPr sz="2400"/>
          </a:p>
          <a:p>
            <a:pPr indent="0" lvl="0" marL="0" rtl="0" algn="l">
              <a:lnSpc>
                <a:spcPct val="100000"/>
              </a:lnSpc>
              <a:spcBef>
                <a:spcPts val="0"/>
              </a:spcBef>
              <a:spcAft>
                <a:spcPts val="0"/>
              </a:spcAft>
              <a:buSzPts val="1400"/>
              <a:buNone/>
            </a:pPr>
            <a:r>
              <a:t/>
            </a:r>
            <a:endParaRPr sz="2400"/>
          </a:p>
          <a:p>
            <a:pPr indent="0" lvl="0" marL="0" rtl="0" algn="l">
              <a:lnSpc>
                <a:spcPct val="100000"/>
              </a:lnSpc>
              <a:spcBef>
                <a:spcPts val="0"/>
              </a:spcBef>
              <a:spcAft>
                <a:spcPts val="0"/>
              </a:spcAft>
              <a:buSzPts val="1400"/>
              <a:buNone/>
            </a:pPr>
            <a:r>
              <a:rPr b="1" i="1" lang="en-US" sz="1200">
                <a:latin typeface="Calibri"/>
                <a:ea typeface="Calibri"/>
                <a:cs typeface="Calibri"/>
                <a:sym typeface="Calibri"/>
              </a:rPr>
              <a:t>Time Domain Reflectometry (TDR) Systems</a:t>
            </a:r>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They send induced radio frequency (RF) signals down a cable that is attached to the fence fabric. </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A signal path flaw can be converted into an alarm signal.</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Intrusion point is identified by computing the time to the intrusion point and return. </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Armored cable are used which cannot be severed easily.</a:t>
            </a:r>
            <a:endParaRPr sz="2400"/>
          </a:p>
          <a:p>
            <a:pPr indent="0" lvl="0" marL="0" rtl="0" algn="l">
              <a:lnSpc>
                <a:spcPct val="100000"/>
              </a:lnSpc>
              <a:spcBef>
                <a:spcPts val="0"/>
              </a:spcBef>
              <a:spcAft>
                <a:spcPts val="0"/>
              </a:spcAft>
              <a:buSzPts val="1400"/>
              <a:buNone/>
            </a:pPr>
            <a:r>
              <a:t/>
            </a:r>
            <a:endParaRPr sz="2400"/>
          </a:p>
          <a:p>
            <a:pPr indent="0" lvl="0" marL="0" rtl="0" algn="l">
              <a:lnSpc>
                <a:spcPct val="100000"/>
              </a:lnSpc>
              <a:spcBef>
                <a:spcPts val="0"/>
              </a:spcBef>
              <a:spcAft>
                <a:spcPts val="0"/>
              </a:spcAft>
              <a:buSzPts val="1400"/>
              <a:buNone/>
            </a:pPr>
            <a:r>
              <a:t/>
            </a:r>
            <a:endParaRPr sz="2400"/>
          </a:p>
          <a:p>
            <a:pPr indent="0" lvl="0" marL="0" rtl="0" algn="l">
              <a:lnSpc>
                <a:spcPct val="100000"/>
              </a:lnSpc>
              <a:spcBef>
                <a:spcPts val="0"/>
              </a:spcBef>
              <a:spcAft>
                <a:spcPts val="0"/>
              </a:spcAft>
              <a:buSzPts val="1400"/>
              <a:buNone/>
            </a:pPr>
            <a:r>
              <a:rPr b="1" i="1" lang="en-US" sz="1200">
                <a:latin typeface="Calibri"/>
                <a:ea typeface="Calibri"/>
                <a:cs typeface="Calibri"/>
                <a:sym typeface="Calibri"/>
              </a:rPr>
              <a:t>Video Content Analysis and Motion Path Analysis</a:t>
            </a:r>
            <a:endParaRPr/>
          </a:p>
          <a:p>
            <a:pPr indent="0" lvl="0" marL="0" rtl="0" algn="l">
              <a:lnSpc>
                <a:spcPct val="100000"/>
              </a:lnSpc>
              <a:spcBef>
                <a:spcPts val="0"/>
              </a:spcBef>
              <a:spcAft>
                <a:spcPts val="0"/>
              </a:spcAft>
              <a:buSzPts val="1400"/>
              <a:buNone/>
            </a:pPr>
            <a:r>
              <a:rPr lang="en-US" sz="1200">
                <a:latin typeface="Calibri"/>
                <a:ea typeface="Calibri"/>
                <a:cs typeface="Calibri"/>
                <a:sym typeface="Calibri"/>
              </a:rPr>
              <a:t>It is the latest technology for intrusion detection. </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Uses video content analysis and motion path analysis. </a:t>
            </a:r>
            <a:endParaRPr sz="2400"/>
          </a:p>
          <a:p>
            <a:pPr indent="0" lvl="0" marL="0" rtl="0" algn="l">
              <a:lnSpc>
                <a:spcPct val="100000"/>
              </a:lnSpc>
              <a:spcBef>
                <a:spcPts val="0"/>
              </a:spcBef>
              <a:spcAft>
                <a:spcPts val="0"/>
              </a:spcAft>
              <a:buSzPts val="1400"/>
              <a:buNone/>
            </a:pPr>
            <a:r>
              <a:rPr lang="en-US" sz="1200">
                <a:latin typeface="Calibri"/>
                <a:ea typeface="Calibri"/>
                <a:cs typeface="Calibri"/>
                <a:sym typeface="Calibri"/>
              </a:rPr>
              <a:t>Example: Closed-circuit television or (CCTV)</a:t>
            </a:r>
            <a:endParaRPr sz="24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2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FFFFFF"/>
                </a:solidFill>
                <a:latin typeface="Open Sans SemiBold"/>
                <a:ea typeface="Open Sans SemiBold"/>
                <a:cs typeface="Open Sans SemiBold"/>
                <a:sym typeface="Open Sans SemiBold"/>
              </a:rPr>
              <a:t>Lighting plays a vital role in the security function. </a:t>
            </a:r>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Provides security personnel the ability to visually assess their surroundings at night</a:t>
            </a:r>
            <a:endParaRPr sz="1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Helps notice and identify individuals at night</a:t>
            </a:r>
            <a:endParaRPr sz="1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Increases the effectiveness of guard forces and CCTV</a:t>
            </a:r>
            <a:endParaRPr sz="1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Reduces the need for security personnel</a:t>
            </a:r>
            <a:endParaRPr sz="1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Provides real and psychological deterrents against intruders </a:t>
            </a:r>
            <a:endParaRPr sz="1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Provides illumination where natural light is insufficient</a:t>
            </a:r>
            <a:endParaRPr sz="1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Is inexpensive to maintain</a:t>
            </a:r>
            <a:endParaRPr/>
          </a:p>
          <a:p>
            <a:pPr indent="0" lvl="0" marL="0" rtl="0" algn="l">
              <a:lnSpc>
                <a:spcPct val="100000"/>
              </a:lnSpc>
              <a:spcBef>
                <a:spcPts val="0"/>
              </a:spcBef>
              <a:spcAft>
                <a:spcPts val="0"/>
              </a:spcAft>
              <a:buSzPts val="1400"/>
              <a:buNone/>
            </a:pPr>
            <a:r>
              <a:t/>
            </a:r>
            <a:endParaRPr/>
          </a:p>
        </p:txBody>
      </p:sp>
      <p:sp>
        <p:nvSpPr>
          <p:cNvPr id="1769" name="Google Shape;1769;p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Let’s go through the differences between Information Security and Cybersecurity.</a:t>
            </a:r>
            <a:endParaRPr/>
          </a:p>
          <a:p>
            <a:pPr indent="-171450" lvl="0" marL="171450" rtl="0" algn="l">
              <a:lnSpc>
                <a:spcPct val="100000"/>
              </a:lnSpc>
              <a:spcBef>
                <a:spcPts val="0"/>
              </a:spcBef>
              <a:spcAft>
                <a:spcPts val="0"/>
              </a:spcAft>
              <a:buSzPts val="1400"/>
              <a:buFont typeface="Arial"/>
              <a:buChar char="•"/>
            </a:pPr>
            <a:r>
              <a:rPr b="0" i="0" lang="en-US" sz="1200" u="none" cap="none" strike="noStrike">
                <a:solidFill>
                  <a:srgbClr val="3F3F3F"/>
                </a:solidFill>
                <a:latin typeface="Open Sans"/>
                <a:ea typeface="Open Sans"/>
                <a:cs typeface="Open Sans"/>
                <a:sym typeface="Open Sans"/>
              </a:rPr>
              <a:t>Information security deals with information regardless of its format. Where as, cybersecurity can be defined as the protection of information assets by addressing threats to information processed, stored, and transported by internetworked information systems.</a:t>
            </a:r>
            <a:endParaRPr b="0" i="0" sz="900" u="none" cap="none" strike="noStrike">
              <a:solidFill>
                <a:srgbClr val="000000"/>
              </a:solidFill>
              <a:latin typeface="Arial"/>
              <a:ea typeface="Arial"/>
              <a:cs typeface="Arial"/>
              <a:sym typeface="Arial"/>
            </a:endParaRPr>
          </a:p>
          <a:p>
            <a:pPr indent="-203200" lvl="0" marL="609600" marR="0" rtl="0" algn="l">
              <a:lnSpc>
                <a:spcPct val="100000"/>
              </a:lnSpc>
              <a:spcBef>
                <a:spcPts val="0"/>
              </a:spcBef>
              <a:spcAft>
                <a:spcPts val="0"/>
              </a:spcAft>
              <a:buClr>
                <a:srgbClr val="000000"/>
              </a:buClr>
              <a:buSzPts val="2200"/>
              <a:buFont typeface="Arial"/>
              <a:buNone/>
            </a:pPr>
            <a:r>
              <a:t/>
            </a:r>
            <a:endParaRPr b="0" i="0" sz="1200" u="none" cap="none" strike="noStrike">
              <a:solidFill>
                <a:srgbClr val="3F3F3F"/>
              </a:solidFill>
              <a:latin typeface="Open Sans"/>
              <a:ea typeface="Open Sans"/>
              <a:cs typeface="Open Sans"/>
              <a:sym typeface="Open Sans"/>
            </a:endParaRPr>
          </a:p>
          <a:p>
            <a:pPr indent="-171450" lvl="0" marL="171450" marR="0" rtl="0" algn="l">
              <a:lnSpc>
                <a:spcPct val="100000"/>
              </a:lnSpc>
              <a:spcBef>
                <a:spcPts val="0"/>
              </a:spcBef>
              <a:spcAft>
                <a:spcPts val="0"/>
              </a:spcAft>
              <a:buClr>
                <a:srgbClr val="000000"/>
              </a:buClr>
              <a:buSzPts val="1400"/>
              <a:buFont typeface="Arial"/>
              <a:buChar char="•"/>
            </a:pPr>
            <a:r>
              <a:rPr lang="en-US"/>
              <a:t>Information security </a:t>
            </a:r>
            <a:r>
              <a:rPr b="0" i="0" lang="en-US" sz="1200" u="none" cap="none" strike="noStrike">
                <a:solidFill>
                  <a:srgbClr val="3F3F3F"/>
                </a:solidFill>
                <a:latin typeface="Open Sans"/>
                <a:ea typeface="Open Sans"/>
                <a:cs typeface="Open Sans"/>
                <a:sym typeface="Open Sans"/>
              </a:rPr>
              <a:t>encompasses paper documents, digital data, and intellectual property. And Cybersecurity is a component of information security.</a:t>
            </a:r>
            <a:endParaRPr b="0" i="0" sz="900" u="none" cap="none" strike="noStrike">
              <a:solidFill>
                <a:srgbClr val="000000"/>
              </a:solidFill>
              <a:latin typeface="Arial"/>
              <a:ea typeface="Arial"/>
              <a:cs typeface="Arial"/>
              <a:sym typeface="Arial"/>
            </a:endParaRPr>
          </a:p>
          <a:p>
            <a:pPr indent="-82550" lvl="0" marL="171450" rtl="0" algn="l">
              <a:lnSpc>
                <a:spcPct val="100000"/>
              </a:lnSpc>
              <a:spcBef>
                <a:spcPts val="0"/>
              </a:spcBef>
              <a:spcAft>
                <a:spcPts val="0"/>
              </a:spcAft>
              <a:buSzPts val="1400"/>
              <a:buFont typeface="Arial"/>
              <a:buNone/>
            </a:pPr>
            <a:r>
              <a:t/>
            </a:r>
            <a:endParaRPr/>
          </a:p>
          <a:p>
            <a:pPr indent="-342900" lvl="0" marL="609600" rtl="0" algn="l">
              <a:lnSpc>
                <a:spcPct val="114000"/>
              </a:lnSpc>
              <a:spcBef>
                <a:spcPts val="0"/>
              </a:spcBef>
              <a:spcAft>
                <a:spcPts val="0"/>
              </a:spcAft>
              <a:buSzPts val="2200"/>
              <a:buFont typeface="Arial"/>
              <a:buChar char="•"/>
            </a:pPr>
            <a:r>
              <a:rPr b="0" i="0" lang="en-US" sz="1200" u="none" cap="none" strike="noStrike">
                <a:solidFill>
                  <a:srgbClr val="3F3F3F"/>
                </a:solidFill>
                <a:latin typeface="Open Sans"/>
                <a:ea typeface="Open Sans"/>
                <a:cs typeface="Open Sans"/>
                <a:sym typeface="Open Sans"/>
              </a:rPr>
              <a:t>Cybersecurity is a component of information security.</a:t>
            </a:r>
            <a:endParaRPr b="0" i="0" sz="900" u="none" cap="none" strike="noStrike">
              <a:solidFill>
                <a:srgbClr val="000000"/>
              </a:solidFill>
              <a:latin typeface="Arial"/>
              <a:ea typeface="Arial"/>
              <a:cs typeface="Arial"/>
              <a:sym typeface="Arial"/>
            </a:endParaRPr>
          </a:p>
          <a:p>
            <a:pPr indent="-228600" lvl="0" marL="266700" marR="0" rtl="0" algn="l">
              <a:lnSpc>
                <a:spcPct val="114000"/>
              </a:lnSpc>
              <a:spcBef>
                <a:spcPts val="0"/>
              </a:spcBef>
              <a:spcAft>
                <a:spcPts val="0"/>
              </a:spcAft>
              <a:buClr>
                <a:srgbClr val="000000"/>
              </a:buClr>
              <a:buSzPts val="2200"/>
              <a:buNone/>
            </a:pPr>
            <a:r>
              <a:t/>
            </a:r>
            <a:endParaRPr b="0" i="0" sz="1200" u="none" cap="none" strike="noStrike">
              <a:solidFill>
                <a:srgbClr val="3F3F3F"/>
              </a:solidFill>
              <a:latin typeface="Open Sans"/>
              <a:ea typeface="Open Sans"/>
              <a:cs typeface="Open Sans"/>
              <a:sym typeface="Open Sans"/>
            </a:endParaRPr>
          </a:p>
          <a:p>
            <a:pPr indent="-342900" lvl="0" marL="609600" marR="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can be defined as the protection of information assets by addressing threats to information processed, stored, and transported by internetworked information systems.</a:t>
            </a:r>
            <a:endParaRPr b="0" i="0" sz="900" u="none" cap="none" strike="noStrike">
              <a:solidFill>
                <a:srgbClr val="000000"/>
              </a:solidFill>
              <a:latin typeface="Arial"/>
              <a:ea typeface="Arial"/>
              <a:cs typeface="Arial"/>
              <a:sym typeface="Arial"/>
            </a:endParaRPr>
          </a:p>
          <a:p>
            <a:pPr indent="-203200" lvl="0" marL="609600" marR="0" rtl="0" algn="l">
              <a:lnSpc>
                <a:spcPct val="114000"/>
              </a:lnSpc>
              <a:spcBef>
                <a:spcPts val="0"/>
              </a:spcBef>
              <a:spcAft>
                <a:spcPts val="0"/>
              </a:spcAft>
              <a:buClr>
                <a:srgbClr val="000000"/>
              </a:buClr>
              <a:buSzPts val="2200"/>
              <a:buFont typeface="Arial"/>
              <a:buNone/>
            </a:pPr>
            <a:r>
              <a:t/>
            </a:r>
            <a:endParaRPr b="0" i="0" sz="1200" u="none" cap="none" strike="noStrike">
              <a:solidFill>
                <a:srgbClr val="3F3F3F"/>
              </a:solidFill>
              <a:latin typeface="Open Sans"/>
              <a:ea typeface="Open Sans"/>
              <a:cs typeface="Open Sans"/>
              <a:sym typeface="Open Sans"/>
            </a:endParaRPr>
          </a:p>
          <a:p>
            <a:pPr indent="-203200" lvl="0" marL="609600" marR="0" rtl="0" algn="l">
              <a:lnSpc>
                <a:spcPct val="114000"/>
              </a:lnSpc>
              <a:spcBef>
                <a:spcPts val="0"/>
              </a:spcBef>
              <a:spcAft>
                <a:spcPts val="0"/>
              </a:spcAft>
              <a:buClr>
                <a:srgbClr val="000000"/>
              </a:buClr>
              <a:buSzPts val="2200"/>
              <a:buFont typeface="Arial"/>
              <a:buNone/>
            </a:pPr>
            <a:r>
              <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Font typeface="Arial"/>
              <a:buNone/>
            </a:pPr>
            <a:r>
              <a:t/>
            </a:r>
            <a:endParaRPr/>
          </a:p>
          <a:p>
            <a:pPr indent="-82550" lvl="0" marL="171450" rtl="0" algn="l">
              <a:lnSpc>
                <a:spcPct val="100000"/>
              </a:lnSpc>
              <a:spcBef>
                <a:spcPts val="0"/>
              </a:spcBef>
              <a:spcAft>
                <a:spcPts val="0"/>
              </a:spcAft>
              <a:buSzPts val="1400"/>
              <a:buFont typeface="Arial"/>
              <a:buNone/>
            </a:pPr>
            <a:r>
              <a:t/>
            </a:r>
            <a:endParaRPr/>
          </a:p>
        </p:txBody>
      </p:sp>
      <p:sp>
        <p:nvSpPr>
          <p:cNvPr id="181" name="Google Shape;181;p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2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Lighting Systems</a:t>
            </a:r>
            <a:endParaRPr b="1"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Continuous Light</a:t>
            </a: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Standby light</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Movable </a:t>
            </a:r>
            <a:r>
              <a:rPr lang="en-US" sz="1200">
                <a:solidFill>
                  <a:srgbClr val="3F3F3F"/>
                </a:solidFill>
                <a:latin typeface="Open Sans"/>
                <a:ea typeface="Open Sans"/>
                <a:cs typeface="Open Sans"/>
                <a:sym typeface="Open Sans"/>
              </a:rPr>
              <a:t>l</a:t>
            </a:r>
            <a:r>
              <a:rPr b="0" i="0" lang="en-US" sz="1200" u="none" cap="none" strike="noStrike">
                <a:solidFill>
                  <a:srgbClr val="3F3F3F"/>
                </a:solidFill>
                <a:latin typeface="Open Sans"/>
                <a:ea typeface="Open Sans"/>
                <a:cs typeface="Open Sans"/>
                <a:sym typeface="Open Sans"/>
              </a:rPr>
              <a:t>ight</a:t>
            </a: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Emergency </a:t>
            </a:r>
            <a:r>
              <a:rPr lang="en-US" sz="1200">
                <a:solidFill>
                  <a:srgbClr val="3F3F3F"/>
                </a:solidFill>
                <a:latin typeface="Open Sans"/>
                <a:ea typeface="Open Sans"/>
                <a:cs typeface="Open Sans"/>
                <a:sym typeface="Open Sans"/>
              </a:rPr>
              <a:t>l</a:t>
            </a:r>
            <a:r>
              <a:rPr b="0" i="0" lang="en-US" sz="1200" u="none" cap="none" strike="noStrike">
                <a:solidFill>
                  <a:srgbClr val="3F3F3F"/>
                </a:solidFill>
                <a:latin typeface="Open Sans"/>
                <a:ea typeface="Open Sans"/>
                <a:cs typeface="Open Sans"/>
                <a:sym typeface="Open Sans"/>
              </a:rPr>
              <a:t>ight</a:t>
            </a:r>
            <a:endParaRPr b="0" i="0" sz="12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780" name="Google Shape;1780;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2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marR="0" rtl="0" algn="l">
              <a:lnSpc>
                <a:spcPct val="10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The p</a:t>
            </a:r>
            <a:r>
              <a:rPr b="0" i="0" lang="en-US" sz="1200" u="none" cap="none" strike="noStrike">
                <a:solidFill>
                  <a:srgbClr val="3F3F3F"/>
                </a:solidFill>
                <a:latin typeface="Open Sans"/>
                <a:ea typeface="Open Sans"/>
                <a:cs typeface="Open Sans"/>
                <a:sym typeface="Open Sans"/>
              </a:rPr>
              <a:t>rimary function of an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ccess </a:t>
            </a:r>
            <a:r>
              <a:rPr lang="en-US" sz="1200">
                <a:solidFill>
                  <a:srgbClr val="3F3F3F"/>
                </a:solidFill>
                <a:latin typeface="Open Sans"/>
                <a:ea typeface="Open Sans"/>
                <a:cs typeface="Open Sans"/>
                <a:sym typeface="Open Sans"/>
              </a:rPr>
              <a:t>c</a:t>
            </a:r>
            <a:r>
              <a:rPr b="0" i="0" lang="en-US" sz="1200" u="none" cap="none" strike="noStrike">
                <a:solidFill>
                  <a:srgbClr val="3F3F3F"/>
                </a:solidFill>
                <a:latin typeface="Open Sans"/>
                <a:ea typeface="Open Sans"/>
                <a:cs typeface="Open Sans"/>
                <a:sym typeface="Open Sans"/>
              </a:rPr>
              <a:t>ontrol </a:t>
            </a:r>
            <a:r>
              <a:rPr lang="en-US" sz="1200">
                <a:solidFill>
                  <a:srgbClr val="3F3F3F"/>
                </a:solidFill>
                <a:latin typeface="Open Sans"/>
                <a:ea typeface="Open Sans"/>
                <a:cs typeface="Open Sans"/>
                <a:sym typeface="Open Sans"/>
              </a:rPr>
              <a:t>s</a:t>
            </a:r>
            <a:r>
              <a:rPr b="0" i="0" lang="en-US" sz="1200" u="none" cap="none" strike="noStrike">
                <a:solidFill>
                  <a:srgbClr val="3F3F3F"/>
                </a:solidFill>
                <a:latin typeface="Open Sans"/>
                <a:ea typeface="Open Sans"/>
                <a:cs typeface="Open Sans"/>
                <a:sym typeface="Open Sans"/>
              </a:rPr>
              <a:t>ystem (ACS) is to allow only authorized personnel inside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 controlled area.</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The g</a:t>
            </a:r>
            <a:r>
              <a:rPr b="0" i="0" lang="en-US" sz="1200" u="none" cap="none" strike="noStrike">
                <a:solidFill>
                  <a:srgbClr val="3F3F3F"/>
                </a:solidFill>
                <a:latin typeface="Open Sans"/>
                <a:ea typeface="Open Sans"/>
                <a:cs typeface="Open Sans"/>
                <a:sym typeface="Open Sans"/>
              </a:rPr>
              <a:t>oal of an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ccess </a:t>
            </a:r>
            <a:r>
              <a:rPr lang="en-US" sz="1200">
                <a:solidFill>
                  <a:srgbClr val="3F3F3F"/>
                </a:solidFill>
                <a:latin typeface="Open Sans"/>
                <a:ea typeface="Open Sans"/>
                <a:cs typeface="Open Sans"/>
                <a:sym typeface="Open Sans"/>
              </a:rPr>
              <a:t>c</a:t>
            </a:r>
            <a:r>
              <a:rPr b="0" i="0" lang="en-US" sz="1200" u="none" cap="none" strike="noStrike">
                <a:solidFill>
                  <a:srgbClr val="3F3F3F"/>
                </a:solidFill>
                <a:latin typeface="Open Sans"/>
                <a:ea typeface="Open Sans"/>
                <a:cs typeface="Open Sans"/>
                <a:sym typeface="Open Sans"/>
              </a:rPr>
              <a:t>ontrol program is to limit the opportunity for a crime to be committed.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5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The basic components of an ACS include:</a:t>
            </a:r>
            <a:endParaRPr/>
          </a:p>
          <a:p>
            <a:pPr indent="-407988" lvl="0" marL="750888" marR="0" rtl="0" algn="l">
              <a:lnSpc>
                <a:spcPct val="150000"/>
              </a:lnSpc>
              <a:spcBef>
                <a:spcPts val="0"/>
              </a:spcBef>
              <a:spcAft>
                <a:spcPts val="0"/>
              </a:spcAft>
              <a:buClr>
                <a:srgbClr val="3F3F3F"/>
              </a:buClr>
              <a:buSzPts val="2200"/>
              <a:buFont typeface="Courier New"/>
              <a:buChar char="o"/>
            </a:pPr>
            <a:r>
              <a:rPr b="0" i="0" lang="en-US" sz="1200" u="none" cap="none" strike="noStrike">
                <a:solidFill>
                  <a:srgbClr val="3F3F3F"/>
                </a:solidFill>
                <a:latin typeface="Open Sans"/>
                <a:ea typeface="Open Sans"/>
                <a:cs typeface="Open Sans"/>
                <a:sym typeface="Open Sans"/>
              </a:rPr>
              <a:t>Card readers</a:t>
            </a:r>
            <a:endParaRPr b="0" i="0" sz="1200" u="none" cap="none" strike="noStrike">
              <a:solidFill>
                <a:srgbClr val="3F3F3F"/>
              </a:solidFill>
              <a:latin typeface="Open Sans"/>
              <a:ea typeface="Open Sans"/>
              <a:cs typeface="Open Sans"/>
              <a:sym typeface="Open Sans"/>
            </a:endParaRPr>
          </a:p>
          <a:p>
            <a:pPr indent="-407988" lvl="0" marL="750888" marR="0" rtl="0" algn="l">
              <a:lnSpc>
                <a:spcPct val="150000"/>
              </a:lnSpc>
              <a:spcBef>
                <a:spcPts val="0"/>
              </a:spcBef>
              <a:spcAft>
                <a:spcPts val="0"/>
              </a:spcAft>
              <a:buClr>
                <a:srgbClr val="3F3F3F"/>
              </a:buClr>
              <a:buSzPts val="2200"/>
              <a:buFont typeface="Courier New"/>
              <a:buChar char="o"/>
            </a:pPr>
            <a:r>
              <a:rPr b="0" i="0" lang="en-US" sz="1200" u="none" cap="none" strike="noStrike">
                <a:solidFill>
                  <a:srgbClr val="3F3F3F"/>
                </a:solidFill>
                <a:latin typeface="Open Sans"/>
                <a:ea typeface="Open Sans"/>
                <a:cs typeface="Open Sans"/>
                <a:sym typeface="Open Sans"/>
              </a:rPr>
              <a:t>Electric locks </a:t>
            </a:r>
            <a:endParaRPr b="0" i="0" sz="1200" u="none" cap="none" strike="noStrike">
              <a:solidFill>
                <a:srgbClr val="3F3F3F"/>
              </a:solidFill>
              <a:latin typeface="Open Sans"/>
              <a:ea typeface="Open Sans"/>
              <a:cs typeface="Open Sans"/>
              <a:sym typeface="Open Sans"/>
            </a:endParaRPr>
          </a:p>
          <a:p>
            <a:pPr indent="-407988" lvl="0" marL="750888" marR="0" rtl="0" algn="l">
              <a:lnSpc>
                <a:spcPct val="150000"/>
              </a:lnSpc>
              <a:spcBef>
                <a:spcPts val="0"/>
              </a:spcBef>
              <a:spcAft>
                <a:spcPts val="0"/>
              </a:spcAft>
              <a:buClr>
                <a:srgbClr val="3F3F3F"/>
              </a:buClr>
              <a:buSzPts val="2200"/>
              <a:buFont typeface="Courier New"/>
              <a:buChar char="o"/>
            </a:pPr>
            <a:r>
              <a:rPr b="0" i="0" lang="en-US" sz="1200" u="none" cap="none" strike="noStrike">
                <a:solidFill>
                  <a:srgbClr val="3F3F3F"/>
                </a:solidFill>
                <a:latin typeface="Open Sans"/>
                <a:ea typeface="Open Sans"/>
                <a:cs typeface="Open Sans"/>
                <a:sym typeface="Open Sans"/>
              </a:rPr>
              <a:t>Alarms</a:t>
            </a:r>
            <a:endParaRPr b="0" i="0" sz="1200" u="none" cap="none" strike="noStrike">
              <a:solidFill>
                <a:srgbClr val="3F3F3F"/>
              </a:solidFill>
              <a:latin typeface="Open Sans"/>
              <a:ea typeface="Open Sans"/>
              <a:cs typeface="Open Sans"/>
              <a:sym typeface="Open Sans"/>
            </a:endParaRPr>
          </a:p>
          <a:p>
            <a:pPr indent="-407988" lvl="0" marL="750888" marR="0" rtl="0" algn="l">
              <a:lnSpc>
                <a:spcPct val="150000"/>
              </a:lnSpc>
              <a:spcBef>
                <a:spcPts val="0"/>
              </a:spcBef>
              <a:spcAft>
                <a:spcPts val="0"/>
              </a:spcAft>
              <a:buClr>
                <a:srgbClr val="3F3F3F"/>
              </a:buClr>
              <a:buSzPts val="2200"/>
              <a:buFont typeface="Courier New"/>
              <a:buChar char="o"/>
            </a:pPr>
            <a:r>
              <a:rPr b="0" i="0" lang="en-US" sz="1200" u="none" cap="none" strike="noStrike">
                <a:solidFill>
                  <a:srgbClr val="3F3F3F"/>
                </a:solidFill>
                <a:latin typeface="Open Sans"/>
                <a:ea typeface="Open Sans"/>
                <a:cs typeface="Open Sans"/>
                <a:sym typeface="Open Sans"/>
              </a:rPr>
              <a:t>Computer systems</a:t>
            </a:r>
            <a:endParaRPr/>
          </a:p>
        </p:txBody>
      </p:sp>
      <p:sp>
        <p:nvSpPr>
          <p:cNvPr id="1803" name="Google Shape;1803;p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Types of Access Control Systems</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a:ea typeface="Open Sans"/>
                <a:cs typeface="Open Sans"/>
                <a:sym typeface="Open Sans"/>
              </a:rPr>
              <a:t>Access cards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 different types of access cards are magnetic stripe, proximity card, and smart card.</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a:ea typeface="Open Sans"/>
                <a:cs typeface="Open Sans"/>
                <a:sym typeface="Open Sans"/>
              </a:rPr>
              <a:t>Biometrics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 types of biometrics include fingerprint, facial image, hand geometry, voice recognition, iris patterns, retina scanning, signature dynamics, and keystroke dynamics.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a:ea typeface="Open Sans"/>
                <a:cs typeface="Open Sans"/>
                <a:sym typeface="Open Sans"/>
              </a:rPr>
              <a:t>Closed circuit television</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 types of biometrics include fingerprint, facial image, hand geometry, voice recognition, iris patterns, retina scanning, signature dynamics, and keystroke dynamics. </a:t>
            </a:r>
            <a:endParaRPr/>
          </a:p>
          <a:p>
            <a:pPr indent="0" lvl="0" marL="0" marR="0" rtl="0" algn="l">
              <a:lnSpc>
                <a:spcPct val="100000"/>
              </a:lnSpc>
              <a:spcBef>
                <a:spcPts val="0"/>
              </a:spcBef>
              <a:spcAft>
                <a:spcPts val="0"/>
              </a:spcAft>
              <a:buClr>
                <a:srgbClr val="000000"/>
              </a:buClr>
              <a:buSzPts val="1400"/>
              <a:buFont typeface="Arial"/>
              <a:buNone/>
            </a:pPr>
            <a:r>
              <a:t/>
            </a:r>
            <a:endParaRPr b="1"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a:ea typeface="Open Sans"/>
                <a:cs typeface="Open Sans"/>
                <a:sym typeface="Open Sans"/>
              </a:rPr>
              <a:t>CCTV color cameras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CCTV color cameras offer additional information, such as the color of a vehicle or a subject’s clothing.</a:t>
            </a:r>
            <a:endParaRPr/>
          </a:p>
          <a:p>
            <a:pPr indent="0" lvl="0" marL="0" marR="0" rtl="0" algn="l">
              <a:lnSpc>
                <a:spcPct val="100000"/>
              </a:lnSpc>
              <a:spcBef>
                <a:spcPts val="0"/>
              </a:spcBef>
              <a:spcAft>
                <a:spcPts val="0"/>
              </a:spcAft>
              <a:buClr>
                <a:srgbClr val="000000"/>
              </a:buClr>
              <a:buSzPts val="1400"/>
              <a:buFont typeface="Arial"/>
              <a:buNone/>
            </a:pPr>
            <a:r>
              <a:t/>
            </a:r>
            <a:endParaRPr b="1" sz="1200">
              <a:solidFill>
                <a:schemeClr val="lt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1836" name="Google Shape;1836;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2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Digital video recorder (DVR) and monitor displays </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It is used to download camera footage to a hard drive for storage of historical information.</a:t>
            </a:r>
            <a:endParaRPr/>
          </a:p>
          <a:p>
            <a:pPr indent="0" lvl="0" marL="0" rtl="0" algn="l">
              <a:lnSpc>
                <a:spcPct val="100000"/>
              </a:lnSpc>
              <a:spcBef>
                <a:spcPts val="0"/>
              </a:spcBef>
              <a:spcAft>
                <a:spcPts val="0"/>
              </a:spcAft>
              <a:buSzPts val="1400"/>
              <a:buNone/>
            </a:pPr>
            <a:r>
              <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Guards</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Security guards or officers patrol and inspect a property to protect it against fire, theft, vandalism, terrorism, and illegal activity.</a:t>
            </a:r>
            <a:endParaRPr/>
          </a:p>
          <a:p>
            <a:pPr indent="0" lvl="0" marL="0" rtl="0" algn="l">
              <a:lnSpc>
                <a:spcPct val="100000"/>
              </a:lnSpc>
              <a:spcBef>
                <a:spcPts val="0"/>
              </a:spcBef>
              <a:spcAft>
                <a:spcPts val="0"/>
              </a:spcAft>
              <a:buSzPts val="1400"/>
              <a:buNone/>
            </a:pPr>
            <a:r>
              <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Guard dogs</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Guard dogs are a form of physical control that can serve as detective, preventive, and deterrent controls.</a:t>
            </a:r>
            <a:endParaRPr/>
          </a:p>
          <a:p>
            <a:pPr indent="0" lvl="0" marL="0" rtl="0" algn="l">
              <a:lnSpc>
                <a:spcPct val="100000"/>
              </a:lnSpc>
              <a:spcBef>
                <a:spcPts val="0"/>
              </a:spcBef>
              <a:spcAft>
                <a:spcPts val="0"/>
              </a:spcAft>
              <a:buSzPts val="1400"/>
              <a:buNone/>
            </a:pPr>
            <a:r>
              <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3F3F3F"/>
              </a:solidFill>
              <a:latin typeface="Open Sans"/>
              <a:ea typeface="Open Sans"/>
              <a:cs typeface="Open Sans"/>
              <a:sym typeface="Open Sans"/>
            </a:endParaRPr>
          </a:p>
        </p:txBody>
      </p:sp>
      <p:sp>
        <p:nvSpPr>
          <p:cNvPr id="1854" name="Google Shape;1854;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3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9" name="Google Shape;1869;p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4" name="Google Shape;1874;p3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Deceptive Technologies</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rtl="0" algn="l">
              <a:lnSpc>
                <a:spcPct val="100000"/>
              </a:lnSpc>
              <a:spcBef>
                <a:spcPts val="0"/>
              </a:spcBef>
              <a:spcAft>
                <a:spcPts val="0"/>
              </a:spcAft>
              <a:buSzPts val="2200"/>
              <a:buFont typeface="Arial"/>
              <a:buChar char="•"/>
            </a:pPr>
            <a:r>
              <a:rPr lang="en-US" sz="2200">
                <a:solidFill>
                  <a:srgbClr val="434343"/>
                </a:solidFill>
                <a:latin typeface="Open Sans"/>
                <a:ea typeface="Open Sans"/>
                <a:cs typeface="Open Sans"/>
                <a:sym typeface="Open Sans"/>
              </a:rPr>
              <a:t>Deceptive technologies are a type of cybersecurity solution designed to outsmart attackers by creating a web of illusions within your network.</a:t>
            </a:r>
            <a:endParaRPr/>
          </a:p>
          <a:p>
            <a:pPr indent="-342900" lvl="0" marL="342900" rtl="0" algn="l">
              <a:lnSpc>
                <a:spcPct val="100000"/>
              </a:lnSpc>
              <a:spcBef>
                <a:spcPts val="0"/>
              </a:spcBef>
              <a:spcAft>
                <a:spcPts val="0"/>
              </a:spcAft>
              <a:buSzPts val="2200"/>
              <a:buFont typeface="Arial"/>
              <a:buChar char="•"/>
            </a:pPr>
            <a:r>
              <a:rPr lang="en-US" sz="2200">
                <a:solidFill>
                  <a:srgbClr val="434343"/>
                </a:solidFill>
                <a:latin typeface="Open Sans"/>
                <a:ea typeface="Open Sans"/>
                <a:cs typeface="Open Sans"/>
                <a:sym typeface="Open Sans"/>
              </a:rPr>
              <a:t>This can assist in </a:t>
            </a:r>
            <a:endParaRPr/>
          </a:p>
          <a:p>
            <a:pPr indent="-228600" lvl="0" marL="457200" rtl="0" algn="l">
              <a:lnSpc>
                <a:spcPct val="100000"/>
              </a:lnSpc>
              <a:spcBef>
                <a:spcPts val="0"/>
              </a:spcBef>
              <a:spcAft>
                <a:spcPts val="0"/>
              </a:spcAft>
              <a:buSzPts val="2200"/>
              <a:buNone/>
            </a:pPr>
            <a:r>
              <a:t/>
            </a:r>
            <a:endParaRPr sz="2200">
              <a:solidFill>
                <a:srgbClr val="434343"/>
              </a:solidFill>
              <a:latin typeface="Open Sans"/>
              <a:ea typeface="Open Sans"/>
              <a:cs typeface="Open Sans"/>
              <a:sym typeface="Open Sans"/>
            </a:endParaRPr>
          </a:p>
          <a:p>
            <a:pPr indent="-457200" lvl="3" marL="457200" rtl="0" algn="l">
              <a:lnSpc>
                <a:spcPct val="100000"/>
              </a:lnSpc>
              <a:spcBef>
                <a:spcPts val="0"/>
              </a:spcBef>
              <a:spcAft>
                <a:spcPts val="0"/>
              </a:spcAft>
              <a:buSzPts val="2200"/>
              <a:buFont typeface="Arial"/>
              <a:buChar char="•"/>
            </a:pPr>
            <a:r>
              <a:rPr lang="en-US" sz="2200">
                <a:solidFill>
                  <a:srgbClr val="434343"/>
                </a:solidFill>
                <a:latin typeface="Open Sans"/>
                <a:ea typeface="Open Sans"/>
                <a:cs typeface="Open Sans"/>
                <a:sym typeface="Open Sans"/>
              </a:rPr>
              <a:t>Early Threat Detection</a:t>
            </a:r>
            <a:endParaRPr/>
          </a:p>
          <a:p>
            <a:pPr indent="-457200" lvl="3" marL="457200" rtl="0" algn="l">
              <a:lnSpc>
                <a:spcPct val="100000"/>
              </a:lnSpc>
              <a:spcBef>
                <a:spcPts val="0"/>
              </a:spcBef>
              <a:spcAft>
                <a:spcPts val="0"/>
              </a:spcAft>
              <a:buSzPts val="2200"/>
              <a:buFont typeface="Arial"/>
              <a:buChar char="•"/>
            </a:pPr>
            <a:r>
              <a:rPr lang="en-US" sz="2200">
                <a:solidFill>
                  <a:srgbClr val="434343"/>
                </a:solidFill>
                <a:latin typeface="Open Sans"/>
                <a:ea typeface="Open Sans"/>
                <a:cs typeface="Open Sans"/>
                <a:sym typeface="Open Sans"/>
              </a:rPr>
              <a:t>Reduced Dwell time</a:t>
            </a:r>
            <a:endParaRPr/>
          </a:p>
          <a:p>
            <a:pPr indent="-457200" lvl="3" marL="457200" rtl="0" algn="l">
              <a:lnSpc>
                <a:spcPct val="100000"/>
              </a:lnSpc>
              <a:spcBef>
                <a:spcPts val="0"/>
              </a:spcBef>
              <a:spcAft>
                <a:spcPts val="0"/>
              </a:spcAft>
              <a:buSzPts val="2200"/>
              <a:buFont typeface="Arial"/>
              <a:buChar char="•"/>
            </a:pPr>
            <a:r>
              <a:rPr lang="en-US" sz="2200">
                <a:solidFill>
                  <a:srgbClr val="434343"/>
                </a:solidFill>
                <a:latin typeface="Open Sans"/>
                <a:ea typeface="Open Sans"/>
                <a:cs typeface="Open Sans"/>
                <a:sym typeface="Open Sans"/>
              </a:rPr>
              <a:t>Improved Incident response</a:t>
            </a:r>
            <a:endParaRPr/>
          </a:p>
          <a:p>
            <a:pPr indent="-457200" lvl="3" marL="457200" rtl="0" algn="l">
              <a:lnSpc>
                <a:spcPct val="100000"/>
              </a:lnSpc>
              <a:spcBef>
                <a:spcPts val="0"/>
              </a:spcBef>
              <a:spcAft>
                <a:spcPts val="0"/>
              </a:spcAft>
              <a:buSzPts val="2200"/>
              <a:buFont typeface="Arial"/>
              <a:buChar char="•"/>
            </a:pPr>
            <a:r>
              <a:rPr lang="en-US" sz="2200">
                <a:solidFill>
                  <a:srgbClr val="434343"/>
                </a:solidFill>
                <a:latin typeface="Open Sans"/>
                <a:ea typeface="Open Sans"/>
                <a:cs typeface="Open Sans"/>
                <a:sym typeface="Open Sans"/>
              </a:rPr>
              <a:t>Wasting attacker resources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875" name="Google Shape;1875;p3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4" name="Google Shape;1884;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Honeypot</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434343"/>
                </a:solidFill>
                <a:latin typeface="Open Sans"/>
                <a:ea typeface="Open Sans"/>
                <a:cs typeface="Open Sans"/>
                <a:sym typeface="Open Sans"/>
              </a:rPr>
              <a:t>Honeypot is a network-attached system set up as a decoy to lure cyber attackers and detect, deflect, and study hacking attempts to gain unauthorized access to information systems.</a:t>
            </a:r>
            <a:endParaRPr/>
          </a:p>
          <a:p>
            <a:pPr indent="0" lvl="0" marL="0" rtl="0" algn="l">
              <a:lnSpc>
                <a:spcPct val="100000"/>
              </a:lnSpc>
              <a:spcBef>
                <a:spcPts val="0"/>
              </a:spcBef>
              <a:spcAft>
                <a:spcPts val="0"/>
              </a:spcAft>
              <a:buSzPts val="1400"/>
              <a:buNone/>
            </a:pPr>
            <a:r>
              <a:t/>
            </a:r>
            <a:endParaRPr/>
          </a:p>
        </p:txBody>
      </p:sp>
      <p:sp>
        <p:nvSpPr>
          <p:cNvPr id="1885" name="Google Shape;1885;p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3" name="Google Shape;1893;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Explain the features of Honeytokens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34343"/>
                </a:solidFill>
                <a:latin typeface="Open Sans"/>
                <a:ea typeface="Open Sans"/>
                <a:cs typeface="Open Sans"/>
                <a:sym typeface="Open Sans"/>
              </a:rPr>
              <a:t>Honeypot is a decoy system intended to mimic likely targets for cyberattacks.</a:t>
            </a:r>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34343"/>
                </a:solidFill>
                <a:latin typeface="Open Sans"/>
                <a:ea typeface="Open Sans"/>
                <a:cs typeface="Open Sans"/>
                <a:sym typeface="Open Sans"/>
              </a:rPr>
              <a:t>It is not hardened or locked down and has services enabled and open ports.</a:t>
            </a:r>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34343"/>
                </a:solidFill>
                <a:latin typeface="Open Sans"/>
                <a:ea typeface="Open Sans"/>
                <a:cs typeface="Open Sans"/>
                <a:sym typeface="Open Sans"/>
              </a:rPr>
              <a:t>It is designed to confuse the attacker into thinking that it is a production server.</a:t>
            </a:r>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34343"/>
                </a:solidFill>
                <a:latin typeface="Open Sans"/>
                <a:ea typeface="Open Sans"/>
                <a:cs typeface="Open Sans"/>
                <a:sym typeface="Open Sans"/>
              </a:rPr>
              <a:t>It does not contain anything sensitive or valuable data.</a:t>
            </a:r>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535353"/>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894" name="Google Shape;1894;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3" name="Google Shape;1913;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None/>
            </a:pPr>
            <a:r>
              <a:rPr lang="en-US">
                <a:solidFill>
                  <a:srgbClr val="434343"/>
                </a:solidFill>
                <a:latin typeface="Open Sans"/>
                <a:ea typeface="Open Sans"/>
                <a:cs typeface="Open Sans"/>
                <a:sym typeface="Open Sans"/>
              </a:rPr>
              <a:t>Honeynet is a decoy network that contains one or more honeypots. A honeynet is a decoy network designed to lure hackers in and study their behavior. Imagine it like a cleverly disguised mousetrap for cybercriminals. Honeynets are set up to look like real networks, containing systems and data that appear valuable to attackers. They might mimic production servers, development environments, or even personal computers.</a:t>
            </a:r>
            <a:endParaRPr>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434343"/>
              </a:solidFill>
              <a:latin typeface="Open Sans"/>
              <a:ea typeface="Open Sans"/>
              <a:cs typeface="Open Sans"/>
              <a:sym typeface="Open Sans"/>
            </a:endParaRPr>
          </a:p>
        </p:txBody>
      </p:sp>
      <p:sp>
        <p:nvSpPr>
          <p:cNvPr id="1914" name="Google Shape;1914;p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2" name="Google Shape;1922;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Honeytokens</a:t>
            </a:r>
            <a:endParaRPr/>
          </a:p>
          <a:p>
            <a:pPr indent="-368300" lvl="0" marL="457200" marR="0" rtl="0" algn="l">
              <a:lnSpc>
                <a:spcPct val="115000"/>
              </a:lnSpc>
              <a:spcBef>
                <a:spcPts val="0"/>
              </a:spcBef>
              <a:spcAft>
                <a:spcPts val="0"/>
              </a:spcAft>
              <a:buClr>
                <a:srgbClr val="434343"/>
              </a:buClr>
              <a:buSzPts val="2200"/>
              <a:buFont typeface="Open Sans"/>
              <a:buChar char="●"/>
            </a:pPr>
            <a:r>
              <a:rPr b="0" i="0" lang="en-US" sz="1200" u="none" cap="none" strike="noStrike">
                <a:solidFill>
                  <a:srgbClr val="434343"/>
                </a:solidFill>
                <a:latin typeface="Open Sans"/>
                <a:ea typeface="Open Sans"/>
                <a:cs typeface="Open Sans"/>
                <a:sym typeface="Open Sans"/>
              </a:rPr>
              <a:t>Honeytokens are fictitious words or records that are added to legitimate databases in order to detect unauthorized attempts to use information. </a:t>
            </a:r>
            <a:endParaRPr/>
          </a:p>
          <a:p>
            <a:pPr indent="-368300" lvl="0" marL="457200" marR="0" rtl="0" algn="l">
              <a:lnSpc>
                <a:spcPct val="115000"/>
              </a:lnSpc>
              <a:spcBef>
                <a:spcPts val="1000"/>
              </a:spcBef>
              <a:spcAft>
                <a:spcPts val="0"/>
              </a:spcAft>
              <a:buClr>
                <a:srgbClr val="434343"/>
              </a:buClr>
              <a:buSzPts val="2200"/>
              <a:buFont typeface="Open Sans"/>
              <a:buChar char="●"/>
            </a:pPr>
            <a:r>
              <a:rPr b="0" i="0" lang="en-US" sz="1200" u="none" cap="none" strike="noStrike">
                <a:solidFill>
                  <a:srgbClr val="434343"/>
                </a:solidFill>
                <a:latin typeface="Open Sans"/>
                <a:ea typeface="Open Sans"/>
                <a:cs typeface="Open Sans"/>
                <a:sym typeface="Open Sans"/>
              </a:rPr>
              <a:t>Honeytokens are characterized by properties that make them appear as genuine data items.</a:t>
            </a:r>
            <a:endParaRPr/>
          </a:p>
          <a:p>
            <a:pPr indent="0" lvl="0" marL="0" rtl="0" algn="l">
              <a:lnSpc>
                <a:spcPct val="100000"/>
              </a:lnSpc>
              <a:spcBef>
                <a:spcPts val="1000"/>
              </a:spcBef>
              <a:spcAft>
                <a:spcPts val="0"/>
              </a:spcAft>
              <a:buSzPts val="1400"/>
              <a:buNone/>
            </a:pPr>
            <a:r>
              <a:t/>
            </a:r>
            <a:endParaRPr/>
          </a:p>
        </p:txBody>
      </p:sp>
      <p:sp>
        <p:nvSpPr>
          <p:cNvPr id="1923" name="Google Shape;1923;p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Explain Risk of Security on business</a:t>
            </a:r>
            <a:endParaRPr/>
          </a:p>
          <a:p>
            <a:pPr indent="-139700" lvl="0" marL="457200" rtl="0" algn="l">
              <a:lnSpc>
                <a:spcPct val="100000"/>
              </a:lnSpc>
              <a:spcBef>
                <a:spcPts val="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Reputation and Finance Loss- Cybersecurity can lead to a loss in reputation and financial loss for company</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Business Interruption Loss- Attacks like Ransomware DDOS can lead to the interruption for business</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Loss of customer confidence: Cybersecurity attacks like data breach, services not being available can lead to a dent in customer confidence</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Legal Action against the company: There are contractual and legal provisions for fines against the company in case of a cybersecurity breach</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Intellectual Property Loss- Stealing Intellectual properties, i.e. copyright, a trade secret can lead to monetary losses as well as reputational loss</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Data Breach: Unauthorized access of data by unauthorized party</a:t>
            </a:r>
            <a:endParaRPr/>
          </a:p>
        </p:txBody>
      </p:sp>
      <p:sp>
        <p:nvSpPr>
          <p:cNvPr id="200" name="Google Shape;200;p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p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2" name="Google Shape;1932;p3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Honey Files</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rtl="0" algn="l">
              <a:lnSpc>
                <a:spcPct val="115000"/>
              </a:lnSpc>
              <a:spcBef>
                <a:spcPts val="0"/>
              </a:spcBef>
              <a:spcAft>
                <a:spcPts val="0"/>
              </a:spcAft>
              <a:buSzPts val="2200"/>
              <a:buFont typeface="Arial"/>
              <a:buChar char="•"/>
            </a:pPr>
            <a:r>
              <a:rPr lang="en-US" sz="1200">
                <a:solidFill>
                  <a:srgbClr val="434343"/>
                </a:solidFill>
                <a:latin typeface="Open Sans"/>
                <a:ea typeface="Open Sans"/>
                <a:cs typeface="Open Sans"/>
                <a:sym typeface="Open Sans"/>
              </a:rPr>
              <a:t>Honey file is not a software application or service, but rather a decoy file used for security purposes.</a:t>
            </a:r>
            <a:endParaRPr/>
          </a:p>
          <a:p>
            <a:pPr indent="-342900" lvl="0" marL="342900" rtl="0" algn="l">
              <a:lnSpc>
                <a:spcPct val="115000"/>
              </a:lnSpc>
              <a:spcBef>
                <a:spcPts val="0"/>
              </a:spcBef>
              <a:spcAft>
                <a:spcPts val="0"/>
              </a:spcAft>
              <a:buSzPts val="2200"/>
              <a:buFont typeface="Arial"/>
              <a:buChar char="•"/>
            </a:pPr>
            <a:r>
              <a:rPr lang="en-US" sz="1200">
                <a:solidFill>
                  <a:srgbClr val="434343"/>
                </a:solidFill>
                <a:latin typeface="Open Sans"/>
                <a:ea typeface="Open Sans"/>
                <a:cs typeface="Open Sans"/>
                <a:sym typeface="Open Sans"/>
              </a:rPr>
              <a:t>Honey files are essentially fake files placed on a network file share. They are designed to look attractive to attackers trying to steal data.</a:t>
            </a:r>
            <a:endParaRPr sz="12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933" name="Google Shape;1933;p3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p3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1" name="Google Shape;1941;p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3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285750" lvl="0" marL="2857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An asset is any resource that has value to an organization. </a:t>
            </a:r>
            <a:endParaRPr b="0" i="0" sz="1200" u="none" strike="noStrike">
              <a:solidFill>
                <a:schemeClr val="dk1"/>
              </a:solidFill>
              <a:latin typeface="Calibri"/>
              <a:ea typeface="Calibri"/>
              <a:cs typeface="Calibri"/>
              <a:sym typeface="Calibri"/>
            </a:endParaRPr>
          </a:p>
          <a:p>
            <a:pPr indent="-285750" lvl="0" marL="2857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An asset can either be tangible or intangible. </a:t>
            </a:r>
            <a:endParaRPr b="0" i="0" sz="1200" u="none" strike="noStrike">
              <a:solidFill>
                <a:schemeClr val="dk1"/>
              </a:solidFill>
              <a:latin typeface="Calibri"/>
              <a:ea typeface="Calibri"/>
              <a:cs typeface="Calibri"/>
              <a:sym typeface="Calibri"/>
            </a:endParaRPr>
          </a:p>
          <a:p>
            <a:pPr indent="-285750" lvl="0" marL="2857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Tangible assets are those assets that we can touch, feel and see whereas an intangible asset does not have a physical existence. </a:t>
            </a:r>
            <a:endParaRPr b="0" i="0" sz="1200" u="none" strike="noStrike">
              <a:solidFill>
                <a:schemeClr val="dk1"/>
              </a:solidFill>
              <a:latin typeface="Calibri"/>
              <a:ea typeface="Calibri"/>
              <a:cs typeface="Calibri"/>
              <a:sym typeface="Calibri"/>
            </a:endParaRPr>
          </a:p>
          <a:p>
            <a:pPr indent="-285750" lvl="0" marL="2857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These include people, hardware, software, data, information, reputation, etc.</a:t>
            </a:r>
            <a:endParaRPr b="0"/>
          </a:p>
        </p:txBody>
      </p:sp>
      <p:sp>
        <p:nvSpPr>
          <p:cNvPr id="1946" name="Google Shape;1946;p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Trainer Notes</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Vulnerability refers to condition in the system that intentionally or by accident causes a security disability. This compromises the security of the system.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146" name="Google Shape;21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p3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Trainer Notes</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 potential threat is a threat actor or a potential threat agent.</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Different types of Threats</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85750" lvl="0" marL="285750" rtl="0" algn="l">
              <a:lnSpc>
                <a:spcPct val="100000"/>
              </a:lnSpc>
              <a:spcBef>
                <a:spcPts val="0"/>
              </a:spcBef>
              <a:spcAft>
                <a:spcPts val="0"/>
              </a:spcAft>
              <a:buSzPts val="1400"/>
              <a:buFont typeface="Arial"/>
              <a:buChar char="•"/>
            </a:pPr>
            <a:r>
              <a:rPr b="1" lang="en-US">
                <a:solidFill>
                  <a:srgbClr val="3F3F3F"/>
                </a:solidFill>
                <a:latin typeface="Open Sans"/>
                <a:ea typeface="Open Sans"/>
                <a:cs typeface="Open Sans"/>
                <a:sym typeface="Open Sans"/>
              </a:rPr>
              <a:t>Intentional Threats- </a:t>
            </a:r>
            <a:r>
              <a:rPr lang="en-US">
                <a:solidFill>
                  <a:srgbClr val="3F3F3F"/>
                </a:solidFill>
                <a:latin typeface="Open Sans"/>
                <a:ea typeface="Open Sans"/>
                <a:cs typeface="Open Sans"/>
                <a:sym typeface="Open Sans"/>
              </a:rPr>
              <a:t>These are malicious attempts to harm the system or steal data. </a:t>
            </a:r>
            <a:endParaRPr>
              <a:solidFill>
                <a:srgbClr val="3F3F3F"/>
              </a:solidFill>
              <a:latin typeface="Open Sans"/>
              <a:ea typeface="Open Sans"/>
              <a:cs typeface="Open Sans"/>
              <a:sym typeface="Open Sans"/>
            </a:endParaRPr>
          </a:p>
          <a:p>
            <a:pPr indent="-285750" lvl="0" marL="285750" rtl="0" algn="l">
              <a:lnSpc>
                <a:spcPct val="100000"/>
              </a:lnSpc>
              <a:spcBef>
                <a:spcPts val="0"/>
              </a:spcBef>
              <a:spcAft>
                <a:spcPts val="0"/>
              </a:spcAft>
              <a:buSzPts val="1400"/>
              <a:buFont typeface="Arial"/>
              <a:buChar char="•"/>
            </a:pPr>
            <a:r>
              <a:rPr b="1" lang="en-US">
                <a:solidFill>
                  <a:srgbClr val="3F3F3F"/>
                </a:solidFill>
                <a:latin typeface="Open Sans"/>
                <a:ea typeface="Open Sans"/>
                <a:cs typeface="Open Sans"/>
                <a:sym typeface="Open Sans"/>
              </a:rPr>
              <a:t>Unintentional Threats- </a:t>
            </a:r>
            <a:r>
              <a:rPr lang="en-US">
                <a:solidFill>
                  <a:srgbClr val="3F3F3F"/>
                </a:solidFill>
                <a:latin typeface="Open Sans"/>
                <a:ea typeface="Open Sans"/>
                <a:cs typeface="Open Sans"/>
                <a:sym typeface="Open Sans"/>
              </a:rPr>
              <a:t>These are accidental events that can still cause damage, even if they are not malicious. It is not deliberate attempts, sometimes inadvertently or by mistake it can cause damage. For example, Typo, accidentally input malicious data.</a:t>
            </a:r>
            <a:endParaRPr/>
          </a:p>
          <a:p>
            <a:pPr indent="-285750" lvl="0" marL="285750" rtl="0" algn="l">
              <a:lnSpc>
                <a:spcPct val="100000"/>
              </a:lnSpc>
              <a:spcBef>
                <a:spcPts val="0"/>
              </a:spcBef>
              <a:spcAft>
                <a:spcPts val="0"/>
              </a:spcAft>
              <a:buSzPts val="1400"/>
              <a:buFont typeface="Arial"/>
              <a:buChar char="•"/>
            </a:pPr>
            <a:r>
              <a:rPr b="1" lang="en-US">
                <a:solidFill>
                  <a:srgbClr val="3F3F3F"/>
                </a:solidFill>
                <a:latin typeface="Open Sans"/>
                <a:ea typeface="Open Sans"/>
                <a:cs typeface="Open Sans"/>
                <a:sym typeface="Open Sans"/>
              </a:rPr>
              <a:t>Natural Threats- </a:t>
            </a:r>
            <a:r>
              <a:rPr lang="en-US">
                <a:solidFill>
                  <a:srgbClr val="3F3F3F"/>
                </a:solidFill>
                <a:latin typeface="Open Sans"/>
                <a:ea typeface="Open Sans"/>
                <a:cs typeface="Open Sans"/>
                <a:sym typeface="Open Sans"/>
              </a:rPr>
              <a:t>Floods, earthquakes, fires, and other natural disasters can damage computer hardware and destroy data. </a:t>
            </a:r>
            <a:endParaRPr>
              <a:solidFill>
                <a:srgbClr val="3F3F3F"/>
              </a:solidFill>
              <a:latin typeface="Open Sans"/>
              <a:ea typeface="Open Sans"/>
              <a:cs typeface="Open Sans"/>
              <a:sym typeface="Open Sans"/>
            </a:endParaRPr>
          </a:p>
          <a:p>
            <a:pPr indent="-196850" lvl="0" marL="285750" rtl="0" algn="l">
              <a:lnSpc>
                <a:spcPct val="100000"/>
              </a:lnSpc>
              <a:spcBef>
                <a:spcPts val="0"/>
              </a:spcBef>
              <a:spcAft>
                <a:spcPts val="0"/>
              </a:spcAft>
              <a:buSzPts val="1400"/>
              <a:buFont typeface="Arial"/>
              <a:buNone/>
            </a:pPr>
            <a:r>
              <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155" name="Google Shape;2155;p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p3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Explain Threat Agents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ctr">
              <a:lnSpc>
                <a:spcPct val="114000"/>
              </a:lnSpc>
              <a:spcBef>
                <a:spcPts val="0"/>
              </a:spcBef>
              <a:spcAft>
                <a:spcPts val="0"/>
              </a:spcAft>
              <a:buClr>
                <a:srgbClr val="3F3F3F"/>
              </a:buClr>
              <a:buSzPts val="2200"/>
              <a:buNone/>
            </a:pPr>
            <a:r>
              <a:rPr lang="en-US"/>
              <a:t>A threat agent, also known as a threat actor, is an individual, group, or organization that has the potential to initiate an attack on a system or data. Example Hackers, Cybercriminals</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2175" name="Google Shape;2175;p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3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to the learners that risks may be of different types. Different business and industries may have different types of risks associated with their assets and all of them need to be protected against.</a:t>
            </a:r>
            <a:endParaRPr/>
          </a:p>
        </p:txBody>
      </p:sp>
      <p:sp>
        <p:nvSpPr>
          <p:cNvPr id="2184" name="Google Shape;2184;p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p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9" name="Google Shape;2209;p3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Compare the various Risks caused by different Threat Agents.</a:t>
            </a:r>
            <a:endParaRPr/>
          </a:p>
        </p:txBody>
      </p:sp>
      <p:sp>
        <p:nvSpPr>
          <p:cNvPr id="2210" name="Google Shape;2210;p3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7" name="Google Shape;2217;p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Define Security Controls and its importance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Security controls are like safeguards or countermeasures used to protect your valuable assets, which can be data, systems, or even physical property, from security risks. These controls can be implemented in various forms to prevent, detect, and mitigate cyberattacks.</a:t>
            </a:r>
            <a:endParaRPr/>
          </a:p>
        </p:txBody>
      </p:sp>
      <p:sp>
        <p:nvSpPr>
          <p:cNvPr id="2218" name="Google Shape;2218;p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7" name="Google Shape;2227;p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Mention each type of Control Categories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Administrative</a:t>
            </a:r>
            <a:endParaRPr/>
          </a:p>
          <a:p>
            <a:pPr indent="0" lvl="0" marL="0" rtl="0" algn="l">
              <a:lnSpc>
                <a:spcPct val="100000"/>
              </a:lnSpc>
              <a:spcBef>
                <a:spcPts val="0"/>
              </a:spcBef>
              <a:spcAft>
                <a:spcPts val="0"/>
              </a:spcAft>
              <a:buSzPts val="1400"/>
              <a:buNone/>
            </a:pPr>
            <a:r>
              <a:rPr lang="en-US"/>
              <a:t>Technical</a:t>
            </a:r>
            <a:endParaRPr/>
          </a:p>
          <a:p>
            <a:pPr indent="0" lvl="0" marL="0" rtl="0" algn="l">
              <a:lnSpc>
                <a:spcPct val="100000"/>
              </a:lnSpc>
              <a:spcBef>
                <a:spcPts val="0"/>
              </a:spcBef>
              <a:spcAft>
                <a:spcPts val="0"/>
              </a:spcAft>
              <a:buSzPts val="1400"/>
              <a:buNone/>
            </a:pPr>
            <a:r>
              <a:rPr lang="en-US"/>
              <a:t>Physical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These are further discussed in the upcoming slides.</a:t>
            </a:r>
            <a:endParaRPr/>
          </a:p>
        </p:txBody>
      </p:sp>
      <p:sp>
        <p:nvSpPr>
          <p:cNvPr id="2228" name="Google Shape;2228;p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a:t>Let’s go through </a:t>
            </a:r>
            <a:r>
              <a:rPr lang="en-US" sz="1200">
                <a:solidFill>
                  <a:schemeClr val="lt1"/>
                </a:solidFill>
                <a:latin typeface="Open Sans SemiBold"/>
                <a:ea typeface="Open Sans SemiBold"/>
                <a:cs typeface="Open Sans SemiBold"/>
                <a:sym typeface="Open Sans SemiBold"/>
              </a:rPr>
              <a:t>Recent trends which make Cybersecurity more important:</a:t>
            </a:r>
            <a:endParaRPr sz="1200">
              <a:latin typeface="Open Sans SemiBold"/>
              <a:ea typeface="Open Sans SemiBold"/>
              <a:cs typeface="Open Sans SemiBold"/>
              <a:sym typeface="Open Sans SemiBold"/>
            </a:endParaRPr>
          </a:p>
          <a:p>
            <a:pPr indent="-228600" lvl="1" marL="228600" marR="0" rtl="0" algn="l">
              <a:lnSpc>
                <a:spcPct val="114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During 2023, 5 billion data breaches were reported, compromising around 867 million records</a:t>
            </a:r>
            <a:endParaRPr/>
          </a:p>
          <a:p>
            <a:pPr indent="-228600" lvl="1" marL="228600" marR="0" rtl="0" algn="l">
              <a:lnSpc>
                <a:spcPct val="150000"/>
              </a:lnSpc>
              <a:spcBef>
                <a:spcPts val="3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Google blocked over 2.8 million bad apps from entering the Play Store in 2023</a:t>
            </a:r>
            <a:endParaRPr/>
          </a:p>
          <a:p>
            <a:pPr indent="-228600" lvl="1" marL="228600" marR="0" rtl="0" algn="l">
              <a:lnSpc>
                <a:spcPct val="150000"/>
              </a:lnSpc>
              <a:spcBef>
                <a:spcPts val="3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Ransomware </a:t>
            </a:r>
            <a:r>
              <a:rPr b="0" i="0" lang="en-US" sz="1200" u="none" cap="none" strike="noStrike">
                <a:solidFill>
                  <a:srgbClr val="3F3F3F"/>
                </a:solidFill>
                <a:latin typeface="Open Sans"/>
                <a:ea typeface="Open Sans"/>
                <a:cs typeface="Open Sans"/>
                <a:sym typeface="Open Sans"/>
              </a:rPr>
              <a:t>attacks on the healthcare industry will quadruple</a:t>
            </a:r>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Cybercrime to cost </a:t>
            </a:r>
            <a:r>
              <a:rPr lang="en-US" sz="1200">
                <a:solidFill>
                  <a:srgbClr val="3F3F3F"/>
                </a:solidFill>
                <a:latin typeface="Open Sans"/>
                <a:ea typeface="Open Sans"/>
                <a:cs typeface="Open Sans"/>
                <a:sym typeface="Open Sans"/>
              </a:rPr>
              <a:t>23.84 </a:t>
            </a:r>
            <a:r>
              <a:rPr b="0" i="0" lang="en-US" sz="1200" u="none" cap="none" strike="noStrike">
                <a:solidFill>
                  <a:srgbClr val="3F3F3F"/>
                </a:solidFill>
                <a:latin typeface="Open Sans"/>
                <a:ea typeface="Open Sans"/>
                <a:cs typeface="Open Sans"/>
                <a:sym typeface="Open Sans"/>
              </a:rPr>
              <a:t>trillion by 2025</a:t>
            </a:r>
            <a:endParaRPr/>
          </a:p>
          <a:p>
            <a:pPr indent="-228600" lvl="1" marL="228600" marR="0" rtl="0" algn="l">
              <a:lnSpc>
                <a:spcPct val="150000"/>
              </a:lnSpc>
              <a:spcBef>
                <a:spcPts val="3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35</a:t>
            </a:r>
            <a:r>
              <a:rPr b="0" i="0" lang="en-US" sz="1200" u="none" cap="none" strike="noStrike">
                <a:solidFill>
                  <a:srgbClr val="3F3F3F"/>
                </a:solidFill>
                <a:latin typeface="Open Sans"/>
                <a:ea typeface="Open Sans"/>
                <a:cs typeface="Open Sans"/>
                <a:sym typeface="Open Sans"/>
              </a:rPr>
              <a:t>0 billion passwords worldwide by 2025</a:t>
            </a:r>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More than 60% of fraud originates from mobile devices</a:t>
            </a:r>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Personal data sells for as little as $0.20</a:t>
            </a:r>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90% of hackers use encryption</a:t>
            </a:r>
            <a:endParaRPr/>
          </a:p>
          <a:p>
            <a:pPr indent="0" lvl="0" marL="0" rtl="0" algn="l">
              <a:lnSpc>
                <a:spcPct val="100000"/>
              </a:lnSpc>
              <a:spcBef>
                <a:spcPts val="0"/>
              </a:spcBef>
              <a:spcAft>
                <a:spcPts val="0"/>
              </a:spcAft>
              <a:buSzPts val="1400"/>
              <a:buNone/>
            </a:pPr>
            <a:r>
              <a:t/>
            </a:r>
            <a:endParaRPr/>
          </a:p>
        </p:txBody>
      </p:sp>
      <p:sp>
        <p:nvSpPr>
          <p:cNvPr id="220" name="Google Shape;220;p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0" name="Google Shape;2240;p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Administrative Controls with examples</a:t>
            </a:r>
            <a:endParaRPr/>
          </a:p>
          <a:p>
            <a:pPr indent="0" lvl="0" marL="0" rtl="0" algn="l">
              <a:lnSpc>
                <a:spcPct val="100000"/>
              </a:lnSpc>
              <a:spcBef>
                <a:spcPts val="0"/>
              </a:spcBef>
              <a:spcAft>
                <a:spcPts val="0"/>
              </a:spcAft>
              <a:buSzPts val="1400"/>
              <a:buNone/>
            </a:pPr>
            <a:r>
              <a:t/>
            </a:r>
            <a:endParaRPr/>
          </a:p>
          <a:p>
            <a:pPr indent="-368300" lvl="0" marL="457200" marR="0" rtl="0" algn="l">
              <a:lnSpc>
                <a:spcPct val="115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Administrative controls are managerial controls with a focus on personal and business practices. </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These are the policies and procedures defined by an organization's security policy and other regulations or requirements. </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Examples of administrative controls are security documentation, risk management, personnel security, and training. </a:t>
            </a:r>
            <a:endParaRPr/>
          </a:p>
          <a:p>
            <a:pPr indent="0" lvl="0" marL="0" rtl="0" algn="l">
              <a:lnSpc>
                <a:spcPct val="100000"/>
              </a:lnSpc>
              <a:spcBef>
                <a:spcPts val="1000"/>
              </a:spcBef>
              <a:spcAft>
                <a:spcPts val="0"/>
              </a:spcAft>
              <a:buSzPts val="1400"/>
              <a:buNone/>
            </a:pPr>
            <a:r>
              <a:t/>
            </a:r>
            <a:endParaRPr/>
          </a:p>
        </p:txBody>
      </p:sp>
      <p:sp>
        <p:nvSpPr>
          <p:cNvPr id="2241" name="Google Shape;2241;p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9" name="Google Shape;2249;p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Technical Controls with examples</a:t>
            </a:r>
            <a:endParaRPr/>
          </a:p>
          <a:p>
            <a:pPr indent="0" lvl="0" marL="0" rtl="0" algn="l">
              <a:lnSpc>
                <a:spcPct val="100000"/>
              </a:lnSpc>
              <a:spcBef>
                <a:spcPts val="0"/>
              </a:spcBef>
              <a:spcAft>
                <a:spcPts val="0"/>
              </a:spcAft>
              <a:buSzPts val="1400"/>
              <a:buNone/>
            </a:pPr>
            <a:r>
              <a:t/>
            </a:r>
            <a:endParaRPr/>
          </a:p>
          <a:p>
            <a:pPr indent="-368300" lvl="0" marL="457200" marR="0" rtl="0" algn="l">
              <a:lnSpc>
                <a:spcPct val="115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Technical controls, also known as logical controls, are implemented as systems (hardware, software, or firmware). </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For example, firewalls, IPS, antivirus software, and encryption are technical controls. </a:t>
            </a:r>
            <a:endParaRPr/>
          </a:p>
          <a:p>
            <a:pPr indent="0" lvl="0" marL="0" rtl="0" algn="l">
              <a:lnSpc>
                <a:spcPct val="100000"/>
              </a:lnSpc>
              <a:spcBef>
                <a:spcPts val="1000"/>
              </a:spcBef>
              <a:spcAft>
                <a:spcPts val="0"/>
              </a:spcAft>
              <a:buSzPts val="1400"/>
              <a:buNone/>
            </a:pPr>
            <a:r>
              <a:t/>
            </a:r>
            <a:endParaRPr/>
          </a:p>
        </p:txBody>
      </p:sp>
      <p:sp>
        <p:nvSpPr>
          <p:cNvPr id="2250" name="Google Shape;2250;p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8" name="Google Shape;2258;p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Physical Controls with examples</a:t>
            </a:r>
            <a:endParaRPr/>
          </a:p>
          <a:p>
            <a:pPr indent="0" lvl="0" marL="0" rtl="0" algn="l">
              <a:lnSpc>
                <a:spcPct val="100000"/>
              </a:lnSpc>
              <a:spcBef>
                <a:spcPts val="0"/>
              </a:spcBef>
              <a:spcAft>
                <a:spcPts val="0"/>
              </a:spcAft>
              <a:buSzPts val="1400"/>
              <a:buNone/>
            </a:pPr>
            <a:r>
              <a:t/>
            </a:r>
            <a:endParaRPr/>
          </a:p>
          <a:p>
            <a:pPr indent="-368300" lvl="0" marL="457200" marR="0" rtl="0" algn="l">
              <a:lnSpc>
                <a:spcPct val="115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Physical controls are implemented to protect facilities, personnel, and other physical resources. </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Examples of physical controls are security guards, CCTV, locks, doors, fencing, and lighting. </a:t>
            </a:r>
            <a:endParaRPr/>
          </a:p>
          <a:p>
            <a:pPr indent="0" lvl="0" marL="0" rtl="0" algn="l">
              <a:lnSpc>
                <a:spcPct val="100000"/>
              </a:lnSpc>
              <a:spcBef>
                <a:spcPts val="1000"/>
              </a:spcBef>
              <a:spcAft>
                <a:spcPts val="0"/>
              </a:spcAft>
              <a:buSzPts val="1400"/>
              <a:buNone/>
            </a:pPr>
            <a:r>
              <a:t/>
            </a:r>
            <a:endParaRPr/>
          </a:p>
        </p:txBody>
      </p:sp>
      <p:sp>
        <p:nvSpPr>
          <p:cNvPr id="2259" name="Google Shape;2259;p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7" name="Google Shape;2267;p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Mention each type of Control Types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Preventive</a:t>
            </a:r>
            <a:endParaRPr/>
          </a:p>
          <a:p>
            <a:pPr indent="0" lvl="0" marL="0" rtl="0" algn="l">
              <a:lnSpc>
                <a:spcPct val="100000"/>
              </a:lnSpc>
              <a:spcBef>
                <a:spcPts val="0"/>
              </a:spcBef>
              <a:spcAft>
                <a:spcPts val="0"/>
              </a:spcAft>
              <a:buSzPts val="1400"/>
              <a:buNone/>
            </a:pPr>
            <a:r>
              <a:rPr lang="en-US"/>
              <a:t>Deterrent</a:t>
            </a:r>
            <a:endParaRPr/>
          </a:p>
          <a:p>
            <a:pPr indent="0" lvl="0" marL="0" rtl="0" algn="l">
              <a:lnSpc>
                <a:spcPct val="100000"/>
              </a:lnSpc>
              <a:spcBef>
                <a:spcPts val="0"/>
              </a:spcBef>
              <a:spcAft>
                <a:spcPts val="0"/>
              </a:spcAft>
              <a:buSzPts val="1400"/>
              <a:buNone/>
            </a:pPr>
            <a:r>
              <a:rPr lang="en-US"/>
              <a:t>Detective</a:t>
            </a:r>
            <a:endParaRPr/>
          </a:p>
          <a:p>
            <a:pPr indent="0" lvl="0" marL="0" rtl="0" algn="l">
              <a:lnSpc>
                <a:spcPct val="100000"/>
              </a:lnSpc>
              <a:spcBef>
                <a:spcPts val="0"/>
              </a:spcBef>
              <a:spcAft>
                <a:spcPts val="0"/>
              </a:spcAft>
              <a:buSzPts val="1400"/>
              <a:buNone/>
            </a:pPr>
            <a:r>
              <a:rPr lang="en-US"/>
              <a:t>Corrective</a:t>
            </a:r>
            <a:endParaRPr/>
          </a:p>
          <a:p>
            <a:pPr indent="0" lvl="0" marL="0" rtl="0" algn="l">
              <a:lnSpc>
                <a:spcPct val="100000"/>
              </a:lnSpc>
              <a:spcBef>
                <a:spcPts val="0"/>
              </a:spcBef>
              <a:spcAft>
                <a:spcPts val="0"/>
              </a:spcAft>
              <a:buSzPts val="1400"/>
              <a:buNone/>
            </a:pPr>
            <a:r>
              <a:rPr lang="en-US"/>
              <a:t>Recovery </a:t>
            </a:r>
            <a:endParaRPr/>
          </a:p>
          <a:p>
            <a:pPr indent="0" lvl="0" marL="0" marR="0" rtl="0" algn="l">
              <a:lnSpc>
                <a:spcPct val="100000"/>
              </a:lnSpc>
              <a:spcBef>
                <a:spcPts val="0"/>
              </a:spcBef>
              <a:spcAft>
                <a:spcPts val="0"/>
              </a:spcAft>
              <a:buClr>
                <a:srgbClr val="000000"/>
              </a:buClr>
              <a:buSzPts val="1400"/>
              <a:buFont typeface="Arial"/>
              <a:buNone/>
            </a:pPr>
            <a:r>
              <a:rPr lang="en-US"/>
              <a:t>Compensative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268" name="Google Shape;2268;p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6" name="Google Shape;2286;p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88900" rtl="0" algn="l">
              <a:lnSpc>
                <a:spcPct val="115000"/>
              </a:lnSpc>
              <a:spcBef>
                <a:spcPts val="0"/>
              </a:spcBef>
              <a:spcAft>
                <a:spcPts val="0"/>
              </a:spcAft>
              <a:buClr>
                <a:srgbClr val="3F3F3F"/>
              </a:buClr>
              <a:buSzPts val="2200"/>
              <a:buFont typeface="Open Sans"/>
              <a:buNone/>
            </a:pPr>
            <a:r>
              <a:rPr lang="en-US" sz="2200">
                <a:solidFill>
                  <a:srgbClr val="3F3F3F"/>
                </a:solidFill>
                <a:latin typeface="Open Sans"/>
                <a:ea typeface="Open Sans"/>
                <a:cs typeface="Open Sans"/>
                <a:sym typeface="Open Sans"/>
              </a:rPr>
              <a:t>Trainer Notes</a:t>
            </a:r>
            <a:endParaRPr/>
          </a:p>
          <a:p>
            <a:pPr indent="-228600" lvl="0" marL="457200" rtl="0" algn="l">
              <a:lnSpc>
                <a:spcPct val="115000"/>
              </a:lnSpc>
              <a:spcBef>
                <a:spcPts val="1000"/>
              </a:spcBef>
              <a:spcAft>
                <a:spcPts val="0"/>
              </a:spcAft>
              <a:buClr>
                <a:srgbClr val="3F3F3F"/>
              </a:buClr>
              <a:buSzPts val="2200"/>
              <a:buFont typeface="Open Sans"/>
              <a:buNone/>
            </a:pPr>
            <a:r>
              <a:t/>
            </a:r>
            <a:endParaRPr sz="2200">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Preventive or preventative controls are intended to stop an incident from occurring.</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Preventative control operates before an attack can take place and eliminates or reduces the likelihood of a successful attack. </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Walls and locks can stop people from entering an area unauthorizedly. </a:t>
            </a:r>
            <a:endParaRPr sz="2200">
              <a:solidFill>
                <a:srgbClr val="3F3F3F"/>
              </a:solidFill>
              <a:latin typeface="Open Sans"/>
              <a:ea typeface="Open Sans"/>
              <a:cs typeface="Open Sans"/>
              <a:sym typeface="Open Sans"/>
            </a:endParaRPr>
          </a:p>
          <a:p>
            <a:pPr indent="-368300" lvl="0" marL="457200" rtl="0" algn="l">
              <a:lnSpc>
                <a:spcPct val="115000"/>
              </a:lnSpc>
              <a:spcBef>
                <a:spcPts val="1000"/>
              </a:spcBef>
              <a:spcAft>
                <a:spcPts val="1000"/>
              </a:spcAft>
              <a:buClr>
                <a:srgbClr val="3F3F3F"/>
              </a:buClr>
              <a:buSzPts val="2200"/>
              <a:buFont typeface="Open Sans"/>
              <a:buChar char="●"/>
            </a:pPr>
            <a:r>
              <a:rPr lang="en-US" sz="2200">
                <a:solidFill>
                  <a:srgbClr val="3F3F3F"/>
                </a:solidFill>
                <a:latin typeface="Open Sans"/>
                <a:ea typeface="Open Sans"/>
                <a:cs typeface="Open Sans"/>
                <a:sym typeface="Open Sans"/>
              </a:rPr>
              <a:t>Other examples can include data leak prevention systems (DLP) and intrusion prevention systems (IPS).</a:t>
            </a:r>
            <a:endParaRPr/>
          </a:p>
        </p:txBody>
      </p:sp>
      <p:sp>
        <p:nvSpPr>
          <p:cNvPr id="2287" name="Google Shape;2287;p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5" name="Google Shape;2295;p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Deterrent controls with examples</a:t>
            </a:r>
            <a:endParaRPr/>
          </a:p>
          <a:p>
            <a:pPr indent="0" lvl="0" marL="0" rtl="0" algn="l">
              <a:lnSpc>
                <a:spcPct val="100000"/>
              </a:lnSpc>
              <a:spcBef>
                <a:spcPts val="0"/>
              </a:spcBef>
              <a:spcAft>
                <a:spcPts val="0"/>
              </a:spcAft>
              <a:buClr>
                <a:schemeClr val="dk1"/>
              </a:buClr>
              <a:buSzPts val="1100"/>
              <a:buFont typeface="Arial"/>
              <a:buNone/>
            </a:pPr>
            <a:r>
              <a:t/>
            </a:r>
            <a:endParaRPr/>
          </a:p>
          <a:p>
            <a:pPr indent="-368300" lvl="0" marL="457200" marR="0" rtl="0" algn="l">
              <a:lnSpc>
                <a:spcPct val="115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Deterrent controls are intended to discourage a potential attacker.</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These could include warning signs, policies, NDAs, and legal penalties against trespass or intrusion. </a:t>
            </a:r>
            <a:endParaRPr/>
          </a:p>
          <a:p>
            <a:pPr indent="0" lvl="0" marL="0" rtl="0" algn="l">
              <a:lnSpc>
                <a:spcPct val="100000"/>
              </a:lnSpc>
              <a:spcBef>
                <a:spcPts val="1000"/>
              </a:spcBef>
              <a:spcAft>
                <a:spcPts val="0"/>
              </a:spcAft>
              <a:buClr>
                <a:schemeClr val="dk1"/>
              </a:buClr>
              <a:buSzPts val="1100"/>
              <a:buFont typeface="Arial"/>
              <a:buNone/>
            </a:pPr>
            <a:r>
              <a:t/>
            </a:r>
            <a:endParaRPr/>
          </a:p>
        </p:txBody>
      </p:sp>
      <p:sp>
        <p:nvSpPr>
          <p:cNvPr id="2296" name="Google Shape;2296;p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4" name="Google Shape;2304;p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Detective controls with examples</a:t>
            </a:r>
            <a:endParaRPr/>
          </a:p>
          <a:p>
            <a:pPr indent="0" lvl="0" marL="0" rtl="0" algn="l">
              <a:lnSpc>
                <a:spcPct val="100000"/>
              </a:lnSpc>
              <a:spcBef>
                <a:spcPts val="0"/>
              </a:spcBef>
              <a:spcAft>
                <a:spcPts val="0"/>
              </a:spcAft>
              <a:buClr>
                <a:schemeClr val="dk1"/>
              </a:buClr>
              <a:buSzPts val="1100"/>
              <a:buFont typeface="Arial"/>
              <a:buNone/>
            </a:pPr>
            <a:r>
              <a:t/>
            </a:r>
            <a:endParaRPr/>
          </a:p>
          <a:p>
            <a:pPr indent="-368300" lvl="0" marL="457200" marR="0" rtl="0" algn="l">
              <a:lnSpc>
                <a:spcPct val="115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Detective controls are intended to discover or detect unwanted or unauthorized activity. </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These can include security guards, logs, intrusion detection systems (IDS), and the security team reviewing the outputs of a security information and event management (SIEM) system. </a:t>
            </a:r>
            <a:endParaRPr/>
          </a:p>
          <a:p>
            <a:pPr indent="0" lvl="0" marL="0" rtl="0" algn="l">
              <a:lnSpc>
                <a:spcPct val="100000"/>
              </a:lnSpc>
              <a:spcBef>
                <a:spcPts val="1000"/>
              </a:spcBef>
              <a:spcAft>
                <a:spcPts val="0"/>
              </a:spcAft>
              <a:buClr>
                <a:schemeClr val="dk1"/>
              </a:buClr>
              <a:buSzPts val="1100"/>
              <a:buFont typeface="Arial"/>
              <a:buNone/>
            </a:pPr>
            <a:r>
              <a:t/>
            </a:r>
            <a:endParaRPr/>
          </a:p>
        </p:txBody>
      </p:sp>
      <p:sp>
        <p:nvSpPr>
          <p:cNvPr id="2305" name="Google Shape;2305;p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3" name="Google Shape;2313;p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Corrective controls with examples</a:t>
            </a:r>
            <a:endParaRPr/>
          </a:p>
          <a:p>
            <a:pPr indent="-368300" lvl="0" marL="457200" marR="0" rtl="0" algn="l">
              <a:lnSpc>
                <a:spcPct val="115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Corrective controls are intended to correct any problems resulting from a security incident. </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They reduce or eliminate the opportunity for the unwanted event to recur.</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Examples are fire extinguisher to put off fire or patching a system to fix vulnerabilities.</a:t>
            </a:r>
            <a:endParaRPr/>
          </a:p>
          <a:p>
            <a:pPr indent="0" lvl="0" marL="0" rtl="0" algn="l">
              <a:lnSpc>
                <a:spcPct val="100000"/>
              </a:lnSpc>
              <a:spcBef>
                <a:spcPts val="1000"/>
              </a:spcBef>
              <a:spcAft>
                <a:spcPts val="0"/>
              </a:spcAft>
              <a:buClr>
                <a:schemeClr val="dk1"/>
              </a:buClr>
              <a:buSzPts val="1100"/>
              <a:buFont typeface="Arial"/>
              <a:buNone/>
            </a:pPr>
            <a:r>
              <a:t/>
            </a:r>
            <a:endParaRPr/>
          </a:p>
        </p:txBody>
      </p:sp>
      <p:sp>
        <p:nvSpPr>
          <p:cNvPr id="2314" name="Google Shape;2314;p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2" name="Google Shape;2322;p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Recovery controls with examples</a:t>
            </a:r>
            <a:endParaRPr/>
          </a:p>
          <a:p>
            <a:pPr indent="-368300" lvl="0" marL="457200" marR="0" rtl="0" algn="l">
              <a:lnSpc>
                <a:spcPct val="115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Recovery controls are intended to bring the environment back to regular operations. </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These can include backups and disaster recovery plans. </a:t>
            </a:r>
            <a:endParaRPr/>
          </a:p>
          <a:p>
            <a:pPr indent="0" lvl="0" marL="0" rtl="0" algn="l">
              <a:lnSpc>
                <a:spcPct val="100000"/>
              </a:lnSpc>
              <a:spcBef>
                <a:spcPts val="1000"/>
              </a:spcBef>
              <a:spcAft>
                <a:spcPts val="0"/>
              </a:spcAft>
              <a:buClr>
                <a:schemeClr val="dk1"/>
              </a:buClr>
              <a:buSzPts val="1100"/>
              <a:buFont typeface="Arial"/>
              <a:buNone/>
            </a:pPr>
            <a:r>
              <a:t/>
            </a:r>
            <a:endParaRPr/>
          </a:p>
        </p:txBody>
      </p:sp>
      <p:sp>
        <p:nvSpPr>
          <p:cNvPr id="2323" name="Google Shape;2323;p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1" name="Google Shape;2331;p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sz="1200">
                <a:solidFill>
                  <a:srgbClr val="3F3F3F"/>
                </a:solidFill>
              </a:rPr>
              <a:t>A compensative control is just an alternative control that provides similar protection as the original control but has to be used because it is more affordable or the original control is not feasible.</a:t>
            </a:r>
            <a:endParaRPr/>
          </a:p>
          <a:p>
            <a:pPr indent="0" lvl="0" marL="0" rtl="0" algn="l">
              <a:lnSpc>
                <a:spcPct val="100000"/>
              </a:lnSpc>
              <a:spcBef>
                <a:spcPts val="0"/>
              </a:spcBef>
              <a:spcAft>
                <a:spcPts val="0"/>
              </a:spcAft>
              <a:buClr>
                <a:schemeClr val="dk1"/>
              </a:buClr>
              <a:buSzPts val="1100"/>
              <a:buFont typeface="Arial"/>
              <a:buNone/>
            </a:pPr>
            <a:r>
              <a:rPr lang="en-US"/>
              <a:t>Explain Compensative controls with examples</a:t>
            </a:r>
            <a:endParaRPr/>
          </a:p>
          <a:p>
            <a:pPr indent="0" lvl="0" marL="0" rtl="0" algn="l">
              <a:lnSpc>
                <a:spcPct val="100000"/>
              </a:lnSpc>
              <a:spcBef>
                <a:spcPts val="0"/>
              </a:spcBef>
              <a:spcAft>
                <a:spcPts val="0"/>
              </a:spcAft>
              <a:buClr>
                <a:schemeClr val="dk1"/>
              </a:buClr>
              <a:buSzPts val="1100"/>
              <a:buFont typeface="Arial"/>
              <a:buNone/>
            </a:pPr>
            <a:r>
              <a:t/>
            </a:r>
            <a:endParaRPr/>
          </a:p>
          <a:p>
            <a:pPr indent="-368300" lvl="0" marL="457200" marR="0" rtl="0" algn="l">
              <a:lnSpc>
                <a:spcPct val="115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For example, in a small firm, a single user has access to and performs the tasks of accepting cash payments and recording the payments. </a:t>
            </a:r>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Due to the nature of the business and for efficiency, the same user performs both tasks. </a:t>
            </a:r>
            <a:endParaRPr/>
          </a:p>
          <a:p>
            <a:pPr indent="-368300" lvl="0" marL="457200" marR="0" rtl="0" algn="l">
              <a:lnSpc>
                <a:spcPct val="115000"/>
              </a:lnSpc>
              <a:spcBef>
                <a:spcPts val="100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T</a:t>
            </a:r>
            <a:r>
              <a:rPr b="0" i="0" lang="en-US" sz="1200" u="none" cap="none" strike="noStrike">
                <a:solidFill>
                  <a:srgbClr val="3F3F3F"/>
                </a:solidFill>
                <a:latin typeface="Open Sans"/>
                <a:ea typeface="Open Sans"/>
                <a:cs typeface="Open Sans"/>
                <a:sym typeface="Open Sans"/>
              </a:rPr>
              <a:t>o prevent fraud, supervision is required. </a:t>
            </a:r>
            <a:endParaRPr b="0" i="0" sz="8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So compensating control is required. </a:t>
            </a:r>
            <a:r>
              <a:rPr lang="en-US" sz="1200">
                <a:solidFill>
                  <a:srgbClr val="3F3F3F"/>
                </a:solidFill>
                <a:latin typeface="Open Sans"/>
                <a:ea typeface="Open Sans"/>
                <a:cs typeface="Open Sans"/>
                <a:sym typeface="Open Sans"/>
              </a:rPr>
              <a:t>E</a:t>
            </a:r>
            <a:r>
              <a:rPr b="0" i="0" lang="en-US" sz="1200" u="none" cap="none" strike="noStrike">
                <a:solidFill>
                  <a:srgbClr val="3F3F3F"/>
                </a:solidFill>
                <a:latin typeface="Open Sans"/>
                <a:ea typeface="Open Sans"/>
                <a:cs typeface="Open Sans"/>
                <a:sym typeface="Open Sans"/>
              </a:rPr>
              <a:t>xample, you may specify that a second user must perform a reconciliation, reviewing the cash against the recorded transactions.</a:t>
            </a:r>
            <a:endParaRPr/>
          </a:p>
          <a:p>
            <a:pPr indent="0" lvl="0" marL="88900" marR="0" rtl="0" algn="l">
              <a:lnSpc>
                <a:spcPct val="115000"/>
              </a:lnSpc>
              <a:spcBef>
                <a:spcPts val="2000"/>
              </a:spcBef>
              <a:spcAft>
                <a:spcPts val="0"/>
              </a:spcAft>
              <a:buClr>
                <a:srgbClr val="3F3F3F"/>
              </a:buClr>
              <a:buSzPts val="2200"/>
              <a:buFont typeface="Open Sans"/>
              <a:buNone/>
            </a:pPr>
            <a:r>
              <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1000"/>
              </a:spcBef>
              <a:spcAft>
                <a:spcPts val="0"/>
              </a:spcAft>
              <a:buClr>
                <a:schemeClr val="dk1"/>
              </a:buClr>
              <a:buSzPts val="1100"/>
              <a:buFont typeface="Arial"/>
              <a:buNone/>
            </a:pPr>
            <a:r>
              <a:t/>
            </a:r>
            <a:endParaRPr/>
          </a:p>
        </p:txBody>
      </p:sp>
      <p:sp>
        <p:nvSpPr>
          <p:cNvPr id="2332" name="Google Shape;2332;p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Approaches to Cybersecurity are:</a:t>
            </a:r>
            <a:endParaRPr/>
          </a:p>
          <a:p>
            <a:pPr indent="-171450" lvl="0" marL="171450" rtl="0" algn="l">
              <a:lnSpc>
                <a:spcPct val="100000"/>
              </a:lnSpc>
              <a:spcBef>
                <a:spcPts val="0"/>
              </a:spcBef>
              <a:spcAft>
                <a:spcPts val="0"/>
              </a:spcAft>
              <a:buSzPts val="1400"/>
              <a:buFont typeface="Arial"/>
              <a:buChar char="•"/>
            </a:pPr>
            <a:r>
              <a:rPr lang="en-US"/>
              <a:t>Compliance based</a:t>
            </a:r>
            <a:endParaRPr/>
          </a:p>
          <a:p>
            <a:pPr indent="-171450" lvl="0" marL="171450" rtl="0" algn="l">
              <a:lnSpc>
                <a:spcPct val="100000"/>
              </a:lnSpc>
              <a:spcBef>
                <a:spcPts val="0"/>
              </a:spcBef>
              <a:spcAft>
                <a:spcPts val="0"/>
              </a:spcAft>
              <a:buSzPts val="1400"/>
              <a:buFont typeface="Arial"/>
              <a:buChar char="•"/>
            </a:pPr>
            <a:r>
              <a:rPr lang="en-US"/>
              <a:t>Risk Based</a:t>
            </a:r>
            <a:endParaRPr/>
          </a:p>
          <a:p>
            <a:pPr indent="-171450" lvl="0" marL="171450" rtl="0" algn="l">
              <a:lnSpc>
                <a:spcPct val="100000"/>
              </a:lnSpc>
              <a:spcBef>
                <a:spcPts val="0"/>
              </a:spcBef>
              <a:spcAft>
                <a:spcPts val="0"/>
              </a:spcAft>
              <a:buSzPts val="1400"/>
              <a:buFont typeface="Arial"/>
              <a:buChar char="•"/>
            </a:pPr>
            <a:r>
              <a:rPr lang="en-US"/>
              <a:t>Ad hoc</a:t>
            </a:r>
            <a:endParaRPr/>
          </a:p>
          <a:p>
            <a:pPr indent="-82550" lvl="0" marL="171450" rtl="0" algn="l">
              <a:lnSpc>
                <a:spcPct val="100000"/>
              </a:lnSpc>
              <a:spcBef>
                <a:spcPts val="0"/>
              </a:spcBef>
              <a:spcAft>
                <a:spcPts val="0"/>
              </a:spcAft>
              <a:buSzPts val="1400"/>
              <a:buFont typeface="Arial"/>
              <a:buNone/>
            </a:pPr>
            <a:r>
              <a:t/>
            </a:r>
            <a:endParaRPr/>
          </a:p>
          <a:p>
            <a:pPr indent="0" lvl="0" marL="0" rtl="0" algn="l">
              <a:lnSpc>
                <a:spcPct val="100000"/>
              </a:lnSpc>
              <a:spcBef>
                <a:spcPts val="0"/>
              </a:spcBef>
              <a:spcAft>
                <a:spcPts val="0"/>
              </a:spcAft>
              <a:buSzPts val="1400"/>
              <a:buFont typeface="Arial"/>
              <a:buNone/>
            </a:pPr>
            <a:r>
              <a:rPr lang="en-US"/>
              <a:t>Let’s go through them one after the other</a:t>
            </a:r>
            <a:endParaRPr/>
          </a:p>
          <a:p>
            <a:pPr indent="-171450" lvl="0" marL="171450" marR="0" rtl="0" algn="l">
              <a:lnSpc>
                <a:spcPct val="100000"/>
              </a:lnSpc>
              <a:spcBef>
                <a:spcPts val="0"/>
              </a:spcBef>
              <a:spcAft>
                <a:spcPts val="0"/>
              </a:spcAft>
              <a:buClr>
                <a:srgbClr val="000000"/>
              </a:buClr>
              <a:buSzPts val="1400"/>
              <a:buFont typeface="Arial"/>
              <a:buChar char="•"/>
            </a:pPr>
            <a:r>
              <a:rPr lang="en-US"/>
              <a:t>Compliance based: </a:t>
            </a:r>
            <a:r>
              <a:rPr b="0" i="0" lang="en-US" sz="1200" u="none" cap="none" strike="noStrike">
                <a:solidFill>
                  <a:srgbClr val="3F3F3F"/>
                </a:solidFill>
                <a:latin typeface="Open Sans"/>
                <a:ea typeface="Open Sans"/>
                <a:cs typeface="Open Sans"/>
                <a:sym typeface="Open Sans"/>
              </a:rPr>
              <a:t>Relies on regulations or standards to determine security implementation</a:t>
            </a:r>
            <a:endParaRPr b="0" i="0" sz="9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t/>
            </a:r>
            <a:endParaRPr/>
          </a:p>
          <a:p>
            <a:pPr indent="-171450" lvl="0" marL="171450" marR="0" rtl="0" algn="l">
              <a:lnSpc>
                <a:spcPct val="100000"/>
              </a:lnSpc>
              <a:spcBef>
                <a:spcPts val="0"/>
              </a:spcBef>
              <a:spcAft>
                <a:spcPts val="0"/>
              </a:spcAft>
              <a:buClr>
                <a:srgbClr val="000000"/>
              </a:buClr>
              <a:buSzPts val="1400"/>
              <a:buFont typeface="Arial"/>
              <a:buChar char="•"/>
            </a:pPr>
            <a:r>
              <a:rPr lang="en-US"/>
              <a:t>Risk Based: </a:t>
            </a:r>
            <a:r>
              <a:rPr b="0" i="0" lang="en-US" sz="1200" u="none" cap="none" strike="noStrike">
                <a:solidFill>
                  <a:srgbClr val="3F3F3F"/>
                </a:solidFill>
                <a:latin typeface="Open Sans"/>
                <a:ea typeface="Open Sans"/>
                <a:cs typeface="Open Sans"/>
                <a:sym typeface="Open Sans"/>
              </a:rPr>
              <a:t>This approach relies on identifying the unique risk a particular organization faces and designing and implementing security controls to address that risk</a:t>
            </a:r>
            <a:endParaRPr b="0" i="0" sz="9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t/>
            </a:r>
            <a:endParaRPr/>
          </a:p>
          <a:p>
            <a:pPr indent="-171450" lvl="0" marL="171450" marR="0" rtl="0" algn="l">
              <a:lnSpc>
                <a:spcPct val="100000"/>
              </a:lnSpc>
              <a:spcBef>
                <a:spcPts val="0"/>
              </a:spcBef>
              <a:spcAft>
                <a:spcPts val="0"/>
              </a:spcAft>
              <a:buClr>
                <a:srgbClr val="000000"/>
              </a:buClr>
              <a:buSzPts val="1400"/>
              <a:buFont typeface="Arial"/>
              <a:buChar char="•"/>
            </a:pPr>
            <a:r>
              <a:rPr lang="en-US"/>
              <a:t>Ad hoc: </a:t>
            </a:r>
            <a:r>
              <a:rPr b="0" i="0" lang="en-US" sz="1200" u="none" cap="none" strike="noStrike">
                <a:solidFill>
                  <a:srgbClr val="3F3F3F"/>
                </a:solidFill>
                <a:latin typeface="Open Sans"/>
                <a:ea typeface="Open Sans"/>
                <a:cs typeface="Open Sans"/>
                <a:sym typeface="Open Sans"/>
              </a:rPr>
              <a:t>This approach simply implements security with no rationale or criteria </a:t>
            </a:r>
            <a:endParaRPr b="0" i="0" sz="900" u="none" cap="none" strike="noStrike">
              <a:solidFill>
                <a:srgbClr val="000000"/>
              </a:solidFill>
              <a:latin typeface="Arial"/>
              <a:ea typeface="Arial"/>
              <a:cs typeface="Arial"/>
              <a:sym typeface="Arial"/>
            </a:endParaRPr>
          </a:p>
          <a:p>
            <a:pPr indent="-82550" lvl="0" marL="171450" rtl="0" algn="l">
              <a:lnSpc>
                <a:spcPct val="100000"/>
              </a:lnSpc>
              <a:spcBef>
                <a:spcPts val="0"/>
              </a:spcBef>
              <a:spcAft>
                <a:spcPts val="0"/>
              </a:spcAft>
              <a:buSzPts val="1400"/>
              <a:buFont typeface="Arial"/>
              <a:buNone/>
            </a:pPr>
            <a:r>
              <a:t/>
            </a:r>
            <a:endParaRPr/>
          </a:p>
          <a:p>
            <a:pPr indent="0" lvl="0" marL="0" rtl="0" algn="l">
              <a:lnSpc>
                <a:spcPct val="100000"/>
              </a:lnSpc>
              <a:spcBef>
                <a:spcPts val="0"/>
              </a:spcBef>
              <a:spcAft>
                <a:spcPts val="0"/>
              </a:spcAft>
              <a:buSzPts val="1400"/>
              <a:buFont typeface="Arial"/>
              <a:buNone/>
            </a:pPr>
            <a:r>
              <a:t/>
            </a:r>
            <a:endParaRPr/>
          </a:p>
        </p:txBody>
      </p:sp>
      <p:sp>
        <p:nvSpPr>
          <p:cNvPr id="230" name="Google Shape;230;p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2" name="Google Shape;2342;p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criteria's required for Compensating control</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Have the intent and rigor of the original requirement</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Provide a similar level of defense as the original requirement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Be above and beyond other requirements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Be commensurate with the risk imposed by ignoring the original requirement</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343" name="Google Shape;2343;p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p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Explain control selection with example</a:t>
            </a:r>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Selecting the right security controls is crucial for creating a robust and effective security posture. Here's a framework to guide you through the process:</a:t>
            </a:r>
            <a:endParaRPr/>
          </a:p>
          <a:p>
            <a:pPr indent="-228600" lvl="0" marL="457200" rtl="0" algn="l">
              <a:lnSpc>
                <a:spcPct val="100000"/>
              </a:lnSpc>
              <a:spcBef>
                <a:spcPts val="0"/>
              </a:spcBef>
              <a:spcAft>
                <a:spcPts val="0"/>
              </a:spcAft>
              <a:buSzPts val="1400"/>
              <a:buNone/>
            </a:pPr>
            <a:r>
              <a:rPr b="1" i="0" lang="en-US">
                <a:solidFill>
                  <a:srgbClr val="E3E3E3"/>
                </a:solidFill>
                <a:highlight>
                  <a:srgbClr val="131314"/>
                </a:highlight>
                <a:latin typeface="Arial"/>
                <a:ea typeface="Arial"/>
                <a:cs typeface="Arial"/>
                <a:sym typeface="Arial"/>
              </a:rPr>
              <a:t>Understanding Your Needs:</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AutoNum type="arabicPeriod"/>
            </a:pPr>
            <a:r>
              <a:rPr b="1" i="0" lang="en-US">
                <a:solidFill>
                  <a:srgbClr val="E3E3E3"/>
                </a:solidFill>
                <a:highlight>
                  <a:srgbClr val="131314"/>
                </a:highlight>
                <a:latin typeface="Arial"/>
                <a:ea typeface="Arial"/>
                <a:cs typeface="Arial"/>
                <a:sym typeface="Arial"/>
              </a:rPr>
              <a:t>Identify Assets:</a:t>
            </a:r>
            <a:r>
              <a:rPr b="0" i="0" lang="en-US">
                <a:solidFill>
                  <a:srgbClr val="E3E3E3"/>
                </a:solidFill>
                <a:highlight>
                  <a:srgbClr val="131314"/>
                </a:highlight>
                <a:latin typeface="Arial"/>
                <a:ea typeface="Arial"/>
                <a:cs typeface="Arial"/>
                <a:sym typeface="Arial"/>
              </a:rPr>
              <a:t> First, you need to understand the critical assets you need to protect. This could include data, systems, applications, devices, and intellectual property.</a:t>
            </a:r>
            <a:endParaRPr/>
          </a:p>
          <a:p>
            <a:pPr indent="-228600" lvl="0" marL="457200" rtl="0" algn="l">
              <a:lnSpc>
                <a:spcPct val="100000"/>
              </a:lnSpc>
              <a:spcBef>
                <a:spcPts val="0"/>
              </a:spcBef>
              <a:spcAft>
                <a:spcPts val="0"/>
              </a:spcAft>
              <a:buSzPts val="1400"/>
              <a:buFont typeface="Arial"/>
              <a:buAutoNum type="arabicPeriod"/>
            </a:pPr>
            <a:r>
              <a:rPr b="1" i="0" lang="en-US">
                <a:solidFill>
                  <a:srgbClr val="E3E3E3"/>
                </a:solidFill>
                <a:highlight>
                  <a:srgbClr val="131314"/>
                </a:highlight>
                <a:latin typeface="Arial"/>
                <a:ea typeface="Arial"/>
                <a:cs typeface="Arial"/>
                <a:sym typeface="Arial"/>
              </a:rPr>
              <a:t>Evaluate Threats:</a:t>
            </a:r>
            <a:r>
              <a:rPr b="0" i="0" lang="en-US">
                <a:solidFill>
                  <a:srgbClr val="E3E3E3"/>
                </a:solidFill>
                <a:highlight>
                  <a:srgbClr val="131314"/>
                </a:highlight>
                <a:latin typeface="Arial"/>
                <a:ea typeface="Arial"/>
                <a:cs typeface="Arial"/>
                <a:sym typeface="Arial"/>
              </a:rPr>
              <a:t> Identify potential threats and vulnerabilities that could exploit your assets. Consider cyberattacks, natural disasters, human error, and insider threats.</a:t>
            </a:r>
            <a:endParaRPr/>
          </a:p>
          <a:p>
            <a:pPr indent="-228600" lvl="0" marL="457200" rtl="0" algn="l">
              <a:lnSpc>
                <a:spcPct val="100000"/>
              </a:lnSpc>
              <a:spcBef>
                <a:spcPts val="0"/>
              </a:spcBef>
              <a:spcAft>
                <a:spcPts val="0"/>
              </a:spcAft>
              <a:buSzPts val="1400"/>
              <a:buFont typeface="Arial"/>
              <a:buAutoNum type="arabicPeriod"/>
            </a:pPr>
            <a:r>
              <a:rPr b="1" i="0" lang="en-US">
                <a:solidFill>
                  <a:srgbClr val="E3E3E3"/>
                </a:solidFill>
                <a:highlight>
                  <a:srgbClr val="131314"/>
                </a:highlight>
                <a:latin typeface="Arial"/>
                <a:ea typeface="Arial"/>
                <a:cs typeface="Arial"/>
                <a:sym typeface="Arial"/>
              </a:rPr>
              <a:t>Analyze Risks:</a:t>
            </a:r>
            <a:r>
              <a:rPr b="0" i="0" lang="en-US">
                <a:solidFill>
                  <a:srgbClr val="E3E3E3"/>
                </a:solidFill>
                <a:highlight>
                  <a:srgbClr val="131314"/>
                </a:highlight>
                <a:latin typeface="Arial"/>
                <a:ea typeface="Arial"/>
                <a:cs typeface="Arial"/>
                <a:sym typeface="Arial"/>
              </a:rPr>
              <a:t> Assess the likelihood and impact of each threat on your assets. Prioritize risks based on their severity to focus your security efforts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b="0" i="0" lang="en-US" sz="1200" u="none" cap="none" strike="noStrike">
                <a:solidFill>
                  <a:srgbClr val="3F3F3F"/>
                </a:solidFill>
                <a:latin typeface="Open Sans"/>
                <a:ea typeface="Open Sans"/>
                <a:cs typeface="Open Sans"/>
                <a:sym typeface="Open Sans"/>
              </a:rPr>
              <a:t>The selection of security controls will depend on the nature of the business, the complexity of the environment, and the assets' value.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2359" name="Google Shape;2359;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p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Trainer Notes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Discuss control matrix</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2371" name="Google Shape;2371;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p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Trainer Notes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Control can provide several functionalities, depending on their implementation and operation. </a:t>
            </a:r>
            <a:endParaRPr/>
          </a:p>
          <a:p>
            <a:pPr indent="0" lvl="0" marL="0" rtl="0" algn="l">
              <a:lnSpc>
                <a:spcPct val="100000"/>
              </a:lnSpc>
              <a:spcBef>
                <a:spcPts val="0"/>
              </a:spcBef>
              <a:spcAft>
                <a:spcPts val="0"/>
              </a:spcAft>
              <a:buSzPts val="1100"/>
              <a:buNone/>
            </a:pPr>
            <a:r>
              <a:rPr lang="en-US"/>
              <a:t>Surveillance cameras can be considered a deterrent control since cameras discourage a potential attacker from doing an unauthorized action. </a:t>
            </a:r>
            <a:endParaRPr/>
          </a:p>
          <a:p>
            <a:pPr indent="0" lvl="0" marL="0" rtl="0" algn="l">
              <a:lnSpc>
                <a:spcPct val="100000"/>
              </a:lnSpc>
              <a:spcBef>
                <a:spcPts val="0"/>
              </a:spcBef>
              <a:spcAft>
                <a:spcPts val="0"/>
              </a:spcAft>
              <a:buSzPts val="1100"/>
              <a:buNone/>
            </a:pPr>
            <a:r>
              <a:rPr lang="en-US"/>
              <a:t>It is also considered a detective control. For example, when security guards monitor cameras or cameras are combined with motion-sensing capabilities triggering an alarm. </a:t>
            </a:r>
            <a:endParaRPr/>
          </a:p>
          <a:p>
            <a:pPr indent="0" lvl="0" marL="0" rtl="0" algn="l">
              <a:lnSpc>
                <a:spcPct val="100000"/>
              </a:lnSpc>
              <a:spcBef>
                <a:spcPts val="0"/>
              </a:spcBef>
              <a:spcAft>
                <a:spcPts val="0"/>
              </a:spcAft>
              <a:buSzPts val="1100"/>
              <a:buNone/>
            </a:pPr>
            <a:r>
              <a:rPr lang="en-US"/>
              <a:t>It is also a compensating control since it provides an additional detection method for security guards.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2378" name="Google Shape;2378;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3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1" name="Google Shape;2391;p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p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6" name="Google Shape;2396;p3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Honeynet</a:t>
            </a:r>
            <a:endParaRPr/>
          </a:p>
          <a:p>
            <a:pPr indent="0" lvl="0" marL="0" rtl="0" algn="l">
              <a:lnSpc>
                <a:spcPct val="100000"/>
              </a:lnSpc>
              <a:spcBef>
                <a:spcPts val="0"/>
              </a:spcBef>
              <a:spcAft>
                <a:spcPts val="0"/>
              </a:spcAft>
              <a:buSzPts val="1400"/>
              <a:buNone/>
            </a:pPr>
            <a:r>
              <a:t/>
            </a:r>
            <a:endParaRPr/>
          </a:p>
        </p:txBody>
      </p:sp>
      <p:sp>
        <p:nvSpPr>
          <p:cNvPr id="2397" name="Google Shape;2397;p3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p3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Changes to the system are tracked and approved through change control procedures. It includes identif</a:t>
            </a:r>
            <a:r>
              <a:rPr lang="en-US" sz="1200">
                <a:solidFill>
                  <a:srgbClr val="3F3F3F"/>
                </a:solidFill>
                <a:latin typeface="Open Sans"/>
                <a:ea typeface="Open Sans"/>
                <a:cs typeface="Open Sans"/>
                <a:sym typeface="Open Sans"/>
              </a:rPr>
              <a:t>ying</a:t>
            </a:r>
            <a:r>
              <a:rPr i="0" lang="en-US" sz="1200" u="none" cap="none" strike="noStrike">
                <a:solidFill>
                  <a:srgbClr val="3F3F3F"/>
                </a:solidFill>
                <a:latin typeface="Open Sans"/>
                <a:ea typeface="Open Sans"/>
                <a:cs typeface="Open Sans"/>
                <a:sym typeface="Open Sans"/>
              </a:rPr>
              <a:t>, controlling, and auditing all changes made to the system.</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Change control:</a:t>
            </a:r>
            <a:endParaRPr sz="1400"/>
          </a:p>
          <a:p>
            <a:pPr indent="-342900" lvl="2" marL="342900" marR="0" rtl="0" algn="l">
              <a:lnSpc>
                <a:spcPct val="100000"/>
              </a:lnSpc>
              <a:spcBef>
                <a:spcPts val="1200"/>
              </a:spcBef>
              <a:spcAft>
                <a:spcPts val="0"/>
              </a:spcAft>
              <a:buClr>
                <a:srgbClr val="3F3F3F"/>
              </a:buClr>
              <a:buSzPts val="2200"/>
              <a:buFont typeface="Open Sans"/>
              <a:buChar char="•"/>
            </a:pPr>
            <a:r>
              <a:rPr i="0" lang="en-US" sz="2200" u="none" cap="none" strike="noStrike">
                <a:solidFill>
                  <a:srgbClr val="3F3F3F"/>
                </a:solidFill>
                <a:latin typeface="Open Sans"/>
                <a:ea typeface="Open Sans"/>
                <a:cs typeface="Open Sans"/>
                <a:sym typeface="Open Sans"/>
              </a:rPr>
              <a:t>Ensures the implementation of change in an orderly manner through formalized testing</a:t>
            </a:r>
            <a:endParaRPr sz="2200">
              <a:solidFill>
                <a:srgbClr val="3F3F3F"/>
              </a:solidFill>
              <a:latin typeface="Open Sans"/>
              <a:ea typeface="Open Sans"/>
              <a:cs typeface="Open Sans"/>
              <a:sym typeface="Open Sans"/>
            </a:endParaRPr>
          </a:p>
          <a:p>
            <a:pPr indent="-342900" lvl="1" marL="342900" marR="0" rtl="0" algn="l">
              <a:lnSpc>
                <a:spcPct val="100000"/>
              </a:lnSpc>
              <a:spcBef>
                <a:spcPts val="1200"/>
              </a:spcBef>
              <a:spcAft>
                <a:spcPts val="0"/>
              </a:spcAft>
              <a:buClr>
                <a:srgbClr val="3F3F3F"/>
              </a:buClr>
              <a:buSzPts val="2200"/>
              <a:buFont typeface="Open Sans"/>
              <a:buChar char="•"/>
            </a:pPr>
            <a:r>
              <a:rPr i="0" lang="en-US" sz="2200" u="none" cap="none" strike="noStrike">
                <a:solidFill>
                  <a:srgbClr val="3F3F3F"/>
                </a:solidFill>
                <a:latin typeface="Open Sans"/>
                <a:ea typeface="Open Sans"/>
                <a:cs typeface="Open Sans"/>
                <a:sym typeface="Open Sans"/>
              </a:rPr>
              <a:t>Ensures creation of awareness regarding the impending change among the users</a:t>
            </a:r>
            <a:endParaRPr sz="2200">
              <a:solidFill>
                <a:srgbClr val="3F3F3F"/>
              </a:solidFill>
              <a:latin typeface="Open Sans"/>
              <a:ea typeface="Open Sans"/>
              <a:cs typeface="Open Sans"/>
              <a:sym typeface="Open Sans"/>
            </a:endParaRPr>
          </a:p>
          <a:p>
            <a:pPr indent="-342900" lvl="1" marL="342900" marR="0" rtl="0" algn="l">
              <a:lnSpc>
                <a:spcPct val="100000"/>
              </a:lnSpc>
              <a:spcBef>
                <a:spcPts val="1200"/>
              </a:spcBef>
              <a:spcAft>
                <a:spcPts val="0"/>
              </a:spcAft>
              <a:buClr>
                <a:srgbClr val="3F3F3F"/>
              </a:buClr>
              <a:buSzPts val="2200"/>
              <a:buFont typeface="Open Sans"/>
              <a:buChar char="•"/>
            </a:pPr>
            <a:r>
              <a:rPr i="0" lang="en-US" sz="2200" u="none" cap="none" strike="noStrike">
                <a:solidFill>
                  <a:srgbClr val="3F3F3F"/>
                </a:solidFill>
                <a:latin typeface="Open Sans"/>
                <a:ea typeface="Open Sans"/>
                <a:cs typeface="Open Sans"/>
                <a:sym typeface="Open Sans"/>
              </a:rPr>
              <a:t>Analyzes the effect of the change on the system after implementation</a:t>
            </a:r>
            <a:endParaRPr sz="2200">
              <a:solidFill>
                <a:srgbClr val="3F3F3F"/>
              </a:solidFill>
              <a:latin typeface="Open Sans"/>
              <a:ea typeface="Open Sans"/>
              <a:cs typeface="Open Sans"/>
              <a:sym typeface="Open Sans"/>
            </a:endParaRPr>
          </a:p>
          <a:p>
            <a:pPr indent="-342900" lvl="1" marL="342900" marR="0" rtl="0" algn="l">
              <a:lnSpc>
                <a:spcPct val="100000"/>
              </a:lnSpc>
              <a:spcBef>
                <a:spcPts val="1200"/>
              </a:spcBef>
              <a:spcAft>
                <a:spcPts val="0"/>
              </a:spcAft>
              <a:buClr>
                <a:srgbClr val="3F3F3F"/>
              </a:buClr>
              <a:buSzPts val="2200"/>
              <a:buFont typeface="Open Sans"/>
              <a:buChar char="•"/>
            </a:pPr>
            <a:r>
              <a:rPr i="0" lang="en-US" sz="2200" u="none" cap="none" strike="noStrike">
                <a:solidFill>
                  <a:srgbClr val="3F3F3F"/>
                </a:solidFill>
                <a:latin typeface="Open Sans"/>
                <a:ea typeface="Open Sans"/>
                <a:cs typeface="Open Sans"/>
                <a:sym typeface="Open Sans"/>
              </a:rPr>
              <a:t>Reduces the negative impact of the change on the computing services and resources</a:t>
            </a:r>
            <a:endParaRPr sz="2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408" name="Google Shape;2408;p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p3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t>
            </a:r>
            <a:r>
              <a:rPr lang="en-US">
                <a:solidFill>
                  <a:srgbClr val="3F3F3F"/>
                </a:solidFill>
                <a:latin typeface="Open Sans"/>
                <a:ea typeface="Open Sans"/>
                <a:cs typeface="Open Sans"/>
                <a:sym typeface="Open Sans"/>
              </a:rPr>
              <a:t>rainer Notes:</a:t>
            </a:r>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The procedures for change control process implementation and support are:</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a:solidFill>
                  <a:srgbClr val="3F3F3F"/>
                </a:solidFill>
                <a:latin typeface="Open Sans"/>
                <a:ea typeface="Open Sans"/>
                <a:cs typeface="Open Sans"/>
                <a:sym typeface="Open Sans"/>
              </a:rPr>
              <a:t>Request for a change to be introduced </a:t>
            </a:r>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Request is sent to the responsible individual or group who administers and approves changes</a:t>
            </a:r>
            <a:endParaRPr>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2. Change approval</a:t>
            </a:r>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After proper analysis and justification for change, it is approved</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3. Change intended cataloging</a:t>
            </a:r>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Change control log is updated and documented</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3F3F3F"/>
              </a:solidFill>
              <a:latin typeface="Open Sans"/>
              <a:ea typeface="Open Sans"/>
              <a:cs typeface="Open Sans"/>
              <a:sym typeface="Open Sans"/>
            </a:endParaRPr>
          </a:p>
        </p:txBody>
      </p:sp>
      <p:sp>
        <p:nvSpPr>
          <p:cNvPr id="2422" name="Google Shape;2422;p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Trainer Notes:</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4. Change testing</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Change is formally tested</a:t>
            </a:r>
            <a:endParaRPr/>
          </a:p>
          <a:p>
            <a:pPr indent="0" lvl="0" marL="0" rtl="0" algn="l">
              <a:lnSpc>
                <a:spcPct val="100000"/>
              </a:lnSpc>
              <a:spcBef>
                <a:spcPts val="0"/>
              </a:spcBef>
              <a:spcAft>
                <a:spcPts val="0"/>
              </a:spcAft>
              <a:buSzPts val="1400"/>
              <a:buNone/>
            </a:pPr>
            <a:r>
              <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5. Change scheduling and implementation</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Change is scheduled and implemented</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6.Report to the appropriate parties about the change</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Change is summarized and reported to the management</a:t>
            </a:r>
            <a:endParaRPr/>
          </a:p>
          <a:p>
            <a:pPr indent="0" lvl="0" marL="0" rtl="0" algn="l">
              <a:lnSpc>
                <a:spcPct val="100000"/>
              </a:lnSpc>
              <a:spcBef>
                <a:spcPts val="0"/>
              </a:spcBef>
              <a:spcAft>
                <a:spcPts val="0"/>
              </a:spcAft>
              <a:buSzPts val="1400"/>
              <a:buNone/>
            </a:pPr>
            <a:r>
              <a:t/>
            </a:r>
            <a:endParaRPr>
              <a:solidFill>
                <a:srgbClr val="3F3F3F"/>
              </a:solidFill>
              <a:latin typeface="Open Sans"/>
              <a:ea typeface="Open Sans"/>
              <a:cs typeface="Open Sans"/>
              <a:sym typeface="Open Sans"/>
            </a:endParaRPr>
          </a:p>
        </p:txBody>
      </p:sp>
      <p:sp>
        <p:nvSpPr>
          <p:cNvPr id="2441" name="Google Shape;2441;p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p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8" name="Google Shape;2458;p3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latin typeface="Arial"/>
                <a:ea typeface="Arial"/>
                <a:cs typeface="Arial"/>
                <a:sym typeface="Arial"/>
              </a:rPr>
              <a:t>Trainer Notes:</a:t>
            </a:r>
            <a:endParaRPr/>
          </a:p>
          <a:p>
            <a:pPr indent="0" lvl="0" marL="0" rtl="0" algn="l">
              <a:lnSpc>
                <a:spcPct val="100000"/>
              </a:lnSpc>
              <a:spcBef>
                <a:spcPts val="0"/>
              </a:spcBef>
              <a:spcAft>
                <a:spcPts val="0"/>
              </a:spcAft>
              <a:buSzPts val="1400"/>
              <a:buNone/>
            </a:pPr>
            <a:r>
              <a:rPr lang="en-US" sz="1400">
                <a:latin typeface="Arial"/>
                <a:ea typeface="Arial"/>
                <a:cs typeface="Arial"/>
                <a:sym typeface="Arial"/>
              </a:rPr>
              <a:t>According to ITIL, changes can be broadly divided into 4 types</a:t>
            </a:r>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lang="en-US" sz="1400">
                <a:latin typeface="Arial"/>
                <a:ea typeface="Arial"/>
                <a:cs typeface="Arial"/>
                <a:sym typeface="Arial"/>
              </a:rPr>
              <a:t>Standard change</a:t>
            </a:r>
            <a:endParaRPr/>
          </a:p>
          <a:p>
            <a:pPr indent="0" lvl="0" marL="0" rtl="0" algn="l">
              <a:lnSpc>
                <a:spcPct val="100000"/>
              </a:lnSpc>
              <a:spcBef>
                <a:spcPts val="0"/>
              </a:spcBef>
              <a:spcAft>
                <a:spcPts val="0"/>
              </a:spcAft>
              <a:buSzPts val="1400"/>
              <a:buNone/>
            </a:pPr>
            <a:r>
              <a:rPr lang="en-US"/>
              <a:t>a standard change is a pre-approved modification that follows a well-defined and documented process</a:t>
            </a:r>
            <a:endParaRPr/>
          </a:p>
          <a:p>
            <a:pPr indent="0" lvl="0" marL="0" rtl="0" algn="l">
              <a:lnSpc>
                <a:spcPct val="100000"/>
              </a:lnSpc>
              <a:spcBef>
                <a:spcPts val="0"/>
              </a:spcBef>
              <a:spcAft>
                <a:spcPts val="0"/>
              </a:spcAft>
              <a:buSzPts val="1400"/>
              <a:buNone/>
            </a:pPr>
            <a:r>
              <a:rPr lang="en-US" sz="1400">
                <a:latin typeface="Arial"/>
                <a:ea typeface="Arial"/>
                <a:cs typeface="Arial"/>
                <a:sym typeface="Arial"/>
              </a:rPr>
              <a:t>Examples include OS upgrade, patch deployment, changing printer’s cartridge etc.</a:t>
            </a:r>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lang="en-US" sz="1400">
                <a:latin typeface="Arial"/>
                <a:ea typeface="Arial"/>
                <a:cs typeface="Arial"/>
                <a:sym typeface="Arial"/>
              </a:rPr>
              <a:t>Normal:</a:t>
            </a:r>
            <a:endParaRPr/>
          </a:p>
          <a:p>
            <a:pPr indent="0" lvl="0" marL="0" rtl="0" algn="l">
              <a:lnSpc>
                <a:spcPct val="100000"/>
              </a:lnSpc>
              <a:spcBef>
                <a:spcPts val="0"/>
              </a:spcBef>
              <a:spcAft>
                <a:spcPts val="0"/>
              </a:spcAft>
              <a:buSzPts val="1400"/>
              <a:buNone/>
            </a:pPr>
            <a:r>
              <a:rPr lang="en-US" sz="1400">
                <a:latin typeface="Arial"/>
                <a:ea typeface="Arial"/>
                <a:cs typeface="Arial"/>
                <a:sym typeface="Arial"/>
              </a:rPr>
              <a:t>Example: Moving on-premises services to the cloud</a:t>
            </a:r>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355600" lvl="0" marL="693420" marR="127000" rtl="0" algn="l">
              <a:lnSpc>
                <a:spcPct val="150000"/>
              </a:lnSpc>
              <a:spcBef>
                <a:spcPts val="0"/>
              </a:spcBef>
              <a:spcAft>
                <a:spcPts val="0"/>
              </a:spcAft>
              <a:buSzPts val="1400"/>
              <a:buFont typeface="Arial"/>
              <a:buChar char="•"/>
            </a:pPr>
            <a:r>
              <a:rPr lang="en-US" sz="1400">
                <a:latin typeface="Arial"/>
                <a:ea typeface="Arial"/>
                <a:cs typeface="Arial"/>
                <a:sym typeface="Arial"/>
              </a:rPr>
              <a:t>Normal Change-</a:t>
            </a:r>
            <a:r>
              <a:rPr lang="en-US"/>
              <a:t>a normal change falls somewhere between a standard change and an emergency change. It's not as pre-approved and routine as a standard change, but it's not as urgent and critical as an emergency change either. A change that must follow the entire change process.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p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7" name="Google Shape;2477;p3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latin typeface="Arial"/>
                <a:ea typeface="Arial"/>
                <a:cs typeface="Arial"/>
                <a:sym typeface="Arial"/>
              </a:rPr>
              <a:t>Trainer Notes:</a:t>
            </a:r>
            <a:endParaRPr/>
          </a:p>
          <a:p>
            <a:pPr indent="0" lvl="0" marL="0" rtl="0" algn="l">
              <a:lnSpc>
                <a:spcPct val="100000"/>
              </a:lnSpc>
              <a:spcBef>
                <a:spcPts val="0"/>
              </a:spcBef>
              <a:spcAft>
                <a:spcPts val="0"/>
              </a:spcAft>
              <a:buSzPts val="1400"/>
              <a:buNone/>
            </a:pPr>
            <a:r>
              <a:rPr lang="en-US" sz="1400">
                <a:latin typeface="Arial"/>
                <a:ea typeface="Arial"/>
                <a:cs typeface="Arial"/>
                <a:sym typeface="Arial"/>
              </a:rPr>
              <a:t>According to ITIL, changes can be broadly divided into 4 types</a:t>
            </a:r>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lang="en-US" sz="1400">
                <a:latin typeface="Arial"/>
                <a:ea typeface="Arial"/>
                <a:cs typeface="Arial"/>
                <a:sym typeface="Arial"/>
              </a:rPr>
              <a:t>Emergency Change- </a:t>
            </a:r>
            <a:r>
              <a:rPr lang="en-US"/>
              <a:t>an emergency change is a critical modification that needs to be implemented as soon as possible to address a pressing issue or prevent a potential disaster. Imagine it's like fixing a burst pipe in your house - you need to take immediate action to minimize damage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Expedited Change- an expedited change falls between a normal change and an emergency change. It addresses a situation that requires a quicker implementation timeline compared to a normal change, but isn't as urgent or critical as an emergency.</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br>
              <a:rPr lang="en-US"/>
            </a:b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p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1" name="Google Shape;2491;p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None/>
            </a:pPr>
            <a:r>
              <a:rPr lang="en-US"/>
              <a:t>Trainer Notes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Change Advisory Board:  A Change Advisory Board (CAB) is a group of individuals within an organization responsible for reviewing and approving proposed changes to IT infrastructure, applications, or business processes. They essentially act as a gatekeeper, ensuring that any modifications are implemented smoothly, securely, and with minimal disruption</a:t>
            </a:r>
            <a:endParaRPr/>
          </a:p>
        </p:txBody>
      </p:sp>
      <p:sp>
        <p:nvSpPr>
          <p:cNvPr id="2492" name="Google Shape;2492;p3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3" name="Google Shape;2503;p3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SzPts val="1400"/>
              <a:buFont typeface="Arial"/>
              <a:buChar char="•"/>
            </a:pPr>
            <a:r>
              <a:rPr lang="en-US"/>
              <a:t>Trainer Notes:</a:t>
            </a:r>
            <a:endParaRPr/>
          </a:p>
          <a:p>
            <a:pPr indent="-82550" lvl="0" marL="171450" rtl="0" algn="l">
              <a:lnSpc>
                <a:spcPct val="100000"/>
              </a:lnSpc>
              <a:spcBef>
                <a:spcPts val="0"/>
              </a:spcBef>
              <a:spcAft>
                <a:spcPts val="0"/>
              </a:spcAft>
              <a:buSzPts val="1400"/>
              <a:buFont typeface="Arial"/>
              <a:buNone/>
            </a:pPr>
            <a:r>
              <a:t/>
            </a:r>
            <a:endParaRPr/>
          </a:p>
          <a:p>
            <a:pPr indent="-171450" lvl="0" marL="171450" rtl="0" algn="l">
              <a:lnSpc>
                <a:spcPct val="100000"/>
              </a:lnSpc>
              <a:spcBef>
                <a:spcPts val="0"/>
              </a:spcBef>
              <a:spcAft>
                <a:spcPts val="0"/>
              </a:spcAft>
              <a:buSzPts val="1400"/>
              <a:buFont typeface="Arial"/>
              <a:buChar char="•"/>
            </a:pPr>
            <a:r>
              <a:rPr lang="en-US"/>
              <a:t>Define the responsibilities of Change Advisory board</a:t>
            </a:r>
            <a:endParaRPr/>
          </a:p>
          <a:p>
            <a:pPr indent="-82550" lvl="0" marL="171450" rtl="0" algn="l">
              <a:lnSpc>
                <a:spcPct val="100000"/>
              </a:lnSpc>
              <a:spcBef>
                <a:spcPts val="0"/>
              </a:spcBef>
              <a:spcAft>
                <a:spcPts val="0"/>
              </a:spcAft>
              <a:buSzPts val="1400"/>
              <a:buFont typeface="Arial"/>
              <a:buNone/>
            </a:pPr>
            <a:r>
              <a:t/>
            </a:r>
            <a:endParaRPr/>
          </a:p>
          <a:p>
            <a:pPr indent="-171450" lvl="0" marL="171450" rtl="0" algn="l">
              <a:lnSpc>
                <a:spcPct val="100000"/>
              </a:lnSpc>
              <a:spcBef>
                <a:spcPts val="0"/>
              </a:spcBef>
              <a:spcAft>
                <a:spcPts val="0"/>
              </a:spcAft>
              <a:buSzPts val="1400"/>
              <a:buFont typeface="Arial"/>
              <a:buChar char="•"/>
            </a:pPr>
            <a:r>
              <a:rPr b="1" lang="en-US"/>
              <a:t>Reviewing Change Requests:</a:t>
            </a:r>
            <a:r>
              <a:rPr lang="en-US"/>
              <a:t> The CAB meticulously examines all proposed changes, including those submitted by IT, business units, or other departments. They analyze the impact, feasibility, and potential risks associated with each change.</a:t>
            </a:r>
            <a:endParaRPr/>
          </a:p>
          <a:p>
            <a:pPr indent="-171450" lvl="0" marL="171450" rtl="0" algn="l">
              <a:lnSpc>
                <a:spcPct val="100000"/>
              </a:lnSpc>
              <a:spcBef>
                <a:spcPts val="0"/>
              </a:spcBef>
              <a:spcAft>
                <a:spcPts val="0"/>
              </a:spcAft>
              <a:buSzPts val="1400"/>
              <a:buFont typeface="Arial"/>
              <a:buChar char="•"/>
            </a:pPr>
            <a:r>
              <a:rPr b="1" lang="en-US"/>
              <a:t>Approved or reject</a:t>
            </a:r>
            <a:r>
              <a:rPr lang="en-US"/>
              <a:t> the changes based on analysis , discussion , justification provided in change</a:t>
            </a:r>
            <a:endParaRPr/>
          </a:p>
          <a:p>
            <a:pPr indent="-171450" lvl="0" marL="171450" rtl="0" algn="l">
              <a:lnSpc>
                <a:spcPct val="100000"/>
              </a:lnSpc>
              <a:spcBef>
                <a:spcPts val="0"/>
              </a:spcBef>
              <a:spcAft>
                <a:spcPts val="0"/>
              </a:spcAft>
              <a:buSzPts val="1400"/>
              <a:buFont typeface="Arial"/>
              <a:buChar char="•"/>
            </a:pPr>
            <a:r>
              <a:rPr lang="en-US"/>
              <a:t>Monitoring the change after the implementation to ensure that is successful or any issues are faced</a:t>
            </a:r>
            <a:endParaRPr/>
          </a:p>
        </p:txBody>
      </p:sp>
      <p:sp>
        <p:nvSpPr>
          <p:cNvPr id="2504" name="Google Shape;2504;p3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p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6" name="Google Shape;2526;p3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SzPts val="1400"/>
              <a:buFont typeface="Arial"/>
              <a:buChar char="•"/>
            </a:pPr>
            <a:r>
              <a:rPr lang="en-US"/>
              <a:t>Advantages of Change advisory board</a:t>
            </a:r>
            <a:endParaRPr/>
          </a:p>
          <a:p>
            <a:pPr indent="-82550" lvl="0" marL="171450" rtl="0" algn="l">
              <a:lnSpc>
                <a:spcPct val="100000"/>
              </a:lnSpc>
              <a:spcBef>
                <a:spcPts val="0"/>
              </a:spcBef>
              <a:spcAft>
                <a:spcPts val="0"/>
              </a:spcAft>
              <a:buSzPts val="1400"/>
              <a:buFont typeface="Arial"/>
              <a:buNone/>
            </a:pPr>
            <a:r>
              <a:t/>
            </a:r>
            <a:endParaRPr/>
          </a:p>
          <a:p>
            <a:pPr indent="-171450" lvl="0" marL="171450" rtl="0" algn="l">
              <a:lnSpc>
                <a:spcPct val="100000"/>
              </a:lnSpc>
              <a:spcBef>
                <a:spcPts val="0"/>
              </a:spcBef>
              <a:spcAft>
                <a:spcPts val="0"/>
              </a:spcAft>
              <a:buSzPts val="1400"/>
              <a:buFont typeface="Arial"/>
              <a:buChar char="•"/>
            </a:pPr>
            <a:r>
              <a:rPr b="1" lang="en-US"/>
              <a:t>Reduced Risks:</a:t>
            </a:r>
            <a:r>
              <a:rPr lang="en-US"/>
              <a:t> The CAB plays a vital role in identifying and mitigating potential risks associated with proposed changes.</a:t>
            </a:r>
            <a:endParaRPr/>
          </a:p>
          <a:p>
            <a:pPr indent="-171450" lvl="0" marL="171450" rtl="0" algn="l">
              <a:lnSpc>
                <a:spcPct val="100000"/>
              </a:lnSpc>
              <a:spcBef>
                <a:spcPts val="0"/>
              </a:spcBef>
              <a:spcAft>
                <a:spcPts val="0"/>
              </a:spcAft>
              <a:buSzPts val="1400"/>
              <a:buFont typeface="Arial"/>
              <a:buChar char="•"/>
            </a:pPr>
            <a:r>
              <a:rPr b="1" lang="en-US"/>
              <a:t>Enhanced Communication:</a:t>
            </a:r>
            <a:r>
              <a:rPr lang="en-US"/>
              <a:t> The CAB acts as a central hub for communication throughout the change lifecycle.</a:t>
            </a:r>
            <a:endParaRPr/>
          </a:p>
          <a:p>
            <a:pPr indent="-171450" lvl="0" marL="171450" rtl="0" algn="l">
              <a:lnSpc>
                <a:spcPct val="100000"/>
              </a:lnSpc>
              <a:spcBef>
                <a:spcPts val="0"/>
              </a:spcBef>
              <a:spcAft>
                <a:spcPts val="0"/>
              </a:spcAft>
              <a:buSzPts val="1400"/>
              <a:buFont typeface="Arial"/>
              <a:buChar char="•"/>
            </a:pPr>
            <a:r>
              <a:rPr b="1" lang="en-US"/>
              <a:t>Efficient Change Management:</a:t>
            </a:r>
            <a:r>
              <a:rPr lang="en-US"/>
              <a:t> The CAB helps streamline the change management process by ensuring a controlled and well-managed approach.</a:t>
            </a:r>
            <a:endParaRPr/>
          </a:p>
          <a:p>
            <a:pPr indent="-171450" lvl="0" marL="171450" rtl="0" algn="l">
              <a:lnSpc>
                <a:spcPct val="100000"/>
              </a:lnSpc>
              <a:spcBef>
                <a:spcPts val="0"/>
              </a:spcBef>
              <a:spcAft>
                <a:spcPts val="0"/>
              </a:spcAft>
              <a:buSzPts val="1400"/>
              <a:buFont typeface="Arial"/>
              <a:buChar char="•"/>
            </a:pPr>
            <a:r>
              <a:rPr b="1" lang="en-US"/>
              <a:t>Alignment with Business Goals:</a:t>
            </a:r>
            <a:r>
              <a:rPr lang="en-US"/>
              <a:t> By including business unit representatives, the CAB ensures that proposed changes align with the organization's overall strategic goals and objectives</a:t>
            </a:r>
            <a:endParaRPr/>
          </a:p>
        </p:txBody>
      </p:sp>
      <p:sp>
        <p:nvSpPr>
          <p:cNvPr id="2527" name="Google Shape;2527;p3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p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3" name="Google Shape;2553;p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activities flowing out of Change management</a:t>
            </a:r>
            <a:endParaRPr/>
          </a:p>
          <a:p>
            <a:pPr indent="0" lvl="0" marL="0" rtl="0" algn="l">
              <a:lnSpc>
                <a:spcPct val="100000"/>
              </a:lnSpc>
              <a:spcBef>
                <a:spcPts val="0"/>
              </a:spcBef>
              <a:spcAft>
                <a:spcPts val="0"/>
              </a:spcAft>
              <a:buSzPts val="1400"/>
              <a:buNone/>
            </a:pPr>
            <a:r>
              <a:rPr b="1" lang="en-US"/>
              <a:t>Impact Analysis </a:t>
            </a:r>
            <a:r>
              <a:rPr lang="en-US"/>
              <a:t>- Before implementing any changes, it is important to analyze how they could affect the organization.</a:t>
            </a:r>
            <a:endParaRPr/>
          </a:p>
          <a:p>
            <a:pPr indent="0" lvl="0" marL="0" rtl="0" algn="l">
              <a:lnSpc>
                <a:spcPct val="100000"/>
              </a:lnSpc>
              <a:spcBef>
                <a:spcPts val="0"/>
              </a:spcBef>
              <a:spcAft>
                <a:spcPts val="0"/>
              </a:spcAft>
              <a:buSzPts val="1400"/>
              <a:buNone/>
            </a:pPr>
            <a:r>
              <a:rPr b="1" lang="en-US"/>
              <a:t>Test Analysis: </a:t>
            </a:r>
            <a:r>
              <a:rPr lang="en-US"/>
              <a:t>Whenever a new security measure or change is implemented, it is wise to test it first</a:t>
            </a:r>
            <a:r>
              <a:rPr b="1" lang="en-US"/>
              <a:t>.</a:t>
            </a:r>
            <a:endParaRPr/>
          </a:p>
          <a:p>
            <a:pPr indent="0" lvl="0" marL="0" rtl="0" algn="l">
              <a:lnSpc>
                <a:spcPct val="100000"/>
              </a:lnSpc>
              <a:spcBef>
                <a:spcPts val="0"/>
              </a:spcBef>
              <a:spcAft>
                <a:spcPts val="0"/>
              </a:spcAft>
              <a:buSzPts val="1400"/>
              <a:buNone/>
            </a:pPr>
            <a:r>
              <a:rPr b="1" lang="en-US"/>
              <a:t>Backout plan</a:t>
            </a:r>
            <a:r>
              <a:rPr lang="en-US"/>
              <a:t>: A backout plan is like having a safety net when conducting a risky activity, it’s a plan to undo a change if things go wrong.</a:t>
            </a:r>
            <a:endParaRPr/>
          </a:p>
          <a:p>
            <a:pPr indent="0" lvl="0" marL="0" rtl="0" algn="l">
              <a:lnSpc>
                <a:spcPct val="100000"/>
              </a:lnSpc>
              <a:spcBef>
                <a:spcPts val="0"/>
              </a:spcBef>
              <a:spcAft>
                <a:spcPts val="0"/>
              </a:spcAft>
              <a:buSzPts val="1400"/>
              <a:buNone/>
            </a:pPr>
            <a:r>
              <a:rPr b="1" lang="en-US"/>
              <a:t>Standard operating procedure</a:t>
            </a:r>
            <a:r>
              <a:rPr lang="en-US"/>
              <a:t>: A standard operating procedure (SOP) is similar to a rulebook that provides guidance on how things should be done.</a:t>
            </a:r>
            <a:endParaRPr/>
          </a:p>
          <a:p>
            <a:pPr indent="0" lvl="0" marL="0" rtl="0" algn="l">
              <a:lnSpc>
                <a:spcPct val="100000"/>
              </a:lnSpc>
              <a:spcBef>
                <a:spcPts val="0"/>
              </a:spcBef>
              <a:spcAft>
                <a:spcPts val="0"/>
              </a:spcAft>
              <a:buSzPts val="1400"/>
              <a:buNone/>
            </a:pPr>
            <a:r>
              <a:rPr b="1" lang="en-US"/>
              <a:t>Maintenance window:</a:t>
            </a:r>
            <a:r>
              <a:rPr lang="en-US"/>
              <a:t> A maintenance window is a pre-scheduled time designated for performing repairs and maintenance tasks.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554" name="Google Shape;2554;p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3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0" name="Google Shape;2590;p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p3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Downtime</a:t>
            </a:r>
            <a:r>
              <a:rPr lang="en-US"/>
              <a:t> -Downtime refers to a period when a system, machine, or network is unavailable or unusable. This can be due to various reasons, planned or unplanned. This has adverse impact on revenue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Service Restart- </a:t>
            </a:r>
            <a:r>
              <a:rPr lang="en-US"/>
              <a:t>Downtime refers to a period when a system, machine, or network is unavailable or unusable. This can be due to various reasons, planned or unplanned.Shutting down or rebooting systems can disrupt legitimate user access to computing resources and hinder incident response and recovery efforts.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Application Restart-</a:t>
            </a:r>
            <a:r>
              <a:rPr lang="en-US"/>
              <a:t>Application restart vulnerabilities refer to potential security weaknesses that may arise when an application is restarted. Inadequate restart procedures can lead to data inconsistencies or corruption. The application will be unavailable during the restart process. Unsaved data within the application might be lost if it hasn't been autosaved or persisted elsewhere</a:t>
            </a:r>
            <a:endParaRPr/>
          </a:p>
          <a:p>
            <a:pPr indent="0" lvl="0" marL="0" rtl="0" algn="l">
              <a:lnSpc>
                <a:spcPct val="100000"/>
              </a:lnSpc>
              <a:spcBef>
                <a:spcPts val="0"/>
              </a:spcBef>
              <a:spcAft>
                <a:spcPts val="0"/>
              </a:spcAft>
              <a:buSzPts val="1400"/>
              <a:buNone/>
            </a:pPr>
            <a:r>
              <a:t/>
            </a:r>
            <a:endParaRPr/>
          </a:p>
        </p:txBody>
      </p:sp>
      <p:sp>
        <p:nvSpPr>
          <p:cNvPr id="2601" name="Google Shape;2601;p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p3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Legacy Application- </a:t>
            </a:r>
            <a:r>
              <a:rPr lang="en-US"/>
              <a:t>A legacy application is an old or outdated computer program that is still in use within an organization. These applications might have been developed years or even decades ago, using older programming languages and technologies. May not have features or capabilities found in modern applications, potentially hindering efficiency or integration with newer systems.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lang="en-US"/>
              <a:t>Dependencies</a:t>
            </a:r>
            <a:r>
              <a:rPr lang="en-US"/>
              <a:t>- </a:t>
            </a:r>
            <a:r>
              <a:rPr lang="en-US" sz="1200">
                <a:solidFill>
                  <a:srgbClr val="3F3F3F"/>
                </a:solidFill>
                <a:latin typeface="Open Sans"/>
                <a:ea typeface="Open Sans"/>
                <a:cs typeface="Open Sans"/>
                <a:sym typeface="Open Sans"/>
              </a:rPr>
              <a:t>Services, such as the IP Helper service, depend on other services or system components to run before it can start running. </a:t>
            </a:r>
            <a:endParaRPr/>
          </a:p>
          <a:p>
            <a:pPr indent="0" lvl="0" marL="0" rtl="0" algn="l">
              <a:lnSpc>
                <a:spcPct val="100000"/>
              </a:lnSpc>
              <a:spcBef>
                <a:spcPts val="0"/>
              </a:spcBef>
              <a:spcAft>
                <a:spcPts val="0"/>
              </a:spcAft>
              <a:buSzPts val="1400"/>
              <a:buNone/>
            </a:pPr>
            <a:r>
              <a:t/>
            </a:r>
            <a:endParaRPr/>
          </a:p>
        </p:txBody>
      </p:sp>
      <p:sp>
        <p:nvSpPr>
          <p:cNvPr id="2611" name="Google Shape;2611;p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p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9" name="Google Shape;2619;p3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42900" lvl="0" marL="680720" marR="127000" rtl="0" algn="l">
              <a:lnSpc>
                <a:spcPct val="112999"/>
              </a:lnSpc>
              <a:spcBef>
                <a:spcPts val="0"/>
              </a:spcBef>
              <a:spcAft>
                <a:spcPts val="0"/>
              </a:spcAft>
              <a:buSzPts val="1400"/>
              <a:buFont typeface="Arial"/>
              <a:buChar char="•"/>
            </a:pPr>
            <a:r>
              <a:rPr lang="en-US" sz="1400">
                <a:latin typeface="Arial"/>
                <a:ea typeface="Arial"/>
                <a:cs typeface="Arial"/>
                <a:sym typeface="Arial"/>
              </a:rPr>
              <a:t>White List-</a:t>
            </a:r>
            <a:r>
              <a:rPr lang="en-US"/>
              <a:t>A whitelist, also sometimes called an allowlist, is a cybersecurity strategy that creates a list of approved entities. An allow list grants access only to those on a list; this could be used on a firewall or by AppLocker that decides which applications and files can run. </a:t>
            </a:r>
            <a:endParaRPr/>
          </a:p>
          <a:p>
            <a:pPr indent="-254000" lvl="0" marL="680720" marR="127000" rtl="0" algn="l">
              <a:lnSpc>
                <a:spcPct val="112999"/>
              </a:lnSpc>
              <a:spcBef>
                <a:spcPts val="0"/>
              </a:spcBef>
              <a:spcAft>
                <a:spcPts val="0"/>
              </a:spcAft>
              <a:buSzPts val="1400"/>
              <a:buFont typeface="Arial"/>
              <a:buNone/>
            </a:pPr>
            <a:r>
              <a:t/>
            </a:r>
            <a:endParaRPr/>
          </a:p>
          <a:p>
            <a:pPr indent="-342900" lvl="0" marL="680720" marR="127000" rtl="0" algn="l">
              <a:lnSpc>
                <a:spcPct val="112999"/>
              </a:lnSpc>
              <a:spcBef>
                <a:spcPts val="0"/>
              </a:spcBef>
              <a:spcAft>
                <a:spcPts val="0"/>
              </a:spcAft>
              <a:buSzPts val="1400"/>
              <a:buFont typeface="Arial"/>
              <a:buChar char="•"/>
            </a:pPr>
            <a:r>
              <a:rPr lang="en-US"/>
              <a:t>Blacklist-a blacklist, also referred to as a disallowlist, blocklist, or denylist, is a fundamental access control mechanism. It functions by creating a list of entities that are explicitly denied access to a particular system, network, or resource</a:t>
            </a:r>
            <a:endParaRPr/>
          </a:p>
          <a:p>
            <a:pPr indent="-254000" lvl="0" marL="680720" marR="127000" rtl="0" algn="l">
              <a:lnSpc>
                <a:spcPct val="112999"/>
              </a:lnSpc>
              <a:spcBef>
                <a:spcPts val="0"/>
              </a:spcBef>
              <a:spcAft>
                <a:spcPts val="0"/>
              </a:spcAft>
              <a:buSzPts val="14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p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4" name="Google Shape;2634;p3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latin typeface="Arial"/>
                <a:ea typeface="Arial"/>
                <a:cs typeface="Arial"/>
                <a:sym typeface="Arial"/>
              </a:rPr>
              <a:t>Trainer Notes:</a:t>
            </a:r>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342900" lvl="0" marL="850900" marR="127000" rtl="0" algn="l">
              <a:lnSpc>
                <a:spcPct val="112999"/>
              </a:lnSpc>
              <a:spcBef>
                <a:spcPts val="0"/>
              </a:spcBef>
              <a:spcAft>
                <a:spcPts val="0"/>
              </a:spcAft>
              <a:buSzPts val="1400"/>
              <a:buFont typeface="Arial"/>
              <a:buChar char="•"/>
            </a:pPr>
            <a:r>
              <a:rPr lang="en-US" sz="1400">
                <a:latin typeface="Arial"/>
                <a:ea typeface="Arial"/>
                <a:cs typeface="Arial"/>
                <a:sym typeface="Arial"/>
              </a:rPr>
              <a:t>Restricted activities - </a:t>
            </a:r>
            <a:r>
              <a:rPr lang="en-US"/>
              <a:t>Restricted activities prevent actions that could potentially lead to vulnerabilities or disruptions. These activities include unauthorized software installations, unauthorized system modifications, direct access to critical servers, and access to sensitive data or unauthorized data transfers.</a:t>
            </a:r>
            <a:endParaRPr/>
          </a:p>
          <a:p>
            <a:pPr indent="-254000" lvl="0" marL="850900" marR="127000" rtl="0" algn="l">
              <a:lnSpc>
                <a:spcPct val="110000"/>
              </a:lnSpc>
              <a:spcBef>
                <a:spcPts val="0"/>
              </a:spcBef>
              <a:spcAft>
                <a:spcPts val="0"/>
              </a:spcAft>
              <a:buSzPts val="1400"/>
              <a:buFont typeface="Arial"/>
              <a:buNone/>
            </a:pPr>
            <a:r>
              <a:t/>
            </a:r>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Discuss CIA Triad</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CIA triad stands for confidentiality, integrity, and availability, which are the primary goals of cybersecurity.</a:t>
            </a:r>
            <a:endParaRPr/>
          </a:p>
          <a:p>
            <a:pPr indent="0" lvl="0" marL="0" rtl="0" algn="l">
              <a:lnSpc>
                <a:spcPct val="100000"/>
              </a:lnSpc>
              <a:spcBef>
                <a:spcPts val="0"/>
              </a:spcBef>
              <a:spcAft>
                <a:spcPts val="0"/>
              </a:spcAft>
              <a:buSzPts val="1400"/>
              <a:buNone/>
            </a:pPr>
            <a:r>
              <a:t/>
            </a:r>
            <a:endParaRPr/>
          </a:p>
        </p:txBody>
      </p:sp>
      <p:sp>
        <p:nvSpPr>
          <p:cNvPr id="259" name="Google Shape;25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p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5" name="Google Shape;2645;p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None/>
            </a:pPr>
            <a:r>
              <a:rPr lang="en-US"/>
              <a:t>Trainer Notes: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Explain Documentation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rPr lang="en-US"/>
              <a:t>Documentation is a critical pillar of successful change management. It serves several important purposes throughout the change lifecycle, from planning and implementation to ongoing support and future reference.</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Benefits of Documentation:</a:t>
            </a:r>
            <a:endParaRPr/>
          </a:p>
          <a:p>
            <a:pPr indent="-171450" lvl="0" marL="171450" rtl="0" algn="l">
              <a:lnSpc>
                <a:spcPct val="100000"/>
              </a:lnSpc>
              <a:spcBef>
                <a:spcPts val="0"/>
              </a:spcBef>
              <a:spcAft>
                <a:spcPts val="0"/>
              </a:spcAft>
              <a:buSzPts val="1400"/>
              <a:buChar char="•"/>
            </a:pPr>
            <a:r>
              <a:rPr b="1" lang="en-US"/>
              <a:t>Improved Communication:</a:t>
            </a:r>
            <a:r>
              <a:rPr lang="en-US"/>
              <a:t> Clear and concise documentation ensures everyone involved in the change (stakeholders, employees, IT personnel) has a common understanding of the change details, objectives, timelines, and potential impacts. This fosters better communication and collaboration throughout the process</a:t>
            </a:r>
            <a:endParaRPr/>
          </a:p>
          <a:p>
            <a:pPr indent="-171450" lvl="0" marL="171450" rtl="0" algn="l">
              <a:lnSpc>
                <a:spcPct val="100000"/>
              </a:lnSpc>
              <a:spcBef>
                <a:spcPts val="0"/>
              </a:spcBef>
              <a:spcAft>
                <a:spcPts val="0"/>
              </a:spcAft>
              <a:buSzPts val="1400"/>
              <a:buChar char="•"/>
            </a:pPr>
            <a:r>
              <a:rPr b="1" lang="en-US"/>
              <a:t>Reduced Risks:</a:t>
            </a:r>
            <a:r>
              <a:rPr lang="en-US"/>
              <a:t> Through comprehensive documentation, potential risks associated with the change can be identified and mitigated early on.</a:t>
            </a:r>
            <a:endParaRPr/>
          </a:p>
          <a:p>
            <a:pPr indent="-171450" lvl="0" marL="171450" rtl="0" algn="l">
              <a:lnSpc>
                <a:spcPct val="100000"/>
              </a:lnSpc>
              <a:spcBef>
                <a:spcPts val="0"/>
              </a:spcBef>
              <a:spcAft>
                <a:spcPts val="0"/>
              </a:spcAft>
              <a:buSzPts val="1400"/>
              <a:buChar char="•"/>
            </a:pPr>
            <a:r>
              <a:rPr b="1" lang="en-US"/>
              <a:t>Enhanced Decision-Making:</a:t>
            </a:r>
            <a:r>
              <a:rPr lang="en-US"/>
              <a:t> Well-documented change requests and plans provide a clear picture of the change for decision-makers.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646" name="Google Shape;2646;p3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p3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different types of document record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Change management framework-Explain the change management framework , your organization is following</a:t>
            </a:r>
            <a:endParaRPr/>
          </a:p>
          <a:p>
            <a:pPr indent="0" lvl="0" marL="0" rtl="0" algn="l">
              <a:lnSpc>
                <a:spcPct val="100000"/>
              </a:lnSpc>
              <a:spcBef>
                <a:spcPts val="0"/>
              </a:spcBef>
              <a:spcAft>
                <a:spcPts val="0"/>
              </a:spcAft>
              <a:buSzPts val="1400"/>
              <a:buNone/>
            </a:pPr>
            <a:r>
              <a:rPr lang="en-US"/>
              <a:t>Change request forms-Details of change request forms and changes are captured</a:t>
            </a:r>
            <a:endParaRPr/>
          </a:p>
          <a:p>
            <a:pPr indent="0" lvl="0" marL="0" rtl="0" algn="l">
              <a:lnSpc>
                <a:spcPct val="100000"/>
              </a:lnSpc>
              <a:spcBef>
                <a:spcPts val="0"/>
              </a:spcBef>
              <a:spcAft>
                <a:spcPts val="0"/>
              </a:spcAft>
              <a:buSzPts val="1400"/>
              <a:buNone/>
            </a:pPr>
            <a:r>
              <a:rPr lang="en-US"/>
              <a:t>Change approval process- Capture the logs of change approval process from beginning till change is logged till it is completed and closed</a:t>
            </a:r>
            <a:endParaRPr/>
          </a:p>
        </p:txBody>
      </p:sp>
      <p:sp>
        <p:nvSpPr>
          <p:cNvPr id="2656" name="Google Shape;2656;p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p3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different types of document record</a:t>
            </a:r>
            <a:endParaRPr/>
          </a:p>
          <a:p>
            <a:pPr indent="0" lvl="0" marL="0" rtl="0" algn="l">
              <a:lnSpc>
                <a:spcPct val="100000"/>
              </a:lnSpc>
              <a:spcBef>
                <a:spcPts val="0"/>
              </a:spcBef>
              <a:spcAft>
                <a:spcPts val="0"/>
              </a:spcAft>
              <a:buSzPts val="1400"/>
              <a:buNone/>
            </a:pPr>
            <a:r>
              <a:t/>
            </a:r>
            <a:endParaRPr b="0"/>
          </a:p>
          <a:p>
            <a:pPr indent="0" lvl="0" marL="0" rtl="0" algn="l">
              <a:lnSpc>
                <a:spcPct val="100000"/>
              </a:lnSpc>
              <a:spcBef>
                <a:spcPts val="0"/>
              </a:spcBef>
              <a:spcAft>
                <a:spcPts val="0"/>
              </a:spcAft>
              <a:buSzPts val="1400"/>
              <a:buNone/>
            </a:pPr>
            <a:r>
              <a:rPr b="1" lang="en-US"/>
              <a:t>Implementation Plan: </a:t>
            </a:r>
            <a:r>
              <a:rPr lang="en-US" sz="1200">
                <a:solidFill>
                  <a:srgbClr val="3F3F3F"/>
                </a:solidFill>
                <a:latin typeface="Open Sans"/>
                <a:ea typeface="Open Sans"/>
                <a:cs typeface="Open Sans"/>
                <a:sym typeface="Open Sans"/>
              </a:rPr>
              <a:t>These plans detail the specific steps involved in implementing a change, including timelines, responsibilities, training needs, and communication strategies.</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1" lang="en-US"/>
              <a:t>Change Impact Assessment- </a:t>
            </a:r>
            <a:r>
              <a:rPr lang="en-US" sz="1200">
                <a:solidFill>
                  <a:srgbClr val="3F3F3F"/>
                </a:solidFill>
                <a:latin typeface="Open Sans"/>
                <a:ea typeface="Open Sans"/>
                <a:cs typeface="Open Sans"/>
                <a:sym typeface="Open Sans"/>
              </a:rPr>
              <a:t>These assessments evaluate the potential impact of a change on different areas of the business, such as costs, resources, and employee morale.</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1" lang="en-US"/>
              <a:t>Metric and Evaluation criteria- </a:t>
            </a:r>
            <a:r>
              <a:rPr lang="en-US" sz="1200">
                <a:solidFill>
                  <a:srgbClr val="3F3F3F"/>
                </a:solidFill>
                <a:latin typeface="Open Sans"/>
                <a:ea typeface="Open Sans"/>
                <a:cs typeface="Open Sans"/>
                <a:sym typeface="Open Sans"/>
              </a:rPr>
              <a:t>These documents define how the success of a change initiative will be measured, including factors such as user adoption rates and cost savings.</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665" name="Google Shape;2665;p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p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4" name="Google Shape;2674;p3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Explain Version controls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Version control plays a vital role in effective change management by providing a secure and traceable record of changes made to documents, plans, and other artifacts throughout the change lifecycle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675" name="Google Shape;2675;p3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p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6" name="Google Shape;2686;p3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Version control plays a vital role in effective change management by providing a secure and traceable record of changes made to documents, plans, and other artifacts throughout the change lifecycle</a:t>
            </a:r>
            <a:endParaRPr/>
          </a:p>
        </p:txBody>
      </p:sp>
      <p:sp>
        <p:nvSpPr>
          <p:cNvPr id="2687" name="Google Shape;2687;p3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p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8" name="Google Shape;2698;p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p3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3" name="Google Shape;2703;p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p3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4" name="Google Shape;2714;p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p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3" name="Google Shape;2733;p3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734" name="Google Shape;2734;p3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p3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0" name="Google Shape;2770;p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confidentiality with real-world scenarios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US" sz="1200" u="none" cap="none" strike="noStrike">
                <a:solidFill>
                  <a:srgbClr val="3F3F3F"/>
                </a:solidFill>
                <a:latin typeface="Open Sans"/>
                <a:ea typeface="Open Sans"/>
                <a:cs typeface="Open Sans"/>
                <a:sym typeface="Open Sans"/>
              </a:rPr>
              <a:t>Confidentiality means private or confidential information should not be disclosed to unauthorized individuals. </a:t>
            </a:r>
            <a:r>
              <a:rPr lang="en-US">
                <a:solidFill>
                  <a:srgbClr val="3F3F3F"/>
                </a:solidFill>
                <a:latin typeface="Open Sans"/>
                <a:ea typeface="Open Sans"/>
                <a:cs typeface="Open Sans"/>
                <a:sym typeface="Open Sans"/>
              </a:rPr>
              <a:t>Confidentiality refers to keeping information secret and restricting unauthorized access to it. It involves a set of rules or promises that limit access and control the disclosure of certain types of information. For example , we implement access control on our laptop to ensure that no unauthorized person access the laptop, we encrypt data or mail while transmitting to protect against access by unauthorized people</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71" name="Google Shape;271;p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p3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7" name="Google Shape;2807;p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p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4" name="Google Shape;2834;p3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835" name="Google Shape;2835;p3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p3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4" name="Google Shape;2864;p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p3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9" name="Google Shape;2869;p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p3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0" name="Google Shape;2910;p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p3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0" name="Google Shape;2940;p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p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6" name="Google Shape;2966;p3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Disk Encryption and types of encryption</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Full Disk Encryptions</a:t>
            </a:r>
            <a:endParaRPr/>
          </a:p>
          <a:p>
            <a:pPr indent="-228600" lvl="0" marL="457200" marR="0" rtl="0" algn="l">
              <a:lnSpc>
                <a:spcPct val="100000"/>
              </a:lnSpc>
              <a:spcBef>
                <a:spcPts val="0"/>
              </a:spcBef>
              <a:spcAft>
                <a:spcPts val="0"/>
              </a:spcAft>
              <a:buClr>
                <a:srgbClr val="000000"/>
              </a:buClr>
              <a:buSzPts val="1400"/>
              <a:buFont typeface="Arial"/>
              <a:buNone/>
            </a:pPr>
            <a:r>
              <a:rPr lang="en-US"/>
              <a:t>File Based Encryption</a:t>
            </a:r>
            <a:endParaRPr/>
          </a:p>
        </p:txBody>
      </p:sp>
      <p:sp>
        <p:nvSpPr>
          <p:cNvPr id="2967" name="Google Shape;2967;p37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ill Sans"/>
                <a:ea typeface="Gill Sans"/>
                <a:cs typeface="Gill Sans"/>
                <a:sym typeface="Gill Sans"/>
              </a:rPr>
              <a:t>&lt;Course name&gt;  1 - </a:t>
            </a:r>
            <a:fld id="{00000000-1234-1234-1234-123412341234}" type="slidenum">
              <a:rPr lang="en-US">
                <a:latin typeface="Gill Sans"/>
                <a:ea typeface="Gill Sans"/>
                <a:cs typeface="Gill Sans"/>
                <a:sym typeface="Gill Sans"/>
              </a:rPr>
              <a:t>‹#›</a:t>
            </a:fld>
            <a:endParaRPr>
              <a:latin typeface="Gill Sans"/>
              <a:ea typeface="Gill Sans"/>
              <a:cs typeface="Gill Sans"/>
              <a:sym typeface="Gill Sans"/>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p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8" name="Google Shape;3008;p3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application of cryptography in storing passwords.</a:t>
            </a:r>
            <a:endParaRPr/>
          </a:p>
        </p:txBody>
      </p:sp>
      <p:sp>
        <p:nvSpPr>
          <p:cNvPr id="3009" name="Google Shape;3009;p3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p3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4" name="Google Shape;3034;p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7" name="Shape 3037"/>
        <p:cNvGrpSpPr/>
        <p:nvPr/>
      </p:nvGrpSpPr>
      <p:grpSpPr>
        <a:xfrm>
          <a:off x="0" y="0"/>
          <a:ext cx="0" cy="0"/>
          <a:chOff x="0" y="0"/>
          <a:chExt cx="0" cy="0"/>
        </a:xfrm>
      </p:grpSpPr>
      <p:sp>
        <p:nvSpPr>
          <p:cNvPr id="3038" name="Google Shape;3038;p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9" name="Google Shape;3039;p3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Cryptography with help of diagram</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rPr lang="en-US"/>
              <a:t>Plaintext is converted into cipher text by using encryption using keys and algorithms</a:t>
            </a:r>
            <a:endParaRPr/>
          </a:p>
          <a:p>
            <a:pPr indent="0" lvl="0" marL="0" rtl="0" algn="l">
              <a:lnSpc>
                <a:spcPct val="100000"/>
              </a:lnSpc>
              <a:spcBef>
                <a:spcPts val="0"/>
              </a:spcBef>
              <a:spcAft>
                <a:spcPts val="0"/>
              </a:spcAft>
              <a:buSzPts val="1400"/>
              <a:buNone/>
            </a:pPr>
            <a:r>
              <a:rPr lang="en-US"/>
              <a:t>Cipher text is converted into plain text at the other end using decryption process which is the reverse of encryption using the same key and algorithm</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040" name="Google Shape;3040;p38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ill Sans"/>
                <a:ea typeface="Gill Sans"/>
                <a:cs typeface="Gill Sans"/>
                <a:sym typeface="Gill Sans"/>
              </a:rPr>
              <a:t>&lt;Course name&gt;  1 - </a:t>
            </a:r>
            <a:fld id="{00000000-1234-1234-1234-123412341234}" type="slidenum">
              <a:rPr lang="en-US">
                <a:latin typeface="Gill Sans"/>
                <a:ea typeface="Gill Sans"/>
                <a:cs typeface="Gill Sans"/>
                <a:sym typeface="Gill Sans"/>
              </a:rPr>
              <a:t>‹#›</a:t>
            </a:fld>
            <a:endParaRPr>
              <a:latin typeface="Gill Sans"/>
              <a:ea typeface="Gill Sans"/>
              <a:cs typeface="Gill Sans"/>
              <a:sym typeface="Gill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cab15b6c4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various threats to confidentiality</a:t>
            </a:r>
            <a:endParaRPr/>
          </a:p>
          <a:p>
            <a:pPr indent="0" lvl="0" marL="0" rtl="0" algn="l">
              <a:lnSpc>
                <a:spcPct val="100000"/>
              </a:lnSpc>
              <a:spcBef>
                <a:spcPts val="0"/>
              </a:spcBef>
              <a:spcAft>
                <a:spcPts val="0"/>
              </a:spcAft>
              <a:buSzPts val="1400"/>
              <a:buNone/>
            </a:pPr>
            <a:r>
              <a:rPr lang="en-US"/>
              <a:t>Intentional  attacks- Where hacker or adversaries deliberately tries to read data in an unauthorized way i.e. installing sniffer in network, hacking</a:t>
            </a:r>
            <a:endParaRPr/>
          </a:p>
          <a:p>
            <a:pPr indent="0" lvl="0" marL="0" rtl="0" algn="l">
              <a:lnSpc>
                <a:spcPct val="100000"/>
              </a:lnSpc>
              <a:spcBef>
                <a:spcPts val="0"/>
              </a:spcBef>
              <a:spcAft>
                <a:spcPts val="0"/>
              </a:spcAft>
              <a:buSzPts val="1400"/>
              <a:buNone/>
            </a:pPr>
            <a:r>
              <a:rPr lang="en-US"/>
              <a:t>Accidental Leakage- Where employee leaked data in ignorance i.e. uploading sensitive data without protection or encryption</a:t>
            </a:r>
            <a:endParaRPr/>
          </a:p>
          <a:p>
            <a:pPr indent="0" lvl="0" marL="0" rtl="0" algn="l">
              <a:lnSpc>
                <a:spcPct val="100000"/>
              </a:lnSpc>
              <a:spcBef>
                <a:spcPts val="0"/>
              </a:spcBef>
              <a:spcAft>
                <a:spcPts val="0"/>
              </a:spcAft>
              <a:buSzPts val="1400"/>
              <a:buNone/>
            </a:pPr>
            <a:r>
              <a:rPr lang="en-US"/>
              <a:t>Authentication and authorization failure- Where you have given more information or access than what is required . For example, a person need read access and you have provided write access</a:t>
            </a:r>
            <a:endParaRPr/>
          </a:p>
          <a:p>
            <a:pPr indent="0" lvl="0" marL="0" rtl="0" algn="l">
              <a:lnSpc>
                <a:spcPct val="100000"/>
              </a:lnSpc>
              <a:spcBef>
                <a:spcPts val="0"/>
              </a:spcBef>
              <a:spcAft>
                <a:spcPts val="0"/>
              </a:spcAft>
              <a:buSzPts val="1400"/>
              <a:buNone/>
            </a:pPr>
            <a:r>
              <a:rPr lang="en-US"/>
              <a:t>Hardware or software failure- EOL device is being given in scrap without sanitizing it, this can leak your sensitive information</a:t>
            </a:r>
            <a:endParaRPr/>
          </a:p>
        </p:txBody>
      </p:sp>
      <p:sp>
        <p:nvSpPr>
          <p:cNvPr id="284" name="Google Shape;284;gdcab15b6c4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p3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Conventional encryption is illustrated below: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the image given on the screen.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Plaintext is converted into cypher text by using encryption at the Sender side</a:t>
            </a:r>
            <a:endParaRPr/>
          </a:p>
          <a:p>
            <a:pPr indent="0" lvl="0" marL="0" rtl="0" algn="l">
              <a:lnSpc>
                <a:spcPct val="100000"/>
              </a:lnSpc>
              <a:spcBef>
                <a:spcPts val="0"/>
              </a:spcBef>
              <a:spcAft>
                <a:spcPts val="0"/>
              </a:spcAft>
              <a:buSzPts val="1400"/>
              <a:buNone/>
            </a:pPr>
            <a:r>
              <a:rPr lang="en-US"/>
              <a:t>Cipher text is converted into plain text at the other end using a decryption process, which is the reverse of encryption</a:t>
            </a:r>
            <a:endParaRPr/>
          </a:p>
        </p:txBody>
      </p:sp>
      <p:sp>
        <p:nvSpPr>
          <p:cNvPr id="3089" name="Google Shape;3089;p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p3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Encryption and Decryption</a:t>
            </a:r>
            <a:endParaRPr/>
          </a:p>
        </p:txBody>
      </p:sp>
      <p:sp>
        <p:nvSpPr>
          <p:cNvPr id="3097" name="Google Shape;3097;p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8" name="Shape 3108"/>
        <p:cNvGrpSpPr/>
        <p:nvPr/>
      </p:nvGrpSpPr>
      <p:grpSpPr>
        <a:xfrm>
          <a:off x="0" y="0"/>
          <a:ext cx="0" cy="0"/>
          <a:chOff x="0" y="0"/>
          <a:chExt cx="0" cy="0"/>
        </a:xfrm>
      </p:grpSpPr>
      <p:sp>
        <p:nvSpPr>
          <p:cNvPr id="3109" name="Google Shape;3109;p3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A </a:t>
            </a:r>
            <a:r>
              <a:rPr b="1" lang="en-US" sz="1200">
                <a:solidFill>
                  <a:srgbClr val="3F3F3F"/>
                </a:solidFill>
                <a:latin typeface="Open Sans"/>
                <a:ea typeface="Open Sans"/>
                <a:cs typeface="Open Sans"/>
                <a:sym typeface="Open Sans"/>
              </a:rPr>
              <a:t>k</a:t>
            </a:r>
            <a:r>
              <a:rPr b="1" i="0" lang="en-US" sz="1200" u="none" cap="none" strike="noStrike">
                <a:solidFill>
                  <a:srgbClr val="3F3F3F"/>
                </a:solidFill>
                <a:latin typeface="Open Sans"/>
                <a:ea typeface="Open Sans"/>
                <a:cs typeface="Open Sans"/>
                <a:sym typeface="Open Sans"/>
              </a:rPr>
              <a:t>ey</a:t>
            </a:r>
            <a:r>
              <a:rPr b="0" i="0" lang="en-US" sz="1200" u="none" cap="none" strike="noStrike">
                <a:solidFill>
                  <a:srgbClr val="3F3F3F"/>
                </a:solidFill>
                <a:latin typeface="Open Sans"/>
                <a:ea typeface="Open Sans"/>
                <a:cs typeface="Open Sans"/>
                <a:sym typeface="Open Sans"/>
              </a:rPr>
              <a:t> is a piece of information that determines the functional output of a cryptographic algorithm.</a:t>
            </a:r>
            <a:endParaRPr b="0" i="0" sz="1200" u="none" cap="none" strike="noStrike">
              <a:solidFill>
                <a:srgbClr val="3F3F3F"/>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1" i="0" lang="en-US" sz="1200" u="none" cap="none" strike="noStrike">
                <a:solidFill>
                  <a:srgbClr val="3F3F3F"/>
                </a:solidFill>
                <a:latin typeface="Open Sans"/>
                <a:ea typeface="Open Sans"/>
                <a:cs typeface="Open Sans"/>
                <a:sym typeface="Open Sans"/>
              </a:rPr>
              <a:t>Key clustering </a:t>
            </a:r>
            <a:r>
              <a:rPr b="0" i="0" lang="en-US" sz="1200" u="none" cap="none" strike="noStrike">
                <a:solidFill>
                  <a:srgbClr val="3F3F3F"/>
                </a:solidFill>
                <a:latin typeface="Open Sans"/>
                <a:ea typeface="Open Sans"/>
                <a:cs typeface="Open Sans"/>
                <a:sym typeface="Open Sans"/>
              </a:rPr>
              <a:t>is an instance when two different keys generate the same ciphertext from the same plaintext using the same algorithm.</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1200" u="none" cap="none" strike="noStrike">
                <a:solidFill>
                  <a:srgbClr val="3F3F3F"/>
                </a:solidFill>
                <a:latin typeface="Open Sans"/>
                <a:ea typeface="Open Sans"/>
                <a:cs typeface="Open Sans"/>
                <a:sym typeface="Open Sans"/>
              </a:rPr>
              <a:t>Keyspace</a:t>
            </a:r>
            <a:r>
              <a:rPr b="0" i="0" lang="en-US" sz="1200" u="none" cap="none" strike="noStrike">
                <a:solidFill>
                  <a:srgbClr val="3F3F3F"/>
                </a:solidFill>
                <a:latin typeface="Open Sans"/>
                <a:ea typeface="Open Sans"/>
                <a:cs typeface="Open Sans"/>
                <a:sym typeface="Open Sans"/>
              </a:rPr>
              <a:t> is a range of possible values used to construct keys.</a:t>
            </a:r>
            <a:endParaRPr b="0" i="0" sz="12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110" name="Google Shape;3110;p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p3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Strength </a:t>
            </a:r>
            <a:r>
              <a:rPr lang="en-US">
                <a:solidFill>
                  <a:srgbClr val="3F3F3F"/>
                </a:solidFill>
                <a:latin typeface="Open Sans"/>
                <a:ea typeface="Open Sans"/>
                <a:cs typeface="Open Sans"/>
                <a:sym typeface="Open Sans"/>
              </a:rPr>
              <a:t>of</a:t>
            </a:r>
            <a:r>
              <a:rPr lang="en-US" sz="1200">
                <a:solidFill>
                  <a:srgbClr val="3F3F3F"/>
                </a:solidFill>
                <a:latin typeface="Open Sans"/>
                <a:ea typeface="Open Sans"/>
                <a:cs typeface="Open Sans"/>
                <a:sym typeface="Open Sans"/>
              </a:rPr>
              <a:t> Cryptosystem-The strength of a cryptosystem refers to its ability to resist various attacks and keep the information it protects confidential, authentic, and tamper-proof. Here are some key factors that determine the strength of a cryptosystem:</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Initialization vectors- Random numbers added to the encryption process to randomize the encryption process</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Length of the key- Larger the length of the key, more strong </a:t>
            </a:r>
            <a:r>
              <a:rPr lang="en-US">
                <a:solidFill>
                  <a:srgbClr val="3F3F3F"/>
                </a:solidFill>
                <a:latin typeface="Open Sans"/>
                <a:ea typeface="Open Sans"/>
                <a:cs typeface="Open Sans"/>
                <a:sym typeface="Open Sans"/>
              </a:rPr>
              <a:t>the</a:t>
            </a:r>
            <a:r>
              <a:rPr lang="en-US" sz="1200">
                <a:solidFill>
                  <a:srgbClr val="3F3F3F"/>
                </a:solidFill>
                <a:latin typeface="Open Sans"/>
                <a:ea typeface="Open Sans"/>
                <a:cs typeface="Open Sans"/>
                <a:sym typeface="Open Sans"/>
              </a:rPr>
              <a:t> algorithm is</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Secrecy of the key- How you are keeping your keys secure</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Algorithm- Set of rules used for encryption, it shouldn’t be weak algorithm used</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How all work together</a:t>
            </a:r>
            <a:endParaRPr/>
          </a:p>
          <a:p>
            <a:pPr indent="-82550" lvl="0" marL="17145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122" name="Google Shape;3122;p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p3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Work factor is an estimate of the effort and resources it would take an attacker to penetrate a cryptosystem.</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A good cryptosystem should be cost-efficient and less time-consuming.</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A brute force attack is used to break a cryptosystem.</a:t>
            </a:r>
            <a:endParaRPr/>
          </a:p>
          <a:p>
            <a:pPr indent="0" lvl="0" marL="0" rtl="0" algn="l">
              <a:lnSpc>
                <a:spcPct val="100000"/>
              </a:lnSpc>
              <a:spcBef>
                <a:spcPts val="0"/>
              </a:spcBef>
              <a:spcAft>
                <a:spcPts val="0"/>
              </a:spcAft>
              <a:buSzPts val="1400"/>
              <a:buNone/>
            </a:pPr>
            <a:r>
              <a:t/>
            </a:r>
            <a:endParaRPr/>
          </a:p>
        </p:txBody>
      </p:sp>
      <p:sp>
        <p:nvSpPr>
          <p:cNvPr id="3419" name="Google Shape;3419;p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p3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rtl="0" algn="l">
              <a:lnSpc>
                <a:spcPct val="114000"/>
              </a:lnSpc>
              <a:spcBef>
                <a:spcPts val="0"/>
              </a:spcBef>
              <a:spcAft>
                <a:spcPts val="0"/>
              </a:spcAft>
              <a:buSzPts val="1400"/>
              <a:buFont typeface="Arial"/>
              <a:buChar char="•"/>
            </a:pPr>
            <a:r>
              <a:rPr b="0" i="0" lang="en-US" sz="1200" u="none" strike="noStrike">
                <a:solidFill>
                  <a:srgbClr val="3F3F3F"/>
                </a:solidFill>
                <a:latin typeface="Open Sans"/>
                <a:ea typeface="Open Sans"/>
                <a:cs typeface="Open Sans"/>
                <a:sym typeface="Open Sans"/>
              </a:rPr>
              <a:t>Use an algorithm without flaws</a:t>
            </a:r>
            <a:endParaRPr b="0" i="0" sz="1200" u="none" strike="noStrike">
              <a:solidFill>
                <a:srgbClr val="000000"/>
              </a:solidFill>
              <a:latin typeface="Open Sans"/>
              <a:ea typeface="Open Sans"/>
              <a:cs typeface="Open Sans"/>
              <a:sym typeface="Open Sans"/>
            </a:endParaRPr>
          </a:p>
          <a:p>
            <a:pPr indent="-342900" lvl="0" marL="342900" rtl="0" algn="l">
              <a:lnSpc>
                <a:spcPct val="114000"/>
              </a:lnSpc>
              <a:spcBef>
                <a:spcPts val="1200"/>
              </a:spcBef>
              <a:spcAft>
                <a:spcPts val="0"/>
              </a:spcAft>
              <a:buSzPts val="1400"/>
              <a:buFont typeface="Arial"/>
              <a:buChar char="•"/>
            </a:pPr>
            <a:r>
              <a:rPr b="0" i="0" lang="en-US" sz="1200" u="none" strike="noStrike">
                <a:solidFill>
                  <a:srgbClr val="3F3F3F"/>
                </a:solidFill>
                <a:latin typeface="Open Sans"/>
                <a:ea typeface="Open Sans"/>
                <a:cs typeface="Open Sans"/>
                <a:sym typeface="Open Sans"/>
              </a:rPr>
              <a:t>Use a large key size</a:t>
            </a:r>
            <a:endParaRPr b="0" i="0" sz="1200" u="none" strike="noStrike">
              <a:solidFill>
                <a:srgbClr val="000000"/>
              </a:solidFill>
              <a:latin typeface="Open Sans"/>
              <a:ea typeface="Open Sans"/>
              <a:cs typeface="Open Sans"/>
              <a:sym typeface="Open Sans"/>
            </a:endParaRPr>
          </a:p>
          <a:p>
            <a:pPr indent="-342900" lvl="0" marL="342900" rtl="0" algn="l">
              <a:lnSpc>
                <a:spcPct val="114000"/>
              </a:lnSpc>
              <a:spcBef>
                <a:spcPts val="1200"/>
              </a:spcBef>
              <a:spcAft>
                <a:spcPts val="0"/>
              </a:spcAft>
              <a:buSzPts val="1400"/>
              <a:buFont typeface="Arial"/>
              <a:buChar char="•"/>
            </a:pPr>
            <a:r>
              <a:rPr b="0" i="0" lang="en-US" sz="1200" u="none" strike="noStrike">
                <a:solidFill>
                  <a:srgbClr val="3F3F3F"/>
                </a:solidFill>
                <a:latin typeface="Open Sans"/>
                <a:ea typeface="Open Sans"/>
                <a:cs typeface="Open Sans"/>
                <a:sym typeface="Open Sans"/>
              </a:rPr>
              <a:t>Use all possible values within the key space as randomly as possible</a:t>
            </a:r>
            <a:endParaRPr b="0" i="0" sz="1200" u="none" strike="noStrike">
              <a:solidFill>
                <a:srgbClr val="000000"/>
              </a:solidFill>
              <a:latin typeface="Open Sans"/>
              <a:ea typeface="Open Sans"/>
              <a:cs typeface="Open Sans"/>
              <a:sym typeface="Open Sans"/>
            </a:endParaRPr>
          </a:p>
          <a:p>
            <a:pPr indent="-342900" lvl="0" marL="342900" rtl="0" algn="l">
              <a:lnSpc>
                <a:spcPct val="114000"/>
              </a:lnSpc>
              <a:spcBef>
                <a:spcPts val="1200"/>
              </a:spcBef>
              <a:spcAft>
                <a:spcPts val="0"/>
              </a:spcAft>
              <a:buSzPts val="1400"/>
              <a:buFont typeface="Arial"/>
              <a:buChar char="•"/>
            </a:pPr>
            <a:r>
              <a:rPr b="0" i="0" lang="en-US" sz="1200" u="none" strike="noStrike">
                <a:solidFill>
                  <a:srgbClr val="3F3F3F"/>
                </a:solidFill>
                <a:latin typeface="Open Sans"/>
                <a:ea typeface="Open Sans"/>
                <a:cs typeface="Open Sans"/>
                <a:sym typeface="Open Sans"/>
              </a:rPr>
              <a:t>Protect the actual key</a:t>
            </a:r>
            <a:endParaRPr b="0" i="0" sz="1200" u="none" strike="noStrike">
              <a:solidFill>
                <a:srgbClr val="000000"/>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440" name="Google Shape;3440;p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9" name="Shape 3449"/>
        <p:cNvGrpSpPr/>
        <p:nvPr/>
      </p:nvGrpSpPr>
      <p:grpSpPr>
        <a:xfrm>
          <a:off x="0" y="0"/>
          <a:ext cx="0" cy="0"/>
          <a:chOff x="0" y="0"/>
          <a:chExt cx="0" cy="0"/>
        </a:xfrm>
      </p:grpSpPr>
      <p:sp>
        <p:nvSpPr>
          <p:cNvPr id="3450" name="Google Shape;3450;p3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rtl="0" algn="l">
              <a:lnSpc>
                <a:spcPct val="114000"/>
              </a:lnSpc>
              <a:spcBef>
                <a:spcPts val="0"/>
              </a:spcBef>
              <a:spcAft>
                <a:spcPts val="0"/>
              </a:spcAft>
              <a:buSzPts val="1400"/>
              <a:buFont typeface="Arial"/>
              <a:buChar char="•"/>
            </a:pPr>
            <a:r>
              <a:rPr b="0" i="0" lang="en-US" sz="1200" u="none" strike="noStrike">
                <a:solidFill>
                  <a:srgbClr val="3F3F3F"/>
                </a:solidFill>
                <a:latin typeface="Open Sans"/>
                <a:ea typeface="Open Sans"/>
                <a:cs typeface="Open Sans"/>
                <a:sym typeface="Open Sans"/>
              </a:rPr>
              <a:t>Use an algorithm without flaws</a:t>
            </a:r>
            <a:endParaRPr b="0" i="0" sz="1200" u="none" strike="noStrike">
              <a:solidFill>
                <a:srgbClr val="000000"/>
              </a:solidFill>
              <a:latin typeface="Open Sans"/>
              <a:ea typeface="Open Sans"/>
              <a:cs typeface="Open Sans"/>
              <a:sym typeface="Open Sans"/>
            </a:endParaRPr>
          </a:p>
          <a:p>
            <a:pPr indent="-342900" lvl="0" marL="342900" rtl="0" algn="l">
              <a:lnSpc>
                <a:spcPct val="114000"/>
              </a:lnSpc>
              <a:spcBef>
                <a:spcPts val="1200"/>
              </a:spcBef>
              <a:spcAft>
                <a:spcPts val="0"/>
              </a:spcAft>
              <a:buSzPts val="1400"/>
              <a:buFont typeface="Arial"/>
              <a:buChar char="•"/>
            </a:pPr>
            <a:r>
              <a:rPr b="0" i="0" lang="en-US" sz="1200" u="none" strike="noStrike">
                <a:solidFill>
                  <a:srgbClr val="3F3F3F"/>
                </a:solidFill>
                <a:latin typeface="Open Sans"/>
                <a:ea typeface="Open Sans"/>
                <a:cs typeface="Open Sans"/>
                <a:sym typeface="Open Sans"/>
              </a:rPr>
              <a:t>Use a large key size</a:t>
            </a:r>
            <a:endParaRPr b="0" i="0" sz="1200" u="none" strike="noStrike">
              <a:solidFill>
                <a:srgbClr val="000000"/>
              </a:solidFill>
              <a:latin typeface="Open Sans"/>
              <a:ea typeface="Open Sans"/>
              <a:cs typeface="Open Sans"/>
              <a:sym typeface="Open Sans"/>
            </a:endParaRPr>
          </a:p>
          <a:p>
            <a:pPr indent="-342900" lvl="0" marL="342900" rtl="0" algn="l">
              <a:lnSpc>
                <a:spcPct val="114000"/>
              </a:lnSpc>
              <a:spcBef>
                <a:spcPts val="1200"/>
              </a:spcBef>
              <a:spcAft>
                <a:spcPts val="0"/>
              </a:spcAft>
              <a:buSzPts val="1400"/>
              <a:buFont typeface="Arial"/>
              <a:buChar char="•"/>
            </a:pPr>
            <a:r>
              <a:rPr b="0" i="0" lang="en-US" sz="1200" u="none" strike="noStrike">
                <a:solidFill>
                  <a:srgbClr val="3F3F3F"/>
                </a:solidFill>
                <a:latin typeface="Open Sans"/>
                <a:ea typeface="Open Sans"/>
                <a:cs typeface="Open Sans"/>
                <a:sym typeface="Open Sans"/>
              </a:rPr>
              <a:t>Use all possible values within the key space as randomly as possible</a:t>
            </a:r>
            <a:endParaRPr b="0" i="0" sz="1200" u="none" strike="noStrike">
              <a:solidFill>
                <a:srgbClr val="000000"/>
              </a:solidFill>
              <a:latin typeface="Open Sans"/>
              <a:ea typeface="Open Sans"/>
              <a:cs typeface="Open Sans"/>
              <a:sym typeface="Open Sans"/>
            </a:endParaRPr>
          </a:p>
          <a:p>
            <a:pPr indent="-342900" lvl="0" marL="342900" rtl="0" algn="l">
              <a:lnSpc>
                <a:spcPct val="114000"/>
              </a:lnSpc>
              <a:spcBef>
                <a:spcPts val="1200"/>
              </a:spcBef>
              <a:spcAft>
                <a:spcPts val="0"/>
              </a:spcAft>
              <a:buSzPts val="1400"/>
              <a:buFont typeface="Arial"/>
              <a:buChar char="•"/>
            </a:pPr>
            <a:r>
              <a:rPr b="0" i="0" lang="en-US" sz="1200" u="none" strike="noStrike">
                <a:solidFill>
                  <a:srgbClr val="3F3F3F"/>
                </a:solidFill>
                <a:latin typeface="Open Sans"/>
                <a:ea typeface="Open Sans"/>
                <a:cs typeface="Open Sans"/>
                <a:sym typeface="Open Sans"/>
              </a:rPr>
              <a:t>Protect the actual key</a:t>
            </a:r>
            <a:endParaRPr b="0" i="0" sz="1200" u="none" strike="noStrike">
              <a:solidFill>
                <a:srgbClr val="000000"/>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451" name="Google Shape;3451;p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p3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marR="30099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works by substituting one letter for another letter based on a key.</a:t>
            </a:r>
            <a:endParaRPr/>
          </a:p>
          <a:p>
            <a:pPr indent="-342900" lvl="0" marL="355600" marR="0" rtl="0" algn="l">
              <a:lnSpc>
                <a:spcPct val="100000"/>
              </a:lnSpc>
              <a:spcBef>
                <a:spcPts val="1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Example: Caesar cipher or ROT13 in which the alphabet is rotated by 13 steps.</a:t>
            </a:r>
            <a:endParaRPr/>
          </a:p>
          <a:p>
            <a:pPr indent="-342900" lvl="0" marL="355600" marR="0" rtl="0" algn="l">
              <a:lnSpc>
                <a:spcPct val="100000"/>
              </a:lnSpc>
              <a:spcBef>
                <a:spcPts val="1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The message </a:t>
            </a:r>
            <a:r>
              <a:rPr b="1" i="0" lang="en-US" sz="1200" u="none" cap="none" strike="noStrike">
                <a:solidFill>
                  <a:srgbClr val="3F3F3F"/>
                </a:solidFill>
                <a:latin typeface="Open Sans"/>
                <a:ea typeface="Open Sans"/>
                <a:cs typeface="Open Sans"/>
                <a:sym typeface="Open Sans"/>
              </a:rPr>
              <a:t>HELLO</a:t>
            </a:r>
            <a:r>
              <a:rPr b="0" i="0" lang="en-US" sz="1200" u="none" cap="none" strike="noStrike">
                <a:solidFill>
                  <a:srgbClr val="3F3F3F"/>
                </a:solidFill>
                <a:latin typeface="Open Sans"/>
                <a:ea typeface="Open Sans"/>
                <a:cs typeface="Open Sans"/>
                <a:sym typeface="Open Sans"/>
              </a:rPr>
              <a:t> becomes </a:t>
            </a:r>
            <a:r>
              <a:rPr b="1" i="0" lang="en-US" sz="1200" u="none" cap="none" strike="noStrike">
                <a:solidFill>
                  <a:srgbClr val="3F3F3F"/>
                </a:solidFill>
                <a:latin typeface="Open Sans"/>
                <a:ea typeface="Open Sans"/>
                <a:cs typeface="Open Sans"/>
                <a:sym typeface="Open Sans"/>
              </a:rPr>
              <a:t>URYYB</a:t>
            </a:r>
            <a:r>
              <a:rPr b="0" i="0" lang="en-US" sz="1200" u="none" cap="none" strike="noStrike">
                <a:solidFill>
                  <a:srgbClr val="3F3F3F"/>
                </a:solidFill>
                <a:latin typeface="Open Sans"/>
                <a:ea typeface="Open Sans"/>
                <a:cs typeface="Open Sans"/>
                <a:sym typeface="Open Sans"/>
              </a:rPr>
              <a:t> after ROT13 substitution.</a:t>
            </a:r>
            <a:endParaRPr/>
          </a:p>
          <a:p>
            <a:pPr indent="-342900" lvl="0" marL="342900" marR="508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Substitution Cipher is generally used on blogs to filter certain words and in combination with other ciphers.</a:t>
            </a:r>
            <a:endParaRPr/>
          </a:p>
          <a:p>
            <a:pPr indent="0" lvl="0" marL="0" rtl="0" algn="l">
              <a:lnSpc>
                <a:spcPct val="100000"/>
              </a:lnSpc>
              <a:spcBef>
                <a:spcPts val="0"/>
              </a:spcBef>
              <a:spcAft>
                <a:spcPts val="0"/>
              </a:spcAft>
              <a:buSzPts val="1400"/>
              <a:buNone/>
            </a:pPr>
            <a:r>
              <a:t/>
            </a:r>
            <a:endParaRPr/>
          </a:p>
        </p:txBody>
      </p:sp>
      <p:sp>
        <p:nvSpPr>
          <p:cNvPr id="3475" name="Google Shape;3475;p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5" name="Shape 3485"/>
        <p:cNvGrpSpPr/>
        <p:nvPr/>
      </p:nvGrpSpPr>
      <p:grpSpPr>
        <a:xfrm>
          <a:off x="0" y="0"/>
          <a:ext cx="0" cy="0"/>
          <a:chOff x="0" y="0"/>
          <a:chExt cx="0" cy="0"/>
        </a:xfrm>
      </p:grpSpPr>
      <p:sp>
        <p:nvSpPr>
          <p:cNvPr id="3486" name="Google Shape;3486;p3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55600" marR="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Transposes the original text with long sequences of complex substitutions and permutations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Uses a key to determine positions the characters are moved to</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Is used in combination with substitution cipher in standard cipher</a:t>
            </a:r>
            <a:r>
              <a:rPr lang="en-US" sz="1200">
                <a:solidFill>
                  <a:srgbClr val="3F3F3F"/>
                </a:solidFill>
                <a:latin typeface="Open Sans"/>
                <a:ea typeface="Open Sans"/>
                <a:cs typeface="Open Sans"/>
                <a:sym typeface="Open Sans"/>
              </a:rPr>
              <a:t>s</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487" name="Google Shape;3487;p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p3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964566" marR="628650" rtl="0" algn="l">
              <a:lnSpc>
                <a:spcPct val="115000"/>
              </a:lnSpc>
              <a:spcBef>
                <a:spcPts val="10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could use a key that does not require an electronic algorithm and bit alterations, but cleverly uses components in the physical world around you.</a:t>
            </a:r>
            <a:endParaRPr b="0" i="0" sz="900" u="none" cap="none" strike="noStrike">
              <a:solidFill>
                <a:srgbClr val="3F3F3F"/>
              </a:solidFill>
              <a:latin typeface="Open Sans"/>
              <a:ea typeface="Open Sans"/>
              <a:cs typeface="Open Sans"/>
              <a:sym typeface="Open Sans"/>
            </a:endParaRPr>
          </a:p>
          <a:p>
            <a:pPr indent="-342900" lvl="0" marL="964566" marR="69850" rtl="0" algn="l">
              <a:lnSpc>
                <a:spcPct val="115000"/>
              </a:lnSpc>
              <a:spcBef>
                <a:spcPts val="10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For instance, the algorithm could be a set of books agreed upon by the sender and receiver. The key in this type of cipher could be a book page, line number, or column count.</a:t>
            </a:r>
            <a:endParaRPr b="0" i="0" sz="900" u="none" cap="none" strike="noStrike">
              <a:solidFill>
                <a:srgbClr val="3F3F3F"/>
              </a:solidFill>
              <a:latin typeface="Open Sans"/>
              <a:ea typeface="Open Sans"/>
              <a:cs typeface="Open Sans"/>
              <a:sym typeface="Open Sans"/>
            </a:endParaRPr>
          </a:p>
          <a:p>
            <a:pPr indent="0" lvl="0" marL="0" rtl="0" algn="l">
              <a:lnSpc>
                <a:spcPct val="100000"/>
              </a:lnSpc>
              <a:spcBef>
                <a:spcPts val="1000"/>
              </a:spcBef>
              <a:spcAft>
                <a:spcPts val="0"/>
              </a:spcAft>
              <a:buSzPts val="1400"/>
              <a:buNone/>
            </a:pPr>
            <a:r>
              <a:t/>
            </a:r>
            <a:endParaRPr/>
          </a:p>
        </p:txBody>
      </p:sp>
      <p:sp>
        <p:nvSpPr>
          <p:cNvPr id="3499" name="Google Shape;3499;p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Discuss various measures to protect confidentiality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Encryption-Process of converting data in a form which can only be read by authorized individuals</a:t>
            </a:r>
            <a:endParaRPr/>
          </a:p>
          <a:p>
            <a:pPr indent="0" lvl="0" marL="0" rtl="0" algn="l">
              <a:lnSpc>
                <a:spcPct val="100000"/>
              </a:lnSpc>
              <a:spcBef>
                <a:spcPts val="0"/>
              </a:spcBef>
              <a:spcAft>
                <a:spcPts val="0"/>
              </a:spcAft>
              <a:buSzPts val="1400"/>
              <a:buNone/>
            </a:pPr>
            <a:r>
              <a:rPr lang="en-US"/>
              <a:t>Access Control- Access control is all about </a:t>
            </a:r>
            <a:r>
              <a:rPr b="1" lang="en-US"/>
              <a:t>regulating who or what can access specific resources</a:t>
            </a:r>
            <a:r>
              <a:rPr lang="en-US"/>
              <a:t>. It's a core security principle used in both physical security and information security</a:t>
            </a:r>
            <a:endParaRPr/>
          </a:p>
          <a:p>
            <a:pPr indent="0" lvl="0" marL="0" rtl="0" algn="l">
              <a:lnSpc>
                <a:spcPct val="100000"/>
              </a:lnSpc>
              <a:spcBef>
                <a:spcPts val="0"/>
              </a:spcBef>
              <a:spcAft>
                <a:spcPts val="0"/>
              </a:spcAft>
              <a:buSzPts val="1400"/>
              <a:buNone/>
            </a:pPr>
            <a:r>
              <a:rPr lang="en-US"/>
              <a:t>Administrative- Administrative controls are essentially </a:t>
            </a:r>
            <a:r>
              <a:rPr b="1" lang="en-US"/>
              <a:t>policies, procedures, and work practices</a:t>
            </a:r>
            <a:r>
              <a:rPr lang="en-US"/>
              <a:t> that aim to reduce risks and improve safety. They focus on </a:t>
            </a:r>
            <a:r>
              <a:rPr b="1" lang="en-US"/>
              <a:t>changing how people work</a:t>
            </a:r>
            <a:r>
              <a:rPr lang="en-US"/>
              <a:t> rather than physically altering the environment or using personal protective equipment (PPE)</a:t>
            </a:r>
            <a:endParaRPr/>
          </a:p>
        </p:txBody>
      </p:sp>
      <p:sp>
        <p:nvSpPr>
          <p:cNvPr id="304" name="Google Shape;30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9" name="Shape 3509"/>
        <p:cNvGrpSpPr/>
        <p:nvPr/>
      </p:nvGrpSpPr>
      <p:grpSpPr>
        <a:xfrm>
          <a:off x="0" y="0"/>
          <a:ext cx="0" cy="0"/>
          <a:chOff x="0" y="0"/>
          <a:chExt cx="0" cy="0"/>
        </a:xfrm>
      </p:grpSpPr>
      <p:sp>
        <p:nvSpPr>
          <p:cNvPr id="3510" name="Google Shape;3510;p3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3534" lvl="0" marL="965200" marR="149225" rtl="0" algn="l">
              <a:lnSpc>
                <a:spcPct val="115000"/>
              </a:lnSpc>
              <a:spcBef>
                <a:spcPts val="10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For example, </a:t>
            </a:r>
            <a:r>
              <a:rPr lang="en-US" sz="1200">
                <a:solidFill>
                  <a:srgbClr val="3F3F3F"/>
                </a:solidFill>
                <a:latin typeface="Open Sans"/>
                <a:ea typeface="Open Sans"/>
                <a:cs typeface="Open Sans"/>
                <a:sym typeface="Open Sans"/>
              </a:rPr>
              <a:t>you</a:t>
            </a:r>
            <a:r>
              <a:rPr b="0" i="0" lang="en-US" sz="1200" u="none" cap="none" strike="noStrike">
                <a:solidFill>
                  <a:srgbClr val="3F3F3F"/>
                </a:solidFill>
                <a:latin typeface="Open Sans"/>
                <a:ea typeface="Open Sans"/>
                <a:cs typeface="Open Sans"/>
                <a:sym typeface="Open Sans"/>
              </a:rPr>
              <a:t> get a message from </a:t>
            </a:r>
            <a:r>
              <a:rPr lang="en-US" sz="1200">
                <a:solidFill>
                  <a:srgbClr val="3F3F3F"/>
                </a:solidFill>
                <a:latin typeface="Open Sans"/>
                <a:ea typeface="Open Sans"/>
                <a:cs typeface="Open Sans"/>
                <a:sym typeface="Open Sans"/>
              </a:rPr>
              <a:t>your super-secret</a:t>
            </a:r>
            <a:r>
              <a:rPr b="0" i="0" lang="en-US" sz="1200" u="none" cap="none" strike="noStrike">
                <a:solidFill>
                  <a:srgbClr val="3F3F3F"/>
                </a:solidFill>
                <a:latin typeface="Open Sans"/>
                <a:ea typeface="Open Sans"/>
                <a:cs typeface="Open Sans"/>
                <a:sym typeface="Open Sans"/>
              </a:rPr>
              <a:t> spy buddy and the message reads </a:t>
            </a:r>
            <a:r>
              <a:rPr b="1" i="0" lang="en-US" sz="1200" u="none" cap="none" strike="noStrike">
                <a:solidFill>
                  <a:srgbClr val="3F3F3F"/>
                </a:solidFill>
                <a:latin typeface="Open Sans"/>
                <a:ea typeface="Open Sans"/>
                <a:cs typeface="Open Sans"/>
                <a:sym typeface="Open Sans"/>
              </a:rPr>
              <a:t>CRYPTOGRAPHY</a:t>
            </a:r>
            <a:r>
              <a:rPr b="0" i="0" lang="en-US" sz="1200" u="none" cap="none" strike="noStrike">
                <a:solidFill>
                  <a:srgbClr val="3F3F3F"/>
                </a:solidFill>
                <a:latin typeface="Open Sans"/>
                <a:ea typeface="Open Sans"/>
                <a:cs typeface="Open Sans"/>
                <a:sym typeface="Open Sans"/>
              </a:rPr>
              <a:t> </a:t>
            </a:r>
            <a:r>
              <a:rPr b="1" i="0" lang="en-US" sz="1200" u="none" cap="none" strike="noStrike">
                <a:solidFill>
                  <a:srgbClr val="3F3F3F"/>
                </a:solidFill>
                <a:latin typeface="Open Sans"/>
                <a:ea typeface="Open Sans"/>
                <a:cs typeface="Open Sans"/>
                <a:sym typeface="Open Sans"/>
              </a:rPr>
              <a:t>149l6c7.299l3c7.911l5c8</a:t>
            </a:r>
            <a:r>
              <a:rPr b="0" i="0" lang="en-US" sz="1200" u="none" cap="none" strike="noStrike">
                <a:solidFill>
                  <a:srgbClr val="3F3F3F"/>
                </a:solidFill>
                <a:latin typeface="Open Sans"/>
                <a:ea typeface="Open Sans"/>
                <a:cs typeface="Open Sans"/>
                <a:sym typeface="Open Sans"/>
              </a:rPr>
              <a:t>.</a:t>
            </a:r>
            <a:endParaRPr/>
          </a:p>
          <a:p>
            <a:pPr indent="-343533" lvl="0" marL="965200" marR="149225" rtl="0" algn="l">
              <a:lnSpc>
                <a:spcPct val="115000"/>
              </a:lnSpc>
              <a:spcBef>
                <a:spcPts val="1000"/>
              </a:spcBef>
              <a:spcAft>
                <a:spcPts val="100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This could mean for </a:t>
            </a:r>
            <a:r>
              <a:rPr lang="en-US" sz="1200">
                <a:solidFill>
                  <a:srgbClr val="3F3F3F"/>
                </a:solidFill>
                <a:latin typeface="Open Sans"/>
                <a:ea typeface="Open Sans"/>
                <a:cs typeface="Open Sans"/>
                <a:sym typeface="Open Sans"/>
              </a:rPr>
              <a:t>you</a:t>
            </a:r>
            <a:r>
              <a:rPr b="0" i="0" lang="en-US" sz="1200" u="none" cap="none" strike="noStrike">
                <a:solidFill>
                  <a:srgbClr val="3F3F3F"/>
                </a:solidFill>
                <a:latin typeface="Open Sans"/>
                <a:ea typeface="Open Sans"/>
                <a:cs typeface="Open Sans"/>
                <a:sym typeface="Open Sans"/>
              </a:rPr>
              <a:t> to look at the 1st book in your predetermined series of books, the 49th page, the 6</a:t>
            </a:r>
            <a:r>
              <a:rPr lang="en-US" sz="1200">
                <a:solidFill>
                  <a:srgbClr val="3F3F3F"/>
                </a:solidFill>
                <a:latin typeface="Open Sans"/>
                <a:ea typeface="Open Sans"/>
                <a:cs typeface="Open Sans"/>
                <a:sym typeface="Open Sans"/>
              </a:rPr>
              <a:t>th</a:t>
            </a:r>
            <a:r>
              <a:rPr b="0" i="0" lang="en-US" sz="1200" u="none" cap="none" strike="noStrike">
                <a:solidFill>
                  <a:srgbClr val="3F3F3F"/>
                </a:solidFill>
                <a:latin typeface="Open Sans"/>
                <a:ea typeface="Open Sans"/>
                <a:cs typeface="Open Sans"/>
                <a:sym typeface="Open Sans"/>
              </a:rPr>
              <a:t> line down the page, and the 7</a:t>
            </a:r>
            <a:r>
              <a:rPr b="0" baseline="30000" i="0" lang="en-US" sz="1200" u="none" cap="none" strike="noStrike">
                <a:solidFill>
                  <a:srgbClr val="3F3F3F"/>
                </a:solidFill>
                <a:latin typeface="Open Sans"/>
                <a:ea typeface="Open Sans"/>
                <a:cs typeface="Open Sans"/>
                <a:sym typeface="Open Sans"/>
              </a:rPr>
              <a:t>th</a:t>
            </a:r>
            <a:r>
              <a:rPr b="0" i="0" lang="en-US" sz="900" u="none" cap="none" strike="noStrike">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column</a:t>
            </a:r>
            <a:endParaRPr/>
          </a:p>
        </p:txBody>
      </p:sp>
      <p:sp>
        <p:nvSpPr>
          <p:cNvPr id="3511" name="Google Shape;3511;p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p3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marR="0" rtl="0" algn="l">
              <a:lnSpc>
                <a:spcPct val="114000"/>
              </a:lnSpc>
              <a:spcBef>
                <a:spcPts val="11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A concealment cipher is a message within a message. If</a:t>
            </a:r>
            <a:r>
              <a:rPr lang="en-US" sz="1200">
                <a:solidFill>
                  <a:srgbClr val="3F3F3F"/>
                </a:solidFill>
                <a:latin typeface="Open Sans"/>
                <a:ea typeface="Open Sans"/>
                <a:cs typeface="Open Sans"/>
                <a:sym typeface="Open Sans"/>
              </a:rPr>
              <a:t> your</a:t>
            </a:r>
            <a:r>
              <a:rPr b="0" i="0" lang="en-US" sz="1200" u="none" cap="none" strike="noStrike">
                <a:solidFill>
                  <a:srgbClr val="3F3F3F"/>
                </a:solidFill>
                <a:latin typeface="Open Sans"/>
                <a:ea typeface="Open Sans"/>
                <a:cs typeface="Open Sans"/>
                <a:sym typeface="Open Sans"/>
              </a:rPr>
              <a:t> other </a:t>
            </a:r>
            <a:r>
              <a:rPr lang="en-US" sz="1200">
                <a:solidFill>
                  <a:srgbClr val="3F3F3F"/>
                </a:solidFill>
                <a:latin typeface="Open Sans"/>
                <a:ea typeface="Open Sans"/>
                <a:cs typeface="Open Sans"/>
                <a:sym typeface="Open Sans"/>
              </a:rPr>
              <a:t>super-secret</a:t>
            </a:r>
            <a:r>
              <a:rPr b="0" i="0" lang="en-US" sz="1200" u="none" cap="none" strike="noStrike">
                <a:solidFill>
                  <a:srgbClr val="3F3F3F"/>
                </a:solidFill>
                <a:latin typeface="Open Sans"/>
                <a:ea typeface="Open Sans"/>
                <a:cs typeface="Open Sans"/>
                <a:sym typeface="Open Sans"/>
              </a:rPr>
              <a:t> spy buddy and</a:t>
            </a:r>
            <a:r>
              <a:rPr lang="en-US">
                <a:solidFill>
                  <a:srgbClr val="3F3F3F"/>
                </a:solidFill>
                <a:latin typeface="Open Sans"/>
                <a:ea typeface="Open Sans"/>
                <a:cs typeface="Open Sans"/>
                <a:sym typeface="Open Sans"/>
              </a:rPr>
              <a:t> </a:t>
            </a:r>
            <a:r>
              <a:rPr lang="en-US" sz="1200">
                <a:solidFill>
                  <a:srgbClr val="3F3F3F"/>
                </a:solidFill>
                <a:latin typeface="Open Sans"/>
                <a:ea typeface="Open Sans"/>
                <a:cs typeface="Open Sans"/>
                <a:sym typeface="Open Sans"/>
              </a:rPr>
              <a:t>you</a:t>
            </a:r>
            <a:r>
              <a:rPr b="0" i="0" lang="en-US" sz="1200" u="none" cap="none" strike="noStrike">
                <a:solidFill>
                  <a:srgbClr val="3F3F3F"/>
                </a:solidFill>
                <a:latin typeface="Open Sans"/>
                <a:ea typeface="Open Sans"/>
                <a:cs typeface="Open Sans"/>
                <a:sym typeface="Open Sans"/>
              </a:rPr>
              <a:t> decide </a:t>
            </a:r>
            <a:r>
              <a:rPr lang="en-US" sz="1200">
                <a:solidFill>
                  <a:srgbClr val="3F3F3F"/>
                </a:solidFill>
                <a:latin typeface="Open Sans"/>
                <a:ea typeface="Open Sans"/>
                <a:cs typeface="Open Sans"/>
                <a:sym typeface="Open Sans"/>
              </a:rPr>
              <a:t>the </a:t>
            </a:r>
            <a:r>
              <a:rPr b="0" i="0" lang="en-US" sz="1200" u="none" cap="none" strike="noStrike">
                <a:solidFill>
                  <a:srgbClr val="3F3F3F"/>
                </a:solidFill>
                <a:latin typeface="Open Sans"/>
                <a:ea typeface="Open Sans"/>
                <a:cs typeface="Open Sans"/>
                <a:sym typeface="Open Sans"/>
              </a:rPr>
              <a:t>key value is every third word, then when </a:t>
            </a:r>
            <a:r>
              <a:rPr lang="en-US" sz="1200">
                <a:solidFill>
                  <a:srgbClr val="3F3F3F"/>
                </a:solidFill>
                <a:latin typeface="Open Sans"/>
                <a:ea typeface="Open Sans"/>
                <a:cs typeface="Open Sans"/>
                <a:sym typeface="Open Sans"/>
              </a:rPr>
              <a:t>you</a:t>
            </a:r>
            <a:r>
              <a:rPr b="0" i="0" lang="en-US" sz="1200" u="none" cap="none" strike="noStrike">
                <a:solidFill>
                  <a:srgbClr val="3F3F3F"/>
                </a:solidFill>
                <a:latin typeface="Open Sans"/>
                <a:ea typeface="Open Sans"/>
                <a:cs typeface="Open Sans"/>
                <a:sym typeface="Open Sans"/>
              </a:rPr>
              <a:t> get a message from him, </a:t>
            </a:r>
            <a:r>
              <a:rPr lang="en-US" sz="1200">
                <a:solidFill>
                  <a:srgbClr val="3F3F3F"/>
                </a:solidFill>
                <a:latin typeface="Open Sans"/>
                <a:ea typeface="Open Sans"/>
                <a:cs typeface="Open Sans"/>
                <a:sym typeface="Open Sans"/>
              </a:rPr>
              <a:t>you</a:t>
            </a:r>
            <a:r>
              <a:rPr b="0" i="0" lang="en-US" sz="1200" u="none" cap="none" strike="noStrike">
                <a:solidFill>
                  <a:srgbClr val="3F3F3F"/>
                </a:solidFill>
                <a:latin typeface="Open Sans"/>
                <a:ea typeface="Open Sans"/>
                <a:cs typeface="Open Sans"/>
                <a:sym typeface="Open Sans"/>
              </a:rPr>
              <a:t> will pick out every third word and write it down.</a:t>
            </a:r>
            <a:endParaRPr b="0" i="0" sz="9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11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Example: Suppose he sends </a:t>
            </a:r>
            <a:r>
              <a:rPr lang="en-US" sz="1200">
                <a:solidFill>
                  <a:srgbClr val="3F3F3F"/>
                </a:solidFill>
                <a:latin typeface="Open Sans"/>
                <a:ea typeface="Open Sans"/>
                <a:cs typeface="Open Sans"/>
                <a:sym typeface="Open Sans"/>
              </a:rPr>
              <a:t>you</a:t>
            </a:r>
            <a:r>
              <a:rPr b="0" i="0" lang="en-US" sz="1200" u="none" cap="none" strike="noStrike">
                <a:solidFill>
                  <a:srgbClr val="3F3F3F"/>
                </a:solidFill>
                <a:latin typeface="Open Sans"/>
                <a:ea typeface="Open Sans"/>
                <a:cs typeface="Open Sans"/>
                <a:sym typeface="Open Sans"/>
              </a:rPr>
              <a:t> a message that reads, </a:t>
            </a:r>
            <a:r>
              <a:rPr b="1" lang="en-US" sz="1200">
                <a:solidFill>
                  <a:srgbClr val="3F3F3F"/>
                </a:solidFill>
                <a:latin typeface="Open Sans"/>
                <a:ea typeface="Open Sans"/>
                <a:cs typeface="Open Sans"/>
                <a:sym typeface="Open Sans"/>
              </a:rPr>
              <a:t>T</a:t>
            </a:r>
            <a:r>
              <a:rPr b="1" i="0" lang="en-US" sz="1200" u="none" cap="none" strike="noStrike">
                <a:solidFill>
                  <a:srgbClr val="3F3F3F"/>
                </a:solidFill>
                <a:latin typeface="Open Sans"/>
                <a:ea typeface="Open Sans"/>
                <a:cs typeface="Open Sans"/>
                <a:sym typeface="Open Sans"/>
              </a:rPr>
              <a:t>he saying, The time is right is not cow language, so is now a dead subject</a:t>
            </a:r>
            <a:r>
              <a:rPr b="0" i="0" lang="en-US" sz="1200" u="none" cap="none" strike="noStrike">
                <a:solidFill>
                  <a:srgbClr val="3F3F3F"/>
                </a:solidFill>
                <a:latin typeface="Open Sans"/>
                <a:ea typeface="Open Sans"/>
                <a:cs typeface="Open Sans"/>
                <a:sym typeface="Open Sans"/>
              </a:rPr>
              <a:t>.</a:t>
            </a:r>
            <a:endParaRPr b="0" i="0" sz="9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11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Because </a:t>
            </a:r>
            <a:r>
              <a:rPr lang="en-US" sz="1200">
                <a:solidFill>
                  <a:srgbClr val="3F3F3F"/>
                </a:solidFill>
                <a:latin typeface="Open Sans"/>
                <a:ea typeface="Open Sans"/>
                <a:cs typeface="Open Sans"/>
                <a:sym typeface="Open Sans"/>
              </a:rPr>
              <a:t>your</a:t>
            </a:r>
            <a:r>
              <a:rPr b="0" i="0" lang="en-US" sz="1200" u="none" cap="none" strike="noStrike">
                <a:solidFill>
                  <a:srgbClr val="3F3F3F"/>
                </a:solidFill>
                <a:latin typeface="Open Sans"/>
                <a:ea typeface="Open Sans"/>
                <a:cs typeface="Open Sans"/>
                <a:sym typeface="Open Sans"/>
              </a:rPr>
              <a:t> key is every third word, </a:t>
            </a:r>
            <a:r>
              <a:rPr lang="en-US" sz="1200">
                <a:solidFill>
                  <a:srgbClr val="3F3F3F"/>
                </a:solidFill>
                <a:latin typeface="Open Sans"/>
                <a:ea typeface="Open Sans"/>
                <a:cs typeface="Open Sans"/>
                <a:sym typeface="Open Sans"/>
              </a:rPr>
              <a:t>you</a:t>
            </a:r>
            <a:r>
              <a:rPr b="0" i="0" lang="en-US" sz="1200" u="none" cap="none" strike="noStrike">
                <a:solidFill>
                  <a:srgbClr val="3F3F3F"/>
                </a:solidFill>
                <a:latin typeface="Open Sans"/>
                <a:ea typeface="Open Sans"/>
                <a:cs typeface="Open Sans"/>
                <a:sym typeface="Open Sans"/>
              </a:rPr>
              <a:t> produce </a:t>
            </a:r>
            <a:r>
              <a:rPr b="1" i="0" lang="en-US" sz="1200" u="none" cap="none" strike="noStrike">
                <a:solidFill>
                  <a:srgbClr val="3F3F3F"/>
                </a:solidFill>
                <a:latin typeface="Open Sans"/>
                <a:ea typeface="Open Sans"/>
                <a:cs typeface="Open Sans"/>
                <a:sym typeface="Open Sans"/>
              </a:rPr>
              <a:t>The right cow is dead</a:t>
            </a:r>
            <a:r>
              <a:rPr b="0" i="0" lang="en-US" sz="1200" u="none" cap="none" strike="noStrike">
                <a:solidFill>
                  <a:srgbClr val="3F3F3F"/>
                </a:solidFill>
                <a:latin typeface="Open Sans"/>
                <a:ea typeface="Open Sans"/>
                <a:cs typeface="Open Sans"/>
                <a:sym typeface="Open Sans"/>
              </a:rPr>
              <a:t>.</a:t>
            </a:r>
            <a:endParaRPr b="0" i="0" sz="9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523" name="Google Shape;3523;p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3" name="Shape 3533"/>
        <p:cNvGrpSpPr/>
        <p:nvPr/>
      </p:nvGrpSpPr>
      <p:grpSpPr>
        <a:xfrm>
          <a:off x="0" y="0"/>
          <a:ext cx="0" cy="0"/>
          <a:chOff x="0" y="0"/>
          <a:chExt cx="0" cy="0"/>
        </a:xfrm>
      </p:grpSpPr>
      <p:sp>
        <p:nvSpPr>
          <p:cNvPr id="3534" name="Google Shape;3534;p3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XOR function returns an actual value when only one of the input values is true.</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It will give you true value only if one of the value is true. In the table in row 1 and 4 , both the value are false or true, that's why result is false</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In row 2 and 4, one of the value is true and other is false , that's the result, value is true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the table given on the slide.</a:t>
            </a:r>
            <a:endParaRPr/>
          </a:p>
        </p:txBody>
      </p:sp>
      <p:sp>
        <p:nvSpPr>
          <p:cNvPr id="3535" name="Google Shape;3535;p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p3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 modulo function is quite simply the remainder value left over after a division operation is performed.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the table given on the slide.</a:t>
            </a:r>
            <a:endParaRPr/>
          </a:p>
        </p:txBody>
      </p:sp>
      <p:sp>
        <p:nvSpPr>
          <p:cNvPr id="3544" name="Google Shape;3544;p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1" name="Shape 3551"/>
        <p:cNvGrpSpPr/>
        <p:nvPr/>
      </p:nvGrpSpPr>
      <p:grpSpPr>
        <a:xfrm>
          <a:off x="0" y="0"/>
          <a:ext cx="0" cy="0"/>
          <a:chOff x="0" y="0"/>
          <a:chExt cx="0" cy="0"/>
        </a:xfrm>
      </p:grpSpPr>
      <p:sp>
        <p:nvSpPr>
          <p:cNvPr id="3552" name="Google Shape;3552;p3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marR="508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Random values are used with algorithms to ensure patterns are not created during the encryption process.</a:t>
            </a:r>
            <a:endParaRPr/>
          </a:p>
          <a:p>
            <a:pPr indent="-342900" lvl="0" marL="342900" marR="730250" rtl="0" algn="l">
              <a:lnSpc>
                <a:spcPct val="114000"/>
              </a:lnSpc>
              <a:spcBef>
                <a:spcPts val="20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They are used with keys and need to be encrypted when being sent to the destination.</a:t>
            </a:r>
            <a:endParaRPr/>
          </a:p>
          <a:p>
            <a:pPr indent="-342900" lvl="0" marL="342900" marR="43180" rtl="0" algn="l">
              <a:lnSpc>
                <a:spcPct val="114000"/>
              </a:lnSpc>
              <a:spcBef>
                <a:spcPts val="20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If IVs are not used, then two identical plaintext values that are encrypted with the same key will create the same ciphertext.</a:t>
            </a:r>
            <a:endParaRPr/>
          </a:p>
          <a:p>
            <a:pPr indent="-342900" lvl="0" marL="342900" marR="76200" rtl="0" algn="l">
              <a:lnSpc>
                <a:spcPct val="114000"/>
              </a:lnSpc>
              <a:spcBef>
                <a:spcPts val="20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The IV and the key are both used by the algorithm to provide more randomness to the encryption process.</a:t>
            </a:r>
            <a:endParaRPr/>
          </a:p>
          <a:p>
            <a:pPr indent="0" lvl="0" marL="0" rtl="0" algn="l">
              <a:lnSpc>
                <a:spcPct val="100000"/>
              </a:lnSpc>
              <a:spcBef>
                <a:spcPts val="0"/>
              </a:spcBef>
              <a:spcAft>
                <a:spcPts val="0"/>
              </a:spcAft>
              <a:buSzPts val="1400"/>
              <a:buNone/>
            </a:pPr>
            <a:r>
              <a:t/>
            </a:r>
            <a:endParaRPr/>
          </a:p>
        </p:txBody>
      </p:sp>
      <p:sp>
        <p:nvSpPr>
          <p:cNvPr id="3553" name="Google Shape;3553;p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p3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1" name="Google Shape;3561;p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p3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2700" lvl="0" marL="457200" rtl="0" algn="l">
              <a:lnSpc>
                <a:spcPct val="115000"/>
              </a:lnSpc>
              <a:spcBef>
                <a:spcPts val="1000"/>
              </a:spcBef>
              <a:spcAft>
                <a:spcPts val="0"/>
              </a:spcAft>
              <a:buSzPts val="2200"/>
              <a:buNone/>
            </a:pPr>
            <a:r>
              <a:rPr lang="en-US" sz="1200">
                <a:solidFill>
                  <a:srgbClr val="3F3F3F"/>
                </a:solidFill>
                <a:latin typeface="Open Sans"/>
                <a:ea typeface="Open Sans"/>
                <a:cs typeface="Open Sans"/>
                <a:sym typeface="Open Sans"/>
              </a:rPr>
              <a:t>Steganography is the art of hiding the existence of a message.</a:t>
            </a:r>
            <a:endParaRPr/>
          </a:p>
          <a:p>
            <a:pPr indent="-342900" lvl="0" marL="355600" marR="481965" rtl="0" algn="l">
              <a:lnSpc>
                <a:spcPct val="115000"/>
              </a:lnSpc>
              <a:spcBef>
                <a:spcPts val="1000"/>
              </a:spcBef>
              <a:spcAft>
                <a:spcPts val="0"/>
              </a:spcAft>
              <a:buSzPts val="2200"/>
              <a:buFont typeface="Arial"/>
              <a:buChar char="•"/>
            </a:pPr>
            <a:r>
              <a:rPr lang="en-US" sz="1200">
                <a:solidFill>
                  <a:srgbClr val="3F3F3F"/>
                </a:solidFill>
                <a:latin typeface="Open Sans"/>
                <a:ea typeface="Open Sans"/>
                <a:cs typeface="Open Sans"/>
                <a:sym typeface="Open Sans"/>
              </a:rPr>
              <a:t>It is used to insert digital watermarks on images to identify illegal copies.</a:t>
            </a:r>
            <a:endParaRPr/>
          </a:p>
          <a:p>
            <a:pPr indent="-342900" lvl="0" marL="355600" rtl="0" algn="l">
              <a:lnSpc>
                <a:spcPct val="115000"/>
              </a:lnSpc>
              <a:spcBef>
                <a:spcPts val="1000"/>
              </a:spcBef>
              <a:spcAft>
                <a:spcPts val="0"/>
              </a:spcAft>
              <a:buSzPts val="2200"/>
              <a:buFont typeface="Arial"/>
              <a:buChar char="•"/>
            </a:pPr>
            <a:r>
              <a:rPr lang="en-US" sz="1200">
                <a:solidFill>
                  <a:srgbClr val="3F3F3F"/>
                </a:solidFill>
                <a:latin typeface="Open Sans"/>
                <a:ea typeface="Open Sans"/>
                <a:cs typeface="Open Sans"/>
                <a:sym typeface="Open Sans"/>
              </a:rPr>
              <a:t>It is used to send secret messages through emails.</a:t>
            </a:r>
            <a:endParaRPr/>
          </a:p>
          <a:p>
            <a:pPr indent="-342900" lvl="0" marL="355600" marR="79375" rtl="0" algn="l">
              <a:lnSpc>
                <a:spcPct val="115000"/>
              </a:lnSpc>
              <a:spcBef>
                <a:spcPts val="1000"/>
              </a:spcBef>
              <a:spcAft>
                <a:spcPts val="0"/>
              </a:spcAft>
              <a:buSzPts val="2200"/>
              <a:buFont typeface="Arial"/>
              <a:buChar char="•"/>
            </a:pPr>
            <a:r>
              <a:rPr lang="en-US" sz="1200">
                <a:solidFill>
                  <a:srgbClr val="3F3F3F"/>
                </a:solidFill>
                <a:latin typeface="Open Sans"/>
                <a:ea typeface="Open Sans"/>
                <a:cs typeface="Open Sans"/>
                <a:sym typeface="Open Sans"/>
              </a:rPr>
              <a:t>It involves concealing the very existence of data by hiding it in some other media such as a picture, audio, and video file.</a:t>
            </a:r>
            <a:endParaRPr/>
          </a:p>
          <a:p>
            <a:pPr indent="0" lvl="0" marL="0" rtl="0" algn="l">
              <a:lnSpc>
                <a:spcPct val="100000"/>
              </a:lnSpc>
              <a:spcBef>
                <a:spcPts val="1000"/>
              </a:spcBef>
              <a:spcAft>
                <a:spcPts val="0"/>
              </a:spcAft>
              <a:buSzPts val="1400"/>
              <a:buNone/>
            </a:pPr>
            <a:r>
              <a:t/>
            </a:r>
            <a:endParaRPr/>
          </a:p>
        </p:txBody>
      </p:sp>
      <p:sp>
        <p:nvSpPr>
          <p:cNvPr id="3566" name="Google Shape;3566;p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p3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types of Steganography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575" name="Google Shape;3575;p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4" name="Shape 3584"/>
        <p:cNvGrpSpPr/>
        <p:nvPr/>
      </p:nvGrpSpPr>
      <p:grpSpPr>
        <a:xfrm>
          <a:off x="0" y="0"/>
          <a:ext cx="0" cy="0"/>
          <a:chOff x="0" y="0"/>
          <a:chExt cx="0" cy="0"/>
        </a:xfrm>
      </p:grpSpPr>
      <p:sp>
        <p:nvSpPr>
          <p:cNvPr id="3585" name="Google Shape;3585;p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types of Steganography</a:t>
            </a:r>
            <a:endParaRPr/>
          </a:p>
          <a:p>
            <a:pPr indent="0" lvl="0" marL="0" rtl="0" algn="l">
              <a:lnSpc>
                <a:spcPct val="100000"/>
              </a:lnSpc>
              <a:spcBef>
                <a:spcPts val="0"/>
              </a:spcBef>
              <a:spcAft>
                <a:spcPts val="0"/>
              </a:spcAft>
              <a:buSzPts val="1400"/>
              <a:buNone/>
            </a:pPr>
            <a:r>
              <a:t/>
            </a:r>
            <a:endParaRPr/>
          </a:p>
        </p:txBody>
      </p:sp>
      <p:sp>
        <p:nvSpPr>
          <p:cNvPr id="3586" name="Google Shape;3586;p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5" name="Shape 3595"/>
        <p:cNvGrpSpPr/>
        <p:nvPr/>
      </p:nvGrpSpPr>
      <p:grpSpPr>
        <a:xfrm>
          <a:off x="0" y="0"/>
          <a:ext cx="0" cy="0"/>
          <a:chOff x="0" y="0"/>
          <a:chExt cx="0" cy="0"/>
        </a:xfrm>
      </p:grpSpPr>
      <p:sp>
        <p:nvSpPr>
          <p:cNvPr id="3596" name="Google Shape;3596;p4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types of Steganography</a:t>
            </a:r>
            <a:endParaRPr/>
          </a:p>
          <a:p>
            <a:pPr indent="0" lvl="0" marL="0" rtl="0" algn="l">
              <a:lnSpc>
                <a:spcPct val="100000"/>
              </a:lnSpc>
              <a:spcBef>
                <a:spcPts val="0"/>
              </a:spcBef>
              <a:spcAft>
                <a:spcPts val="0"/>
              </a:spcAft>
              <a:buSzPts val="1400"/>
              <a:buNone/>
            </a:pPr>
            <a:r>
              <a:t/>
            </a:r>
            <a:endParaRPr/>
          </a:p>
        </p:txBody>
      </p:sp>
      <p:sp>
        <p:nvSpPr>
          <p:cNvPr id="3597" name="Google Shape;3597;p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Explain integrity with real-world scenarios</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Clr>
                <a:schemeClr val="dk1"/>
              </a:buClr>
              <a:buSzPts val="1400"/>
              <a:buFont typeface="Arial"/>
              <a:buNone/>
            </a:pPr>
            <a:r>
              <a:rPr b="0" i="0" lang="en-US" sz="1200" u="none" cap="none" strike="noStrike">
                <a:solidFill>
                  <a:srgbClr val="3F3F3F"/>
                </a:solidFill>
                <a:latin typeface="Open Sans"/>
                <a:ea typeface="Open Sans"/>
                <a:cs typeface="Open Sans"/>
                <a:sym typeface="Open Sans"/>
              </a:rPr>
              <a:t>Integrity means information or systems should be protected from intentional, unauthorized, or accidental changes.</a:t>
            </a:r>
            <a:endParaRPr/>
          </a:p>
          <a:p>
            <a:pPr indent="0" lvl="0" marL="0" rtl="0" algn="l">
              <a:lnSpc>
                <a:spcPct val="100000"/>
              </a:lnSpc>
              <a:spcBef>
                <a:spcPts val="0"/>
              </a:spcBef>
              <a:spcAft>
                <a:spcPts val="0"/>
              </a:spcAft>
              <a:buClr>
                <a:schemeClr val="dk1"/>
              </a:buClr>
              <a:buSzPts val="1400"/>
              <a:buFont typeface="Arial"/>
              <a:buNone/>
            </a:pPr>
            <a:r>
              <a:t/>
            </a:r>
            <a:endParaRPr/>
          </a:p>
        </p:txBody>
      </p:sp>
      <p:sp>
        <p:nvSpPr>
          <p:cNvPr id="320" name="Google Shape;320;p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p4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8" name="Google Shape;3608;p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1" name="Shape 3611"/>
        <p:cNvGrpSpPr/>
        <p:nvPr/>
      </p:nvGrpSpPr>
      <p:grpSpPr>
        <a:xfrm>
          <a:off x="0" y="0"/>
          <a:ext cx="0" cy="0"/>
          <a:chOff x="0" y="0"/>
          <a:chExt cx="0" cy="0"/>
        </a:xfrm>
      </p:grpSpPr>
      <p:sp>
        <p:nvSpPr>
          <p:cNvPr id="3612" name="Google Shape;3612;p4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0" i="0" lang="en-US" sz="1200" u="none" cap="none" strike="noStrike">
                <a:solidFill>
                  <a:srgbClr val="3F3F3F"/>
                </a:solidFill>
                <a:latin typeface="Open Sans"/>
                <a:ea typeface="Open Sans"/>
                <a:cs typeface="Open Sans"/>
                <a:sym typeface="Open Sans"/>
              </a:rPr>
              <a:t>Explain what is data masking</a:t>
            </a:r>
            <a:endParaRPr/>
          </a:p>
          <a:p>
            <a:pPr indent="-228600" lvl="0" marL="45720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A Data masking or obfuscation, is the process of hiding, replacing, or omitting sensitive information from a specific data set.</a:t>
            </a:r>
            <a:endParaRPr/>
          </a:p>
          <a:p>
            <a:pPr indent="-228600" lvl="0" marL="45720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Data masking is a data security technique used to obfuscate or hide the value of sensitive data while preserving its structure. It essentially creates a fake, but realistic, version of your original data. This masked data can then be used for purposes that don't require the real information, such as software development, user training, or sales demos</a:t>
            </a:r>
            <a:endParaRPr/>
          </a:p>
        </p:txBody>
      </p:sp>
      <p:sp>
        <p:nvSpPr>
          <p:cNvPr id="3613" name="Google Shape;3613;p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p4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900" u="none" cap="none" strike="noStrike">
                <a:solidFill>
                  <a:srgbClr val="000000"/>
                </a:solidFill>
                <a:latin typeface="Arial"/>
                <a:ea typeface="Arial"/>
                <a:cs typeface="Arial"/>
                <a:sym typeface="Arial"/>
              </a:rPr>
              <a:t>Trainer Notes:</a:t>
            </a:r>
            <a:endParaRPr/>
          </a:p>
          <a:p>
            <a:pPr indent="0" lvl="0" marL="0" rtl="0" algn="l">
              <a:lnSpc>
                <a:spcPct val="100000"/>
              </a:lnSpc>
              <a:spcBef>
                <a:spcPts val="0"/>
              </a:spcBef>
              <a:spcAft>
                <a:spcPts val="0"/>
              </a:spcAft>
              <a:buSzPts val="1400"/>
              <a:buNone/>
            </a:pPr>
            <a:r>
              <a:t/>
            </a:r>
            <a:endParaRPr b="0" i="0" sz="9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sz="900" u="none" cap="none" strike="noStrike">
                <a:solidFill>
                  <a:srgbClr val="000000"/>
                </a:solidFill>
                <a:latin typeface="Arial"/>
                <a:ea typeface="Arial"/>
                <a:cs typeface="Arial"/>
                <a:sym typeface="Arial"/>
              </a:rPr>
              <a:t>Explain Different types of Data Masking Methods. </a:t>
            </a:r>
            <a:endParaRPr/>
          </a:p>
          <a:p>
            <a:pPr indent="0" lvl="0" marL="0" rtl="0" algn="l">
              <a:lnSpc>
                <a:spcPct val="100000"/>
              </a:lnSpc>
              <a:spcBef>
                <a:spcPts val="0"/>
              </a:spcBef>
              <a:spcAft>
                <a:spcPts val="0"/>
              </a:spcAft>
              <a:buSzPts val="1400"/>
              <a:buNone/>
            </a:pPr>
            <a:r>
              <a:rPr b="0" i="0" lang="en-US" sz="900" u="none" cap="none" strike="noStrike">
                <a:solidFill>
                  <a:srgbClr val="000000"/>
                </a:solidFill>
                <a:latin typeface="Arial"/>
                <a:ea typeface="Arial"/>
                <a:cs typeface="Arial"/>
                <a:sym typeface="Arial"/>
              </a:rPr>
              <a:t>Details are further described in further detail in next slide</a:t>
            </a:r>
            <a:endParaRPr/>
          </a:p>
          <a:p>
            <a:pPr indent="0" lvl="0" marL="0" rtl="0" algn="l">
              <a:lnSpc>
                <a:spcPct val="100000"/>
              </a:lnSpc>
              <a:spcBef>
                <a:spcPts val="0"/>
              </a:spcBef>
              <a:spcAft>
                <a:spcPts val="0"/>
              </a:spcAft>
              <a:buSzPts val="1400"/>
              <a:buNone/>
            </a:pPr>
            <a:r>
              <a:t/>
            </a:r>
            <a:endParaRPr/>
          </a:p>
        </p:txBody>
      </p:sp>
      <p:sp>
        <p:nvSpPr>
          <p:cNvPr id="3627" name="Google Shape;3627;p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7" name="Shape 3677"/>
        <p:cNvGrpSpPr/>
        <p:nvPr/>
      </p:nvGrpSpPr>
      <p:grpSpPr>
        <a:xfrm>
          <a:off x="0" y="0"/>
          <a:ext cx="0" cy="0"/>
          <a:chOff x="0" y="0"/>
          <a:chExt cx="0" cy="0"/>
        </a:xfrm>
      </p:grpSpPr>
      <p:sp>
        <p:nvSpPr>
          <p:cNvPr id="3678" name="Google Shape;3678;p4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different types of Data Masking Methods in details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679" name="Google Shape;3679;p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p4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different types of Data Masking Methods in details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698" name="Google Shape;3698;p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p4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different types of data masking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Static Data Masking</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Static data masking (SDM) permanently replaces sensitive data by altering data at rest within database copies</a:t>
            </a:r>
            <a:endParaRPr sz="1200">
              <a:solidFill>
                <a:srgbClr val="3F3F3F"/>
              </a:solidFill>
              <a:latin typeface="Open Sans"/>
              <a:ea typeface="Open Sans"/>
              <a:cs typeface="Open Sans"/>
              <a:sym typeface="Open Sans"/>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Static Data Masking is designed to help organizations create a sanitized copy of their databases where all sensitive information has been altered in a way that makes the copy sharable with non-production users</a:t>
            </a:r>
            <a:endParaRPr sz="1200">
              <a:solidFill>
                <a:srgbClr val="3F3F3F"/>
              </a:solidFill>
              <a:latin typeface="Open Sans"/>
              <a:ea typeface="Open Sans"/>
              <a:cs typeface="Open Sans"/>
              <a:sym typeface="Open Sans"/>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In static masking, a new copy of the data is created with the masked values.</a:t>
            </a:r>
            <a:endParaRPr sz="1200">
              <a:solidFill>
                <a:srgbClr val="3F3F3F"/>
              </a:solidFill>
              <a:latin typeface="Open Sans"/>
              <a:ea typeface="Open Sans"/>
              <a:cs typeface="Open Sans"/>
              <a:sym typeface="Open Sans"/>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Static masking is typically efficient when creating clean nonproduction environments.</a:t>
            </a:r>
            <a:endParaRPr/>
          </a:p>
          <a:p>
            <a:pPr indent="0" lvl="1" marL="0" rtl="0" algn="l">
              <a:lnSpc>
                <a:spcPct val="114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713" name="Google Shape;3713;p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different types of data masking</a:t>
            </a:r>
            <a:endParaRPr/>
          </a:p>
          <a:p>
            <a:pPr indent="0" lvl="0" marL="0" rtl="0" algn="l">
              <a:lnSpc>
                <a:spcPct val="100000"/>
              </a:lnSpc>
              <a:spcBef>
                <a:spcPts val="0"/>
              </a:spcBef>
              <a:spcAft>
                <a:spcPts val="0"/>
              </a:spcAft>
              <a:buSzPts val="1400"/>
              <a:buNone/>
            </a:pPr>
            <a:r>
              <a:t/>
            </a:r>
            <a:endParaRPr/>
          </a:p>
          <a:p>
            <a:pPr indent="0" lvl="1" marL="0" rtl="0" algn="l">
              <a:lnSpc>
                <a:spcPct val="114000"/>
              </a:lnSpc>
              <a:spcBef>
                <a:spcPts val="0"/>
              </a:spcBef>
              <a:spcAft>
                <a:spcPts val="0"/>
              </a:spcAft>
              <a:buSzPts val="2200"/>
              <a:buFont typeface="Arial"/>
              <a:buNone/>
            </a:pPr>
            <a:r>
              <a:rPr lang="en-US" sz="1200">
                <a:solidFill>
                  <a:srgbClr val="3F3F3F"/>
                </a:solidFill>
                <a:latin typeface="Open Sans"/>
                <a:ea typeface="Open Sans"/>
                <a:cs typeface="Open Sans"/>
                <a:sym typeface="Open Sans"/>
              </a:rPr>
              <a:t>Dynamic Masking</a:t>
            </a:r>
            <a:endParaRPr sz="1200">
              <a:solidFill>
                <a:srgbClr val="3F3F3F"/>
              </a:solidFill>
              <a:latin typeface="Open Sans"/>
              <a:ea typeface="Open Sans"/>
              <a:cs typeface="Open Sans"/>
              <a:sym typeface="Open Sans"/>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Dynamic data masking (DDM) aims to replace sensitive data in transit leaving the original at-rest data intact and unaltered.</a:t>
            </a:r>
            <a:endParaRPr sz="1200">
              <a:solidFill>
                <a:srgbClr val="3F3F3F"/>
              </a:solidFill>
              <a:latin typeface="Open Sans"/>
              <a:ea typeface="Open Sans"/>
              <a:cs typeface="Open Sans"/>
              <a:sym typeface="Open Sans"/>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Dynamic masking, sometimes called on-the-fly masking, adds a layer of masking between the application and the database. </a:t>
            </a:r>
            <a:endParaRPr sz="1200">
              <a:solidFill>
                <a:srgbClr val="3F3F3F"/>
              </a:solidFill>
              <a:latin typeface="Open Sans"/>
              <a:ea typeface="Open Sans"/>
              <a:cs typeface="Open Sans"/>
              <a:sym typeface="Open Sans"/>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This type of masking is efficient when protecting production environments</a:t>
            </a:r>
            <a:endParaRPr sz="1200">
              <a:solidFill>
                <a:srgbClr val="3F3F3F"/>
              </a:solidFill>
              <a:latin typeface="Open Sans"/>
              <a:ea typeface="Open Sans"/>
              <a:cs typeface="Open Sans"/>
              <a:sym typeface="Open Sans"/>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It can hide the full credit card number from customer service representatives, but the data remains available for processing</a:t>
            </a:r>
            <a:endParaRPr sz="1200">
              <a:solidFill>
                <a:srgbClr val="3F3F3F"/>
              </a:solidFill>
              <a:latin typeface="Open Sans"/>
              <a:ea typeface="Open Sans"/>
              <a:cs typeface="Open Sans"/>
              <a:sym typeface="Open Sans"/>
            </a:endParaRPr>
          </a:p>
          <a:p>
            <a:pPr indent="-203200" lvl="1" marL="342900" rtl="0" algn="l">
              <a:lnSpc>
                <a:spcPct val="114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726" name="Google Shape;372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8" name="Shape 3738"/>
        <p:cNvGrpSpPr/>
        <p:nvPr/>
      </p:nvGrpSpPr>
      <p:grpSpPr>
        <a:xfrm>
          <a:off x="0" y="0"/>
          <a:ext cx="0" cy="0"/>
          <a:chOff x="0" y="0"/>
          <a:chExt cx="0" cy="0"/>
        </a:xfrm>
      </p:grpSpPr>
      <p:sp>
        <p:nvSpPr>
          <p:cNvPr id="3739" name="Google Shape;3739;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FFFFFF"/>
                </a:solidFill>
                <a:latin typeface="Open Sans SemiBold"/>
                <a:ea typeface="Open Sans SemiBold"/>
                <a:cs typeface="Open Sans SemiBold"/>
                <a:sym typeface="Open Sans SemiBold"/>
              </a:rPr>
              <a:t>Pseudonymization </a:t>
            </a:r>
            <a:endParaRPr sz="1200">
              <a:latin typeface="Open Sans SemiBold"/>
              <a:ea typeface="Open Sans SemiBold"/>
              <a:cs typeface="Open Sans SemiBold"/>
              <a:sym typeface="Open Sans SemiBold"/>
            </a:endParaRPr>
          </a:p>
          <a:p>
            <a:pPr indent="-228600" lvl="1" marL="228600" marR="0" rtl="0" algn="l">
              <a:lnSpc>
                <a:spcPct val="114000"/>
              </a:lnSpc>
              <a:spcBef>
                <a:spcPts val="0"/>
              </a:spcBef>
              <a:spcAft>
                <a:spcPts val="0"/>
              </a:spcAft>
              <a:buClr>
                <a:srgbClr val="3F3F3F"/>
              </a:buClr>
              <a:buSzPts val="1650"/>
              <a:buFont typeface="Calibri"/>
              <a:buChar char="•"/>
            </a:pPr>
            <a:r>
              <a:rPr b="0" i="0" lang="en-US" sz="1200" u="none" cap="none" strike="noStrike">
                <a:solidFill>
                  <a:srgbClr val="3F3F3F"/>
                </a:solidFill>
                <a:latin typeface="Open Sans"/>
                <a:ea typeface="Open Sans"/>
                <a:cs typeface="Open Sans"/>
                <a:sym typeface="Open Sans"/>
              </a:rPr>
              <a:t>It refers to the process of using pseudonyms to represent other data. </a:t>
            </a:r>
            <a:endParaRPr sz="800">
              <a:solidFill>
                <a:srgbClr val="3F3F3F"/>
              </a:solidFill>
              <a:latin typeface="Open Sans"/>
              <a:ea typeface="Open Sans"/>
              <a:cs typeface="Open Sans"/>
              <a:sym typeface="Open Sans"/>
            </a:endParaRPr>
          </a:p>
          <a:p>
            <a:pPr indent="0" lvl="1" marL="0" marR="0" rtl="0" algn="l">
              <a:lnSpc>
                <a:spcPct val="114000"/>
              </a:lnSpc>
              <a:spcBef>
                <a:spcPts val="0"/>
              </a:spcBef>
              <a:spcAft>
                <a:spcPts val="0"/>
              </a:spcAft>
              <a:buClr>
                <a:srgbClr val="3F3F3F"/>
              </a:buClr>
              <a:buSzPts val="1650"/>
              <a:buFont typeface="Calibri"/>
              <a:buNone/>
            </a:pPr>
            <a:r>
              <a:t/>
            </a:r>
            <a:endParaRPr sz="800">
              <a:solidFill>
                <a:srgbClr val="3F3F3F"/>
              </a:solidFill>
            </a:endParaRPr>
          </a:p>
          <a:p>
            <a:pPr indent="0" lvl="0" marL="0" rtl="0" algn="l">
              <a:lnSpc>
                <a:spcPct val="100000"/>
              </a:lnSpc>
              <a:spcBef>
                <a:spcPts val="0"/>
              </a:spcBef>
              <a:spcAft>
                <a:spcPts val="0"/>
              </a:spcAft>
              <a:buSzPts val="1400"/>
              <a:buNone/>
            </a:pPr>
            <a:r>
              <a:t/>
            </a:r>
            <a:endParaRPr/>
          </a:p>
        </p:txBody>
      </p:sp>
      <p:sp>
        <p:nvSpPr>
          <p:cNvPr id="3740" name="Google Shape;374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1" name="Shape 3751"/>
        <p:cNvGrpSpPr/>
        <p:nvPr/>
      </p:nvGrpSpPr>
      <p:grpSpPr>
        <a:xfrm>
          <a:off x="0" y="0"/>
          <a:ext cx="0" cy="0"/>
          <a:chOff x="0" y="0"/>
          <a:chExt cx="0" cy="0"/>
        </a:xfrm>
      </p:grpSpPr>
      <p:sp>
        <p:nvSpPr>
          <p:cNvPr id="3752" name="Google Shape;375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Data Identifier</a:t>
            </a:r>
            <a:endParaRPr/>
          </a:p>
          <a:p>
            <a:pPr indent="-342900" lvl="1" marL="342900"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Direct identifiers include information that relate specifically to an individual and can be used in isolation to uniquely identify an individual.</a:t>
            </a:r>
            <a:endParaRPr>
              <a:solidFill>
                <a:srgbClr val="3F3F3F"/>
              </a:solidFill>
            </a:endParaRPr>
          </a:p>
          <a:p>
            <a:pPr indent="-342900" lvl="1" marL="342900"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Examples of direct identifiers include </a:t>
            </a:r>
            <a:r>
              <a:rPr lang="en-US" sz="1200">
                <a:solidFill>
                  <a:srgbClr val="3F3F3F"/>
                </a:solidFill>
                <a:latin typeface="Open Sans"/>
                <a:ea typeface="Open Sans"/>
                <a:cs typeface="Open Sans"/>
                <a:sym typeface="Open Sans"/>
              </a:rPr>
              <a:t>S</a:t>
            </a:r>
            <a:r>
              <a:rPr b="0" i="0" lang="en-US" sz="1200" u="none" cap="none" strike="noStrike">
                <a:solidFill>
                  <a:srgbClr val="3F3F3F"/>
                </a:solidFill>
                <a:latin typeface="Open Sans"/>
                <a:ea typeface="Open Sans"/>
                <a:cs typeface="Open Sans"/>
                <a:sym typeface="Open Sans"/>
              </a:rPr>
              <a:t>ocial </a:t>
            </a:r>
            <a:r>
              <a:rPr lang="en-US" sz="1200">
                <a:solidFill>
                  <a:srgbClr val="3F3F3F"/>
                </a:solidFill>
                <a:latin typeface="Open Sans"/>
                <a:ea typeface="Open Sans"/>
                <a:cs typeface="Open Sans"/>
                <a:sym typeface="Open Sans"/>
              </a:rPr>
              <a:t>S</a:t>
            </a:r>
            <a:r>
              <a:rPr b="0" i="0" lang="en-US" sz="1200" u="none" cap="none" strike="noStrike">
                <a:solidFill>
                  <a:srgbClr val="3F3F3F"/>
                </a:solidFill>
                <a:latin typeface="Open Sans"/>
                <a:ea typeface="Open Sans"/>
                <a:cs typeface="Open Sans"/>
                <a:sym typeface="Open Sans"/>
              </a:rPr>
              <a:t>ecurity number, full name, email address, telephone number, health insurance number, medical record number, full-face photographs, or biometric record</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such as fingerprints.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Indirect Identifier</a:t>
            </a:r>
            <a:endParaRPr/>
          </a:p>
          <a:p>
            <a:pPr indent="-342900" lvl="1" marL="342900"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Indirect identifiers include information that can be combined with other information to identify specific individuals. </a:t>
            </a:r>
            <a:endParaRPr>
              <a:solidFill>
                <a:srgbClr val="3F3F3F"/>
              </a:solidFill>
            </a:endParaRPr>
          </a:p>
          <a:p>
            <a:pPr indent="-342900" lvl="1" marL="342900" marR="0" rtl="0" algn="l">
              <a:lnSpc>
                <a:spcPct val="10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For example, a</a:t>
            </a:r>
            <a:r>
              <a:rPr b="0" i="0" lang="en-US" sz="1200" u="none" cap="none" strike="noStrike">
                <a:solidFill>
                  <a:srgbClr val="3F3F3F"/>
                </a:solidFill>
                <a:latin typeface="Open Sans"/>
                <a:ea typeface="Open Sans"/>
                <a:cs typeface="Open Sans"/>
                <a:sym typeface="Open Sans"/>
              </a:rPr>
              <a:t> combination of gender, date of birth, geographic indicators, and other descriptors.</a:t>
            </a:r>
            <a:endParaRPr>
              <a:solidFill>
                <a:srgbClr val="3F3F3F"/>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Data Anonymization</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Anonymization is the process of removing the indirect identifiers to prevent data analysis tools or other intelligent mechanisms from collating or pulling data from multiple sources to identify sensitive information.</a:t>
            </a:r>
            <a:endParaRPr>
              <a:solidFill>
                <a:srgbClr val="3F3F3F"/>
              </a:solidFill>
            </a:endParaRPr>
          </a:p>
          <a:p>
            <a:pPr indent="0" lvl="0" marL="0" rtl="0" algn="l">
              <a:lnSpc>
                <a:spcPct val="100000"/>
              </a:lnSpc>
              <a:spcBef>
                <a:spcPts val="0"/>
              </a:spcBef>
              <a:spcAft>
                <a:spcPts val="0"/>
              </a:spcAft>
              <a:buSzPts val="1400"/>
              <a:buNone/>
            </a:pPr>
            <a:r>
              <a:t/>
            </a:r>
            <a:endParaRPr/>
          </a:p>
        </p:txBody>
      </p:sp>
      <p:sp>
        <p:nvSpPr>
          <p:cNvPr id="3753" name="Google Shape;375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9" name="Shape 3779"/>
        <p:cNvGrpSpPr/>
        <p:nvPr/>
      </p:nvGrpSpPr>
      <p:grpSpPr>
        <a:xfrm>
          <a:off x="0" y="0"/>
          <a:ext cx="0" cy="0"/>
          <a:chOff x="0" y="0"/>
          <a:chExt cx="0" cy="0"/>
        </a:xfrm>
      </p:grpSpPr>
      <p:sp>
        <p:nvSpPr>
          <p:cNvPr id="3780" name="Google Shape;3780;p4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1" marL="0" rtl="0" algn="l">
              <a:lnSpc>
                <a:spcPct val="114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781" name="Google Shape;3781;p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Explain various threats to integrity</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None/>
            </a:pPr>
            <a:r>
              <a:rPr lang="en-US"/>
              <a:t>Intentional Alterations- People or hacker deliberately tries to alter data in an unauthorized manner</a:t>
            </a:r>
            <a:endParaRPr/>
          </a:p>
          <a:p>
            <a:pPr indent="0" lvl="0" marL="0" rtl="0" algn="l">
              <a:lnSpc>
                <a:spcPct val="100000"/>
              </a:lnSpc>
              <a:spcBef>
                <a:spcPts val="0"/>
              </a:spcBef>
              <a:spcAft>
                <a:spcPts val="0"/>
              </a:spcAft>
              <a:buClr>
                <a:schemeClr val="dk1"/>
              </a:buClr>
              <a:buSzPts val="1400"/>
              <a:buNone/>
            </a:pPr>
            <a:r>
              <a:rPr lang="en-US"/>
              <a:t>Environmental Factors- Environmental can also have negative impact on integrity. For example, it is always suggested to not pass cables near microwave or electric motor</a:t>
            </a:r>
            <a:endParaRPr/>
          </a:p>
          <a:p>
            <a:pPr indent="0" lvl="0" marL="0" rtl="0" algn="l">
              <a:lnSpc>
                <a:spcPct val="100000"/>
              </a:lnSpc>
              <a:spcBef>
                <a:spcPts val="0"/>
              </a:spcBef>
              <a:spcAft>
                <a:spcPts val="0"/>
              </a:spcAft>
              <a:buClr>
                <a:schemeClr val="dk1"/>
              </a:buClr>
              <a:buSzPts val="1400"/>
              <a:buNone/>
            </a:pPr>
            <a:r>
              <a:rPr lang="en-US"/>
              <a:t>Accidental modification- Data can be modified accidentally due to error or typo.</a:t>
            </a:r>
            <a:endParaRPr/>
          </a:p>
          <a:p>
            <a:pPr indent="0" lvl="0" marL="0" rtl="0" algn="l">
              <a:lnSpc>
                <a:spcPct val="100000"/>
              </a:lnSpc>
              <a:spcBef>
                <a:spcPts val="0"/>
              </a:spcBef>
              <a:spcAft>
                <a:spcPts val="0"/>
              </a:spcAft>
              <a:buClr>
                <a:schemeClr val="dk1"/>
              </a:buClr>
              <a:buSzPts val="1400"/>
              <a:buNone/>
            </a:pPr>
            <a:r>
              <a:rPr lang="en-US"/>
              <a:t>System malfunctions- Improper configuration or misconfigurations can also lead to unauthorized modifications.</a:t>
            </a:r>
            <a:endParaRPr/>
          </a:p>
          <a:p>
            <a:pPr indent="0" lvl="0" marL="0" rtl="0" algn="l">
              <a:lnSpc>
                <a:spcPct val="100000"/>
              </a:lnSpc>
              <a:spcBef>
                <a:spcPts val="0"/>
              </a:spcBef>
              <a:spcAft>
                <a:spcPts val="0"/>
              </a:spcAft>
              <a:buSzPts val="1400"/>
              <a:buNone/>
            </a:pPr>
            <a:r>
              <a:t/>
            </a:r>
            <a:endParaRPr/>
          </a:p>
        </p:txBody>
      </p:sp>
      <p:sp>
        <p:nvSpPr>
          <p:cNvPr id="335" name="Google Shape;33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3" name="Shape 3793"/>
        <p:cNvGrpSpPr/>
        <p:nvPr/>
      </p:nvGrpSpPr>
      <p:grpSpPr>
        <a:xfrm>
          <a:off x="0" y="0"/>
          <a:ext cx="0" cy="0"/>
          <a:chOff x="0" y="0"/>
          <a:chExt cx="0" cy="0"/>
        </a:xfrm>
      </p:grpSpPr>
      <p:sp>
        <p:nvSpPr>
          <p:cNvPr id="3794" name="Google Shape;379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Tokenization:</a:t>
            </a:r>
            <a:endParaRPr/>
          </a:p>
          <a:p>
            <a:pPr indent="-228600" lvl="1" marL="228600" marR="0" rtl="0" algn="l">
              <a:lnSpc>
                <a:spcPct val="114000"/>
              </a:lnSpc>
              <a:spcBef>
                <a:spcPts val="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It is the process of substituting a sensitive data element with a non-sensitive equivalent referred to as a token.</a:t>
            </a:r>
            <a:endParaRPr/>
          </a:p>
          <a:p>
            <a:pPr indent="-123825" lvl="1" marL="228600" marR="0" rtl="0" algn="l">
              <a:lnSpc>
                <a:spcPct val="114000"/>
              </a:lnSpc>
              <a:spcBef>
                <a:spcPts val="0"/>
              </a:spcBef>
              <a:spcAft>
                <a:spcPts val="0"/>
              </a:spcAft>
              <a:buClr>
                <a:srgbClr val="000000"/>
              </a:buClr>
              <a:buSzPts val="1650"/>
              <a:buFont typeface="Calibri"/>
              <a:buNone/>
            </a:pPr>
            <a:r>
              <a:t/>
            </a:r>
            <a:endParaRPr/>
          </a:p>
          <a:p>
            <a:pPr indent="-228600" lvl="1" marL="228600" marR="0" rtl="0" algn="l">
              <a:lnSpc>
                <a:spcPct val="114000"/>
              </a:lnSpc>
              <a:spcBef>
                <a:spcPts val="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Tokenization is a technology which:</a:t>
            </a:r>
            <a:endParaRPr/>
          </a:p>
          <a:p>
            <a:pPr indent="-368300" lvl="0" marL="457200" rtl="0" algn="l">
              <a:lnSpc>
                <a:spcPct val="114000"/>
              </a:lnSpc>
              <a:spcBef>
                <a:spcPts val="0"/>
              </a:spcBef>
              <a:spcAft>
                <a:spcPts val="0"/>
              </a:spcAft>
              <a:buClr>
                <a:srgbClr val="3F3F3F"/>
              </a:buClr>
              <a:buSzPts val="900"/>
              <a:buFont typeface="Courier New"/>
              <a:buChar char="o"/>
            </a:pPr>
            <a:r>
              <a:rPr lang="en-US" sz="1200">
                <a:solidFill>
                  <a:srgbClr val="3F3F3F"/>
                </a:solidFill>
                <a:latin typeface="Open Sans"/>
                <a:ea typeface="Open Sans"/>
                <a:cs typeface="Open Sans"/>
                <a:sym typeface="Open Sans"/>
              </a:rPr>
              <a:t>Replaces the original data with non-sensitive placeholders</a:t>
            </a:r>
            <a:endParaRPr/>
          </a:p>
          <a:p>
            <a:pPr indent="-311150" lvl="0" marL="457200" rtl="0" algn="l">
              <a:lnSpc>
                <a:spcPct val="114000"/>
              </a:lnSpc>
              <a:spcBef>
                <a:spcPts val="0"/>
              </a:spcBef>
              <a:spcAft>
                <a:spcPts val="0"/>
              </a:spcAft>
              <a:buClr>
                <a:srgbClr val="3F3F3F"/>
              </a:buClr>
              <a:buSzPts val="900"/>
              <a:buFont typeface="Courier New"/>
              <a:buNone/>
            </a:pPr>
            <a:r>
              <a:t/>
            </a:r>
            <a:endParaRPr>
              <a:solidFill>
                <a:schemeClr val="dk1"/>
              </a:solidFill>
            </a:endParaRPr>
          </a:p>
          <a:p>
            <a:pPr indent="-368300" lvl="0" marL="457200" rtl="0" algn="l">
              <a:lnSpc>
                <a:spcPct val="114000"/>
              </a:lnSpc>
              <a:spcBef>
                <a:spcPts val="0"/>
              </a:spcBef>
              <a:spcAft>
                <a:spcPts val="0"/>
              </a:spcAft>
              <a:buClr>
                <a:srgbClr val="3F3F3F"/>
              </a:buClr>
              <a:buSzPts val="900"/>
              <a:buFont typeface="Courier New"/>
              <a:buChar char="o"/>
            </a:pPr>
            <a:r>
              <a:rPr lang="en-US" sz="1200">
                <a:solidFill>
                  <a:srgbClr val="3F3F3F"/>
                </a:solidFill>
                <a:latin typeface="Open Sans"/>
                <a:ea typeface="Open Sans"/>
                <a:cs typeface="Open Sans"/>
                <a:sym typeface="Open Sans"/>
              </a:rPr>
              <a:t>Is used to safeguard the sensitive data in a secure, protected, and regulated environment</a:t>
            </a:r>
            <a:endParaRPr/>
          </a:p>
          <a:p>
            <a:pPr indent="-311150" lvl="0" marL="457200" rtl="0" algn="l">
              <a:lnSpc>
                <a:spcPct val="114000"/>
              </a:lnSpc>
              <a:spcBef>
                <a:spcPts val="0"/>
              </a:spcBef>
              <a:spcAft>
                <a:spcPts val="0"/>
              </a:spcAft>
              <a:buClr>
                <a:srgbClr val="3F3F3F"/>
              </a:buClr>
              <a:buSzPts val="900"/>
              <a:buFont typeface="Courier New"/>
              <a:buNone/>
            </a:pPr>
            <a:r>
              <a:t/>
            </a:r>
            <a:endParaRPr sz="1200">
              <a:solidFill>
                <a:srgbClr val="3F3F3F"/>
              </a:solidFill>
              <a:latin typeface="Open Sans"/>
              <a:ea typeface="Open Sans"/>
              <a:cs typeface="Open Sans"/>
              <a:sym typeface="Open Sans"/>
            </a:endParaRPr>
          </a:p>
          <a:p>
            <a:pPr indent="0" lvl="0" marL="88900" rtl="0" algn="l">
              <a:lnSpc>
                <a:spcPct val="114000"/>
              </a:lnSpc>
              <a:spcBef>
                <a:spcPts val="0"/>
              </a:spcBef>
              <a:spcAft>
                <a:spcPts val="0"/>
              </a:spcAft>
              <a:buClr>
                <a:srgbClr val="3F3F3F"/>
              </a:buClr>
              <a:buSzPts val="900"/>
              <a:buFont typeface="Courier New"/>
              <a:buNone/>
            </a:pPr>
            <a:r>
              <a:rPr lang="en-US" sz="1200">
                <a:solidFill>
                  <a:srgbClr val="3F3F3F"/>
                </a:solidFill>
                <a:latin typeface="Open Sans"/>
                <a:ea typeface="Open Sans"/>
                <a:cs typeface="Open Sans"/>
                <a:sym typeface="Open Sans"/>
              </a:rPr>
              <a:t>Explain the image given on the screen.</a:t>
            </a:r>
            <a:endParaRPr>
              <a:latin typeface="Calibri"/>
              <a:ea typeface="Calibri"/>
              <a:cs typeface="Calibri"/>
              <a:sym typeface="Calibri"/>
            </a:endParaRPr>
          </a:p>
          <a:p>
            <a:pPr indent="-123825" lvl="1" marL="228600" marR="0" rtl="0" algn="l">
              <a:lnSpc>
                <a:spcPct val="114000"/>
              </a:lnSpc>
              <a:spcBef>
                <a:spcPts val="0"/>
              </a:spcBef>
              <a:spcAft>
                <a:spcPts val="0"/>
              </a:spcAft>
              <a:buClr>
                <a:srgbClr val="000000"/>
              </a:buClr>
              <a:buSzPts val="1650"/>
              <a:buFont typeface="Calibri"/>
              <a:buNone/>
            </a:pPr>
            <a:r>
              <a:t/>
            </a:r>
            <a:endParaRPr/>
          </a:p>
        </p:txBody>
      </p:sp>
      <p:sp>
        <p:nvSpPr>
          <p:cNvPr id="3795" name="Google Shape;379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5" name="Shape 3845"/>
        <p:cNvGrpSpPr/>
        <p:nvPr/>
      </p:nvGrpSpPr>
      <p:grpSpPr>
        <a:xfrm>
          <a:off x="0" y="0"/>
          <a:ext cx="0" cy="0"/>
          <a:chOff x="0" y="0"/>
          <a:chExt cx="0" cy="0"/>
        </a:xfrm>
      </p:grpSpPr>
      <p:sp>
        <p:nvSpPr>
          <p:cNvPr id="3846" name="Google Shape;3846;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228600" lvl="0" marL="228600" rtl="0" algn="l">
              <a:lnSpc>
                <a:spcPct val="100000"/>
              </a:lnSpc>
              <a:spcBef>
                <a:spcPts val="0"/>
              </a:spcBef>
              <a:spcAft>
                <a:spcPts val="0"/>
              </a:spcAft>
              <a:buSzPts val="1400"/>
              <a:buFont typeface="Arial"/>
              <a:buAutoNum type="arabicPeriod"/>
            </a:pPr>
            <a:r>
              <a:rPr lang="en-US" sz="1200">
                <a:solidFill>
                  <a:srgbClr val="3F3F3F"/>
                </a:solidFill>
                <a:latin typeface="Open Sans"/>
                <a:ea typeface="Open Sans"/>
                <a:cs typeface="Open Sans"/>
                <a:sym typeface="Open Sans"/>
              </a:rPr>
              <a:t>An application collects or generates a piece of sensitive data.</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Data is sent to the tokenization server. It is not stored locally.</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The tokenization server generates the token. The sensitive data and the token are stored in the token database.</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The tokenization server returns the token to the application.</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The application stores the token rather than the</a:t>
            </a:r>
            <a:r>
              <a:rPr lang="en-US" sz="1200">
                <a:solidFill>
                  <a:srgbClr val="000000"/>
                </a:solidFill>
                <a:latin typeface="Open Sans"/>
                <a:ea typeface="Open Sans"/>
                <a:cs typeface="Open Sans"/>
                <a:sym typeface="Open Sans"/>
              </a:rPr>
              <a:t> </a:t>
            </a:r>
            <a:r>
              <a:rPr lang="en-US" sz="1200">
                <a:solidFill>
                  <a:srgbClr val="3F3F3F"/>
                </a:solidFill>
                <a:latin typeface="Open Sans"/>
                <a:ea typeface="Open Sans"/>
                <a:cs typeface="Open Sans"/>
                <a:sym typeface="Open Sans"/>
              </a:rPr>
              <a:t>original data. </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When the sensitive data is needed, an authorized application or user can request it.</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p:txBody>
      </p:sp>
      <p:sp>
        <p:nvSpPr>
          <p:cNvPr id="3847" name="Google Shape;38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2" name="Shape 3902"/>
        <p:cNvGrpSpPr/>
        <p:nvPr/>
      </p:nvGrpSpPr>
      <p:grpSpPr>
        <a:xfrm>
          <a:off x="0" y="0"/>
          <a:ext cx="0" cy="0"/>
          <a:chOff x="0" y="0"/>
          <a:chExt cx="0" cy="0"/>
        </a:xfrm>
      </p:grpSpPr>
      <p:sp>
        <p:nvSpPr>
          <p:cNvPr id="3903" name="Google Shape;3903;p4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Let's take the example of Netflix which collects credit card from customers.</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Netflix uses tokenization to secure credit card information. </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The credit card details are sent to a tokenization database and replaced with a token. </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Netflix stores the token instead of the actual credit card information. </a:t>
            </a:r>
            <a:endParaRPr/>
          </a:p>
          <a:p>
            <a:pPr indent="-342900" lvl="1" marL="3429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When needed, Netflix uses the token to retrieve the credit card information from the tokenization database.</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904" name="Google Shape;3904;p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p4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8" name="Google Shape;3918;p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1" name="Shape 3921"/>
        <p:cNvGrpSpPr/>
        <p:nvPr/>
      </p:nvGrpSpPr>
      <p:grpSpPr>
        <a:xfrm>
          <a:off x="0" y="0"/>
          <a:ext cx="0" cy="0"/>
          <a:chOff x="0" y="0"/>
          <a:chExt cx="0" cy="0"/>
        </a:xfrm>
      </p:grpSpPr>
      <p:sp>
        <p:nvSpPr>
          <p:cNvPr id="3922" name="Google Shape;3922;p4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b="1" lang="en-US" sz="1200">
                <a:solidFill>
                  <a:srgbClr val="3F3F3F"/>
                </a:solidFill>
              </a:rPr>
              <a:t>Encryption </a:t>
            </a:r>
            <a:r>
              <a:rPr b="1" lang="en-US">
                <a:solidFill>
                  <a:srgbClr val="3F3F3F"/>
                </a:solidFill>
              </a:rPr>
              <a:t>Methods</a:t>
            </a:r>
            <a:r>
              <a:rPr b="1" lang="en-US" sz="1200">
                <a:solidFill>
                  <a:srgbClr val="3F3F3F"/>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Symmetric key, also known as a secret key or private key, is a fundamental element in symmetric key cryptography.</a:t>
            </a:r>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Asymmetric keys Asymmetric key cryptography, also known as public-key cryptography. It uses two keys private keys which is private and public keys can be shared</a:t>
            </a:r>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A single key serves two purposes: encryption (scrambling plain text) and decryption</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3F3F3F"/>
              </a:solidFill>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SemiBold"/>
                <a:ea typeface="Open Sans SemiBold"/>
                <a:cs typeface="Open Sans SemiBold"/>
                <a:sym typeface="Open Sans SemiBold"/>
              </a:rPr>
              <a:t>Symmetric Key Algorithm</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SemiBold"/>
                <a:ea typeface="Open Sans SemiBold"/>
                <a:cs typeface="Open Sans SemiBold"/>
                <a:sym typeface="Open Sans SemiBold"/>
              </a:rPr>
              <a:t>Asymmetric Key Algorithm</a:t>
            </a:r>
            <a:endParaRPr/>
          </a:p>
          <a:p>
            <a:pPr indent="0" lvl="0" marL="0" rtl="0" algn="l">
              <a:lnSpc>
                <a:spcPct val="100000"/>
              </a:lnSpc>
              <a:spcBef>
                <a:spcPts val="0"/>
              </a:spcBef>
              <a:spcAft>
                <a:spcPts val="0"/>
              </a:spcAft>
              <a:buSzPts val="1400"/>
              <a:buNone/>
            </a:pPr>
            <a:r>
              <a:t/>
            </a:r>
            <a:endParaRPr/>
          </a:p>
        </p:txBody>
      </p:sp>
      <p:sp>
        <p:nvSpPr>
          <p:cNvPr id="3923" name="Google Shape;3923;p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1" name="Shape 3941"/>
        <p:cNvGrpSpPr/>
        <p:nvPr/>
      </p:nvGrpSpPr>
      <p:grpSpPr>
        <a:xfrm>
          <a:off x="0" y="0"/>
          <a:ext cx="0" cy="0"/>
          <a:chOff x="0" y="0"/>
          <a:chExt cx="0" cy="0"/>
        </a:xfrm>
      </p:grpSpPr>
      <p:sp>
        <p:nvSpPr>
          <p:cNvPr id="3942" name="Google Shape;3942;p4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marR="108585" rtl="0" algn="l">
              <a:lnSpc>
                <a:spcPct val="100000"/>
              </a:lnSpc>
              <a:spcBef>
                <a:spcPts val="60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Introduction </a:t>
            </a:r>
            <a:r>
              <a:rPr lang="en-US">
                <a:solidFill>
                  <a:srgbClr val="3F3F3F"/>
                </a:solidFill>
                <a:latin typeface="Open Sans"/>
                <a:ea typeface="Open Sans"/>
                <a:cs typeface="Open Sans"/>
                <a:sym typeface="Open Sans"/>
              </a:rPr>
              <a:t>to Symmetric Cryptography</a:t>
            </a:r>
            <a:endParaRPr>
              <a:solidFill>
                <a:srgbClr val="3F3F3F"/>
              </a:solidFill>
              <a:latin typeface="Open Sans"/>
              <a:ea typeface="Open Sans"/>
              <a:cs typeface="Open Sans"/>
              <a:sym typeface="Open Sans"/>
            </a:endParaRPr>
          </a:p>
          <a:p>
            <a:pPr indent="-342900" lvl="0" marL="342900" marR="108585" rtl="0" algn="l">
              <a:lnSpc>
                <a:spcPct val="100000"/>
              </a:lnSpc>
              <a:spcBef>
                <a:spcPts val="6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Both encryption and decryption of a message performed us</a:t>
            </a:r>
            <a:r>
              <a:rPr lang="en-US" sz="1200">
                <a:solidFill>
                  <a:srgbClr val="3F3F3F"/>
                </a:solidFill>
                <a:latin typeface="Open Sans"/>
                <a:ea typeface="Open Sans"/>
                <a:cs typeface="Open Sans"/>
                <a:sym typeface="Open Sans"/>
              </a:rPr>
              <a:t>ing</a:t>
            </a:r>
            <a:r>
              <a:rPr b="0" i="0" lang="en-US" sz="1200" u="none" cap="none" strike="noStrike">
                <a:solidFill>
                  <a:srgbClr val="3F3F3F"/>
                </a:solidFill>
                <a:latin typeface="Open Sans"/>
                <a:ea typeface="Open Sans"/>
                <a:cs typeface="Open Sans"/>
                <a:sym typeface="Open Sans"/>
              </a:rPr>
              <a:t> only a single cryptographic key</a:t>
            </a:r>
            <a:endParaRPr b="0" i="0" sz="900" u="none" cap="none" strike="noStrike">
              <a:solidFill>
                <a:srgbClr val="3F3F3F"/>
              </a:solidFill>
              <a:latin typeface="Open Sans"/>
              <a:ea typeface="Open Sans"/>
              <a:cs typeface="Open Sans"/>
              <a:sym typeface="Open Sans"/>
            </a:endParaRPr>
          </a:p>
          <a:p>
            <a:pPr indent="-342900" lvl="0" marL="355600" marR="5080" rtl="0" algn="l">
              <a:lnSpc>
                <a:spcPct val="100000"/>
              </a:lnSpc>
              <a:spcBef>
                <a:spcPts val="12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Each pair of communicating users must have a copy of the key</a:t>
            </a:r>
            <a:endParaRPr b="0" i="0" sz="900" u="none" cap="none" strike="noStrike">
              <a:solidFill>
                <a:srgbClr val="3F3F3F"/>
              </a:solidFill>
              <a:latin typeface="Open Sans"/>
              <a:ea typeface="Open Sans"/>
              <a:cs typeface="Open Sans"/>
              <a:sym typeface="Open Sans"/>
            </a:endParaRPr>
          </a:p>
          <a:p>
            <a:pPr indent="-342900" lvl="0" marL="355600" marR="10160" rtl="0" algn="l">
              <a:lnSpc>
                <a:spcPct val="100000"/>
              </a:lnSpc>
              <a:spcBef>
                <a:spcPts val="120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C</a:t>
            </a:r>
            <a:r>
              <a:rPr b="0" i="0" lang="en-US" sz="1200" u="none" cap="none" strike="noStrike">
                <a:solidFill>
                  <a:srgbClr val="3F3F3F"/>
                </a:solidFill>
                <a:latin typeface="Open Sans"/>
                <a:ea typeface="Open Sans"/>
                <a:cs typeface="Open Sans"/>
                <a:sym typeface="Open Sans"/>
              </a:rPr>
              <a:t>an provide confidentiality because of the same key, but not authenticity or </a:t>
            </a:r>
            <a:r>
              <a:rPr lang="en-US" sz="1200">
                <a:solidFill>
                  <a:srgbClr val="0E101A"/>
                </a:solidFill>
                <a:latin typeface="Open Sans"/>
                <a:ea typeface="Open Sans"/>
                <a:cs typeface="Open Sans"/>
                <a:sym typeface="Open Sans"/>
              </a:rPr>
              <a:t>non-repudiation</a:t>
            </a:r>
            <a:endParaRPr b="0" i="0" sz="900" u="none" cap="none" strike="noStrike">
              <a:solidFill>
                <a:srgbClr val="3F3F3F"/>
              </a:solidFill>
              <a:latin typeface="Open Sans"/>
              <a:ea typeface="Open Sans"/>
              <a:cs typeface="Open Sans"/>
              <a:sym typeface="Open Sans"/>
            </a:endParaRPr>
          </a:p>
          <a:p>
            <a:pPr indent="-342900" lvl="0" marL="355600" marR="0" rtl="0" algn="l">
              <a:lnSpc>
                <a:spcPct val="100000"/>
              </a:lnSpc>
              <a:spcBef>
                <a:spcPts val="120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U</a:t>
            </a:r>
            <a:r>
              <a:rPr b="0" i="0" lang="en-US" sz="1200" u="none" cap="none" strike="noStrike">
                <a:solidFill>
                  <a:srgbClr val="3F3F3F"/>
                </a:solidFill>
                <a:latin typeface="Open Sans"/>
                <a:ea typeface="Open Sans"/>
                <a:cs typeface="Open Sans"/>
                <a:sym typeface="Open Sans"/>
              </a:rPr>
              <a:t>sed to send secret</a:t>
            </a:r>
            <a:r>
              <a:rPr b="0" i="0" lang="en-US" sz="900" u="none" cap="none" strike="noStrike">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messages where confidentiality is the main criteri</a:t>
            </a:r>
            <a:r>
              <a:rPr lang="en-US" sz="1200">
                <a:solidFill>
                  <a:srgbClr val="3F3F3F"/>
                </a:solidFill>
                <a:latin typeface="Open Sans"/>
                <a:ea typeface="Open Sans"/>
                <a:cs typeface="Open Sans"/>
                <a:sym typeface="Open Sans"/>
              </a:rPr>
              <a:t>on</a:t>
            </a:r>
            <a:endParaRPr b="0" i="0" sz="900" u="none" cap="none" strike="noStrike">
              <a:solidFill>
                <a:srgbClr val="3F3F3F"/>
              </a:solidFill>
              <a:latin typeface="Open Sans"/>
              <a:ea typeface="Open Sans"/>
              <a:cs typeface="Open Sans"/>
              <a:sym typeface="Open Sans"/>
            </a:endParaRPr>
          </a:p>
          <a:p>
            <a:pPr indent="-342900" lvl="0" marL="355600" marR="0" rtl="0" algn="l">
              <a:lnSpc>
                <a:spcPct val="100000"/>
              </a:lnSpc>
              <a:spcBef>
                <a:spcPts val="120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U</a:t>
            </a:r>
            <a:r>
              <a:rPr b="0" i="0" lang="en-US" sz="1200" u="none" cap="none" strike="noStrike">
                <a:solidFill>
                  <a:srgbClr val="3F3F3F"/>
                </a:solidFill>
                <a:latin typeface="Open Sans"/>
                <a:ea typeface="Open Sans"/>
                <a:cs typeface="Open Sans"/>
                <a:sym typeface="Open Sans"/>
              </a:rPr>
              <a:t>sed in wired and wireless networks</a:t>
            </a:r>
            <a:endParaRPr b="0" i="0" sz="900" u="none" cap="none" strike="noStrike">
              <a:solidFill>
                <a:srgbClr val="3F3F3F"/>
              </a:solidFill>
              <a:latin typeface="Open Sans"/>
              <a:ea typeface="Open Sans"/>
              <a:cs typeface="Open Sans"/>
              <a:sym typeface="Open Sans"/>
            </a:endParaRPr>
          </a:p>
          <a:p>
            <a:pPr indent="-342900" lvl="0" marL="355600" marR="0" rtl="0" algn="l">
              <a:lnSpc>
                <a:spcPct val="100000"/>
              </a:lnSpc>
              <a:spcBef>
                <a:spcPts val="12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Number of keys = n(n-1)/2</a:t>
            </a:r>
            <a:endParaRPr b="0" i="0" sz="900" u="none" cap="none" strike="noStrike">
              <a:solidFill>
                <a:srgbClr val="3F3F3F"/>
              </a:solidFill>
              <a:latin typeface="Open Sans"/>
              <a:ea typeface="Open Sans"/>
              <a:cs typeface="Open Sans"/>
              <a:sym typeface="Open Sans"/>
            </a:endParaRPr>
          </a:p>
          <a:p>
            <a:pPr indent="-342900" lvl="0" marL="355600" marR="1591310" rtl="0" algn="l">
              <a:lnSpc>
                <a:spcPct val="100000"/>
              </a:lnSpc>
              <a:spcBef>
                <a:spcPts val="12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Keys must be securely shared between communicating parties</a:t>
            </a:r>
            <a:endParaRPr b="0" i="0" sz="900" u="none" cap="none" strike="noStrike">
              <a:solidFill>
                <a:srgbClr val="3F3F3F"/>
              </a:solidFill>
              <a:latin typeface="Open Sans"/>
              <a:ea typeface="Open Sans"/>
              <a:cs typeface="Open Sans"/>
              <a:sym typeface="Open Sans"/>
            </a:endParaRPr>
          </a:p>
          <a:p>
            <a:pPr indent="-342900" lvl="0" marL="355600" marR="482600" rtl="0" algn="l">
              <a:lnSpc>
                <a:spcPct val="100000"/>
              </a:lnSpc>
              <a:spcBef>
                <a:spcPts val="1200"/>
              </a:spcBef>
              <a:spcAft>
                <a:spcPts val="60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Examples: Blowfish, AES, IDEA, RC4, RC5, RC6, DES, and 3DES.</a:t>
            </a:r>
            <a:r>
              <a:rPr lang="en-US">
                <a:solidFill>
                  <a:srgbClr val="3F3F3F"/>
                </a:solidFill>
                <a:latin typeface="Open Sans"/>
                <a:ea typeface="Open Sans"/>
                <a:cs typeface="Open Sans"/>
                <a:sym typeface="Open Sans"/>
              </a:rPr>
              <a:t>metric </a:t>
            </a:r>
            <a:r>
              <a:rPr lang="en-US" sz="1200">
                <a:solidFill>
                  <a:srgbClr val="3F3F3F"/>
                </a:solidFill>
                <a:latin typeface="Open Sans"/>
                <a:ea typeface="Open Sans"/>
                <a:cs typeface="Open Sans"/>
                <a:sym typeface="Open Sans"/>
              </a:rPr>
              <a:t>Cryptography</a:t>
            </a:r>
            <a:endParaRPr/>
          </a:p>
        </p:txBody>
      </p:sp>
      <p:sp>
        <p:nvSpPr>
          <p:cNvPr id="3943" name="Google Shape;3943;p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8" name="Shape 3968"/>
        <p:cNvGrpSpPr/>
        <p:nvPr/>
      </p:nvGrpSpPr>
      <p:grpSpPr>
        <a:xfrm>
          <a:off x="0" y="0"/>
          <a:ext cx="0" cy="0"/>
          <a:chOff x="0" y="0"/>
          <a:chExt cx="0" cy="0"/>
        </a:xfrm>
      </p:grpSpPr>
      <p:sp>
        <p:nvSpPr>
          <p:cNvPr id="3969" name="Google Shape;3969;p4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diagram given on the slide.</a:t>
            </a:r>
            <a:endParaRPr/>
          </a:p>
        </p:txBody>
      </p:sp>
      <p:sp>
        <p:nvSpPr>
          <p:cNvPr id="3970" name="Google Shape;3970;p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9" name="Shape 4029"/>
        <p:cNvGrpSpPr/>
        <p:nvPr/>
      </p:nvGrpSpPr>
      <p:grpSpPr>
        <a:xfrm>
          <a:off x="0" y="0"/>
          <a:ext cx="0" cy="0"/>
          <a:chOff x="0" y="0"/>
          <a:chExt cx="0" cy="0"/>
        </a:xfrm>
      </p:grpSpPr>
      <p:sp>
        <p:nvSpPr>
          <p:cNvPr id="4030" name="Google Shape;4030;p4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Block Cipher</a:t>
            </a:r>
            <a:endParaRPr/>
          </a:p>
          <a:p>
            <a:pPr indent="-368300" lvl="0" marL="457200" rtl="0" algn="l">
              <a:lnSpc>
                <a:spcPct val="115000"/>
              </a:lnSpc>
              <a:spcBef>
                <a:spcPts val="100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Converts a fixed-length block of plaintext data to a block of ciphertext data of the same length</a:t>
            </a:r>
            <a:endParaRPr/>
          </a:p>
          <a:p>
            <a:pPr indent="-368300" lvl="0" marL="457200" marR="238759" rtl="0" algn="l">
              <a:lnSpc>
                <a:spcPct val="115000"/>
              </a:lnSpc>
              <a:spcBef>
                <a:spcPts val="100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Text is operated on preset blocks (64,128,192 bits, etc.)</a:t>
            </a:r>
            <a:endParaRPr/>
          </a:p>
          <a:p>
            <a:pPr indent="-368300" lvl="0" marL="457200" marR="104775" rtl="0" algn="l">
              <a:lnSpc>
                <a:spcPct val="115000"/>
              </a:lnSpc>
              <a:spcBef>
                <a:spcPts val="100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A combination of substitution and transposition is used</a:t>
            </a:r>
            <a:endParaRPr/>
          </a:p>
          <a:p>
            <a:pPr indent="-368300" lvl="0" marL="457200" rtl="0" algn="l">
              <a:lnSpc>
                <a:spcPct val="115000"/>
              </a:lnSpc>
              <a:spcBef>
                <a:spcPts val="100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Although stronger than stream-based ciphers, it is more expensive and computationally more exhaustive</a:t>
            </a:r>
            <a:endParaRPr/>
          </a:p>
          <a:p>
            <a:pPr indent="-368300" lvl="0" marL="457200" rtl="0" algn="l">
              <a:lnSpc>
                <a:spcPct val="115000"/>
              </a:lnSpc>
              <a:spcBef>
                <a:spcPts val="100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Mainly implemented in software</a:t>
            </a:r>
            <a:endParaRPr/>
          </a:p>
          <a:p>
            <a:pPr indent="-368300" lvl="0" marL="457200" rtl="0" algn="l">
              <a:lnSpc>
                <a:spcPct val="115000"/>
              </a:lnSpc>
              <a:spcBef>
                <a:spcPts val="100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Used in ciphers like DES and AES</a:t>
            </a:r>
            <a:endParaRPr/>
          </a:p>
          <a:p>
            <a:pPr indent="0" lvl="0" marL="0" rtl="0" algn="l">
              <a:lnSpc>
                <a:spcPct val="100000"/>
              </a:lnSpc>
              <a:spcBef>
                <a:spcPts val="1000"/>
              </a:spcBef>
              <a:spcAft>
                <a:spcPts val="0"/>
              </a:spcAft>
              <a:buSzPts val="1400"/>
              <a:buNone/>
            </a:pPr>
            <a:r>
              <a:t/>
            </a:r>
            <a:endParaRPr/>
          </a:p>
        </p:txBody>
      </p:sp>
      <p:sp>
        <p:nvSpPr>
          <p:cNvPr id="4031" name="Google Shape;4031;p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p4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2" marL="342900" marR="233045" rtl="0" algn="l">
              <a:lnSpc>
                <a:spcPct val="100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A stream of ciphertext data is generated by combining the keystream (sequence of bits) with plaintext data bit by bit using XOR operations</a:t>
            </a:r>
            <a:endParaRPr>
              <a:solidFill>
                <a:srgbClr val="3F3F3F"/>
              </a:solidFill>
              <a:latin typeface="Open Sans"/>
              <a:ea typeface="Open Sans"/>
              <a:cs typeface="Open Sans"/>
              <a:sym typeface="Open Sans"/>
            </a:endParaRPr>
          </a:p>
          <a:p>
            <a:pPr indent="-342900" lvl="2" marL="342900" rtl="0" algn="l">
              <a:lnSpc>
                <a:spcPct val="100000"/>
              </a:lnSpc>
              <a:spcBef>
                <a:spcPts val="2400"/>
              </a:spcBef>
              <a:spcAft>
                <a:spcPts val="0"/>
              </a:spcAft>
              <a:buSzPts val="2200"/>
              <a:buFont typeface="Arial"/>
              <a:buChar char="•"/>
            </a:pPr>
            <a:r>
              <a:rPr lang="en-US" sz="1200">
                <a:solidFill>
                  <a:srgbClr val="3F3F3F"/>
                </a:solidFill>
                <a:latin typeface="Open Sans"/>
                <a:ea typeface="Open Sans"/>
                <a:cs typeface="Open Sans"/>
                <a:sym typeface="Open Sans"/>
              </a:rPr>
              <a:t>To ensure security, keystream must have a non-repeating</a:t>
            </a:r>
            <a:r>
              <a:rPr lang="en-US">
                <a:solidFill>
                  <a:srgbClr val="3F3F3F"/>
                </a:solidFill>
                <a:latin typeface="Open Sans"/>
                <a:ea typeface="Open Sans"/>
                <a:cs typeface="Open Sans"/>
                <a:sym typeface="Open Sans"/>
              </a:rPr>
              <a:t> </a:t>
            </a:r>
            <a:r>
              <a:rPr lang="en-US" sz="1200">
                <a:solidFill>
                  <a:srgbClr val="3F3F3F"/>
                </a:solidFill>
                <a:latin typeface="Open Sans"/>
                <a:ea typeface="Open Sans"/>
                <a:cs typeface="Open Sans"/>
                <a:sym typeface="Open Sans"/>
              </a:rPr>
              <a:t>pattern of bits</a:t>
            </a:r>
            <a:endParaRPr>
              <a:solidFill>
                <a:srgbClr val="3F3F3F"/>
              </a:solidFill>
              <a:latin typeface="Open Sans"/>
              <a:ea typeface="Open Sans"/>
              <a:cs typeface="Open Sans"/>
              <a:sym typeface="Open Sans"/>
            </a:endParaRPr>
          </a:p>
          <a:p>
            <a:pPr indent="-342900" lvl="2" marL="342900" rtl="0" algn="l">
              <a:lnSpc>
                <a:spcPct val="100000"/>
              </a:lnSpc>
              <a:spcBef>
                <a:spcPts val="2400"/>
              </a:spcBef>
              <a:spcAft>
                <a:spcPts val="0"/>
              </a:spcAft>
              <a:buSzPts val="2200"/>
              <a:buFont typeface="Arial"/>
              <a:buChar char="•"/>
            </a:pPr>
            <a:r>
              <a:rPr lang="en-US" sz="1200">
                <a:solidFill>
                  <a:srgbClr val="3F3F3F"/>
                </a:solidFill>
                <a:latin typeface="Open Sans"/>
                <a:ea typeface="Open Sans"/>
                <a:cs typeface="Open Sans"/>
                <a:sym typeface="Open Sans"/>
              </a:rPr>
              <a:t>Mainly implemented in hardware</a:t>
            </a:r>
            <a:endParaRPr/>
          </a:p>
          <a:p>
            <a:pPr indent="-342900" lvl="2" marL="342900" rtl="0" algn="l">
              <a:lnSpc>
                <a:spcPct val="100000"/>
              </a:lnSpc>
              <a:spcBef>
                <a:spcPts val="2400"/>
              </a:spcBef>
              <a:spcAft>
                <a:spcPts val="1200"/>
              </a:spcAft>
              <a:buSzPts val="2200"/>
              <a:buFont typeface="Arial"/>
              <a:buChar char="•"/>
            </a:pPr>
            <a:r>
              <a:rPr lang="en-US" sz="1200">
                <a:solidFill>
                  <a:srgbClr val="3F3F3F"/>
                </a:solidFill>
                <a:latin typeface="Open Sans"/>
                <a:ea typeface="Open Sans"/>
                <a:cs typeface="Open Sans"/>
                <a:sym typeface="Open Sans"/>
              </a:rPr>
              <a:t>Most common in voice or video</a:t>
            </a:r>
            <a:endParaRPr/>
          </a:p>
        </p:txBody>
      </p:sp>
      <p:sp>
        <p:nvSpPr>
          <p:cNvPr id="4065" name="Google Shape;4065;p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6" name="Shape 4096"/>
        <p:cNvGrpSpPr/>
        <p:nvPr/>
      </p:nvGrpSpPr>
      <p:grpSpPr>
        <a:xfrm>
          <a:off x="0" y="0"/>
          <a:ext cx="0" cy="0"/>
          <a:chOff x="0" y="0"/>
          <a:chExt cx="0" cy="0"/>
        </a:xfrm>
      </p:grpSpPr>
      <p:sp>
        <p:nvSpPr>
          <p:cNvPr id="4097" name="Google Shape;4097;p4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SemiBold"/>
                <a:ea typeface="Open Sans SemiBold"/>
                <a:cs typeface="Open Sans SemiBold"/>
                <a:sym typeface="Open Sans SemiBold"/>
              </a:rPr>
              <a:t>Stream Cipher</a:t>
            </a:r>
            <a:endParaRPr/>
          </a:p>
          <a:p>
            <a:pPr indent="-342900" lvl="0" marL="342900"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Faster than block cipher</a:t>
            </a:r>
            <a:endParaRPr/>
          </a:p>
          <a:p>
            <a:pPr indent="-342900" lvl="0" marL="342900" marR="328929"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Processes the input element continuously producing output, one element at a time</a:t>
            </a:r>
            <a:endParaRPr/>
          </a:p>
          <a:p>
            <a:pPr indent="-342900" lvl="0" marL="342900"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Requires less code</a:t>
            </a:r>
            <a:endParaRPr/>
          </a:p>
          <a:p>
            <a:pPr indent="-342900" lvl="0" marL="342900" marR="375920"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With steam cipher, keys can be used only one time</a:t>
            </a:r>
            <a:endParaRPr sz="1200">
              <a:latin typeface="Open Sans"/>
              <a:ea typeface="Open Sans"/>
              <a:cs typeface="Open Sans"/>
              <a:sym typeface="Open Sans"/>
            </a:endParaRPr>
          </a:p>
          <a:p>
            <a:pPr indent="-342900" lvl="0" marL="342900" marR="375920"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Application: SSL (Secure connection on Web)</a:t>
            </a:r>
            <a:endParaRPr/>
          </a:p>
          <a:p>
            <a:pPr indent="-342900" lvl="0" marL="342900" marR="375920"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Easier to implement in hardware</a:t>
            </a:r>
            <a:endParaRPr/>
          </a:p>
          <a:p>
            <a:pPr indent="-203200" lvl="0" marL="342900" marR="375920" rtl="0" algn="l">
              <a:lnSpc>
                <a:spcPct val="114000"/>
              </a:lnSpc>
              <a:spcBef>
                <a:spcPts val="120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0" lvl="0" marL="0" marR="375920" rtl="0" algn="l">
              <a:lnSpc>
                <a:spcPct val="114000"/>
              </a:lnSpc>
              <a:spcBef>
                <a:spcPts val="1200"/>
              </a:spcBef>
              <a:spcAft>
                <a:spcPts val="0"/>
              </a:spcAft>
              <a:buClr>
                <a:srgbClr val="000000"/>
              </a:buClr>
              <a:buSzPts val="2200"/>
              <a:buFont typeface="Arial"/>
              <a:buNone/>
            </a:pPr>
            <a:r>
              <a:rPr b="0" i="0" lang="en-US" sz="1200" u="none" cap="none" strike="noStrike">
                <a:solidFill>
                  <a:schemeClr val="lt1"/>
                </a:solidFill>
                <a:latin typeface="Open Sans SemiBold"/>
                <a:ea typeface="Open Sans SemiBold"/>
                <a:cs typeface="Open Sans SemiBold"/>
                <a:sym typeface="Open Sans SemiBold"/>
              </a:rPr>
              <a:t>Block Cipher</a:t>
            </a:r>
            <a:endParaRPr/>
          </a:p>
          <a:p>
            <a:pPr indent="-342900" lvl="0" marL="342900" marR="405128" rtl="0" algn="l">
              <a:lnSpc>
                <a:spcPct val="114000"/>
              </a:lnSpc>
              <a:spcBef>
                <a:spcPts val="600"/>
              </a:spcBef>
              <a:spcAft>
                <a:spcPts val="0"/>
              </a:spcAft>
              <a:buSzPts val="2200"/>
              <a:buFont typeface="Arial"/>
              <a:buChar char="•"/>
            </a:pPr>
            <a:r>
              <a:rPr lang="en-US" sz="1200">
                <a:solidFill>
                  <a:srgbClr val="3F3F3F"/>
                </a:solidFill>
                <a:latin typeface="Open Sans"/>
                <a:ea typeface="Open Sans"/>
                <a:cs typeface="Open Sans"/>
                <a:sym typeface="Open Sans"/>
              </a:rPr>
              <a:t>Operates on larger block of data </a:t>
            </a:r>
            <a:endParaRPr/>
          </a:p>
          <a:p>
            <a:pPr indent="-342900" lvl="0" marL="342900" marR="405128" rtl="0" algn="l">
              <a:lnSpc>
                <a:spcPct val="114000"/>
              </a:lnSpc>
              <a:spcBef>
                <a:spcPts val="600"/>
              </a:spcBef>
              <a:spcAft>
                <a:spcPts val="0"/>
              </a:spcAft>
              <a:buSzPts val="2200"/>
              <a:buFont typeface="Arial"/>
              <a:buChar char="•"/>
            </a:pPr>
            <a:r>
              <a:rPr lang="en-US" sz="1200">
                <a:solidFill>
                  <a:srgbClr val="3F3F3F"/>
                </a:solidFill>
                <a:latin typeface="Open Sans"/>
                <a:ea typeface="Open Sans"/>
                <a:cs typeface="Open Sans"/>
                <a:sym typeface="Open Sans"/>
              </a:rPr>
              <a:t>Slower than stream cipher</a:t>
            </a:r>
            <a:endParaRPr/>
          </a:p>
          <a:p>
            <a:pPr indent="-342900" lvl="0" marL="342900" marR="5080"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Processes one block at a time, producing output for each input block</a:t>
            </a:r>
            <a:endParaRPr/>
          </a:p>
          <a:p>
            <a:pPr indent="-342900" lvl="0" marL="342900" marR="1296668"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Requires more code </a:t>
            </a:r>
            <a:endParaRPr sz="1200">
              <a:latin typeface="Open Sans"/>
              <a:ea typeface="Open Sans"/>
              <a:cs typeface="Open Sans"/>
              <a:sym typeface="Open Sans"/>
            </a:endParaRPr>
          </a:p>
          <a:p>
            <a:pPr indent="-342900" lvl="0" marL="342900" marR="1296668"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Reuse of key is possible</a:t>
            </a:r>
            <a:endParaRPr sz="1200">
              <a:latin typeface="Open Sans"/>
              <a:ea typeface="Open Sans"/>
              <a:cs typeface="Open Sans"/>
              <a:sym typeface="Open Sans"/>
            </a:endParaRPr>
          </a:p>
          <a:p>
            <a:pPr indent="-342900" lvl="0" marL="342900" marR="1296668"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Example: DES encryption</a:t>
            </a:r>
            <a:endParaRPr/>
          </a:p>
          <a:p>
            <a:pPr indent="-342900" lvl="0" marL="342900" rtl="0" algn="l">
              <a:lnSpc>
                <a:spcPct val="114000"/>
              </a:lnSpc>
              <a:spcBef>
                <a:spcPts val="1200"/>
              </a:spcBef>
              <a:spcAft>
                <a:spcPts val="0"/>
              </a:spcAft>
              <a:buSzPts val="2200"/>
              <a:buFont typeface="Arial"/>
              <a:buChar char="•"/>
            </a:pPr>
            <a:r>
              <a:rPr lang="en-US" sz="1200">
                <a:solidFill>
                  <a:srgbClr val="3F3F3F"/>
                </a:solidFill>
                <a:latin typeface="Open Sans"/>
                <a:ea typeface="Open Sans"/>
                <a:cs typeface="Open Sans"/>
                <a:sym typeface="Open Sans"/>
              </a:rPr>
              <a:t>Application: Database, file encryption</a:t>
            </a:r>
            <a:endParaRPr/>
          </a:p>
          <a:p>
            <a:pPr indent="-342900" lvl="0" marL="342900" rtl="0" algn="l">
              <a:lnSpc>
                <a:spcPct val="114000"/>
              </a:lnSpc>
              <a:spcBef>
                <a:spcPts val="1200"/>
              </a:spcBef>
              <a:spcAft>
                <a:spcPts val="600"/>
              </a:spcAft>
              <a:buSzPts val="2200"/>
              <a:buFont typeface="Arial"/>
              <a:buChar char="•"/>
            </a:pPr>
            <a:r>
              <a:rPr lang="en-US" sz="1200">
                <a:solidFill>
                  <a:srgbClr val="3F3F3F"/>
                </a:solidFill>
                <a:latin typeface="Open Sans"/>
                <a:ea typeface="Open Sans"/>
                <a:cs typeface="Open Sans"/>
                <a:sym typeface="Open Sans"/>
              </a:rPr>
              <a:t>Easier to implement in software</a:t>
            </a:r>
            <a:r>
              <a:rPr b="0" i="0" lang="en-US" sz="1200" u="none" cap="none" strike="noStrike">
                <a:solidFill>
                  <a:srgbClr val="3F3F3F"/>
                </a:solidFill>
                <a:latin typeface="Open Sans"/>
                <a:ea typeface="Open Sans"/>
                <a:cs typeface="Open Sans"/>
                <a:sym typeface="Open Sans"/>
              </a:rPr>
              <a:t> </a:t>
            </a:r>
            <a:endParaRPr/>
          </a:p>
        </p:txBody>
      </p:sp>
      <p:sp>
        <p:nvSpPr>
          <p:cNvPr id="4098" name="Google Shape;4098;p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Discuss various measures to protect confidentiality</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None/>
            </a:pPr>
            <a:r>
              <a:rPr lang="en-US"/>
              <a:t>Cryptography Hash- Hash is the mathematical algorithm which takes variable data as an input and gives you fix length digest as an output. This can be used for ensuring integrity</a:t>
            </a:r>
            <a:endParaRPr/>
          </a:p>
          <a:p>
            <a:pPr indent="0" lvl="0" marL="0" rtl="0" algn="l">
              <a:lnSpc>
                <a:spcPct val="100000"/>
              </a:lnSpc>
              <a:spcBef>
                <a:spcPts val="0"/>
              </a:spcBef>
              <a:spcAft>
                <a:spcPts val="0"/>
              </a:spcAft>
              <a:buClr>
                <a:schemeClr val="dk1"/>
              </a:buClr>
              <a:buSzPts val="1400"/>
              <a:buNone/>
            </a:pPr>
            <a:r>
              <a:rPr lang="en-US"/>
              <a:t>Checksums-A checksum, like hashing, is a technique used for data integrity verification. Checksums are specifically designed to detect errors that may have been introduced during data transmission or storage</a:t>
            </a:r>
            <a:endParaRPr/>
          </a:p>
          <a:p>
            <a:pPr indent="0" lvl="0" marL="0" rtl="0" algn="l">
              <a:lnSpc>
                <a:spcPct val="100000"/>
              </a:lnSpc>
              <a:spcBef>
                <a:spcPts val="0"/>
              </a:spcBef>
              <a:spcAft>
                <a:spcPts val="0"/>
              </a:spcAft>
              <a:buClr>
                <a:schemeClr val="dk1"/>
              </a:buClr>
              <a:buSzPts val="1400"/>
              <a:buNone/>
            </a:pPr>
            <a:r>
              <a:rPr lang="en-US"/>
              <a:t>Database Integrity-Database integrity refers to the overall accuracy, consistency, and reliability of data stored in a database. It ensures that the data adheres to a set of predefined rules and maintains its validity over time.</a:t>
            </a:r>
            <a:endParaRPr/>
          </a:p>
          <a:p>
            <a:pPr indent="0" lvl="0" marL="0" rtl="0" algn="l">
              <a:lnSpc>
                <a:spcPct val="100000"/>
              </a:lnSpc>
              <a:spcBef>
                <a:spcPts val="0"/>
              </a:spcBef>
              <a:spcAft>
                <a:spcPts val="0"/>
              </a:spcAft>
              <a:buSzPts val="1400"/>
              <a:buNone/>
            </a:pPr>
            <a:r>
              <a:t/>
            </a:r>
            <a:endParaRPr/>
          </a:p>
        </p:txBody>
      </p:sp>
      <p:sp>
        <p:nvSpPr>
          <p:cNvPr id="351" name="Google Shape;351;p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5" name="Shape 4115"/>
        <p:cNvGrpSpPr/>
        <p:nvPr/>
      </p:nvGrpSpPr>
      <p:grpSpPr>
        <a:xfrm>
          <a:off x="0" y="0"/>
          <a:ext cx="0" cy="0"/>
          <a:chOff x="0" y="0"/>
          <a:chExt cx="0" cy="0"/>
        </a:xfrm>
      </p:grpSpPr>
      <p:sp>
        <p:nvSpPr>
          <p:cNvPr id="4116" name="Google Shape;4116;p4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431800" marR="89281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Advanced Encryption Standard (AES) is </a:t>
            </a:r>
            <a:r>
              <a:rPr lang="en-US" sz="2200">
                <a:solidFill>
                  <a:srgbClr val="3F3F3F"/>
                </a:solidFill>
                <a:latin typeface="Open Sans"/>
                <a:ea typeface="Open Sans"/>
                <a:cs typeface="Open Sans"/>
                <a:sym typeface="Open Sans"/>
              </a:rPr>
              <a:t>a </a:t>
            </a:r>
            <a:r>
              <a:rPr b="0" i="0" lang="en-US" sz="2200" u="none" cap="none" strike="noStrike">
                <a:solidFill>
                  <a:srgbClr val="3F3F3F"/>
                </a:solidFill>
                <a:latin typeface="Open Sans"/>
                <a:ea typeface="Open Sans"/>
                <a:cs typeface="Open Sans"/>
                <a:sym typeface="Open Sans"/>
              </a:rPr>
              <a:t>symmetric block cipher.</a:t>
            </a:r>
            <a:endParaRPr b="0" i="0" sz="800" u="none" cap="none" strike="noStrike">
              <a:solidFill>
                <a:srgbClr val="3F3F3F"/>
              </a:solidFill>
              <a:latin typeface="Open Sans"/>
              <a:ea typeface="Open Sans"/>
              <a:cs typeface="Open Sans"/>
              <a:sym typeface="Open Sans"/>
            </a:endParaRPr>
          </a:p>
          <a:p>
            <a:pPr indent="-342900" lvl="0" marL="4318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AES is the current U.S. standard.</a:t>
            </a:r>
            <a:endParaRPr b="0" i="0" sz="800" u="none" cap="none" strike="noStrike">
              <a:solidFill>
                <a:srgbClr val="3F3F3F"/>
              </a:solidFill>
              <a:latin typeface="Open Sans"/>
              <a:ea typeface="Open Sans"/>
              <a:cs typeface="Open Sans"/>
              <a:sym typeface="Open Sans"/>
            </a:endParaRPr>
          </a:p>
          <a:p>
            <a:pPr indent="-342900" lvl="0" marL="4318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For encryption it uses:</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128-bit keys (10 rounds of encryption)</a:t>
            </a:r>
            <a:endParaRPr b="0" i="0" sz="800" u="none" cap="none" strike="noStrike">
              <a:solidFill>
                <a:srgbClr val="3F3F3F"/>
              </a:solidFill>
              <a:latin typeface="Open Sans"/>
              <a:ea typeface="Open Sans"/>
              <a:cs typeface="Open Sans"/>
              <a:sym typeface="Open Sans"/>
            </a:endParaRPr>
          </a:p>
          <a:p>
            <a:pPr indent="-368300" lvl="1" marL="914400" marR="167639"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192-bit keys (12 rounds of encryption)</a:t>
            </a:r>
            <a:endParaRPr b="0" i="0" sz="800" u="none" cap="none" strike="noStrike">
              <a:solidFill>
                <a:srgbClr val="3F3F3F"/>
              </a:solidFill>
              <a:latin typeface="Open Sans"/>
              <a:ea typeface="Open Sans"/>
              <a:cs typeface="Open Sans"/>
              <a:sym typeface="Open Sans"/>
            </a:endParaRPr>
          </a:p>
          <a:p>
            <a:pPr indent="-368300" lvl="1" marL="914400" marR="167639"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256-bit keys (14 rounds of encryption)</a:t>
            </a:r>
            <a:endParaRPr b="0" i="0" sz="800" u="none" cap="none" strike="noStrike">
              <a:solidFill>
                <a:srgbClr val="3F3F3F"/>
              </a:solidFill>
              <a:latin typeface="Open Sans"/>
              <a:ea typeface="Open Sans"/>
              <a:cs typeface="Open Sans"/>
              <a:sym typeface="Open Sans"/>
            </a:endParaRPr>
          </a:p>
          <a:p>
            <a:pPr indent="-342900" lvl="0" marL="431800" marR="508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AES uses the Rijndael algorithm with variable block sizes (128, 192, and 256-bit) and key lengths (128, 192, and 256-bit).</a:t>
            </a:r>
            <a:endParaRPr b="0" i="0" sz="14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4117" name="Google Shape;4117;p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1" name="Shape 4141"/>
        <p:cNvGrpSpPr/>
        <p:nvPr/>
      </p:nvGrpSpPr>
      <p:grpSpPr>
        <a:xfrm>
          <a:off x="0" y="0"/>
          <a:ext cx="0" cy="0"/>
          <a:chOff x="0" y="0"/>
          <a:chExt cx="0" cy="0"/>
        </a:xfrm>
      </p:grpSpPr>
      <p:sp>
        <p:nvSpPr>
          <p:cNvPr id="4142" name="Google Shape;4142;p4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IDEA </a:t>
            </a:r>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Stands for International Data Encryption Algorithm</a:t>
            </a:r>
            <a:endParaRPr b="0" i="0" sz="3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Uses 64-bit blocks, a 128-bit key, and 8 rounds of computation</a:t>
            </a:r>
            <a:endParaRPr b="0" i="0" sz="3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Used in e-mail encryption software, pretty good privacy (PGP)</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Blowfish</a:t>
            </a:r>
            <a:endParaRPr/>
          </a:p>
          <a:p>
            <a:pPr indent="-342900" lvl="0" marL="3556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Uses a 64-bit block size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32 – 448 bits (in steps of 8 bits) key size and 16 rounds of computation</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Optimized for 32-bit micro-processors</a:t>
            </a:r>
            <a:endParaRPr b="0" i="0" sz="24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Twofish</a:t>
            </a:r>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Is a modification of Blowfish using 128-bit blocks</a:t>
            </a:r>
            <a:endParaRPr sz="300"/>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Uses variable key length up to 256 bits</a:t>
            </a:r>
            <a:endParaRPr/>
          </a:p>
          <a:p>
            <a:pPr indent="0" lvl="0" marL="0" marR="0" rtl="0" algn="l">
              <a:lnSpc>
                <a:spcPct val="100000"/>
              </a:lnSpc>
              <a:spcBef>
                <a:spcPts val="0"/>
              </a:spcBef>
              <a:spcAft>
                <a:spcPts val="0"/>
              </a:spcAft>
              <a:buClr>
                <a:srgbClr val="000000"/>
              </a:buClr>
              <a:buSzPts val="1400"/>
              <a:buFont typeface="Arial"/>
              <a:buNone/>
            </a:pPr>
            <a:r>
              <a:t/>
            </a:r>
            <a:endParaRPr b="1" i="0" sz="1200" u="none" cap="none" strike="noStrike">
              <a:solidFill>
                <a:schemeClr val="lt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4143" name="Google Shape;4143;p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7" name="Shape 4167"/>
        <p:cNvGrpSpPr/>
        <p:nvPr/>
      </p:nvGrpSpPr>
      <p:grpSpPr>
        <a:xfrm>
          <a:off x="0" y="0"/>
          <a:ext cx="0" cy="0"/>
          <a:chOff x="0" y="0"/>
          <a:chExt cx="0" cy="0"/>
        </a:xfrm>
      </p:grpSpPr>
      <p:sp>
        <p:nvSpPr>
          <p:cNvPr id="4168" name="Google Shape;4168;p4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RC5</a:t>
            </a:r>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Uses block sizes of 32, 64, or 128-bits, with key length up to 2040-bits</a:t>
            </a:r>
            <a:endParaRPr b="0" i="0" sz="3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Created as a candidate algorithm for AES</a:t>
            </a:r>
            <a:endParaRPr/>
          </a:p>
          <a:p>
            <a:pPr indent="-203200" lvl="0" marL="355600" marR="0" rtl="0" algn="l">
              <a:lnSpc>
                <a:spcPct val="115000"/>
              </a:lnSpc>
              <a:spcBef>
                <a:spcPts val="0"/>
              </a:spcBef>
              <a:spcAft>
                <a:spcPts val="0"/>
              </a:spcAft>
              <a:buClr>
                <a:srgbClr val="000000"/>
              </a:buClr>
              <a:buSzPts val="2200"/>
              <a:buFont typeface="Arial"/>
              <a:buNone/>
            </a:pPr>
            <a:r>
              <a:t/>
            </a:r>
            <a:endParaRPr b="0" i="0" sz="1200" u="none" cap="none" strike="noStrike">
              <a:solidFill>
                <a:srgbClr val="3F3F3F"/>
              </a:solidFill>
              <a:latin typeface="Open Sans"/>
              <a:ea typeface="Open Sans"/>
              <a:cs typeface="Open Sans"/>
              <a:sym typeface="Open Sans"/>
            </a:endParaRPr>
          </a:p>
          <a:p>
            <a:pPr indent="0" lvl="0" marL="12700" marR="0" rtl="0" algn="l">
              <a:lnSpc>
                <a:spcPct val="115000"/>
              </a:lnSpc>
              <a:spcBef>
                <a:spcPts val="0"/>
              </a:spcBef>
              <a:spcAft>
                <a:spcPts val="0"/>
              </a:spcAft>
              <a:buClr>
                <a:srgbClr val="000000"/>
              </a:buClr>
              <a:buSzPts val="2200"/>
              <a:buFont typeface="Arial"/>
              <a:buNone/>
            </a:pPr>
            <a:r>
              <a:rPr b="1" i="0" lang="en-US" sz="1200" u="none" cap="none" strike="noStrike">
                <a:solidFill>
                  <a:schemeClr val="lt1"/>
                </a:solidFill>
                <a:latin typeface="Open Sans"/>
                <a:ea typeface="Open Sans"/>
                <a:cs typeface="Open Sans"/>
                <a:sym typeface="Open Sans"/>
              </a:rPr>
              <a:t>RC6</a:t>
            </a:r>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Uses key size of 128, 192, and 256-bits and has a block size of-128 bits</a:t>
            </a:r>
            <a:endParaRPr b="0" i="0" sz="3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Based on RC5 and was also a candidate for AES</a:t>
            </a:r>
            <a:endParaRPr/>
          </a:p>
          <a:p>
            <a:pPr indent="0" lvl="0" marL="12700" marR="0" rtl="0" algn="l">
              <a:lnSpc>
                <a:spcPct val="115000"/>
              </a:lnSpc>
              <a:spcBef>
                <a:spcPts val="0"/>
              </a:spcBef>
              <a:spcAft>
                <a:spcPts val="0"/>
              </a:spcAft>
              <a:buClr>
                <a:srgbClr val="000000"/>
              </a:buClr>
              <a:buSzPts val="2200"/>
              <a:buFont typeface="Arial"/>
              <a:buNone/>
            </a:pPr>
            <a:r>
              <a:t/>
            </a:r>
            <a:endParaRPr/>
          </a:p>
        </p:txBody>
      </p:sp>
      <p:sp>
        <p:nvSpPr>
          <p:cNvPr id="4169" name="Google Shape;4169;p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3" name="Shape 4183"/>
        <p:cNvGrpSpPr/>
        <p:nvPr/>
      </p:nvGrpSpPr>
      <p:grpSpPr>
        <a:xfrm>
          <a:off x="0" y="0"/>
          <a:ext cx="0" cy="0"/>
          <a:chOff x="0" y="0"/>
          <a:chExt cx="0" cy="0"/>
        </a:xfrm>
      </p:grpSpPr>
      <p:sp>
        <p:nvSpPr>
          <p:cNvPr id="4184" name="Google Shape;4184;p4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table given on the slide.</a:t>
            </a:r>
            <a:endParaRPr/>
          </a:p>
        </p:txBody>
      </p:sp>
      <p:sp>
        <p:nvSpPr>
          <p:cNvPr id="4185" name="Google Shape;4185;p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0" name="Shape 4190"/>
        <p:cNvGrpSpPr/>
        <p:nvPr/>
      </p:nvGrpSpPr>
      <p:grpSpPr>
        <a:xfrm>
          <a:off x="0" y="0"/>
          <a:ext cx="0" cy="0"/>
          <a:chOff x="0" y="0"/>
          <a:chExt cx="0" cy="0"/>
        </a:xfrm>
      </p:grpSpPr>
      <p:sp>
        <p:nvSpPr>
          <p:cNvPr id="4191" name="Google Shape;4191;p4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Go through the scenario and ask the given question to the learners.</a:t>
            </a:r>
            <a:endParaRPr/>
          </a:p>
          <a:p>
            <a:pPr indent="0" lvl="0" marL="0" rtl="0" algn="l">
              <a:lnSpc>
                <a:spcPct val="100000"/>
              </a:lnSpc>
              <a:spcBef>
                <a:spcPts val="0"/>
              </a:spcBef>
              <a:spcAft>
                <a:spcPts val="0"/>
              </a:spcAft>
              <a:buSzPts val="1400"/>
              <a:buNone/>
            </a:pPr>
            <a:r>
              <a:t/>
            </a:r>
            <a:endParaRPr/>
          </a:p>
        </p:txBody>
      </p:sp>
      <p:sp>
        <p:nvSpPr>
          <p:cNvPr id="4192" name="Google Shape;4192;p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5" name="Shape 4205"/>
        <p:cNvGrpSpPr/>
        <p:nvPr/>
      </p:nvGrpSpPr>
      <p:grpSpPr>
        <a:xfrm>
          <a:off x="0" y="0"/>
          <a:ext cx="0" cy="0"/>
          <a:chOff x="0" y="0"/>
          <a:chExt cx="0" cy="0"/>
        </a:xfrm>
      </p:grpSpPr>
      <p:sp>
        <p:nvSpPr>
          <p:cNvPr id="4206" name="Google Shape;4206;p4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answer given on the slide.</a:t>
            </a:r>
            <a:endParaRPr/>
          </a:p>
          <a:p>
            <a:pPr indent="0" lvl="0" marL="0" rtl="0" algn="l">
              <a:lnSpc>
                <a:spcPct val="100000"/>
              </a:lnSpc>
              <a:spcBef>
                <a:spcPts val="0"/>
              </a:spcBef>
              <a:spcAft>
                <a:spcPts val="0"/>
              </a:spcAft>
              <a:buSzPts val="1400"/>
              <a:buNone/>
            </a:pPr>
            <a:r>
              <a:t/>
            </a:r>
            <a:endParaRPr/>
          </a:p>
        </p:txBody>
      </p:sp>
      <p:sp>
        <p:nvSpPr>
          <p:cNvPr id="4207" name="Google Shape;4207;p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0" name="Shape 4220"/>
        <p:cNvGrpSpPr/>
        <p:nvPr/>
      </p:nvGrpSpPr>
      <p:grpSpPr>
        <a:xfrm>
          <a:off x="0" y="0"/>
          <a:ext cx="0" cy="0"/>
          <a:chOff x="0" y="0"/>
          <a:chExt cx="0" cy="0"/>
        </a:xfrm>
      </p:grpSpPr>
      <p:sp>
        <p:nvSpPr>
          <p:cNvPr id="4221" name="Google Shape;4221;p4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In asymmetric cryptography, two keys are used that are linked mathematically but are mutually exclusive. One key is for encryption, and the other is for decryption.</a:t>
            </a:r>
            <a:endParaRPr b="0" i="0" sz="9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222" name="Google Shape;4222;p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1" name="Shape 4231"/>
        <p:cNvGrpSpPr/>
        <p:nvPr/>
      </p:nvGrpSpPr>
      <p:grpSpPr>
        <a:xfrm>
          <a:off x="0" y="0"/>
          <a:ext cx="0" cy="0"/>
          <a:chOff x="0" y="0"/>
          <a:chExt cx="0" cy="0"/>
        </a:xfrm>
      </p:grpSpPr>
      <p:sp>
        <p:nvSpPr>
          <p:cNvPr id="4232" name="Google Shape;4232;p4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55600" marR="0" rtl="0" algn="l">
              <a:lnSpc>
                <a:spcPct val="115000"/>
              </a:lnSpc>
              <a:spcBef>
                <a:spcPts val="0"/>
              </a:spcBef>
              <a:spcAft>
                <a:spcPts val="0"/>
              </a:spcAft>
              <a:buClr>
                <a:srgbClr val="000000"/>
              </a:buClr>
              <a:buSzPts val="2200"/>
              <a:buFont typeface="Arial"/>
              <a:buChar char="•"/>
            </a:pPr>
            <a:r>
              <a:rPr lang="en-US" sz="2200">
                <a:solidFill>
                  <a:srgbClr val="3F3F3F"/>
                </a:solidFill>
                <a:latin typeface="Open Sans"/>
                <a:ea typeface="Open Sans"/>
                <a:cs typeface="Open Sans"/>
                <a:sym typeface="Open Sans"/>
              </a:rPr>
              <a:t>Asymmetric cryptography is a</a:t>
            </a:r>
            <a:r>
              <a:rPr b="0" i="0" lang="en-US" sz="2200" u="none" cap="none" strike="noStrike">
                <a:solidFill>
                  <a:srgbClr val="3F3F3F"/>
                </a:solidFill>
                <a:latin typeface="Open Sans"/>
                <a:ea typeface="Open Sans"/>
                <a:cs typeface="Open Sans"/>
                <a:sym typeface="Open Sans"/>
              </a:rPr>
              <a:t>lso called public</a:t>
            </a:r>
            <a:r>
              <a:rPr lang="en-US" sz="2200">
                <a:solidFill>
                  <a:srgbClr val="3F3F3F"/>
                </a:solidFill>
                <a:latin typeface="Open Sans"/>
                <a:ea typeface="Open Sans"/>
                <a:cs typeface="Open Sans"/>
                <a:sym typeface="Open Sans"/>
              </a:rPr>
              <a:t>-</a:t>
            </a:r>
            <a:r>
              <a:rPr b="0" i="0" lang="en-US" sz="2200" u="none" cap="none" strike="noStrike">
                <a:solidFill>
                  <a:srgbClr val="3F3F3F"/>
                </a:solidFill>
                <a:latin typeface="Open Sans"/>
                <a:ea typeface="Open Sans"/>
                <a:cs typeface="Open Sans"/>
                <a:sym typeface="Open Sans"/>
              </a:rPr>
              <a:t>key encryption as one key is made public.</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pair of keys </a:t>
            </a:r>
            <a:r>
              <a:rPr lang="en-US" sz="2200">
                <a:solidFill>
                  <a:srgbClr val="3F3F3F"/>
                </a:solidFill>
                <a:latin typeface="Open Sans"/>
                <a:ea typeface="Open Sans"/>
                <a:cs typeface="Open Sans"/>
                <a:sym typeface="Open Sans"/>
              </a:rPr>
              <a:t>is</a:t>
            </a:r>
            <a:r>
              <a:rPr b="0" i="0" lang="en-US" sz="2200" u="none" cap="none" strike="noStrike">
                <a:solidFill>
                  <a:srgbClr val="3F3F3F"/>
                </a:solidFill>
                <a:latin typeface="Open Sans"/>
                <a:ea typeface="Open Sans"/>
                <a:cs typeface="Open Sans"/>
                <a:sym typeface="Open Sans"/>
              </a:rPr>
              <a:t> required for encryption or decryption.</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keys are mathematically related.</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Each key is used to encrypt or decrypt.</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lang="en-US" sz="2200">
                <a:solidFill>
                  <a:srgbClr val="3F3F3F"/>
                </a:solidFill>
                <a:latin typeface="Open Sans"/>
                <a:ea typeface="Open Sans"/>
                <a:cs typeface="Open Sans"/>
                <a:sym typeface="Open Sans"/>
              </a:rPr>
              <a:t>You cannot </a:t>
            </a:r>
            <a:r>
              <a:rPr b="0" i="0" lang="en-US" sz="2200" u="none" cap="none" strike="noStrike">
                <a:solidFill>
                  <a:srgbClr val="3F3F3F"/>
                </a:solidFill>
                <a:latin typeface="Open Sans"/>
                <a:ea typeface="Open Sans"/>
                <a:cs typeface="Open Sans"/>
                <a:sym typeface="Open Sans"/>
              </a:rPr>
              <a:t>encrypt or decrypt with only one key.</a:t>
            </a:r>
            <a:endParaRPr/>
          </a:p>
          <a:p>
            <a:pPr indent="-342900" lvl="0" marL="355600" marR="0" rtl="0" algn="l">
              <a:lnSpc>
                <a:spcPct val="115000"/>
              </a:lnSpc>
              <a:spcBef>
                <a:spcPts val="0"/>
              </a:spcBef>
              <a:spcAft>
                <a:spcPts val="0"/>
              </a:spcAft>
              <a:buClr>
                <a:srgbClr val="000000"/>
              </a:buClr>
              <a:buSzPts val="2200"/>
              <a:buFont typeface="Arial"/>
              <a:buChar char="•"/>
            </a:pPr>
            <a:r>
              <a:rPr lang="en-US" sz="2200">
                <a:solidFill>
                  <a:srgbClr val="3F3F3F"/>
                </a:solidFill>
                <a:latin typeface="Open Sans"/>
                <a:ea typeface="Open Sans"/>
                <a:cs typeface="Open Sans"/>
                <a:sym typeface="Open Sans"/>
              </a:rPr>
              <a:t>The p</a:t>
            </a:r>
            <a:r>
              <a:rPr b="0" i="0" lang="en-US" sz="2200" u="none" cap="none" strike="noStrike">
                <a:solidFill>
                  <a:srgbClr val="3F3F3F"/>
                </a:solidFill>
                <a:latin typeface="Open Sans"/>
                <a:ea typeface="Open Sans"/>
                <a:cs typeface="Open Sans"/>
                <a:sym typeface="Open Sans"/>
              </a:rPr>
              <a:t>ublic key is usually shared, while the private key is secured by the owner.</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1" i="0" lang="en-US" sz="2200" u="none" cap="none" strike="noStrike">
                <a:solidFill>
                  <a:srgbClr val="3F3F3F"/>
                </a:solidFill>
                <a:latin typeface="Open Sans"/>
                <a:ea typeface="Open Sans"/>
                <a:cs typeface="Open Sans"/>
                <a:sym typeface="Open Sans"/>
              </a:rPr>
              <a:t>Secure Message format: </a:t>
            </a:r>
            <a:r>
              <a:rPr lang="en-US" sz="2200">
                <a:solidFill>
                  <a:srgbClr val="3F3F3F"/>
                </a:solidFill>
                <a:latin typeface="Open Sans"/>
                <a:ea typeface="Open Sans"/>
                <a:cs typeface="Open Sans"/>
                <a:sym typeface="Open Sans"/>
              </a:rPr>
              <a:t>The m</a:t>
            </a:r>
            <a:r>
              <a:rPr b="0" i="0" lang="en-US" sz="2200" u="none" cap="none" strike="noStrike">
                <a:solidFill>
                  <a:srgbClr val="3F3F3F"/>
                </a:solidFill>
                <a:latin typeface="Open Sans"/>
                <a:ea typeface="Open Sans"/>
                <a:cs typeface="Open Sans"/>
                <a:sym typeface="Open Sans"/>
              </a:rPr>
              <a:t>essage is encrypted with the receiver's public key (</a:t>
            </a:r>
            <a:r>
              <a:rPr lang="en-US" sz="2200">
                <a:solidFill>
                  <a:srgbClr val="3F3F3F"/>
                </a:solidFill>
                <a:latin typeface="Open Sans"/>
                <a:ea typeface="Open Sans"/>
                <a:cs typeface="Open Sans"/>
                <a:sym typeface="Open Sans"/>
              </a:rPr>
              <a:t>c</a:t>
            </a:r>
            <a:r>
              <a:rPr b="0" i="0" lang="en-US" sz="2200" u="none" cap="none" strike="noStrike">
                <a:solidFill>
                  <a:srgbClr val="3F3F3F"/>
                </a:solidFill>
                <a:latin typeface="Open Sans"/>
                <a:ea typeface="Open Sans"/>
                <a:cs typeface="Open Sans"/>
                <a:sym typeface="Open Sans"/>
              </a:rPr>
              <a:t>onfidentiality).</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1" i="0" lang="en-US" sz="2200" u="none" cap="none" strike="noStrike">
                <a:solidFill>
                  <a:srgbClr val="3F3F3F"/>
                </a:solidFill>
                <a:latin typeface="Open Sans"/>
                <a:ea typeface="Open Sans"/>
                <a:cs typeface="Open Sans"/>
                <a:sym typeface="Open Sans"/>
              </a:rPr>
              <a:t>Open Message format: </a:t>
            </a:r>
            <a:r>
              <a:rPr lang="en-US" sz="2200">
                <a:solidFill>
                  <a:srgbClr val="3F3F3F"/>
                </a:solidFill>
                <a:latin typeface="Open Sans"/>
                <a:ea typeface="Open Sans"/>
                <a:cs typeface="Open Sans"/>
                <a:sym typeface="Open Sans"/>
              </a:rPr>
              <a:t>The m</a:t>
            </a:r>
            <a:r>
              <a:rPr b="0" i="0" lang="en-US" sz="2200" u="none" cap="none" strike="noStrike">
                <a:solidFill>
                  <a:srgbClr val="3F3F3F"/>
                </a:solidFill>
                <a:latin typeface="Open Sans"/>
                <a:ea typeface="Open Sans"/>
                <a:cs typeface="Open Sans"/>
                <a:sym typeface="Open Sans"/>
              </a:rPr>
              <a:t>essage is encrypted with the sender’s private key (</a:t>
            </a:r>
            <a:r>
              <a:rPr lang="en-US" sz="2200">
                <a:solidFill>
                  <a:srgbClr val="3F3F3F"/>
                </a:solidFill>
                <a:latin typeface="Open Sans"/>
                <a:ea typeface="Open Sans"/>
                <a:cs typeface="Open Sans"/>
                <a:sym typeface="Open Sans"/>
              </a:rPr>
              <a:t>a</a:t>
            </a:r>
            <a:r>
              <a:rPr b="0" i="0" lang="en-US" sz="2200" u="none" cap="none" strike="noStrike">
                <a:solidFill>
                  <a:srgbClr val="3F3F3F"/>
                </a:solidFill>
                <a:latin typeface="Open Sans"/>
                <a:ea typeface="Open Sans"/>
                <a:cs typeface="Open Sans"/>
                <a:sym typeface="Open Sans"/>
              </a:rPr>
              <a:t>uthenticity).</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000000"/>
              </a:buClr>
              <a:buSzPts val="1870"/>
              <a:buFont typeface="Courier New"/>
              <a:buChar char="o"/>
            </a:pPr>
            <a:r>
              <a:rPr b="0" i="0" lang="en-US" sz="2200" u="none" cap="none" strike="noStrike">
                <a:solidFill>
                  <a:srgbClr val="3F3F3F"/>
                </a:solidFill>
                <a:latin typeface="Open Sans"/>
                <a:ea typeface="Open Sans"/>
                <a:cs typeface="Open Sans"/>
                <a:sym typeface="Open Sans"/>
              </a:rPr>
              <a:t>This provides authenticity, integrity, and non-repudiation.</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000000"/>
              </a:buClr>
              <a:buSzPts val="1870"/>
              <a:buFont typeface="Courier New"/>
              <a:buChar char="o"/>
            </a:pPr>
            <a:r>
              <a:rPr b="0" i="0" lang="en-US" sz="2200" u="none" cap="none" strike="noStrike">
                <a:solidFill>
                  <a:srgbClr val="3F3F3F"/>
                </a:solidFill>
                <a:latin typeface="Open Sans"/>
                <a:ea typeface="Open Sans"/>
                <a:cs typeface="Open Sans"/>
                <a:sym typeface="Open Sans"/>
              </a:rPr>
              <a:t>Examples: RSA, Diffie-Hellman, Elliptic curve cryptosystem (ECC), El Gamal, and Digital signature algorithm (DSA).</a:t>
            </a:r>
            <a:endParaRPr/>
          </a:p>
          <a:p>
            <a:pPr indent="0" lvl="0" marL="0" rtl="0" algn="l">
              <a:lnSpc>
                <a:spcPct val="100000"/>
              </a:lnSpc>
              <a:spcBef>
                <a:spcPts val="0"/>
              </a:spcBef>
              <a:spcAft>
                <a:spcPts val="0"/>
              </a:spcAft>
              <a:buSzPts val="1400"/>
              <a:buNone/>
            </a:pPr>
            <a:r>
              <a:t/>
            </a:r>
            <a:endParaRPr/>
          </a:p>
        </p:txBody>
      </p:sp>
      <p:sp>
        <p:nvSpPr>
          <p:cNvPr id="4233" name="Google Shape;4233;p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1" name="Shape 4241"/>
        <p:cNvGrpSpPr/>
        <p:nvPr/>
      </p:nvGrpSpPr>
      <p:grpSpPr>
        <a:xfrm>
          <a:off x="0" y="0"/>
          <a:ext cx="0" cy="0"/>
          <a:chOff x="0" y="0"/>
          <a:chExt cx="0" cy="0"/>
        </a:xfrm>
      </p:grpSpPr>
      <p:sp>
        <p:nvSpPr>
          <p:cNvPr id="4242" name="Google Shape;4242;p4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3" name="Google Shape;4243;p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p4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identity and access provisioning lifecycle must be maintained and secured.</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Provisioning:</a:t>
            </a:r>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Create new accounts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Provision them with appropriate rights and privileges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Review:</a:t>
            </a:r>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Check accounts periodically</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Disable inactive accounts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Check for excessive and creeping privileges</a:t>
            </a:r>
            <a:endParaRPr sz="1200">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Deprovisioning:</a:t>
            </a:r>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Disable an account as soon as an employee leaves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Set account expiry date for temporary accounts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Delete an expired account as per organization policy</a:t>
            </a:r>
            <a:endParaRPr sz="1200">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250" name="Google Shape;4250;p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Explain availability with real-world scenarios</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Clr>
                <a:schemeClr val="dk1"/>
              </a:buClr>
              <a:buSzPts val="1400"/>
              <a:buFont typeface="Arial"/>
              <a:buNone/>
            </a:pPr>
            <a:r>
              <a:rPr b="0" i="0" lang="en-US" sz="1200" u="none" cap="none" strike="noStrike">
                <a:solidFill>
                  <a:srgbClr val="3F3F3F"/>
                </a:solidFill>
                <a:latin typeface="Open Sans"/>
                <a:ea typeface="Open Sans"/>
                <a:cs typeface="Open Sans"/>
                <a:sym typeface="Open Sans"/>
              </a:rPr>
              <a:t>Availability means systems or information must be available on-demand according to agreed-upon parameters.</a:t>
            </a:r>
            <a:endParaRPr/>
          </a:p>
          <a:p>
            <a:pPr indent="0" lvl="0" marL="0" rtl="0" algn="l">
              <a:lnSpc>
                <a:spcPct val="100000"/>
              </a:lnSpc>
              <a:spcBef>
                <a:spcPts val="0"/>
              </a:spcBef>
              <a:spcAft>
                <a:spcPts val="0"/>
              </a:spcAft>
              <a:buClr>
                <a:schemeClr val="dk1"/>
              </a:buClr>
              <a:buSzPts val="1400"/>
              <a:buFont typeface="Arial"/>
              <a:buNone/>
            </a:pPr>
            <a:r>
              <a:t/>
            </a:r>
            <a:endParaRPr/>
          </a:p>
        </p:txBody>
      </p:sp>
      <p:sp>
        <p:nvSpPr>
          <p:cNvPr id="367" name="Google Shape;367;p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5" name="Shape 4275"/>
        <p:cNvGrpSpPr/>
        <p:nvPr/>
      </p:nvGrpSpPr>
      <p:grpSpPr>
        <a:xfrm>
          <a:off x="0" y="0"/>
          <a:ext cx="0" cy="0"/>
          <a:chOff x="0" y="0"/>
          <a:chExt cx="0" cy="0"/>
        </a:xfrm>
      </p:grpSpPr>
      <p:sp>
        <p:nvSpPr>
          <p:cNvPr id="4276" name="Google Shape;4276;p4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identity and access provisioning lifecycle must be maintained and secured.</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Provisioning:</a:t>
            </a:r>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Create new accounts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Provision them with appropriate rights and privileges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Review:</a:t>
            </a:r>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Check accounts periodically</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Disable inactive accounts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Check for excessive and creeping privileges</a:t>
            </a:r>
            <a:endParaRPr sz="1200">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Deprovisioning:</a:t>
            </a:r>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Disable an account as soon as an employee leaves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Set account expiry date for temporary accounts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000"/>
              <a:buFont typeface="Arial"/>
              <a:buChar char="•"/>
            </a:pPr>
            <a:r>
              <a:rPr b="0" i="0" lang="en-US" sz="1200" u="none" cap="none" strike="noStrike">
                <a:solidFill>
                  <a:srgbClr val="3F3F3F"/>
                </a:solidFill>
                <a:latin typeface="Open Sans"/>
                <a:ea typeface="Open Sans"/>
                <a:cs typeface="Open Sans"/>
                <a:sym typeface="Open Sans"/>
              </a:rPr>
              <a:t>Delete an expired account as per organization policy</a:t>
            </a:r>
            <a:endParaRPr sz="1200">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277" name="Google Shape;4277;p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0" name="Shape 4290"/>
        <p:cNvGrpSpPr/>
        <p:nvPr/>
      </p:nvGrpSpPr>
      <p:grpSpPr>
        <a:xfrm>
          <a:off x="0" y="0"/>
          <a:ext cx="0" cy="0"/>
          <a:chOff x="0" y="0"/>
          <a:chExt cx="0" cy="0"/>
        </a:xfrm>
      </p:grpSpPr>
      <p:sp>
        <p:nvSpPr>
          <p:cNvPr id="4291" name="Google Shape;4291;p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2" name="Google Shape;4292;p4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secure message format where the objective of communication is confidentiality</a:t>
            </a:r>
            <a:endParaRPr/>
          </a:p>
        </p:txBody>
      </p:sp>
      <p:sp>
        <p:nvSpPr>
          <p:cNvPr id="4293" name="Google Shape;4293;p4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8" name="Shape 4308"/>
        <p:cNvGrpSpPr/>
        <p:nvPr/>
      </p:nvGrpSpPr>
      <p:grpSpPr>
        <a:xfrm>
          <a:off x="0" y="0"/>
          <a:ext cx="0" cy="0"/>
          <a:chOff x="0" y="0"/>
          <a:chExt cx="0" cy="0"/>
        </a:xfrm>
      </p:grpSpPr>
      <p:sp>
        <p:nvSpPr>
          <p:cNvPr id="4309" name="Google Shape;4309;p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0" name="Google Shape;4310;p4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secure message format where the objective of communication is confidentiality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311" name="Google Shape;4311;p4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1" name="Shape 4341"/>
        <p:cNvGrpSpPr/>
        <p:nvPr/>
      </p:nvGrpSpPr>
      <p:grpSpPr>
        <a:xfrm>
          <a:off x="0" y="0"/>
          <a:ext cx="0" cy="0"/>
          <a:chOff x="0" y="0"/>
          <a:chExt cx="0" cy="0"/>
        </a:xfrm>
      </p:grpSpPr>
      <p:sp>
        <p:nvSpPr>
          <p:cNvPr id="4342" name="Google Shape;4342;p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3" name="Google Shape;4343;p4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secure message format where the objective of communication is confidentiality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344" name="Google Shape;4344;p4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7" name="Shape 4377"/>
        <p:cNvGrpSpPr/>
        <p:nvPr/>
      </p:nvGrpSpPr>
      <p:grpSpPr>
        <a:xfrm>
          <a:off x="0" y="0"/>
          <a:ext cx="0" cy="0"/>
          <a:chOff x="0" y="0"/>
          <a:chExt cx="0" cy="0"/>
        </a:xfrm>
      </p:grpSpPr>
      <p:sp>
        <p:nvSpPr>
          <p:cNvPr id="4378" name="Google Shape;4378;p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9" name="Google Shape;4379;p4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secure message format where the objective of communication is confidentiality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380" name="Google Shape;4380;p4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2" name="Shape 4412"/>
        <p:cNvGrpSpPr/>
        <p:nvPr/>
      </p:nvGrpSpPr>
      <p:grpSpPr>
        <a:xfrm>
          <a:off x="0" y="0"/>
          <a:ext cx="0" cy="0"/>
          <a:chOff x="0" y="0"/>
          <a:chExt cx="0" cy="0"/>
        </a:xfrm>
      </p:grpSpPr>
      <p:sp>
        <p:nvSpPr>
          <p:cNvPr id="4413" name="Google Shape;4413;p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4" name="Google Shape;4414;p4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open message format where objectives of communication are authentication and Non Repudiation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415" name="Google Shape;4415;p4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8" name="Shape 4428"/>
        <p:cNvGrpSpPr/>
        <p:nvPr/>
      </p:nvGrpSpPr>
      <p:grpSpPr>
        <a:xfrm>
          <a:off x="0" y="0"/>
          <a:ext cx="0" cy="0"/>
          <a:chOff x="0" y="0"/>
          <a:chExt cx="0" cy="0"/>
        </a:xfrm>
      </p:grpSpPr>
      <p:sp>
        <p:nvSpPr>
          <p:cNvPr id="4429" name="Google Shape;4429;p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0" name="Google Shape;4430;p4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open message format where objectives of communication are authentication and Non Repudiation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431" name="Google Shape;4431;p4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2" name="Shape 4452"/>
        <p:cNvGrpSpPr/>
        <p:nvPr/>
      </p:nvGrpSpPr>
      <p:grpSpPr>
        <a:xfrm>
          <a:off x="0" y="0"/>
          <a:ext cx="0" cy="0"/>
          <a:chOff x="0" y="0"/>
          <a:chExt cx="0" cy="0"/>
        </a:xfrm>
      </p:grpSpPr>
      <p:sp>
        <p:nvSpPr>
          <p:cNvPr id="4453" name="Google Shape;4453;p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4" name="Google Shape;4454;p4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open message format where objectives of communication are authentication and non-repudiation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455" name="Google Shape;4455;p4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5" name="Shape 4485"/>
        <p:cNvGrpSpPr/>
        <p:nvPr/>
      </p:nvGrpSpPr>
      <p:grpSpPr>
        <a:xfrm>
          <a:off x="0" y="0"/>
          <a:ext cx="0" cy="0"/>
          <a:chOff x="0" y="0"/>
          <a:chExt cx="0" cy="0"/>
        </a:xfrm>
      </p:grpSpPr>
      <p:sp>
        <p:nvSpPr>
          <p:cNvPr id="4486" name="Google Shape;4486;p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7" name="Google Shape;4487;p4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open message format where objectives of communication are authentication and Non Repudiation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488" name="Google Shape;4488;p4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5" name="Shape 4515"/>
        <p:cNvGrpSpPr/>
        <p:nvPr/>
      </p:nvGrpSpPr>
      <p:grpSpPr>
        <a:xfrm>
          <a:off x="0" y="0"/>
          <a:ext cx="0" cy="0"/>
          <a:chOff x="0" y="0"/>
          <a:chExt cx="0" cy="0"/>
        </a:xfrm>
      </p:grpSpPr>
      <p:sp>
        <p:nvSpPr>
          <p:cNvPr id="4516" name="Google Shape;4516;p4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2700" lvl="0" marL="0" marR="0" rtl="0" algn="l">
              <a:lnSpc>
                <a:spcPct val="115000"/>
              </a:lnSpc>
              <a:spcBef>
                <a:spcPts val="0"/>
              </a:spcBef>
              <a:spcAft>
                <a:spcPts val="0"/>
              </a:spcAft>
              <a:buClr>
                <a:srgbClr val="000000"/>
              </a:buClr>
              <a:buSzPts val="2200"/>
              <a:buFont typeface="Arial"/>
              <a:buNone/>
            </a:pPr>
            <a:r>
              <a:rPr b="0" i="0" lang="en-US" sz="1200" u="none" cap="none" strike="noStrike">
                <a:solidFill>
                  <a:srgbClr val="3F3F3F"/>
                </a:solidFill>
                <a:latin typeface="Open Sans"/>
                <a:ea typeface="Open Sans"/>
                <a:cs typeface="Open Sans"/>
                <a:sym typeface="Open Sans"/>
              </a:rPr>
              <a:t>RSA stands for Ron Rivest, Adi Shamir, and Leonard Adleman, the inventors of this algorithm.</a:t>
            </a:r>
            <a:endParaRPr/>
          </a:p>
          <a:p>
            <a:pPr indent="12700" lvl="0" marL="0" marR="0" rtl="0" algn="l">
              <a:lnSpc>
                <a:spcPct val="115000"/>
              </a:lnSpc>
              <a:spcBef>
                <a:spcPts val="0"/>
              </a:spcBef>
              <a:spcAft>
                <a:spcPts val="0"/>
              </a:spcAft>
              <a:buClr>
                <a:srgbClr val="000000"/>
              </a:buClr>
              <a:buSzPts val="2200"/>
              <a:buFont typeface="Arial"/>
              <a:buNone/>
            </a:pPr>
            <a:r>
              <a:t/>
            </a:r>
            <a:endParaRPr b="0" i="0" sz="1200" u="none" cap="none" strike="noStrike">
              <a:solidFill>
                <a:srgbClr val="3F3F3F"/>
              </a:solidFill>
              <a:latin typeface="Open Sans"/>
              <a:ea typeface="Open Sans"/>
              <a:cs typeface="Open Sans"/>
              <a:sym typeface="Open Sans"/>
            </a:endParaRPr>
          </a:p>
          <a:p>
            <a:pPr indent="12700" lvl="0" marL="0" marR="0" rtl="0" algn="l">
              <a:lnSpc>
                <a:spcPct val="115000"/>
              </a:lnSpc>
              <a:spcBef>
                <a:spcPts val="0"/>
              </a:spcBef>
              <a:spcAft>
                <a:spcPts val="0"/>
              </a:spcAft>
              <a:buClr>
                <a:srgbClr val="000000"/>
              </a:buClr>
              <a:buSzPts val="2200"/>
              <a:buFont typeface="Arial"/>
              <a:buNone/>
            </a:pPr>
            <a:r>
              <a:rPr b="0" i="0" lang="en-US" sz="1200" u="none" cap="none" strike="noStrike">
                <a:solidFill>
                  <a:srgbClr val="3F3F3F"/>
                </a:solidFill>
                <a:latin typeface="Open Sans"/>
                <a:ea typeface="Open Sans"/>
                <a:cs typeface="Open Sans"/>
                <a:sym typeface="Open Sans"/>
              </a:rPr>
              <a:t>RSA:</a:t>
            </a:r>
            <a:endParaRPr/>
          </a:p>
          <a:p>
            <a:pPr indent="-171450" lvl="0" marL="171450" marR="0" rtl="0" algn="l">
              <a:lnSpc>
                <a:spcPct val="115000"/>
              </a:lnSpc>
              <a:spcBef>
                <a:spcPts val="0"/>
              </a:spcBef>
              <a:spcAft>
                <a:spcPts val="0"/>
              </a:spcAft>
              <a:buClr>
                <a:srgbClr val="000000"/>
              </a:buClr>
              <a:buSzPts val="2200"/>
              <a:buFont typeface="Arial"/>
              <a:buChar char="•"/>
            </a:pPr>
            <a:r>
              <a:rPr lang="en-US" sz="800">
                <a:solidFill>
                  <a:srgbClr val="3F3F3F"/>
                </a:solidFill>
                <a:latin typeface="Open Sans"/>
                <a:ea typeface="Open Sans"/>
                <a:cs typeface="Open Sans"/>
                <a:sym typeface="Open Sans"/>
              </a:rPr>
              <a:t>Provides digital signatures, encryption, and secret key distribution</a:t>
            </a:r>
            <a:endParaRPr sz="800">
              <a:solidFill>
                <a:srgbClr val="3F3F3F"/>
              </a:solidFill>
              <a:latin typeface="Open Sans"/>
              <a:ea typeface="Open Sans"/>
              <a:cs typeface="Open Sans"/>
              <a:sym typeface="Open Sans"/>
            </a:endParaRPr>
          </a:p>
          <a:p>
            <a:pPr indent="-171450" lvl="0" marL="171450" marR="0" rtl="0" algn="l">
              <a:lnSpc>
                <a:spcPct val="115000"/>
              </a:lnSpc>
              <a:spcBef>
                <a:spcPts val="0"/>
              </a:spcBef>
              <a:spcAft>
                <a:spcPts val="0"/>
              </a:spcAft>
              <a:buClr>
                <a:srgbClr val="000000"/>
              </a:buClr>
              <a:buSzPts val="2200"/>
              <a:buFont typeface="Arial"/>
              <a:buChar char="•"/>
            </a:pPr>
            <a:r>
              <a:rPr lang="en-US" sz="800">
                <a:solidFill>
                  <a:srgbClr val="3F3F3F"/>
                </a:solidFill>
                <a:latin typeface="Open Sans"/>
                <a:ea typeface="Open Sans"/>
                <a:cs typeface="Open Sans"/>
                <a:sym typeface="Open Sans"/>
              </a:rPr>
              <a:t>Used in web browsers with SSL, systems that use public-key cryptosystems</a:t>
            </a:r>
            <a:endParaRPr sz="900">
              <a:solidFill>
                <a:srgbClr val="3F3F3F"/>
              </a:solidFill>
              <a:latin typeface="Open Sans"/>
              <a:ea typeface="Open Sans"/>
              <a:cs typeface="Open Sans"/>
              <a:sym typeface="Open Sans"/>
            </a:endParaRPr>
          </a:p>
          <a:p>
            <a:pPr indent="-171450" lvl="0" marL="171450" marR="0" rtl="0" algn="l">
              <a:lnSpc>
                <a:spcPct val="115000"/>
              </a:lnSpc>
              <a:spcBef>
                <a:spcPts val="0"/>
              </a:spcBef>
              <a:spcAft>
                <a:spcPts val="0"/>
              </a:spcAft>
              <a:buClr>
                <a:srgbClr val="000000"/>
              </a:buClr>
              <a:buSzPts val="2200"/>
              <a:buFont typeface="Arial"/>
              <a:buChar char="•"/>
            </a:pPr>
            <a:r>
              <a:rPr lang="en-US" sz="800">
                <a:solidFill>
                  <a:srgbClr val="3F3F3F"/>
                </a:solidFill>
                <a:latin typeface="Open Sans"/>
                <a:ea typeface="Open Sans"/>
                <a:cs typeface="Open Sans"/>
                <a:sym typeface="Open Sans"/>
              </a:rPr>
              <a:t>Is based on the fact that factoring the two large prime numbers’ (up to 200 digits long) product forms is difficult; hence, difficult to crack the cryptosystem</a:t>
            </a:r>
            <a:endParaRPr/>
          </a:p>
          <a:p>
            <a:pPr indent="-171450" lvl="0" marL="171450" marR="0" rtl="0" algn="l">
              <a:lnSpc>
                <a:spcPct val="115000"/>
              </a:lnSpc>
              <a:spcBef>
                <a:spcPts val="0"/>
              </a:spcBef>
              <a:spcAft>
                <a:spcPts val="0"/>
              </a:spcAft>
              <a:buClr>
                <a:srgbClr val="000000"/>
              </a:buClr>
              <a:buSzPts val="2200"/>
              <a:buFont typeface="Arial"/>
              <a:buChar char="•"/>
            </a:pPr>
            <a:r>
              <a:rPr lang="en-US" sz="800">
                <a:solidFill>
                  <a:srgbClr val="3F3F3F"/>
                </a:solidFill>
                <a:latin typeface="Open Sans"/>
                <a:ea typeface="Open Sans"/>
                <a:cs typeface="Open Sans"/>
                <a:sym typeface="Open Sans"/>
              </a:rPr>
              <a:t>Is a worldwide de facto standard</a:t>
            </a:r>
            <a:endParaRPr sz="800">
              <a:solidFill>
                <a:srgbClr val="3F3F3F"/>
              </a:solidFill>
              <a:latin typeface="Open Sans"/>
              <a:ea typeface="Open Sans"/>
              <a:cs typeface="Open Sans"/>
              <a:sym typeface="Open Sans"/>
            </a:endParaRPr>
          </a:p>
          <a:p>
            <a:pPr indent="12700" lvl="0" marL="0" marR="0" rtl="0" algn="l">
              <a:lnSpc>
                <a:spcPct val="115000"/>
              </a:lnSpc>
              <a:spcBef>
                <a:spcPts val="0"/>
              </a:spcBef>
              <a:spcAft>
                <a:spcPts val="0"/>
              </a:spcAft>
              <a:buClr>
                <a:srgbClr val="000000"/>
              </a:buClr>
              <a:buSzPts val="2200"/>
              <a:buFont typeface="Arial"/>
              <a:buNone/>
            </a:pPr>
            <a:r>
              <a:t/>
            </a:r>
            <a:endParaRPr b="0" i="0" sz="3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4517" name="Google Shape;4517;p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Explain various threats to availability</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None/>
            </a:pPr>
            <a:r>
              <a:rPr lang="en-US"/>
              <a:t>Malicious attackers- Hackers can  compromise your system and make system unavailable to legitimate users</a:t>
            </a:r>
            <a:endParaRPr/>
          </a:p>
          <a:p>
            <a:pPr indent="0" lvl="0" marL="0" rtl="0" algn="l">
              <a:lnSpc>
                <a:spcPct val="100000"/>
              </a:lnSpc>
              <a:spcBef>
                <a:spcPts val="0"/>
              </a:spcBef>
              <a:spcAft>
                <a:spcPts val="0"/>
              </a:spcAft>
              <a:buClr>
                <a:schemeClr val="dk1"/>
              </a:buClr>
              <a:buSzPts val="1400"/>
              <a:buNone/>
            </a:pPr>
            <a:r>
              <a:rPr lang="en-US"/>
              <a:t>Supply System Failures-Internet outage or power outage can make the system unavailable</a:t>
            </a:r>
            <a:endParaRPr/>
          </a:p>
          <a:p>
            <a:pPr indent="0" lvl="0" marL="0" rtl="0" algn="l">
              <a:lnSpc>
                <a:spcPct val="100000"/>
              </a:lnSpc>
              <a:spcBef>
                <a:spcPts val="0"/>
              </a:spcBef>
              <a:spcAft>
                <a:spcPts val="0"/>
              </a:spcAft>
              <a:buClr>
                <a:schemeClr val="dk1"/>
              </a:buClr>
              <a:buSzPts val="1400"/>
              <a:buNone/>
            </a:pPr>
            <a:r>
              <a:rPr lang="en-US"/>
              <a:t>Device or system failure-System crashes or device failure can have a negative impact on availability</a:t>
            </a:r>
            <a:endParaRPr/>
          </a:p>
          <a:p>
            <a:pPr indent="0" lvl="0" marL="0" rtl="0" algn="l">
              <a:lnSpc>
                <a:spcPct val="100000"/>
              </a:lnSpc>
              <a:spcBef>
                <a:spcPts val="0"/>
              </a:spcBef>
              <a:spcAft>
                <a:spcPts val="0"/>
              </a:spcAft>
              <a:buClr>
                <a:schemeClr val="dk1"/>
              </a:buClr>
              <a:buSzPts val="1400"/>
              <a:buNone/>
            </a:pPr>
            <a:r>
              <a:rPr lang="en-US"/>
              <a:t>Environmental Issues- Natural calamities like fire, earthquake, covid , can make system unavailable</a:t>
            </a:r>
            <a:endParaRPr/>
          </a:p>
          <a:p>
            <a:pPr indent="0" lvl="0" marL="0" rtl="0" algn="l">
              <a:lnSpc>
                <a:spcPct val="100000"/>
              </a:lnSpc>
              <a:spcBef>
                <a:spcPts val="0"/>
              </a:spcBef>
              <a:spcAft>
                <a:spcPts val="0"/>
              </a:spcAft>
              <a:buSzPts val="1400"/>
              <a:buNone/>
            </a:pPr>
            <a:r>
              <a:t/>
            </a:r>
            <a:endParaRPr/>
          </a:p>
        </p:txBody>
      </p:sp>
      <p:sp>
        <p:nvSpPr>
          <p:cNvPr id="381" name="Google Shape;38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p4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55600" marR="508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Instead of generating keys as the product of very large prime numbers, ECC generates keys through the properties of the elliptic curve equation.</a:t>
            </a:r>
            <a:endParaRPr b="0" i="0" sz="300" u="none" cap="none" strike="noStrike">
              <a:solidFill>
                <a:srgbClr val="3F3F3F"/>
              </a:solidFill>
              <a:latin typeface="Open Sans"/>
              <a:ea typeface="Open Sans"/>
              <a:cs typeface="Open Sans"/>
              <a:sym typeface="Open Sans"/>
            </a:endParaRPr>
          </a:p>
          <a:p>
            <a:pPr indent="-342900" lvl="0" marL="355600" marR="1151255"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An ECC key of 160</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bits provides the same protection as a 1024-bit RSA key</a:t>
            </a:r>
            <a:r>
              <a:rPr lang="en-US" sz="1200">
                <a:solidFill>
                  <a:srgbClr val="3F3F3F"/>
                </a:solidFill>
                <a:latin typeface="Open Sans"/>
                <a:ea typeface="Open Sans"/>
                <a:cs typeface="Open Sans"/>
                <a:sym typeface="Open Sans"/>
              </a:rPr>
              <a:t>.</a:t>
            </a:r>
            <a:endParaRPr b="0" i="0" sz="3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ECC is more efficient than RSA.</a:t>
            </a:r>
            <a:endParaRPr/>
          </a:p>
          <a:p>
            <a:pPr indent="-342900" lvl="0" marL="355600" marR="501650" rtl="0" algn="l">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It p</a:t>
            </a:r>
            <a:r>
              <a:rPr b="0" i="0" lang="en-US" sz="1200" u="none" cap="none" strike="noStrike">
                <a:solidFill>
                  <a:srgbClr val="3F3F3F"/>
                </a:solidFill>
                <a:latin typeface="Open Sans"/>
                <a:ea typeface="Open Sans"/>
                <a:cs typeface="Open Sans"/>
                <a:sym typeface="Open Sans"/>
              </a:rPr>
              <a:t>rovides encryption, digital signature, and key exchange.</a:t>
            </a:r>
            <a:endParaRPr b="0" i="0" sz="3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It is u</a:t>
            </a:r>
            <a:r>
              <a:rPr b="0" i="0" lang="en-US" sz="1200" u="none" cap="none" strike="noStrike">
                <a:solidFill>
                  <a:srgbClr val="3F3F3F"/>
                </a:solidFill>
                <a:latin typeface="Open Sans"/>
                <a:ea typeface="Open Sans"/>
                <a:cs typeface="Open Sans"/>
                <a:sym typeface="Open Sans"/>
              </a:rPr>
              <a:t>sed in devices with limited processing, storage,</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and bandwidth capacity.</a:t>
            </a:r>
            <a:endParaRPr sz="300">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Examples: Wireless and cell phone</a:t>
            </a:r>
            <a:endParaRPr/>
          </a:p>
          <a:p>
            <a:pPr indent="0" lvl="0" marL="0" rtl="0" algn="l">
              <a:lnSpc>
                <a:spcPct val="100000"/>
              </a:lnSpc>
              <a:spcBef>
                <a:spcPts val="0"/>
              </a:spcBef>
              <a:spcAft>
                <a:spcPts val="0"/>
              </a:spcAft>
              <a:buSzPts val="1400"/>
              <a:buNone/>
            </a:pPr>
            <a:r>
              <a:t/>
            </a:r>
            <a:endParaRPr/>
          </a:p>
        </p:txBody>
      </p:sp>
      <p:sp>
        <p:nvSpPr>
          <p:cNvPr id="4537" name="Google Shape;4537;p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7" name="Shape 4547"/>
        <p:cNvGrpSpPr/>
        <p:nvPr/>
      </p:nvGrpSpPr>
      <p:grpSpPr>
        <a:xfrm>
          <a:off x="0" y="0"/>
          <a:ext cx="0" cy="0"/>
          <a:chOff x="0" y="0"/>
          <a:chExt cx="0" cy="0"/>
        </a:xfrm>
      </p:grpSpPr>
      <p:sp>
        <p:nvSpPr>
          <p:cNvPr id="4548" name="Google Shape;4548;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9" name="Google Shape;4549;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advantages and disadvantages of Symmetric and Asymmetric Algorithm</a:t>
            </a:r>
            <a:endParaRPr/>
          </a:p>
        </p:txBody>
      </p:sp>
      <p:sp>
        <p:nvSpPr>
          <p:cNvPr id="4550" name="Google Shape;4550;p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p4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431800" marR="0" rtl="0" algn="l">
              <a:lnSpc>
                <a:spcPct val="100000"/>
              </a:lnSpc>
              <a:spcBef>
                <a:spcPts val="0"/>
              </a:spcBef>
              <a:spcAft>
                <a:spcPts val="0"/>
              </a:spcAft>
              <a:buClr>
                <a:srgbClr val="3F3F3F"/>
              </a:buClr>
              <a:buSzPts val="2200"/>
              <a:buFont typeface="Arial"/>
              <a:buChar char="•"/>
            </a:pPr>
            <a:r>
              <a:rPr lang="en-US" sz="2200">
                <a:solidFill>
                  <a:srgbClr val="595959"/>
                </a:solidFill>
                <a:latin typeface="Open Sans"/>
                <a:ea typeface="Open Sans"/>
                <a:cs typeface="Open Sans"/>
                <a:sym typeface="Open Sans"/>
              </a:rPr>
              <a:t>A</a:t>
            </a:r>
            <a:r>
              <a:rPr b="0" i="0" lang="en-US" sz="2200" u="none" cap="none" strike="noStrike">
                <a:solidFill>
                  <a:srgbClr val="595959"/>
                </a:solidFill>
                <a:latin typeface="Open Sans"/>
                <a:ea typeface="Open Sans"/>
                <a:cs typeface="Open Sans"/>
                <a:sym typeface="Open Sans"/>
              </a:rPr>
              <a:t> key distribution asymmetric algorithm</a:t>
            </a:r>
            <a:endParaRPr sz="800">
              <a:solidFill>
                <a:srgbClr val="595959"/>
              </a:solidFill>
              <a:latin typeface="Open Sans"/>
              <a:ea typeface="Open Sans"/>
              <a:cs typeface="Open Sans"/>
              <a:sym typeface="Open Sans"/>
            </a:endParaRPr>
          </a:p>
          <a:p>
            <a:pPr indent="-368300" lvl="1" marL="914400" marR="0" rtl="0" algn="l">
              <a:lnSpc>
                <a:spcPct val="100000"/>
              </a:lnSpc>
              <a:spcBef>
                <a:spcPts val="0"/>
              </a:spcBef>
              <a:spcAft>
                <a:spcPts val="0"/>
              </a:spcAft>
              <a:buClr>
                <a:srgbClr val="3F3F3F"/>
              </a:buClr>
              <a:buSzPts val="1870"/>
              <a:buFont typeface="Courier New"/>
              <a:buChar char="o"/>
            </a:pPr>
            <a:r>
              <a:rPr b="0" i="0" lang="en-US" sz="2200" u="none" cap="none" strike="noStrike">
                <a:solidFill>
                  <a:srgbClr val="595959"/>
                </a:solidFill>
                <a:latin typeface="Open Sans"/>
                <a:ea typeface="Open Sans"/>
                <a:cs typeface="Open Sans"/>
                <a:sym typeface="Open Sans"/>
              </a:rPr>
              <a:t>A protocol whereby two or more parties can agree on a key in such a way that both influence the outcome</a:t>
            </a:r>
            <a:endParaRPr b="0" i="0" sz="800" u="none" cap="none" strike="noStrike">
              <a:solidFill>
                <a:srgbClr val="595959"/>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595959"/>
                </a:solidFill>
                <a:latin typeface="Open Sans"/>
                <a:ea typeface="Open Sans"/>
                <a:cs typeface="Open Sans"/>
                <a:sym typeface="Open Sans"/>
              </a:rPr>
              <a:t>Allows two users to exchange a secret key</a:t>
            </a:r>
            <a:endParaRPr b="0" i="0" sz="800" u="none" cap="none" strike="noStrike">
              <a:solidFill>
                <a:srgbClr val="595959"/>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595959"/>
                </a:solidFill>
                <a:latin typeface="Open Sans"/>
                <a:ea typeface="Open Sans"/>
                <a:cs typeface="Open Sans"/>
                <a:sym typeface="Open Sans"/>
              </a:rPr>
              <a:t>Requires no prior secrets</a:t>
            </a:r>
            <a:endParaRPr b="0" i="0" sz="800" u="none" cap="none" strike="noStrike">
              <a:solidFill>
                <a:srgbClr val="595959"/>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595959"/>
                </a:solidFill>
                <a:latin typeface="Open Sans"/>
                <a:ea typeface="Open Sans"/>
                <a:cs typeface="Open Sans"/>
                <a:sym typeface="Open Sans"/>
              </a:rPr>
              <a:t>Does not provide for encryption or digital signature functions</a:t>
            </a:r>
            <a:endParaRPr/>
          </a:p>
          <a:p>
            <a:pPr indent="0" lvl="0" marL="0" rtl="0" algn="l">
              <a:lnSpc>
                <a:spcPct val="100000"/>
              </a:lnSpc>
              <a:spcBef>
                <a:spcPts val="0"/>
              </a:spcBef>
              <a:spcAft>
                <a:spcPts val="0"/>
              </a:spcAft>
              <a:buSzPts val="1400"/>
              <a:buNone/>
            </a:pPr>
            <a:r>
              <a:t/>
            </a:r>
            <a:endParaRPr/>
          </a:p>
        </p:txBody>
      </p:sp>
      <p:sp>
        <p:nvSpPr>
          <p:cNvPr id="4557" name="Google Shape;4557;p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3" name="Shape 4563"/>
        <p:cNvGrpSpPr/>
        <p:nvPr/>
      </p:nvGrpSpPr>
      <p:grpSpPr>
        <a:xfrm>
          <a:off x="0" y="0"/>
          <a:ext cx="0" cy="0"/>
          <a:chOff x="0" y="0"/>
          <a:chExt cx="0" cy="0"/>
        </a:xfrm>
      </p:grpSpPr>
      <p:sp>
        <p:nvSpPr>
          <p:cNvPr id="4564" name="Google Shape;4564;p4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Vulnerable to </a:t>
            </a:r>
            <a:r>
              <a:rPr lang="en-US" sz="2200">
                <a:solidFill>
                  <a:srgbClr val="3F3F3F"/>
                </a:solidFill>
                <a:latin typeface="Open Sans"/>
                <a:ea typeface="Open Sans"/>
                <a:cs typeface="Open Sans"/>
                <a:sym typeface="Open Sans"/>
              </a:rPr>
              <a:t>m</a:t>
            </a:r>
            <a:r>
              <a:rPr b="0" i="0" lang="en-US" sz="2200" u="none" cap="none" strike="noStrike">
                <a:solidFill>
                  <a:srgbClr val="3F3F3F"/>
                </a:solidFill>
                <a:latin typeface="Open Sans"/>
                <a:ea typeface="Open Sans"/>
                <a:cs typeface="Open Sans"/>
                <a:sym typeface="Open Sans"/>
              </a:rPr>
              <a:t>an-in-the-middle attack</a:t>
            </a:r>
            <a:endParaRPr b="0" i="0" sz="8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B</a:t>
            </a:r>
            <a:r>
              <a:rPr b="0" i="0" lang="en-US" sz="2200" u="none" cap="none" strike="noStrike">
                <a:solidFill>
                  <a:srgbClr val="3F3F3F"/>
                </a:solidFill>
                <a:latin typeface="Open Sans"/>
                <a:ea typeface="Open Sans"/>
                <a:cs typeface="Open Sans"/>
                <a:sym typeface="Open Sans"/>
              </a:rPr>
              <a:t>ased on the difficulty of calculating discrete logarithms in a finite field</a:t>
            </a:r>
            <a:endParaRPr b="0" i="0" sz="8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Currently used in many protocols, namely:</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Secure Sockets Layer (SSL) or Transport Layer Security (TLS)</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Secure Shell (SSH)</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Internet Protocol Security (IPSec)</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Public Key Infrastructure (PKI)</a:t>
            </a:r>
            <a:endParaRPr/>
          </a:p>
        </p:txBody>
      </p:sp>
      <p:sp>
        <p:nvSpPr>
          <p:cNvPr id="4565" name="Google Shape;4565;p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6" name="Shape 4576"/>
        <p:cNvGrpSpPr/>
        <p:nvPr/>
      </p:nvGrpSpPr>
      <p:grpSpPr>
        <a:xfrm>
          <a:off x="0" y="0"/>
          <a:ext cx="0" cy="0"/>
          <a:chOff x="0" y="0"/>
          <a:chExt cx="0" cy="0"/>
        </a:xfrm>
      </p:grpSpPr>
      <p:sp>
        <p:nvSpPr>
          <p:cNvPr id="4577" name="Google Shape;4577;p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8" name="Google Shape;4578;p4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None/>
            </a:pPr>
            <a:r>
              <a:rPr lang="en-US"/>
              <a:t>Trainer Notes:</a:t>
            </a:r>
            <a:endParaRPr/>
          </a:p>
          <a:p>
            <a:pPr indent="-228600" lvl="0" marL="228600" rtl="0" algn="l">
              <a:lnSpc>
                <a:spcPct val="100000"/>
              </a:lnSpc>
              <a:spcBef>
                <a:spcPts val="0"/>
              </a:spcBef>
              <a:spcAft>
                <a:spcPts val="0"/>
              </a:spcAft>
              <a:buSzPts val="1400"/>
              <a:buNone/>
            </a:pPr>
            <a:r>
              <a:t/>
            </a:r>
            <a:endParaRPr/>
          </a:p>
          <a:p>
            <a:pPr indent="-228600" lvl="0" marL="228600" rtl="0" algn="l">
              <a:lnSpc>
                <a:spcPct val="100000"/>
              </a:lnSpc>
              <a:spcBef>
                <a:spcPts val="0"/>
              </a:spcBef>
              <a:spcAft>
                <a:spcPts val="0"/>
              </a:spcAft>
              <a:buSzPts val="1400"/>
              <a:buNone/>
            </a:pPr>
            <a:r>
              <a:rPr lang="en-US"/>
              <a:t>Explain Hybrid Cryptography where symmetric and asymmetric cryptography are used together to encrypt bulk data using symmetric cryptography and asymmetric cryptography to share the keys in secure manner</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5" name="Shape 4585"/>
        <p:cNvGrpSpPr/>
        <p:nvPr/>
      </p:nvGrpSpPr>
      <p:grpSpPr>
        <a:xfrm>
          <a:off x="0" y="0"/>
          <a:ext cx="0" cy="0"/>
          <a:chOff x="0" y="0"/>
          <a:chExt cx="0" cy="0"/>
        </a:xfrm>
      </p:grpSpPr>
      <p:sp>
        <p:nvSpPr>
          <p:cNvPr id="4586" name="Google Shape;4586;p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7" name="Google Shape;4587;p4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None/>
            </a:pPr>
            <a:r>
              <a:rPr lang="en-US"/>
              <a:t>Trainer Notes:</a:t>
            </a:r>
            <a:endParaRPr/>
          </a:p>
          <a:p>
            <a:pPr indent="-228600" lvl="0" marL="228600" rtl="0" algn="l">
              <a:lnSpc>
                <a:spcPct val="100000"/>
              </a:lnSpc>
              <a:spcBef>
                <a:spcPts val="0"/>
              </a:spcBef>
              <a:spcAft>
                <a:spcPts val="0"/>
              </a:spcAft>
              <a:buSzPts val="1400"/>
              <a:buNone/>
            </a:pPr>
            <a:r>
              <a:t/>
            </a:r>
            <a:endParaRPr/>
          </a:p>
          <a:p>
            <a:pPr indent="-228600" lvl="0" marL="228600" rtl="0" algn="l">
              <a:lnSpc>
                <a:spcPct val="100000"/>
              </a:lnSpc>
              <a:spcBef>
                <a:spcPts val="0"/>
              </a:spcBef>
              <a:spcAft>
                <a:spcPts val="0"/>
              </a:spcAft>
              <a:buSzPts val="1400"/>
              <a:buNone/>
            </a:pPr>
            <a:r>
              <a:rPr lang="en-US"/>
              <a:t>Explain Hybrid Cryptography where symmetric and asymmetric cryptography are used together to encrypt bulk data using symmetric cryptography and asymmetric cryptography to share the keys in secure manner</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4" name="Shape 4594"/>
        <p:cNvGrpSpPr/>
        <p:nvPr/>
      </p:nvGrpSpPr>
      <p:grpSpPr>
        <a:xfrm>
          <a:off x="0" y="0"/>
          <a:ext cx="0" cy="0"/>
          <a:chOff x="0" y="0"/>
          <a:chExt cx="0" cy="0"/>
        </a:xfrm>
      </p:grpSpPr>
      <p:sp>
        <p:nvSpPr>
          <p:cNvPr id="4595" name="Google Shape;4595;p4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6" name="Google Shape;4596;p4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secure message format where the objective of communication is confidentiality</a:t>
            </a:r>
            <a:endParaRPr/>
          </a:p>
        </p:txBody>
      </p:sp>
      <p:sp>
        <p:nvSpPr>
          <p:cNvPr id="4597" name="Google Shape;4597;p4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1" name="Shape 4611"/>
        <p:cNvGrpSpPr/>
        <p:nvPr/>
      </p:nvGrpSpPr>
      <p:grpSpPr>
        <a:xfrm>
          <a:off x="0" y="0"/>
          <a:ext cx="0" cy="0"/>
          <a:chOff x="0" y="0"/>
          <a:chExt cx="0" cy="0"/>
        </a:xfrm>
      </p:grpSpPr>
      <p:sp>
        <p:nvSpPr>
          <p:cNvPr id="4612" name="Google Shape;4612;p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3" name="Google Shape;4613;p4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flow of asymmetric cryptography in secure message format where the objective of communication is confidentiality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614" name="Google Shape;4614;p4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0" name="Shape 4640"/>
        <p:cNvGrpSpPr/>
        <p:nvPr/>
      </p:nvGrpSpPr>
      <p:grpSpPr>
        <a:xfrm>
          <a:off x="0" y="0"/>
          <a:ext cx="0" cy="0"/>
          <a:chOff x="0" y="0"/>
          <a:chExt cx="0" cy="0"/>
        </a:xfrm>
      </p:grpSpPr>
      <p:sp>
        <p:nvSpPr>
          <p:cNvPr id="4641" name="Google Shape;4641;p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2" name="Google Shape;4642;p4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None/>
            </a:pPr>
            <a:r>
              <a:rPr lang="en-US"/>
              <a:t>Trainer Notes:</a:t>
            </a:r>
            <a:endParaRPr/>
          </a:p>
          <a:p>
            <a:pPr indent="-228600" lvl="0" marL="228600" rtl="0" algn="l">
              <a:lnSpc>
                <a:spcPct val="100000"/>
              </a:lnSpc>
              <a:spcBef>
                <a:spcPts val="0"/>
              </a:spcBef>
              <a:spcAft>
                <a:spcPts val="0"/>
              </a:spcAft>
              <a:buSzPts val="1400"/>
              <a:buNone/>
            </a:pPr>
            <a:r>
              <a:t/>
            </a:r>
            <a:endParaRPr/>
          </a:p>
          <a:p>
            <a:pPr indent="-228600" lvl="0" marL="228600" rtl="0" algn="l">
              <a:lnSpc>
                <a:spcPct val="100000"/>
              </a:lnSpc>
              <a:spcBef>
                <a:spcPts val="0"/>
              </a:spcBef>
              <a:spcAft>
                <a:spcPts val="0"/>
              </a:spcAft>
              <a:buSzPts val="1400"/>
              <a:buNone/>
            </a:pPr>
            <a:r>
              <a:rPr lang="en-US"/>
              <a:t>Explain Hybrid Cryptography where symmetric and asymmetric cryptography are used together to encrypt bulk data using symmetric cryptography and asymmetric cryptography to share the keys in secure manner</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643" name="Google Shape;4643;p4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2" name="Shape 4682"/>
        <p:cNvGrpSpPr/>
        <p:nvPr/>
      </p:nvGrpSpPr>
      <p:grpSpPr>
        <a:xfrm>
          <a:off x="0" y="0"/>
          <a:ext cx="0" cy="0"/>
          <a:chOff x="0" y="0"/>
          <a:chExt cx="0" cy="0"/>
        </a:xfrm>
      </p:grpSpPr>
      <p:sp>
        <p:nvSpPr>
          <p:cNvPr id="4683" name="Google Shape;4683;p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4" name="Google Shape;4684;p4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None/>
            </a:pPr>
            <a:r>
              <a:rPr lang="en-US"/>
              <a:t>Trainer Notes:</a:t>
            </a:r>
            <a:endParaRPr/>
          </a:p>
          <a:p>
            <a:pPr indent="-228600" lvl="0" marL="228600" rtl="0" algn="l">
              <a:lnSpc>
                <a:spcPct val="100000"/>
              </a:lnSpc>
              <a:spcBef>
                <a:spcPts val="0"/>
              </a:spcBef>
              <a:spcAft>
                <a:spcPts val="0"/>
              </a:spcAft>
              <a:buSzPts val="1400"/>
              <a:buNone/>
            </a:pPr>
            <a:r>
              <a:t/>
            </a:r>
            <a:endParaRPr/>
          </a:p>
          <a:p>
            <a:pPr indent="-228600" lvl="0" marL="228600" rtl="0" algn="l">
              <a:lnSpc>
                <a:spcPct val="100000"/>
              </a:lnSpc>
              <a:spcBef>
                <a:spcPts val="0"/>
              </a:spcBef>
              <a:spcAft>
                <a:spcPts val="0"/>
              </a:spcAft>
              <a:buSzPts val="1400"/>
              <a:buNone/>
            </a:pPr>
            <a:r>
              <a:rPr lang="en-US"/>
              <a:t>Explain Hybrid Cryptography where symmetric and asymmetric cryptography are used together to encrypt bulk data using symmetric cryptography and asymmetric cryptography to share the keys in secure manner</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685" name="Google Shape;4685;p4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Discuss various measures to protect confidentiality</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None/>
            </a:pPr>
            <a:r>
              <a:rPr lang="en-US"/>
              <a:t>High Availability-Can be provided by redundant system, clustering or redundant ISP link</a:t>
            </a:r>
            <a:endParaRPr/>
          </a:p>
          <a:p>
            <a:pPr indent="0" lvl="0" marL="0" rtl="0" algn="l">
              <a:lnSpc>
                <a:spcPct val="100000"/>
              </a:lnSpc>
              <a:spcBef>
                <a:spcPts val="0"/>
              </a:spcBef>
              <a:spcAft>
                <a:spcPts val="0"/>
              </a:spcAft>
              <a:buClr>
                <a:schemeClr val="dk1"/>
              </a:buClr>
              <a:buSzPts val="1400"/>
              <a:buNone/>
            </a:pPr>
            <a:r>
              <a:rPr lang="en-US"/>
              <a:t>Backup Procedures-Regular backup of data can provide availability of data or system</a:t>
            </a:r>
            <a:endParaRPr/>
          </a:p>
          <a:p>
            <a:pPr indent="0" lvl="0" marL="0" rtl="0" algn="l">
              <a:lnSpc>
                <a:spcPct val="100000"/>
              </a:lnSpc>
              <a:spcBef>
                <a:spcPts val="0"/>
              </a:spcBef>
              <a:spcAft>
                <a:spcPts val="0"/>
              </a:spcAft>
              <a:buClr>
                <a:schemeClr val="dk1"/>
              </a:buClr>
              <a:buSzPts val="1400"/>
              <a:buNone/>
            </a:pPr>
            <a:r>
              <a:rPr lang="en-US"/>
              <a:t>Security Devices- Security device i.e. Firewalls, IPS, can protect your network against attack targeting availability</a:t>
            </a:r>
            <a:endParaRPr/>
          </a:p>
          <a:p>
            <a:pPr indent="0" lvl="0" marL="0" rtl="0" algn="l">
              <a:lnSpc>
                <a:spcPct val="100000"/>
              </a:lnSpc>
              <a:spcBef>
                <a:spcPts val="0"/>
              </a:spcBef>
              <a:spcAft>
                <a:spcPts val="0"/>
              </a:spcAft>
              <a:buSzPts val="1400"/>
              <a:buNone/>
            </a:pPr>
            <a:r>
              <a:t/>
            </a:r>
            <a:endParaRPr/>
          </a:p>
        </p:txBody>
      </p:sp>
      <p:sp>
        <p:nvSpPr>
          <p:cNvPr id="394" name="Google Shape;39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1" name="Shape 4721"/>
        <p:cNvGrpSpPr/>
        <p:nvPr/>
      </p:nvGrpSpPr>
      <p:grpSpPr>
        <a:xfrm>
          <a:off x="0" y="0"/>
          <a:ext cx="0" cy="0"/>
          <a:chOff x="0" y="0"/>
          <a:chExt cx="0" cy="0"/>
        </a:xfrm>
      </p:grpSpPr>
      <p:sp>
        <p:nvSpPr>
          <p:cNvPr id="4722" name="Google Shape;4722;p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3" name="Google Shape;4723;p4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None/>
            </a:pPr>
            <a:r>
              <a:rPr lang="en-US"/>
              <a:t>Trainer Notes:</a:t>
            </a:r>
            <a:endParaRPr/>
          </a:p>
          <a:p>
            <a:pPr indent="-228600" lvl="0" marL="228600" rtl="0" algn="l">
              <a:lnSpc>
                <a:spcPct val="100000"/>
              </a:lnSpc>
              <a:spcBef>
                <a:spcPts val="0"/>
              </a:spcBef>
              <a:spcAft>
                <a:spcPts val="0"/>
              </a:spcAft>
              <a:buSzPts val="1400"/>
              <a:buNone/>
            </a:pPr>
            <a:r>
              <a:t/>
            </a:r>
            <a:endParaRPr/>
          </a:p>
          <a:p>
            <a:pPr indent="-228600" lvl="0" marL="228600" rtl="0" algn="l">
              <a:lnSpc>
                <a:spcPct val="100000"/>
              </a:lnSpc>
              <a:spcBef>
                <a:spcPts val="0"/>
              </a:spcBef>
              <a:spcAft>
                <a:spcPts val="0"/>
              </a:spcAft>
              <a:buSzPts val="1400"/>
              <a:buNone/>
            </a:pPr>
            <a:r>
              <a:rPr lang="en-US"/>
              <a:t>Explain Hybrid Cryptography where symmetric and asymmetric cryptography are used together to encrypt bulk data using symmetric cryptography and asymmetric cryptography to share the keys in secure manner</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724" name="Google Shape;4724;p4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5" name="Shape 4765"/>
        <p:cNvGrpSpPr/>
        <p:nvPr/>
      </p:nvGrpSpPr>
      <p:grpSpPr>
        <a:xfrm>
          <a:off x="0" y="0"/>
          <a:ext cx="0" cy="0"/>
          <a:chOff x="0" y="0"/>
          <a:chExt cx="0" cy="0"/>
        </a:xfrm>
      </p:grpSpPr>
      <p:sp>
        <p:nvSpPr>
          <p:cNvPr id="4766" name="Google Shape;4766;p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7" name="Google Shape;4767;p4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TLS in diagram</a:t>
            </a:r>
            <a:endParaRPr/>
          </a:p>
        </p:txBody>
      </p:sp>
      <p:sp>
        <p:nvSpPr>
          <p:cNvPr id="4768" name="Google Shape;4768;p4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3" name="Shape 4793"/>
        <p:cNvGrpSpPr/>
        <p:nvPr/>
      </p:nvGrpSpPr>
      <p:grpSpPr>
        <a:xfrm>
          <a:off x="0" y="0"/>
          <a:ext cx="0" cy="0"/>
          <a:chOff x="0" y="0"/>
          <a:chExt cx="0" cy="0"/>
        </a:xfrm>
      </p:grpSpPr>
      <p:sp>
        <p:nvSpPr>
          <p:cNvPr id="4794" name="Google Shape;4794;p4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marR="482600" rtl="0" algn="l">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A s</a:t>
            </a:r>
            <a:r>
              <a:rPr b="0" i="0" lang="en-US" sz="1200" u="none" cap="none" strike="noStrike">
                <a:solidFill>
                  <a:srgbClr val="3F3F3F"/>
                </a:solidFill>
                <a:latin typeface="Open Sans"/>
                <a:ea typeface="Open Sans"/>
                <a:cs typeface="Open Sans"/>
                <a:sym typeface="Open Sans"/>
              </a:rPr>
              <a:t>ingle</a:t>
            </a:r>
            <a:r>
              <a:rPr lang="en-US" sz="1200">
                <a:solidFill>
                  <a:srgbClr val="3F3F3F"/>
                </a:solidFill>
                <a:latin typeface="Open Sans"/>
                <a:ea typeface="Open Sans"/>
                <a:cs typeface="Open Sans"/>
                <a:sym typeface="Open Sans"/>
              </a:rPr>
              <a:t>-</a:t>
            </a:r>
            <a:r>
              <a:rPr b="0" i="0" lang="en-US" sz="1200" u="none" cap="none" strike="noStrike">
                <a:solidFill>
                  <a:srgbClr val="3F3F3F"/>
                </a:solidFill>
                <a:latin typeface="Open Sans"/>
                <a:ea typeface="Open Sans"/>
                <a:cs typeface="Open Sans"/>
                <a:sym typeface="Open Sans"/>
              </a:rPr>
              <a:t>use symmetric key is used to encrypt or decrypt communication between two users for a single session.</a:t>
            </a:r>
            <a:endParaRPr b="0" i="0" sz="300" u="none" cap="none" strike="noStrike">
              <a:solidFill>
                <a:srgbClr val="3F3F3F"/>
              </a:solidFill>
              <a:latin typeface="Open Sans"/>
              <a:ea typeface="Open Sans"/>
              <a:cs typeface="Open Sans"/>
              <a:sym typeface="Open Sans"/>
            </a:endParaRPr>
          </a:p>
          <a:p>
            <a:pPr indent="-342900" lvl="0" marL="342900" marR="48260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It’s more secure than static symmetric keys.</a:t>
            </a:r>
            <a:endParaRPr b="0" i="0" sz="300" u="none" cap="none" strike="noStrike">
              <a:solidFill>
                <a:srgbClr val="3F3F3F"/>
              </a:solidFill>
              <a:latin typeface="Open Sans"/>
              <a:ea typeface="Open Sans"/>
              <a:cs typeface="Open Sans"/>
              <a:sym typeface="Open Sans"/>
            </a:endParaRPr>
          </a:p>
          <a:p>
            <a:pPr indent="-342900" lvl="0" marL="342900" marR="5080" rtl="0" algn="l">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Here, p</a:t>
            </a:r>
            <a:r>
              <a:rPr b="0" i="0" lang="en-US" sz="1200" u="none" cap="none" strike="noStrike">
                <a:solidFill>
                  <a:srgbClr val="3F3F3F"/>
                </a:solidFill>
                <a:latin typeface="Open Sans"/>
                <a:ea typeface="Open Sans"/>
                <a:cs typeface="Open Sans"/>
                <a:sym typeface="Open Sans"/>
              </a:rPr>
              <a:t>eers decide on the session key and continue to use it till the session is over. </a:t>
            </a:r>
            <a:endParaRPr sz="300"/>
          </a:p>
          <a:p>
            <a:pPr indent="-342900" lvl="0" marL="342900" marR="5080" rtl="0" algn="l">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Here, e</a:t>
            </a:r>
            <a:r>
              <a:rPr b="0" i="0" lang="en-US" sz="1200" u="none" cap="none" strike="noStrike">
                <a:solidFill>
                  <a:srgbClr val="3F3F3F"/>
                </a:solidFill>
                <a:latin typeface="Open Sans"/>
                <a:ea typeface="Open Sans"/>
                <a:cs typeface="Open Sans"/>
                <a:sym typeface="Open Sans"/>
              </a:rPr>
              <a:t>avesdropping is difficult</a:t>
            </a:r>
            <a:r>
              <a:rPr lang="en-US" sz="1200">
                <a:solidFill>
                  <a:srgbClr val="3F3F3F"/>
                </a:solidFill>
                <a:latin typeface="Open Sans"/>
                <a:ea typeface="Open Sans"/>
                <a:cs typeface="Open Sans"/>
                <a:sym typeface="Open Sans"/>
              </a:rPr>
              <a:t> and</a:t>
            </a:r>
            <a:r>
              <a:rPr b="0" i="0" lang="en-US" sz="1200" u="none" cap="none" strike="noStrike">
                <a:solidFill>
                  <a:srgbClr val="3F3F3F"/>
                </a:solidFill>
                <a:latin typeface="Open Sans"/>
                <a:ea typeface="Open Sans"/>
                <a:cs typeface="Open Sans"/>
                <a:sym typeface="Open Sans"/>
              </a:rPr>
              <a:t> breaking the keys </a:t>
            </a:r>
            <a:r>
              <a:rPr lang="en-US" sz="1200">
                <a:solidFill>
                  <a:srgbClr val="3F3F3F"/>
                </a:solidFill>
                <a:latin typeface="Open Sans"/>
                <a:ea typeface="Open Sans"/>
                <a:cs typeface="Open Sans"/>
                <a:sym typeface="Open Sans"/>
              </a:rPr>
              <a:t>will prove to be </a:t>
            </a:r>
            <a:r>
              <a:rPr b="0" i="0" lang="en-US" sz="1200" u="none" cap="none" strike="noStrike">
                <a:solidFill>
                  <a:srgbClr val="3F3F3F"/>
                </a:solidFill>
                <a:latin typeface="Open Sans"/>
                <a:ea typeface="Open Sans"/>
                <a:cs typeface="Open Sans"/>
                <a:sym typeface="Open Sans"/>
              </a:rPr>
              <a:t>futile.</a:t>
            </a:r>
            <a:endParaRPr b="0" i="0" sz="9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795" name="Google Shape;4795;p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6" name="Shape 4806"/>
        <p:cNvGrpSpPr/>
        <p:nvPr/>
      </p:nvGrpSpPr>
      <p:grpSpPr>
        <a:xfrm>
          <a:off x="0" y="0"/>
          <a:ext cx="0" cy="0"/>
          <a:chOff x="0" y="0"/>
          <a:chExt cx="0" cy="0"/>
        </a:xfrm>
      </p:grpSpPr>
      <p:sp>
        <p:nvSpPr>
          <p:cNvPr id="4807" name="Google Shape;4807;p4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8" name="Google Shape;4808;p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p4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 hash function uses an algorithm without any key for encryption. This encryption cannot be reversed and hence is called </a:t>
            </a:r>
            <a:r>
              <a:rPr b="1" lang="en-US" sz="1200">
                <a:solidFill>
                  <a:srgbClr val="3F3F3F"/>
                </a:solidFill>
                <a:latin typeface="Open Sans"/>
                <a:ea typeface="Open Sans"/>
                <a:cs typeface="Open Sans"/>
                <a:sym typeface="Open Sans"/>
              </a:rPr>
              <a:t>one-way.</a:t>
            </a:r>
            <a:endParaRPr b="1" sz="1200">
              <a:solidFill>
                <a:srgbClr val="3F3F3F"/>
              </a:solidFill>
              <a:latin typeface="Open Sans"/>
              <a:ea typeface="Open Sans"/>
              <a:cs typeface="Open Sans"/>
              <a:sym typeface="Open Sans"/>
            </a:endParaRPr>
          </a:p>
          <a:p>
            <a:pPr indent="-342900" lvl="0" marL="355600" marR="0" rtl="0" algn="l">
              <a:lnSpc>
                <a:spcPct val="114000"/>
              </a:lnSpc>
              <a:spcBef>
                <a:spcPts val="0"/>
              </a:spcBef>
              <a:spcAft>
                <a:spcPts val="0"/>
              </a:spcAft>
              <a:buClr>
                <a:srgbClr val="000000"/>
              </a:buClr>
              <a:buSzPts val="2200"/>
              <a:buFont typeface="Arial"/>
              <a:buChar char="•"/>
            </a:pPr>
            <a:r>
              <a:rPr b="0" i="0" lang="en-US" sz="1200" u="none" cap="none" strike="noStrike">
                <a:solidFill>
                  <a:srgbClr val="3E3E3E"/>
                </a:solidFill>
                <a:latin typeface="Open Sans"/>
                <a:ea typeface="Open Sans"/>
                <a:cs typeface="Open Sans"/>
                <a:sym typeface="Open Sans"/>
              </a:rPr>
              <a:t>A fixed-length hash value (message digest or hash) is created or</a:t>
            </a:r>
            <a:r>
              <a:rPr lang="en-US" sz="1200">
                <a:solidFill>
                  <a:srgbClr val="3E3E3E"/>
                </a:solidFill>
                <a:latin typeface="Open Sans"/>
                <a:ea typeface="Open Sans"/>
                <a:cs typeface="Open Sans"/>
                <a:sym typeface="Open Sans"/>
              </a:rPr>
              <a:t> </a:t>
            </a:r>
            <a:r>
              <a:rPr b="1" i="0" lang="en-US" sz="1200" u="none" cap="none" strike="noStrike">
                <a:solidFill>
                  <a:srgbClr val="3E3E3E"/>
                </a:solidFill>
                <a:latin typeface="Open Sans"/>
                <a:ea typeface="Open Sans"/>
                <a:cs typeface="Open Sans"/>
                <a:sym typeface="Open Sans"/>
              </a:rPr>
              <a:t>hashe</a:t>
            </a:r>
            <a:r>
              <a:rPr b="1" lang="en-US" sz="1200">
                <a:solidFill>
                  <a:srgbClr val="3E3E3E"/>
                </a:solidFill>
                <a:latin typeface="Open Sans"/>
                <a:ea typeface="Open Sans"/>
                <a:cs typeface="Open Sans"/>
                <a:sym typeface="Open Sans"/>
              </a:rPr>
              <a:t>d </a:t>
            </a:r>
            <a:r>
              <a:rPr b="0" i="0" lang="en-US" sz="1200" u="none" cap="none" strike="noStrike">
                <a:solidFill>
                  <a:srgbClr val="3E3E3E"/>
                </a:solidFill>
                <a:latin typeface="Open Sans"/>
                <a:ea typeface="Open Sans"/>
                <a:cs typeface="Open Sans"/>
                <a:sym typeface="Open Sans"/>
              </a:rPr>
              <a:t>from variable length plaintext.</a:t>
            </a:r>
            <a:endParaRPr sz="1200"/>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E3E3E"/>
                </a:solidFill>
                <a:latin typeface="Open Sans"/>
                <a:ea typeface="Open Sans"/>
                <a:cs typeface="Open Sans"/>
                <a:sym typeface="Open Sans"/>
              </a:rPr>
              <a:t>When the plaintext changes, its hash value also changes. Thus, for providing integrity, hash functions are used.</a:t>
            </a:r>
            <a:endParaRPr b="0" i="0" sz="1200" u="none" cap="none" strike="noStrike">
              <a:solidFill>
                <a:schemeClr val="lt1"/>
              </a:solidFill>
              <a:latin typeface="Open Sans"/>
              <a:ea typeface="Open Sans"/>
              <a:cs typeface="Open Sans"/>
              <a:sym typeface="Open Sans"/>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E3E3E"/>
                </a:solidFill>
                <a:latin typeface="Open Sans"/>
                <a:ea typeface="Open Sans"/>
                <a:cs typeface="Open Sans"/>
                <a:sym typeface="Open Sans"/>
              </a:rPr>
              <a:t>Hash is used to guarantee the integrity of data.</a:t>
            </a:r>
            <a:endParaRPr b="0" i="0" sz="1200" u="none" cap="none" strike="noStrike">
              <a:solidFill>
                <a:schemeClr val="lt1"/>
              </a:solidFill>
              <a:latin typeface="Open Sans"/>
              <a:ea typeface="Open Sans"/>
              <a:cs typeface="Open Sans"/>
              <a:sym typeface="Open Sans"/>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E3E3E"/>
                </a:solidFill>
                <a:latin typeface="Open Sans"/>
                <a:ea typeface="Open Sans"/>
                <a:cs typeface="Open Sans"/>
                <a:sym typeface="Open Sans"/>
              </a:rPr>
              <a:t>It can be applied to data block of any size.</a:t>
            </a:r>
            <a:endParaRPr b="0" i="0" sz="1200" u="none" cap="none" strike="noStrike">
              <a:solidFill>
                <a:schemeClr val="lt1"/>
              </a:solidFill>
              <a:latin typeface="Open Sans"/>
              <a:ea typeface="Open Sans"/>
              <a:cs typeface="Open Sans"/>
              <a:sym typeface="Open Sans"/>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E3E3E"/>
                </a:solidFill>
                <a:latin typeface="Open Sans"/>
                <a:ea typeface="Open Sans"/>
                <a:cs typeface="Open Sans"/>
                <a:sym typeface="Open Sans"/>
              </a:rPr>
              <a:t>It produces fixed-length output.</a:t>
            </a:r>
            <a:endParaRPr/>
          </a:p>
        </p:txBody>
      </p:sp>
      <p:sp>
        <p:nvSpPr>
          <p:cNvPr id="4814" name="Google Shape;4814;p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1" name="Shape 4851"/>
        <p:cNvGrpSpPr/>
        <p:nvPr/>
      </p:nvGrpSpPr>
      <p:grpSpPr>
        <a:xfrm>
          <a:off x="0" y="0"/>
          <a:ext cx="0" cy="0"/>
          <a:chOff x="0" y="0"/>
          <a:chExt cx="0" cy="0"/>
        </a:xfrm>
      </p:grpSpPr>
      <p:sp>
        <p:nvSpPr>
          <p:cNvPr id="4852" name="Google Shape;4852;p4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sz="1200"/>
              <a:t>One-Way</a:t>
            </a:r>
            <a:r>
              <a:rPr lang="en-US"/>
              <a:t> </a:t>
            </a:r>
            <a:r>
              <a:rPr lang="en-US" sz="1200"/>
              <a:t>Hash</a:t>
            </a:r>
            <a:endParaRPr/>
          </a:p>
          <a:p>
            <a:pPr indent="0" lvl="0" marL="0" rtl="0" algn="l">
              <a:lnSpc>
                <a:spcPct val="100000"/>
              </a:lnSpc>
              <a:spcBef>
                <a:spcPts val="0"/>
              </a:spcBef>
              <a:spcAft>
                <a:spcPts val="0"/>
              </a:spcAft>
              <a:buSzPts val="1400"/>
              <a:buNone/>
            </a:pPr>
            <a:r>
              <a:rPr lang="en-US" sz="1200"/>
              <a:t>Characteristics</a:t>
            </a:r>
            <a:endParaRPr/>
          </a:p>
          <a:p>
            <a:pPr indent="-342900" lvl="0"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Hash should be computed over the entire</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message.</a:t>
            </a:r>
            <a:endParaRPr b="0" i="0" sz="8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Hash should be a one-way function.</a:t>
            </a:r>
            <a:endParaRPr b="0" i="0" sz="8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Given a message and hash value,</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computing another message with the</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same hash value should be impossible.</a:t>
            </a:r>
            <a:endParaRPr b="0" i="0" sz="8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is resistant to birthday attacks.</a:t>
            </a:r>
            <a:endParaRPr/>
          </a:p>
          <a:p>
            <a:pPr indent="0" lvl="0" marL="0" rtl="0" algn="l">
              <a:lnSpc>
                <a:spcPct val="100000"/>
              </a:lnSpc>
              <a:spcBef>
                <a:spcPts val="0"/>
              </a:spcBef>
              <a:spcAft>
                <a:spcPts val="0"/>
              </a:spcAft>
              <a:buSzPts val="1400"/>
              <a:buNone/>
            </a:pPr>
            <a:r>
              <a:t/>
            </a:r>
            <a:endParaRPr/>
          </a:p>
        </p:txBody>
      </p:sp>
      <p:sp>
        <p:nvSpPr>
          <p:cNvPr id="4853" name="Google Shape;4853;p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3" name="Shape 4863"/>
        <p:cNvGrpSpPr/>
        <p:nvPr/>
      </p:nvGrpSpPr>
      <p:grpSpPr>
        <a:xfrm>
          <a:off x="0" y="0"/>
          <a:ext cx="0" cy="0"/>
          <a:chOff x="0" y="0"/>
          <a:chExt cx="0" cy="0"/>
        </a:xfrm>
      </p:grpSpPr>
      <p:sp>
        <p:nvSpPr>
          <p:cNvPr id="4864" name="Google Shape;4864;p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5" name="Google Shape;4865;p4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Hashing process</a:t>
            </a:r>
            <a:endParaRPr/>
          </a:p>
        </p:txBody>
      </p:sp>
      <p:sp>
        <p:nvSpPr>
          <p:cNvPr id="4866" name="Google Shape;4866;p4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4" name="Shape 4884"/>
        <p:cNvGrpSpPr/>
        <p:nvPr/>
      </p:nvGrpSpPr>
      <p:grpSpPr>
        <a:xfrm>
          <a:off x="0" y="0"/>
          <a:ext cx="0" cy="0"/>
          <a:chOff x="0" y="0"/>
          <a:chExt cx="0" cy="0"/>
        </a:xfrm>
      </p:grpSpPr>
      <p:sp>
        <p:nvSpPr>
          <p:cNvPr id="4885" name="Google Shape;4885;p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6" name="Google Shape;4886;p4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Hashing process</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887" name="Google Shape;4887;p4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3" name="Shape 4923"/>
        <p:cNvGrpSpPr/>
        <p:nvPr/>
      </p:nvGrpSpPr>
      <p:grpSpPr>
        <a:xfrm>
          <a:off x="0" y="0"/>
          <a:ext cx="0" cy="0"/>
          <a:chOff x="0" y="0"/>
          <a:chExt cx="0" cy="0"/>
        </a:xfrm>
      </p:grpSpPr>
      <p:sp>
        <p:nvSpPr>
          <p:cNvPr id="4924" name="Google Shape;4924;p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5" name="Google Shape;4925;p4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Hashing process</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926" name="Google Shape;4926;p4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5" name="Shape 4965"/>
        <p:cNvGrpSpPr/>
        <p:nvPr/>
      </p:nvGrpSpPr>
      <p:grpSpPr>
        <a:xfrm>
          <a:off x="0" y="0"/>
          <a:ext cx="0" cy="0"/>
          <a:chOff x="0" y="0"/>
          <a:chExt cx="0" cy="0"/>
        </a:xfrm>
      </p:grpSpPr>
      <p:sp>
        <p:nvSpPr>
          <p:cNvPr id="4966" name="Google Shape;4966;p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7" name="Google Shape;4967;p4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Hashing process</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968" name="Google Shape;4968;p4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6" name="Shape 4996"/>
        <p:cNvGrpSpPr/>
        <p:nvPr/>
      </p:nvGrpSpPr>
      <p:grpSpPr>
        <a:xfrm>
          <a:off x="0" y="0"/>
          <a:ext cx="0" cy="0"/>
          <a:chOff x="0" y="0"/>
          <a:chExt cx="0" cy="0"/>
        </a:xfrm>
      </p:grpSpPr>
      <p:sp>
        <p:nvSpPr>
          <p:cNvPr id="4997" name="Google Shape;4997;p4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A hash function is any algorithm or subroutine that maps large data sets of variable length to smaller data sets of a fixed length.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i="0" lang="en-US" sz="1200" u="none" cap="none" strike="noStrike">
                <a:solidFill>
                  <a:schemeClr val="lt1"/>
                </a:solidFill>
                <a:latin typeface="Open Sans"/>
                <a:ea typeface="Open Sans"/>
                <a:cs typeface="Open Sans"/>
                <a:sym typeface="Open Sans"/>
              </a:rPr>
              <a:t>MD5</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Most widely used of the MD (Message-Digest Algorithm) family of hash algorithms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Harder to break</a:t>
            </a:r>
            <a:r>
              <a:rPr lang="en-US" sz="1200">
                <a:solidFill>
                  <a:srgbClr val="3F3F3F"/>
                </a:solidFill>
                <a:latin typeface="Open Sans"/>
                <a:ea typeface="Open Sans"/>
                <a:cs typeface="Open Sans"/>
                <a:sym typeface="Open Sans"/>
              </a:rPr>
              <a:t>;</a:t>
            </a:r>
            <a:r>
              <a:rPr b="0" i="0" lang="en-US" sz="1200" u="none" cap="none" strike="noStrike">
                <a:solidFill>
                  <a:srgbClr val="3F3F3F"/>
                </a:solidFill>
                <a:latin typeface="Open Sans"/>
                <a:ea typeface="Open Sans"/>
                <a:cs typeface="Open Sans"/>
                <a:sym typeface="Open Sans"/>
              </a:rPr>
              <a:t> for input of any length, it creates a 128-bit hash value</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b="1" i="0" sz="1200" u="none" cap="none" strike="noStrike">
              <a:solidFill>
                <a:schemeClr val="lt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1" i="0" lang="en-US" sz="1200" u="none" cap="none" strike="noStrike">
                <a:solidFill>
                  <a:schemeClr val="lt1"/>
                </a:solidFill>
                <a:latin typeface="Open Sans"/>
                <a:ea typeface="Open Sans"/>
                <a:cs typeface="Open Sans"/>
                <a:sym typeface="Open Sans"/>
              </a:rPr>
              <a:t>SHA-1</a:t>
            </a:r>
            <a:endParaRPr/>
          </a:p>
          <a:p>
            <a:pPr indent="-342900" lvl="0" marL="355600" rtl="0" algn="l">
              <a:lnSpc>
                <a:spcPct val="114000"/>
              </a:lnSpc>
              <a:spcBef>
                <a:spcPts val="1300"/>
              </a:spcBef>
              <a:spcAft>
                <a:spcPts val="0"/>
              </a:spcAft>
              <a:buSzPts val="2200"/>
              <a:buChar char="•"/>
            </a:pPr>
            <a:r>
              <a:rPr lang="en-US" sz="1200">
                <a:solidFill>
                  <a:srgbClr val="3F3F3F"/>
                </a:solidFill>
                <a:latin typeface="Open Sans"/>
                <a:ea typeface="Open Sans"/>
                <a:cs typeface="Open Sans"/>
                <a:sym typeface="Open Sans"/>
              </a:rPr>
              <a:t>Belongs to the Secure hash algorithm (SHA) family</a:t>
            </a:r>
            <a:endParaRPr/>
          </a:p>
          <a:p>
            <a:pPr indent="-342900" lvl="0" marL="355600" rtl="0" algn="l">
              <a:lnSpc>
                <a:spcPct val="114000"/>
              </a:lnSpc>
              <a:spcBef>
                <a:spcPts val="1300"/>
              </a:spcBef>
              <a:spcAft>
                <a:spcPts val="0"/>
              </a:spcAft>
              <a:buSzPts val="2200"/>
              <a:buChar char="•"/>
            </a:pPr>
            <a:r>
              <a:rPr lang="en-US" sz="1200">
                <a:solidFill>
                  <a:srgbClr val="3F3F3F"/>
                </a:solidFill>
                <a:latin typeface="Open Sans"/>
                <a:ea typeface="Open Sans"/>
                <a:cs typeface="Open Sans"/>
                <a:sym typeface="Open Sans"/>
              </a:rPr>
              <a:t>Generates a 160-bit hash value</a:t>
            </a:r>
            <a:endParaRPr/>
          </a:p>
          <a:p>
            <a:pPr indent="-342900" lvl="0" marL="355600" rtl="0" algn="l">
              <a:lnSpc>
                <a:spcPct val="114000"/>
              </a:lnSpc>
              <a:spcBef>
                <a:spcPts val="1300"/>
              </a:spcBef>
              <a:spcAft>
                <a:spcPts val="0"/>
              </a:spcAft>
              <a:buSzPts val="2200"/>
              <a:buChar char="•"/>
            </a:pPr>
            <a:r>
              <a:rPr lang="en-US" sz="1200">
                <a:solidFill>
                  <a:srgbClr val="3F3F3F"/>
                </a:solidFill>
                <a:latin typeface="Open Sans"/>
                <a:ea typeface="Open Sans"/>
                <a:cs typeface="Open Sans"/>
                <a:sym typeface="Open Sans"/>
              </a:rPr>
              <a:t>SHA-2 includes SHA-224, SHA-256, SHA-384, and SHA-512, termed after the length of the hash value each creates</a:t>
            </a:r>
            <a:endParaRPr/>
          </a:p>
          <a:p>
            <a:pPr indent="0" lvl="0" marL="0" rtl="0" algn="l">
              <a:lnSpc>
                <a:spcPct val="100000"/>
              </a:lnSpc>
              <a:spcBef>
                <a:spcPts val="0"/>
              </a:spcBef>
              <a:spcAft>
                <a:spcPts val="0"/>
              </a:spcAft>
              <a:buSzPts val="1400"/>
              <a:buNone/>
            </a:pPr>
            <a:r>
              <a:t/>
            </a:r>
            <a:endParaRPr/>
          </a:p>
        </p:txBody>
      </p:sp>
      <p:sp>
        <p:nvSpPr>
          <p:cNvPr id="4998" name="Google Shape;4998;p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8" name="Shape 5018"/>
        <p:cNvGrpSpPr/>
        <p:nvPr/>
      </p:nvGrpSpPr>
      <p:grpSpPr>
        <a:xfrm>
          <a:off x="0" y="0"/>
          <a:ext cx="0" cy="0"/>
          <a:chOff x="0" y="0"/>
          <a:chExt cx="0" cy="0"/>
        </a:xfrm>
      </p:grpSpPr>
      <p:sp>
        <p:nvSpPr>
          <p:cNvPr id="5019" name="Google Shape;5019;p4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Trainer Notes:</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a:t>Explain Application of Hashing</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a:t>Password Verification</a:t>
            </a:r>
            <a:endParaRPr/>
          </a:p>
          <a:p>
            <a:pPr indent="0" lvl="0" marL="0" rtl="0" algn="l">
              <a:lnSpc>
                <a:spcPct val="100000"/>
              </a:lnSpc>
              <a:spcBef>
                <a:spcPts val="0"/>
              </a:spcBef>
              <a:spcAft>
                <a:spcPts val="0"/>
              </a:spcAft>
              <a:buClr>
                <a:schemeClr val="dk1"/>
              </a:buClr>
              <a:buSzPts val="1400"/>
              <a:buFont typeface="Arial"/>
              <a:buNone/>
            </a:pPr>
            <a:r>
              <a:rPr lang="en-US"/>
              <a:t>Signature Verification</a:t>
            </a:r>
            <a:endParaRPr/>
          </a:p>
          <a:p>
            <a:pPr indent="0" lvl="0" marL="0" rtl="0" algn="l">
              <a:lnSpc>
                <a:spcPct val="100000"/>
              </a:lnSpc>
              <a:spcBef>
                <a:spcPts val="0"/>
              </a:spcBef>
              <a:spcAft>
                <a:spcPts val="0"/>
              </a:spcAft>
              <a:buClr>
                <a:schemeClr val="dk1"/>
              </a:buClr>
              <a:buSzPts val="1400"/>
              <a:buFont typeface="Arial"/>
              <a:buNone/>
            </a:pPr>
            <a:r>
              <a:rPr lang="en-US"/>
              <a:t>Data Integrity Checks</a:t>
            </a:r>
            <a:endParaRPr/>
          </a:p>
          <a:p>
            <a:pPr indent="0" lvl="0" marL="0" rtl="0" algn="l">
              <a:lnSpc>
                <a:spcPct val="100000"/>
              </a:lnSpc>
              <a:spcBef>
                <a:spcPts val="0"/>
              </a:spcBef>
              <a:spcAft>
                <a:spcPts val="0"/>
              </a:spcAft>
              <a:buClr>
                <a:schemeClr val="dk1"/>
              </a:buClr>
              <a:buSzPts val="1400"/>
              <a:buFont typeface="Arial"/>
              <a:buNone/>
            </a:pPr>
            <a:r>
              <a:t/>
            </a:r>
            <a:endParaRPr/>
          </a:p>
        </p:txBody>
      </p:sp>
      <p:sp>
        <p:nvSpPr>
          <p:cNvPr id="5020" name="Google Shape;5020;p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4" name="Shape 5034"/>
        <p:cNvGrpSpPr/>
        <p:nvPr/>
      </p:nvGrpSpPr>
      <p:grpSpPr>
        <a:xfrm>
          <a:off x="0" y="0"/>
          <a:ext cx="0" cy="0"/>
          <a:chOff x="0" y="0"/>
          <a:chExt cx="0" cy="0"/>
        </a:xfrm>
      </p:grpSpPr>
      <p:sp>
        <p:nvSpPr>
          <p:cNvPr id="5035" name="Google Shape;5035;p4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12700" marR="0" rtl="0" algn="l">
              <a:lnSpc>
                <a:spcPct val="113000"/>
              </a:lnSpc>
              <a:spcBef>
                <a:spcPts val="1000"/>
              </a:spcBef>
              <a:spcAft>
                <a:spcPts val="0"/>
              </a:spcAft>
              <a:buClr>
                <a:srgbClr val="000000"/>
              </a:buClr>
              <a:buSzPts val="1200"/>
              <a:buFont typeface="Arial"/>
              <a:buNone/>
            </a:pPr>
            <a:r>
              <a:rPr b="1" i="0" lang="en-US" sz="1200" u="none" cap="none" strike="noStrike">
                <a:solidFill>
                  <a:schemeClr val="lt1"/>
                </a:solidFill>
                <a:latin typeface="Open Sans"/>
                <a:ea typeface="Open Sans"/>
                <a:cs typeface="Open Sans"/>
                <a:sym typeface="Open Sans"/>
              </a:rPr>
              <a:t>Digital signatures : </a:t>
            </a:r>
            <a:endParaRPr/>
          </a:p>
          <a:p>
            <a:pPr indent="-342900" lvl="0" marL="355600" marR="0" rtl="0" algn="l">
              <a:lnSpc>
                <a:spcPct val="113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Are used for signing the document cryptographically</a:t>
            </a:r>
            <a:endParaRPr b="0" i="0" sz="2200" u="none" cap="none" strike="noStrike">
              <a:solidFill>
                <a:srgbClr val="000000"/>
              </a:solidFill>
              <a:latin typeface="Open Sans"/>
              <a:ea typeface="Open Sans"/>
              <a:cs typeface="Open Sans"/>
              <a:sym typeface="Open Sans"/>
            </a:endParaRPr>
          </a:p>
          <a:p>
            <a:pPr indent="-342900" lvl="0" marL="355600" marR="0" rtl="0" algn="l">
              <a:lnSpc>
                <a:spcPct val="113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To digitally sign the data:</a:t>
            </a:r>
            <a:endParaRPr b="0" i="0" sz="2200" u="none" cap="none" strike="noStrike">
              <a:solidFill>
                <a:srgbClr val="000000"/>
              </a:solidFill>
              <a:latin typeface="Open Sans"/>
              <a:ea typeface="Open Sans"/>
              <a:cs typeface="Open Sans"/>
              <a:sym typeface="Open Sans"/>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Create the hash of a data</a:t>
            </a:r>
            <a:endParaRPr b="0" i="0" sz="2200" u="none" cap="none" strike="noStrike">
              <a:solidFill>
                <a:srgbClr val="000000"/>
              </a:solidFill>
              <a:latin typeface="Open Sans"/>
              <a:ea typeface="Open Sans"/>
              <a:cs typeface="Open Sans"/>
              <a:sym typeface="Open Sans"/>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Encrypt that hash with the sender's private key</a:t>
            </a:r>
            <a:endParaRPr/>
          </a:p>
          <a:p>
            <a:pPr indent="-281940" lvl="1" marL="964566" marR="0" rtl="0" algn="l">
              <a:lnSpc>
                <a:spcPct val="113000"/>
              </a:lnSpc>
              <a:spcBef>
                <a:spcPts val="0"/>
              </a:spcBef>
              <a:spcAft>
                <a:spcPts val="0"/>
              </a:spcAft>
              <a:buClr>
                <a:srgbClr val="000000"/>
              </a:buClr>
              <a:buSzPts val="960"/>
              <a:buFont typeface="Courier New"/>
              <a:buNone/>
            </a:pPr>
            <a:r>
              <a:t/>
            </a:r>
            <a:endParaRPr/>
          </a:p>
          <a:p>
            <a:pPr indent="-342900" lvl="0" marL="355600" marR="0" rtl="0" algn="l">
              <a:lnSpc>
                <a:spcPct val="113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To verify the digital signature:</a:t>
            </a:r>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Hash the data</a:t>
            </a:r>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Find the sender’s public key</a:t>
            </a:r>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Decrypt the signature with the sender's public key</a:t>
            </a:r>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Check whether the hash you have created matches the hash which you received</a:t>
            </a:r>
            <a:endParaRPr/>
          </a:p>
          <a:p>
            <a:pPr indent="-342900" lvl="0" marL="355600" marR="5080" rtl="0" algn="l">
              <a:lnSpc>
                <a:spcPct val="113000"/>
              </a:lnSpc>
              <a:spcBef>
                <a:spcPts val="11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Hashing provides message integrity</a:t>
            </a:r>
            <a:r>
              <a:rPr lang="en-US" sz="2200">
                <a:solidFill>
                  <a:srgbClr val="3F3F3F"/>
                </a:solidFill>
                <a:latin typeface="Open Sans"/>
                <a:ea typeface="Open Sans"/>
                <a:cs typeface="Open Sans"/>
                <a:sym typeface="Open Sans"/>
              </a:rPr>
              <a:t>;</a:t>
            </a:r>
            <a:r>
              <a:rPr b="0" i="0" lang="en-US" sz="2200" u="none" cap="none" strike="noStrike">
                <a:solidFill>
                  <a:srgbClr val="3F3F3F"/>
                </a:solidFill>
                <a:latin typeface="Open Sans"/>
                <a:ea typeface="Open Sans"/>
                <a:cs typeface="Open Sans"/>
                <a:sym typeface="Open Sans"/>
              </a:rPr>
              <a:t> signing of hash provides authentication, and non-repudiation</a:t>
            </a:r>
            <a:endParaRPr sz="1500"/>
          </a:p>
          <a:p>
            <a:pPr indent="-342900" lvl="0" marL="3556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Involve encrypting the hash value of a message with a private key</a:t>
            </a:r>
            <a:endParaRPr/>
          </a:p>
        </p:txBody>
      </p:sp>
      <p:sp>
        <p:nvSpPr>
          <p:cNvPr id="5036" name="Google Shape;5036;p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7" name="Shape 5047"/>
        <p:cNvGrpSpPr/>
        <p:nvPr/>
      </p:nvGrpSpPr>
      <p:grpSpPr>
        <a:xfrm>
          <a:off x="0" y="0"/>
          <a:ext cx="0" cy="0"/>
          <a:chOff x="0" y="0"/>
          <a:chExt cx="0" cy="0"/>
        </a:xfrm>
      </p:grpSpPr>
      <p:sp>
        <p:nvSpPr>
          <p:cNvPr id="5048" name="Google Shape;5048;p4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diagram given on the slide.</a:t>
            </a:r>
            <a:endParaRPr/>
          </a:p>
        </p:txBody>
      </p:sp>
      <p:sp>
        <p:nvSpPr>
          <p:cNvPr id="5049" name="Google Shape;5049;p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5" name="Shape 5055"/>
        <p:cNvGrpSpPr/>
        <p:nvPr/>
      </p:nvGrpSpPr>
      <p:grpSpPr>
        <a:xfrm>
          <a:off x="0" y="0"/>
          <a:ext cx="0" cy="0"/>
          <a:chOff x="0" y="0"/>
          <a:chExt cx="0" cy="0"/>
        </a:xfrm>
      </p:grpSpPr>
      <p:sp>
        <p:nvSpPr>
          <p:cNvPr id="5056" name="Google Shape;5056;p4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Goals of Digital Signature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Authentication</a:t>
            </a:r>
            <a:endParaRPr/>
          </a:p>
          <a:p>
            <a:pPr indent="0" lvl="0" marL="0" rtl="0" algn="l">
              <a:lnSpc>
                <a:spcPct val="100000"/>
              </a:lnSpc>
              <a:spcBef>
                <a:spcPts val="0"/>
              </a:spcBef>
              <a:spcAft>
                <a:spcPts val="0"/>
              </a:spcAft>
              <a:buSzPts val="1400"/>
              <a:buNone/>
            </a:pPr>
            <a:r>
              <a:rPr lang="en-US"/>
              <a:t>Integrity</a:t>
            </a:r>
            <a:endParaRPr/>
          </a:p>
          <a:p>
            <a:pPr indent="0" lvl="0" marL="0" rtl="0" algn="l">
              <a:lnSpc>
                <a:spcPct val="100000"/>
              </a:lnSpc>
              <a:spcBef>
                <a:spcPts val="0"/>
              </a:spcBef>
              <a:spcAft>
                <a:spcPts val="0"/>
              </a:spcAft>
              <a:buSzPts val="1400"/>
              <a:buNone/>
            </a:pPr>
            <a:r>
              <a:rPr lang="en-US"/>
              <a:t>Non-Repudiation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057" name="Google Shape;5057;p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4" name="Shape 5084"/>
        <p:cNvGrpSpPr/>
        <p:nvPr/>
      </p:nvGrpSpPr>
      <p:grpSpPr>
        <a:xfrm>
          <a:off x="0" y="0"/>
          <a:ext cx="0" cy="0"/>
          <a:chOff x="0" y="0"/>
          <a:chExt cx="0" cy="0"/>
        </a:xfrm>
      </p:grpSpPr>
      <p:sp>
        <p:nvSpPr>
          <p:cNvPr id="5085" name="Google Shape;5085;p4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6" name="Google Shape;5086;p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0" name="Shape 5090"/>
        <p:cNvGrpSpPr/>
        <p:nvPr/>
      </p:nvGrpSpPr>
      <p:grpSpPr>
        <a:xfrm>
          <a:off x="0" y="0"/>
          <a:ext cx="0" cy="0"/>
          <a:chOff x="0" y="0"/>
          <a:chExt cx="0" cy="0"/>
        </a:xfrm>
      </p:grpSpPr>
      <p:sp>
        <p:nvSpPr>
          <p:cNvPr id="5091" name="Google Shape;5091;p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2" name="Google Shape;5092;p4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Digital Signature process, which uses Asymmetric cryptography and hashing to achieve cryptography goals of Authentication, integrity and Non repudiation</a:t>
            </a:r>
            <a:endParaRPr/>
          </a:p>
        </p:txBody>
      </p:sp>
      <p:sp>
        <p:nvSpPr>
          <p:cNvPr id="5093" name="Google Shape;5093;p4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2" name="Shape 5112"/>
        <p:cNvGrpSpPr/>
        <p:nvPr/>
      </p:nvGrpSpPr>
      <p:grpSpPr>
        <a:xfrm>
          <a:off x="0" y="0"/>
          <a:ext cx="0" cy="0"/>
          <a:chOff x="0" y="0"/>
          <a:chExt cx="0" cy="0"/>
        </a:xfrm>
      </p:grpSpPr>
      <p:sp>
        <p:nvSpPr>
          <p:cNvPr id="5113" name="Google Shape;5113;p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4" name="Google Shape;5114;p4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Digital Signature process, which uses Asymmetric cryptography and hashing to achieve cryptography goals of Authentication, integrity and Non repudiation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115" name="Google Shape;5115;p4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3" name="Shape 5143"/>
        <p:cNvGrpSpPr/>
        <p:nvPr/>
      </p:nvGrpSpPr>
      <p:grpSpPr>
        <a:xfrm>
          <a:off x="0" y="0"/>
          <a:ext cx="0" cy="0"/>
          <a:chOff x="0" y="0"/>
          <a:chExt cx="0" cy="0"/>
        </a:xfrm>
      </p:grpSpPr>
      <p:sp>
        <p:nvSpPr>
          <p:cNvPr id="5144" name="Google Shape;5144;p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5" name="Google Shape;5145;p4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Digital Signature process, which uses Asymmetric cryptography and hashing to achieve cryptography goals of Authentication, integrity and Non repudiation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146" name="Google Shape;5146;p4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9" name="Shape 5179"/>
        <p:cNvGrpSpPr/>
        <p:nvPr/>
      </p:nvGrpSpPr>
      <p:grpSpPr>
        <a:xfrm>
          <a:off x="0" y="0"/>
          <a:ext cx="0" cy="0"/>
          <a:chOff x="0" y="0"/>
          <a:chExt cx="0" cy="0"/>
        </a:xfrm>
      </p:grpSpPr>
      <p:sp>
        <p:nvSpPr>
          <p:cNvPr id="5180" name="Google Shape;5180;p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1" name="Google Shape;5181;p4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Digital Signature process, which uses Asymmetric cryptography and hashing to achieve cryptography goals of Authentication, integrity and Non repudiation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182" name="Google Shape;5182;p4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Non-Repudiation</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Non-repudiation, in the context of cryptography and information security, refers to a service that provides proof that someone cannot deny a particular action or event</a:t>
            </a:r>
            <a:endParaRPr/>
          </a:p>
          <a:p>
            <a:pPr indent="-368300" lvl="0" marL="457200" marR="0" rtl="0" algn="l">
              <a:lnSpc>
                <a:spcPct val="115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Non-repudiation prevents denial of actions, ensuring accountability and reliability in electronic transactions and communications.</a:t>
            </a:r>
            <a:endParaRPr/>
          </a:p>
          <a:p>
            <a:pPr indent="-368300" lvl="0" marL="457200" marR="0" rtl="0" algn="l">
              <a:lnSpc>
                <a:spcPct val="115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Non-repudiation ensures proof of the origin and integrity of data exchanged between parties</a:t>
            </a:r>
            <a:r>
              <a:rPr lang="en-US">
                <a:solidFill>
                  <a:srgbClr val="3F3F3F"/>
                </a:solidFill>
                <a:latin typeface="Open Sans"/>
                <a:ea typeface="Open Sans"/>
                <a:cs typeface="Open Sans"/>
                <a:sym typeface="Open Sans"/>
              </a:rPr>
              <a:t>.</a:t>
            </a:r>
            <a:endParaRPr sz="1200">
              <a:solidFill>
                <a:srgbClr val="3F3F3F"/>
              </a:solidFill>
              <a:latin typeface="Open Sans"/>
              <a:ea typeface="Open Sans"/>
              <a:cs typeface="Open Sans"/>
              <a:sym typeface="Open Sans"/>
            </a:endParaRPr>
          </a:p>
          <a:p>
            <a:pPr indent="-368300" lvl="0" marL="457200" rtl="0" algn="l">
              <a:lnSpc>
                <a:spcPct val="114999"/>
              </a:lnSpc>
              <a:spcBef>
                <a:spcPts val="0"/>
              </a:spcBef>
              <a:spcAft>
                <a:spcPts val="0"/>
              </a:spcAft>
              <a:buClr>
                <a:srgbClr val="3F3F3F"/>
              </a:buClr>
              <a:buSzPts val="2200"/>
              <a:buFont typeface="Open Sans"/>
              <a:buChar char="●"/>
            </a:pPr>
            <a:r>
              <a:rPr lang="en-US">
                <a:solidFill>
                  <a:srgbClr val="3F3F3F"/>
                </a:solidFill>
                <a:latin typeface="Open Sans"/>
                <a:ea typeface="Open Sans"/>
                <a:cs typeface="Open Sans"/>
                <a:sym typeface="Open Sans"/>
              </a:rPr>
              <a:t>Non-repudiation ensure person can't deny his action, for example when someone implement wrong change, proper logging can ensure that can't deny his action, ability to not let people deny his or her action is what non-repudiation is.</a:t>
            </a:r>
            <a:endParaRPr/>
          </a:p>
          <a:p>
            <a:pPr indent="-368300" lvl="0" marL="457200" rtl="0" algn="l">
              <a:lnSpc>
                <a:spcPct val="114999"/>
              </a:lnSpc>
              <a:spcBef>
                <a:spcPts val="0"/>
              </a:spcBef>
              <a:spcAft>
                <a:spcPts val="0"/>
              </a:spcAft>
              <a:buClr>
                <a:srgbClr val="3F3F3F"/>
              </a:buClr>
              <a:buSzPts val="2200"/>
              <a:buFont typeface="Open Sans"/>
              <a:buChar char="●"/>
            </a:pPr>
            <a:r>
              <a:rPr lang="en-US">
                <a:solidFill>
                  <a:srgbClr val="3F3F3F"/>
                </a:solidFill>
                <a:latin typeface="Open Sans"/>
                <a:ea typeface="Open Sans"/>
                <a:cs typeface="Open Sans"/>
                <a:sym typeface="Open Sans"/>
              </a:rPr>
              <a:t>Repudiation is ability of person to deny his actions</a:t>
            </a:r>
            <a:endParaRPr/>
          </a:p>
          <a:p>
            <a:pPr indent="0" lvl="0" marL="0" rtl="0" algn="l">
              <a:lnSpc>
                <a:spcPct val="100000"/>
              </a:lnSpc>
              <a:spcBef>
                <a:spcPts val="0"/>
              </a:spcBef>
              <a:spcAft>
                <a:spcPts val="0"/>
              </a:spcAft>
              <a:buSzPts val="1400"/>
              <a:buNone/>
            </a:pPr>
            <a:r>
              <a:t/>
            </a:r>
            <a:endParaRPr/>
          </a:p>
        </p:txBody>
      </p:sp>
      <p:sp>
        <p:nvSpPr>
          <p:cNvPr id="415" name="Google Shape;415;p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4" name="Shape 5214"/>
        <p:cNvGrpSpPr/>
        <p:nvPr/>
      </p:nvGrpSpPr>
      <p:grpSpPr>
        <a:xfrm>
          <a:off x="0" y="0"/>
          <a:ext cx="0" cy="0"/>
          <a:chOff x="0" y="0"/>
          <a:chExt cx="0" cy="0"/>
        </a:xfrm>
      </p:grpSpPr>
      <p:sp>
        <p:nvSpPr>
          <p:cNvPr id="5215" name="Google Shape;5215;p4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Applications of Digital Signatures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Communication Security</a:t>
            </a:r>
            <a:endParaRPr/>
          </a:p>
          <a:p>
            <a:pPr indent="0" lvl="0" marL="0" rtl="0" algn="l">
              <a:lnSpc>
                <a:spcPct val="100000"/>
              </a:lnSpc>
              <a:spcBef>
                <a:spcPts val="0"/>
              </a:spcBef>
              <a:spcAft>
                <a:spcPts val="0"/>
              </a:spcAft>
              <a:buSzPts val="1400"/>
              <a:buNone/>
            </a:pPr>
            <a:r>
              <a:rPr lang="en-US"/>
              <a:t>Code Security</a:t>
            </a:r>
            <a:endParaRPr/>
          </a:p>
          <a:p>
            <a:pPr indent="0" lvl="0" marL="0" rtl="0" algn="l">
              <a:lnSpc>
                <a:spcPct val="100000"/>
              </a:lnSpc>
              <a:spcBef>
                <a:spcPts val="0"/>
              </a:spcBef>
              <a:spcAft>
                <a:spcPts val="0"/>
              </a:spcAft>
              <a:buSzPts val="1400"/>
              <a:buNone/>
            </a:pPr>
            <a:r>
              <a:rPr lang="en-US"/>
              <a:t>Software Updates</a:t>
            </a:r>
            <a:endParaRPr/>
          </a:p>
          <a:p>
            <a:pPr indent="0" lvl="0" marL="0" rtl="0" algn="l">
              <a:lnSpc>
                <a:spcPct val="100000"/>
              </a:lnSpc>
              <a:spcBef>
                <a:spcPts val="0"/>
              </a:spcBef>
              <a:spcAft>
                <a:spcPts val="0"/>
              </a:spcAft>
              <a:buSzPts val="1400"/>
              <a:buNone/>
            </a:pPr>
            <a:r>
              <a:rPr lang="en-US"/>
              <a:t>Financial Sectors</a:t>
            </a:r>
            <a:endParaRPr/>
          </a:p>
        </p:txBody>
      </p:sp>
      <p:sp>
        <p:nvSpPr>
          <p:cNvPr id="5216" name="Google Shape;5216;p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2" name="Shape 5232"/>
        <p:cNvGrpSpPr/>
        <p:nvPr/>
      </p:nvGrpSpPr>
      <p:grpSpPr>
        <a:xfrm>
          <a:off x="0" y="0"/>
          <a:ext cx="0" cy="0"/>
          <a:chOff x="0" y="0"/>
          <a:chExt cx="0" cy="0"/>
        </a:xfrm>
      </p:grpSpPr>
      <p:sp>
        <p:nvSpPr>
          <p:cNvPr id="5233" name="Google Shape;5233;p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4" name="Google Shape;5234;p4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Advantages of Digital Signatures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rtl="0" algn="l">
              <a:lnSpc>
                <a:spcPct val="100000"/>
              </a:lnSpc>
              <a:spcBef>
                <a:spcPts val="0"/>
              </a:spcBef>
              <a:spcAft>
                <a:spcPts val="0"/>
              </a:spcAft>
              <a:buSzPts val="1400"/>
              <a:buAutoNum type="arabicParenR"/>
            </a:pPr>
            <a:r>
              <a:rPr lang="en-US"/>
              <a:t>Highly Robust</a:t>
            </a:r>
            <a:endParaRPr/>
          </a:p>
          <a:p>
            <a:pPr indent="-228600" lvl="0" marL="457200" rtl="0" algn="l">
              <a:lnSpc>
                <a:spcPct val="100000"/>
              </a:lnSpc>
              <a:spcBef>
                <a:spcPts val="0"/>
              </a:spcBef>
              <a:spcAft>
                <a:spcPts val="0"/>
              </a:spcAft>
              <a:buSzPts val="1400"/>
              <a:buAutoNum type="arabicParenR"/>
            </a:pPr>
            <a:r>
              <a:rPr lang="en-US"/>
              <a:t>Better Speed</a:t>
            </a:r>
            <a:endParaRPr/>
          </a:p>
          <a:p>
            <a:pPr indent="-228600" lvl="0" marL="457200" rtl="0" algn="l">
              <a:lnSpc>
                <a:spcPct val="100000"/>
              </a:lnSpc>
              <a:spcBef>
                <a:spcPts val="0"/>
              </a:spcBef>
              <a:spcAft>
                <a:spcPts val="0"/>
              </a:spcAft>
              <a:buSzPts val="1400"/>
              <a:buAutoNum type="arabicParenR"/>
            </a:pPr>
            <a:r>
              <a:rPr lang="en-US"/>
              <a:t>Less Storage</a:t>
            </a:r>
            <a:endParaRPr/>
          </a:p>
          <a:p>
            <a:pPr indent="-228600" lvl="0" marL="457200" rtl="0" algn="l">
              <a:lnSpc>
                <a:spcPct val="100000"/>
              </a:lnSpc>
              <a:spcBef>
                <a:spcPts val="0"/>
              </a:spcBef>
              <a:spcAft>
                <a:spcPts val="0"/>
              </a:spcAft>
              <a:buSzPts val="1400"/>
              <a:buAutoNum type="arabicParenR"/>
            </a:pPr>
            <a:r>
              <a:rPr lang="en-US"/>
              <a:t>Patent Free</a:t>
            </a:r>
            <a:endParaRPr/>
          </a:p>
        </p:txBody>
      </p:sp>
      <p:sp>
        <p:nvSpPr>
          <p:cNvPr id="5235" name="Google Shape;5235;p4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2" name="Shape 5252"/>
        <p:cNvGrpSpPr/>
        <p:nvPr/>
      </p:nvGrpSpPr>
      <p:grpSpPr>
        <a:xfrm>
          <a:off x="0" y="0"/>
          <a:ext cx="0" cy="0"/>
          <a:chOff x="0" y="0"/>
          <a:chExt cx="0" cy="0"/>
        </a:xfrm>
      </p:grpSpPr>
      <p:sp>
        <p:nvSpPr>
          <p:cNvPr id="5253" name="Google Shape;5253;p4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b="1" i="0" lang="en-US" sz="1200" u="none" cap="none" strike="noStrike">
                <a:solidFill>
                  <a:schemeClr val="lt1"/>
                </a:solidFill>
                <a:latin typeface="Open Sans"/>
                <a:ea typeface="Open Sans"/>
                <a:cs typeface="Open Sans"/>
                <a:sym typeface="Open Sans"/>
              </a:rPr>
              <a:t>Birthday Attack</a:t>
            </a:r>
            <a:endParaRPr/>
          </a:p>
          <a:p>
            <a:pPr indent="-342900" lvl="0" marL="355600" marR="442594"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If the algorithm does produce the same value for two distinctly different messages, it is called a hash collision.</a:t>
            </a:r>
            <a:endParaRPr b="0" i="0" sz="800" u="none" cap="none" strike="noStrike">
              <a:solidFill>
                <a:srgbClr val="3F3F3F"/>
              </a:solidFill>
              <a:latin typeface="Arial"/>
              <a:ea typeface="Arial"/>
              <a:cs typeface="Arial"/>
              <a:sym typeface="Arial"/>
            </a:endParaRPr>
          </a:p>
          <a:p>
            <a:pPr indent="-342900" lvl="0" marL="355600" marR="596265" rtl="0" algn="l">
              <a:lnSpc>
                <a:spcPct val="114000"/>
              </a:lnSpc>
              <a:spcBef>
                <a:spcPts val="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The birthday attack attempts to exploit the probability of two messages producing the same message</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digest by using the same hash function.</a:t>
            </a:r>
            <a:endParaRPr b="0" i="0" sz="800" u="none" cap="none" strike="noStrike">
              <a:solidFill>
                <a:srgbClr val="3F3F3F"/>
              </a:solidFill>
              <a:latin typeface="Arial"/>
              <a:ea typeface="Arial"/>
              <a:cs typeface="Arial"/>
              <a:sym typeface="Arial"/>
            </a:endParaRPr>
          </a:p>
          <a:p>
            <a:pPr indent="-342900" lvl="0" marL="355600" marR="212725"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is based on the statistical probability that with 23 people in a room, there is more than 50% probability</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that two people have the same birthday.</a:t>
            </a:r>
            <a:endParaRPr b="0" i="0" sz="800" u="none" cap="none" strike="noStrike">
              <a:solidFill>
                <a:srgbClr val="3F3F3F"/>
              </a:solidFill>
              <a:latin typeface="Arial"/>
              <a:ea typeface="Arial"/>
              <a:cs typeface="Arial"/>
              <a:sym typeface="Arial"/>
            </a:endParaRPr>
          </a:p>
          <a:p>
            <a:pPr indent="-342900" lvl="0" marL="355600" marR="0" rtl="0" algn="l">
              <a:lnSpc>
                <a:spcPct val="100000"/>
              </a:lnSpc>
              <a:spcBef>
                <a:spcPts val="9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SHA-1 (160 bits) may require approximately 280 computations to find a hash collision.</a:t>
            </a:r>
            <a:endParaRPr b="0" i="0" sz="800" u="none" cap="none" strike="noStrike">
              <a:solidFill>
                <a:srgbClr val="3F3F3F"/>
              </a:solidFill>
              <a:latin typeface="Arial"/>
              <a:ea typeface="Arial"/>
              <a:cs typeface="Arial"/>
              <a:sym typeface="Arial"/>
            </a:endParaRPr>
          </a:p>
          <a:p>
            <a:pPr indent="-342900" lvl="0" marL="355600" marR="508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A hashing algorithm that has a larger bit output, such as a birthday attack, is less vulnerable to brute force attacks.</a:t>
            </a:r>
            <a:endParaRPr b="0" i="0" sz="12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254" name="Google Shape;5254;p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4" name="Shape 5264"/>
        <p:cNvGrpSpPr/>
        <p:nvPr/>
      </p:nvGrpSpPr>
      <p:grpSpPr>
        <a:xfrm>
          <a:off x="0" y="0"/>
          <a:ext cx="0" cy="0"/>
          <a:chOff x="0" y="0"/>
          <a:chExt cx="0" cy="0"/>
        </a:xfrm>
      </p:grpSpPr>
      <p:sp>
        <p:nvSpPr>
          <p:cNvPr id="5265" name="Google Shape;5265;p4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Salt is a random value that is added to password hash to prevent dictionary attacks and hash collisions.</a:t>
            </a:r>
            <a:endParaRPr b="0" i="0" sz="1200" u="none" cap="none" strike="noStrike">
              <a:solidFill>
                <a:srgbClr val="3F3F3F"/>
              </a:solidFill>
              <a:latin typeface="Arial"/>
              <a:ea typeface="Arial"/>
              <a:cs typeface="Arial"/>
              <a:sym typeface="Arial"/>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makes it difficult for the attacker to break into a system by using the strategy of password hash-matching.</a:t>
            </a:r>
            <a:endParaRPr b="0" i="0" sz="1200" u="none" cap="none" strike="noStrike">
              <a:solidFill>
                <a:srgbClr val="3F3F3F"/>
              </a:solidFill>
              <a:latin typeface="Arial"/>
              <a:ea typeface="Arial"/>
              <a:cs typeface="Arial"/>
              <a:sym typeface="Arial"/>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For each password, a new salt is randomly generated.</a:t>
            </a:r>
            <a:endParaRPr b="0" i="0" sz="1200" u="none" cap="none" strike="noStrike">
              <a:solidFill>
                <a:srgbClr val="3F3F3F"/>
              </a:solidFill>
              <a:latin typeface="Arial"/>
              <a:ea typeface="Arial"/>
              <a:cs typeface="Arial"/>
              <a:sym typeface="Arial"/>
            </a:endParaRPr>
          </a:p>
          <a:p>
            <a:pPr indent="-342900" lvl="0" marL="355600" marR="31369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Instead of the original password, the output of the cryptographic hash function processed is stored in the database.</a:t>
            </a:r>
            <a:endParaRPr b="0" i="0" sz="1200" u="none" cap="none" strike="noStrike">
              <a:solidFill>
                <a:srgbClr val="3F3F3F"/>
              </a:solidFill>
              <a:latin typeface="Arial"/>
              <a:ea typeface="Arial"/>
              <a:cs typeface="Arial"/>
              <a:sym typeface="Arial"/>
            </a:endParaRPr>
          </a:p>
          <a:p>
            <a:pPr indent="-342900" lvl="0" marL="355600" marR="0" rtl="0" algn="l">
              <a:lnSpc>
                <a:spcPct val="114000"/>
              </a:lnSpc>
              <a:spcBef>
                <a:spcPts val="130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is used in Unix systems and for internet security.</a:t>
            </a:r>
            <a:endParaRPr b="0" i="0" sz="12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266" name="Google Shape;5266;p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7" name="Shape 5287"/>
        <p:cNvGrpSpPr/>
        <p:nvPr/>
      </p:nvGrpSpPr>
      <p:grpSpPr>
        <a:xfrm>
          <a:off x="0" y="0"/>
          <a:ext cx="0" cy="0"/>
          <a:chOff x="0" y="0"/>
          <a:chExt cx="0" cy="0"/>
        </a:xfrm>
      </p:grpSpPr>
      <p:sp>
        <p:nvSpPr>
          <p:cNvPr id="5288" name="Google Shape;5288;p4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9" name="Google Shape;5289;p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2" name="Shape 5292"/>
        <p:cNvGrpSpPr/>
        <p:nvPr/>
      </p:nvGrpSpPr>
      <p:grpSpPr>
        <a:xfrm>
          <a:off x="0" y="0"/>
          <a:ext cx="0" cy="0"/>
          <a:chOff x="0" y="0"/>
          <a:chExt cx="0" cy="0"/>
        </a:xfrm>
      </p:grpSpPr>
      <p:sp>
        <p:nvSpPr>
          <p:cNvPr id="5293" name="Google Shape;5293;p4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A public key infrastructure (PKI) is a set of hardware, software, people, policies, and procedures needed to create, manage, distribute, use, store, and revoke digital certificates.</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the components of PKI:</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Registration Authority(s)</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Certificate Authority(s)</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Certificates</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Keys</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Users</a:t>
            </a:r>
            <a:endParaRPr/>
          </a:p>
          <a:p>
            <a:pPr indent="0" lvl="0" marL="0" rtl="0" algn="l">
              <a:lnSpc>
                <a:spcPct val="100000"/>
              </a:lnSpc>
              <a:spcBef>
                <a:spcPts val="0"/>
              </a:spcBef>
              <a:spcAft>
                <a:spcPts val="0"/>
              </a:spcAft>
              <a:buSzPts val="1400"/>
              <a:buNone/>
            </a:pPr>
            <a:r>
              <a:t/>
            </a:r>
            <a:endParaRPr/>
          </a:p>
        </p:txBody>
      </p:sp>
      <p:sp>
        <p:nvSpPr>
          <p:cNvPr id="5294" name="Google Shape;5294;p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8" name="Shape 5308"/>
        <p:cNvGrpSpPr/>
        <p:nvPr/>
      </p:nvGrpSpPr>
      <p:grpSpPr>
        <a:xfrm>
          <a:off x="0" y="0"/>
          <a:ext cx="0" cy="0"/>
          <a:chOff x="0" y="0"/>
          <a:chExt cx="0" cy="0"/>
        </a:xfrm>
      </p:grpSpPr>
      <p:sp>
        <p:nvSpPr>
          <p:cNvPr id="5309" name="Google Shape;5309;p4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3534" lvl="0" marL="355600" marR="0" rtl="0" algn="l">
              <a:lnSpc>
                <a:spcPct val="115000"/>
              </a:lnSpc>
              <a:spcBef>
                <a:spcPts val="0"/>
              </a:spcBef>
              <a:spcAft>
                <a:spcPts val="0"/>
              </a:spcAft>
              <a:buClr>
                <a:srgbClr val="3F3F3F"/>
              </a:buClr>
              <a:buSzPts val="1200"/>
              <a:buFont typeface="Arial"/>
              <a:buChar char="•"/>
            </a:pPr>
            <a:r>
              <a:rPr lang="en-US" sz="1200">
                <a:solidFill>
                  <a:srgbClr val="3F3F3F"/>
                </a:solidFill>
                <a:latin typeface="Open Sans"/>
                <a:ea typeface="Open Sans"/>
                <a:cs typeface="Open Sans"/>
                <a:sym typeface="Open Sans"/>
              </a:rPr>
              <a:t>The p</a:t>
            </a:r>
            <a:r>
              <a:rPr b="0" i="0" lang="en-US" sz="1200" u="none" cap="none" strike="noStrike">
                <a:solidFill>
                  <a:srgbClr val="3F3F3F"/>
                </a:solidFill>
                <a:latin typeface="Open Sans"/>
                <a:ea typeface="Open Sans"/>
                <a:cs typeface="Open Sans"/>
                <a:sym typeface="Open Sans"/>
              </a:rPr>
              <a:t>ublic </a:t>
            </a:r>
            <a:r>
              <a:rPr lang="en-US" sz="1200">
                <a:solidFill>
                  <a:srgbClr val="3F3F3F"/>
                </a:solidFill>
                <a:latin typeface="Open Sans"/>
                <a:ea typeface="Open Sans"/>
                <a:cs typeface="Open Sans"/>
                <a:sym typeface="Open Sans"/>
              </a:rPr>
              <a:t>k</a:t>
            </a:r>
            <a:r>
              <a:rPr b="0" i="0" lang="en-US" sz="1200" u="none" cap="none" strike="noStrike">
                <a:solidFill>
                  <a:srgbClr val="3F3F3F"/>
                </a:solidFill>
                <a:latin typeface="Open Sans"/>
                <a:ea typeface="Open Sans"/>
                <a:cs typeface="Open Sans"/>
                <a:sym typeface="Open Sans"/>
              </a:rPr>
              <a:t>ey </a:t>
            </a:r>
            <a:r>
              <a:rPr lang="en-US" sz="1200">
                <a:solidFill>
                  <a:srgbClr val="3F3F3F"/>
                </a:solidFill>
                <a:latin typeface="Open Sans"/>
                <a:ea typeface="Open Sans"/>
                <a:cs typeface="Open Sans"/>
                <a:sym typeface="Open Sans"/>
              </a:rPr>
              <a:t>i</a:t>
            </a:r>
            <a:r>
              <a:rPr b="0" i="0" lang="en-US" sz="1200" u="none" cap="none" strike="noStrike">
                <a:solidFill>
                  <a:srgbClr val="3F3F3F"/>
                </a:solidFill>
                <a:latin typeface="Open Sans"/>
                <a:ea typeface="Open Sans"/>
                <a:cs typeface="Open Sans"/>
                <a:sym typeface="Open Sans"/>
              </a:rPr>
              <a:t>nfrastructure provides CIA and non-repudiation.</a:t>
            </a:r>
            <a:endParaRPr b="0" i="0" sz="300" u="none" cap="none" strike="noStrike">
              <a:solidFill>
                <a:srgbClr val="3F3F3F"/>
              </a:solidFill>
              <a:latin typeface="Open Sans"/>
              <a:ea typeface="Open Sans"/>
              <a:cs typeface="Open Sans"/>
              <a:sym typeface="Open Sans"/>
            </a:endParaRPr>
          </a:p>
          <a:p>
            <a:pPr indent="-343534" lvl="0" marL="355600" marR="27940" rtl="0" algn="l">
              <a:lnSpc>
                <a:spcPct val="115000"/>
              </a:lnSpc>
              <a:spcBef>
                <a:spcPts val="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PKI includes Certificate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uthority (CA), </a:t>
            </a:r>
            <a:r>
              <a:rPr lang="en-US" sz="1200">
                <a:solidFill>
                  <a:srgbClr val="3F3F3F"/>
                </a:solidFill>
                <a:latin typeface="Open Sans"/>
                <a:ea typeface="Open Sans"/>
                <a:cs typeface="Open Sans"/>
                <a:sym typeface="Open Sans"/>
              </a:rPr>
              <a:t>d</a:t>
            </a:r>
            <a:r>
              <a:rPr b="0" i="0" lang="en-US" sz="1200" u="none" cap="none" strike="noStrike">
                <a:solidFill>
                  <a:srgbClr val="3F3F3F"/>
                </a:solidFill>
                <a:latin typeface="Open Sans"/>
                <a:ea typeface="Open Sans"/>
                <a:cs typeface="Open Sans"/>
                <a:sym typeface="Open Sans"/>
              </a:rPr>
              <a:t>igital certificates, Registration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uthorities (RA), policies and procedures, certificate revocation, time-stamping, nonrepudiation support, and security-enabled applications.</a:t>
            </a:r>
            <a:endParaRPr b="0" i="0" sz="3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5310" name="Google Shape;5310;p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9" name="Shape 5319"/>
        <p:cNvGrpSpPr/>
        <p:nvPr/>
      </p:nvGrpSpPr>
      <p:grpSpPr>
        <a:xfrm>
          <a:off x="0" y="0"/>
          <a:ext cx="0" cy="0"/>
          <a:chOff x="0" y="0"/>
          <a:chExt cx="0" cy="0"/>
        </a:xfrm>
      </p:grpSpPr>
      <p:sp>
        <p:nvSpPr>
          <p:cNvPr id="5320" name="Google Shape;5320;p4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3534" lvl="0" marL="355600" marR="136525" rtl="0" algn="l">
              <a:lnSpc>
                <a:spcPct val="115000"/>
              </a:lnSpc>
              <a:spcBef>
                <a:spcPts val="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A digital certificate is required by each participant in a PKI, which contains a particular participant’s public key and other identifying information.</a:t>
            </a:r>
            <a:endParaRPr b="0" i="0" sz="300" u="none" cap="none" strike="noStrike">
              <a:solidFill>
                <a:srgbClr val="3F3F3F"/>
              </a:solidFill>
              <a:latin typeface="Open Sans"/>
              <a:ea typeface="Open Sans"/>
              <a:cs typeface="Open Sans"/>
              <a:sym typeface="Open Sans"/>
            </a:endParaRPr>
          </a:p>
          <a:p>
            <a:pPr indent="-343534" lvl="0" marL="355600" marR="0" rtl="0" algn="l">
              <a:lnSpc>
                <a:spcPct val="115000"/>
              </a:lnSpc>
              <a:spcBef>
                <a:spcPts val="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This is signed by a trusted certificate authority and the authenticity of the public key is the liability of the CA.</a:t>
            </a:r>
            <a:endParaRPr b="0" i="0" sz="300" u="none" cap="none" strike="noStrike">
              <a:solidFill>
                <a:srgbClr val="3F3F3F"/>
              </a:solidFill>
              <a:latin typeface="Open Sans"/>
              <a:ea typeface="Open Sans"/>
              <a:cs typeface="Open Sans"/>
              <a:sym typeface="Open Sans"/>
            </a:endParaRPr>
          </a:p>
          <a:p>
            <a:pPr indent="-343534" lvl="0" marL="355600" marR="0" rtl="0" algn="l">
              <a:lnSpc>
                <a:spcPct val="115000"/>
              </a:lnSpc>
              <a:spcBef>
                <a:spcPts val="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PKI is used in online banking and e-commerce.</a:t>
            </a:r>
            <a:endParaRPr/>
          </a:p>
          <a:p>
            <a:pPr indent="0" lvl="0" marL="0" rtl="0" algn="l">
              <a:lnSpc>
                <a:spcPct val="100000"/>
              </a:lnSpc>
              <a:spcBef>
                <a:spcPts val="0"/>
              </a:spcBef>
              <a:spcAft>
                <a:spcPts val="0"/>
              </a:spcAft>
              <a:buSzPts val="1400"/>
              <a:buNone/>
            </a:pPr>
            <a:r>
              <a:t/>
            </a:r>
            <a:endParaRPr/>
          </a:p>
        </p:txBody>
      </p:sp>
      <p:sp>
        <p:nvSpPr>
          <p:cNvPr id="5321" name="Google Shape;5321;p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p4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460375" marR="297179" rtl="0" algn="l">
              <a:lnSpc>
                <a:spcPct val="115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CA is a</a:t>
            </a:r>
            <a:r>
              <a:rPr b="0" i="0" lang="en-US" sz="1200" u="none" cap="none" strike="noStrike">
                <a:solidFill>
                  <a:srgbClr val="3F3F3F"/>
                </a:solidFill>
                <a:latin typeface="Open Sans"/>
                <a:ea typeface="Open Sans"/>
                <a:cs typeface="Open Sans"/>
                <a:sym typeface="Open Sans"/>
              </a:rPr>
              <a:t> trusted third party responsible for the issu</a:t>
            </a:r>
            <a:r>
              <a:rPr lang="en-US" sz="1200">
                <a:solidFill>
                  <a:srgbClr val="3F3F3F"/>
                </a:solidFill>
                <a:latin typeface="Open Sans"/>
                <a:ea typeface="Open Sans"/>
                <a:cs typeface="Open Sans"/>
                <a:sym typeface="Open Sans"/>
              </a:rPr>
              <a:t>ance</a:t>
            </a:r>
            <a:r>
              <a:rPr b="0" i="0" lang="en-US" sz="1200" u="none" cap="none" strike="noStrike">
                <a:solidFill>
                  <a:srgbClr val="3F3F3F"/>
                </a:solidFill>
                <a:latin typeface="Open Sans"/>
                <a:ea typeface="Open Sans"/>
                <a:cs typeface="Open Sans"/>
                <a:sym typeface="Open Sans"/>
              </a:rPr>
              <a:t> and maintenance of digital certificates.</a:t>
            </a:r>
            <a:endParaRPr b="0" i="0" sz="300" u="none" cap="none" strike="noStrike">
              <a:solidFill>
                <a:srgbClr val="3F3F3F"/>
              </a:solidFill>
              <a:latin typeface="Open Sans"/>
              <a:ea typeface="Open Sans"/>
              <a:cs typeface="Open Sans"/>
              <a:sym typeface="Open Sans"/>
            </a:endParaRPr>
          </a:p>
          <a:p>
            <a:pPr indent="-342899" lvl="0" marL="459740" marR="0" rtl="0" algn="l">
              <a:lnSpc>
                <a:spcPct val="115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It can also be internal to an organization.</a:t>
            </a:r>
            <a:endParaRPr b="0" i="0" sz="300" u="none" cap="none" strike="noStrike">
              <a:solidFill>
                <a:srgbClr val="3F3F3F"/>
              </a:solidFill>
              <a:latin typeface="Open Sans"/>
              <a:ea typeface="Open Sans"/>
              <a:cs typeface="Open Sans"/>
              <a:sym typeface="Open Sans"/>
            </a:endParaRPr>
          </a:p>
          <a:p>
            <a:pPr indent="-342900" lvl="0" marL="460375" marR="393700" rtl="0" algn="l">
              <a:lnSpc>
                <a:spcPct val="115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CA also handles the r</a:t>
            </a:r>
            <a:r>
              <a:rPr b="0" i="0" lang="en-US" sz="1200" u="none" cap="none" strike="noStrike">
                <a:solidFill>
                  <a:srgbClr val="3F3F3F"/>
                </a:solidFill>
                <a:latin typeface="Open Sans"/>
                <a:ea typeface="Open Sans"/>
                <a:cs typeface="Open Sans"/>
                <a:sym typeface="Open Sans"/>
              </a:rPr>
              <a:t>evocation of certificates.</a:t>
            </a:r>
            <a:endParaRPr b="0" i="0" sz="300" u="none" cap="none" strike="noStrike">
              <a:solidFill>
                <a:srgbClr val="3F3F3F"/>
              </a:solidFill>
              <a:latin typeface="Open Sans"/>
              <a:ea typeface="Open Sans"/>
              <a:cs typeface="Open Sans"/>
              <a:sym typeface="Open Sans"/>
            </a:endParaRPr>
          </a:p>
          <a:p>
            <a:pPr indent="-342900" lvl="0" marL="460375" marR="379729" rtl="0" algn="l">
              <a:lnSpc>
                <a:spcPct val="115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The revoked certificates are stored in the Certificate Revocation List (CRL) which is updated and maintained by the CA.</a:t>
            </a:r>
            <a:endParaRPr/>
          </a:p>
          <a:p>
            <a:pPr indent="0" lvl="0" marL="0" rtl="0" algn="l">
              <a:lnSpc>
                <a:spcPct val="100000"/>
              </a:lnSpc>
              <a:spcBef>
                <a:spcPts val="0"/>
              </a:spcBef>
              <a:spcAft>
                <a:spcPts val="0"/>
              </a:spcAft>
              <a:buSzPts val="1400"/>
              <a:buNone/>
            </a:pPr>
            <a:r>
              <a:t/>
            </a:r>
            <a:endParaRPr/>
          </a:p>
        </p:txBody>
      </p:sp>
      <p:sp>
        <p:nvSpPr>
          <p:cNvPr id="5331" name="Google Shape;5331;p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9" name="Shape 5339"/>
        <p:cNvGrpSpPr/>
        <p:nvPr/>
      </p:nvGrpSpPr>
      <p:grpSpPr>
        <a:xfrm>
          <a:off x="0" y="0"/>
          <a:ext cx="0" cy="0"/>
          <a:chOff x="0" y="0"/>
          <a:chExt cx="0" cy="0"/>
        </a:xfrm>
      </p:grpSpPr>
      <p:sp>
        <p:nvSpPr>
          <p:cNvPr id="5340" name="Google Shape;5340;p4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899" lvl="0" marL="459740" marR="0" rtl="0" algn="l">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The RA</a:t>
            </a:r>
            <a:r>
              <a:rPr b="0" i="0" lang="en-US" sz="1200" u="none" cap="none" strike="noStrike">
                <a:solidFill>
                  <a:srgbClr val="3F3F3F"/>
                </a:solidFill>
                <a:latin typeface="Open Sans"/>
                <a:ea typeface="Open Sans"/>
                <a:cs typeface="Open Sans"/>
                <a:sym typeface="Open Sans"/>
              </a:rPr>
              <a:t> performs the registration duties.</a:t>
            </a:r>
            <a:endParaRPr b="0" i="0" sz="300" u="none" cap="none" strike="noStrike">
              <a:solidFill>
                <a:srgbClr val="3F3F3F"/>
              </a:solidFill>
              <a:latin typeface="Open Sans"/>
              <a:ea typeface="Open Sans"/>
              <a:cs typeface="Open Sans"/>
              <a:sym typeface="Open Sans"/>
            </a:endParaRPr>
          </a:p>
          <a:p>
            <a:pPr indent="-342900" lvl="0" marL="460375" marR="30607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establishes and confirms the identity of the individual, initiates the registration process with CA, and performs certificate lifecycle management.</a:t>
            </a:r>
            <a:endParaRPr b="0" i="0" sz="300" u="none" cap="none" strike="noStrike">
              <a:solidFill>
                <a:srgbClr val="3F3F3F"/>
              </a:solidFill>
              <a:latin typeface="Open Sans"/>
              <a:ea typeface="Open Sans"/>
              <a:cs typeface="Open Sans"/>
              <a:sym typeface="Open Sans"/>
            </a:endParaRPr>
          </a:p>
          <a:p>
            <a:pPr indent="-342900" lvl="0" marL="460375" marR="486409" rtl="0" algn="l">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The </a:t>
            </a:r>
            <a:r>
              <a:rPr b="0" i="0" lang="en-US" sz="1200" u="none" cap="none" strike="noStrike">
                <a:solidFill>
                  <a:srgbClr val="3F3F3F"/>
                </a:solidFill>
                <a:latin typeface="Open Sans"/>
                <a:ea typeface="Open Sans"/>
                <a:cs typeface="Open Sans"/>
                <a:sym typeface="Open Sans"/>
              </a:rPr>
              <a:t>RA verifies all the necessary information before allowing a request to go to CA.</a:t>
            </a:r>
            <a:endParaRPr b="0" i="0" sz="300" u="none" cap="none" strike="noStrike">
              <a:solidFill>
                <a:srgbClr val="3F3F3F"/>
              </a:solidFill>
              <a:latin typeface="Open Sans"/>
              <a:ea typeface="Open Sans"/>
              <a:cs typeface="Open Sans"/>
              <a:sym typeface="Open Sans"/>
            </a:endParaRPr>
          </a:p>
          <a:p>
            <a:pPr indent="-342899" lvl="0" marL="459740" marR="0" rtl="0" algn="l">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The </a:t>
            </a:r>
            <a:r>
              <a:rPr b="0" i="0" lang="en-US" sz="1200" u="none" cap="none" strike="noStrike">
                <a:solidFill>
                  <a:srgbClr val="3F3F3F"/>
                </a:solidFill>
                <a:latin typeface="Open Sans"/>
                <a:ea typeface="Open Sans"/>
                <a:cs typeface="Open Sans"/>
                <a:sym typeface="Open Sans"/>
              </a:rPr>
              <a:t>RA cannot issue certificates.</a:t>
            </a:r>
            <a:endParaRPr/>
          </a:p>
          <a:p>
            <a:pPr indent="0" lvl="0" marL="0" rtl="0" algn="l">
              <a:lnSpc>
                <a:spcPct val="100000"/>
              </a:lnSpc>
              <a:spcBef>
                <a:spcPts val="0"/>
              </a:spcBef>
              <a:spcAft>
                <a:spcPts val="0"/>
              </a:spcAft>
              <a:buSzPts val="1400"/>
              <a:buNone/>
            </a:pPr>
            <a:r>
              <a:t/>
            </a:r>
            <a:endParaRPr/>
          </a:p>
        </p:txBody>
      </p:sp>
      <p:sp>
        <p:nvSpPr>
          <p:cNvPr id="5341" name="Google Shape;5341;p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Tools for Non Repudiation which can ensure non repudiation</a:t>
            </a:r>
            <a:endParaRPr/>
          </a:p>
          <a:p>
            <a:pPr indent="0" lvl="0" marL="0" rtl="0" algn="l">
              <a:lnSpc>
                <a:spcPct val="100000"/>
              </a:lnSpc>
              <a:spcBef>
                <a:spcPts val="0"/>
              </a:spcBef>
              <a:spcAft>
                <a:spcPts val="0"/>
              </a:spcAft>
              <a:buSzPts val="1400"/>
              <a:buNone/>
            </a:pPr>
            <a:r>
              <a:rPr b="1" lang="en-US"/>
              <a:t>Digital Signature</a:t>
            </a:r>
            <a:endParaRPr/>
          </a:p>
          <a:p>
            <a:pPr indent="-228600" lvl="0" marL="457200" marR="0" rtl="0" algn="l">
              <a:lnSpc>
                <a:spcPct val="100000"/>
              </a:lnSpc>
              <a:spcBef>
                <a:spcPts val="0"/>
              </a:spcBef>
              <a:spcAft>
                <a:spcPts val="0"/>
              </a:spcAft>
              <a:buClr>
                <a:srgbClr val="000000"/>
              </a:buClr>
              <a:buSzPts val="1400"/>
              <a:buFont typeface="Arial"/>
              <a:buNone/>
            </a:pPr>
            <a:r>
              <a:rPr lang="en-US"/>
              <a:t>A digital signature, in the realm of cybersecurity, is like a fancy electronic stamp of authenticity for digital information. It acts as a verification tool that ensures the following:</a:t>
            </a:r>
            <a:endParaRPr/>
          </a:p>
          <a:p>
            <a:pPr indent="-171450" lvl="0" marL="171450" rtl="0" algn="l">
              <a:lnSpc>
                <a:spcPct val="100000"/>
              </a:lnSpc>
              <a:spcBef>
                <a:spcPts val="0"/>
              </a:spcBef>
              <a:spcAft>
                <a:spcPts val="0"/>
              </a:spcAft>
              <a:buSzPts val="1400"/>
              <a:buChar char="•"/>
            </a:pPr>
            <a:r>
              <a:rPr b="0" lang="en-US"/>
              <a:t>Origin: It confirms that the information originated from a specific, known source (the signer).</a:t>
            </a:r>
            <a:endParaRPr/>
          </a:p>
          <a:p>
            <a:pPr indent="-171450" lvl="0" marL="171450" rtl="0" algn="l">
              <a:lnSpc>
                <a:spcPct val="100000"/>
              </a:lnSpc>
              <a:spcBef>
                <a:spcPts val="0"/>
              </a:spcBef>
              <a:spcAft>
                <a:spcPts val="0"/>
              </a:spcAft>
              <a:buSzPts val="1400"/>
              <a:buChar char="•"/>
            </a:pPr>
            <a:r>
              <a:rPr b="0" lang="en-US"/>
              <a:t>Integrity: It </a:t>
            </a:r>
            <a:r>
              <a:rPr lang="en-US"/>
              <a:t>guarantees that the information hasn't been tampered with or altered in any way since it was signed.</a:t>
            </a:r>
            <a:endParaRPr/>
          </a:p>
          <a:p>
            <a:pPr indent="-82550" lvl="0" marL="171450" rtl="0" algn="l">
              <a:lnSpc>
                <a:spcPct val="100000"/>
              </a:lnSpc>
              <a:spcBef>
                <a:spcPts val="0"/>
              </a:spcBef>
              <a:spcAft>
                <a:spcPts val="0"/>
              </a:spcAft>
              <a:buSzPts val="1400"/>
              <a:buNone/>
            </a:pPr>
            <a:r>
              <a:t/>
            </a:r>
            <a:endParaRPr/>
          </a:p>
          <a:p>
            <a:pPr indent="-171450" lvl="0" marL="171450" rtl="0" algn="l">
              <a:lnSpc>
                <a:spcPct val="100000"/>
              </a:lnSpc>
              <a:spcBef>
                <a:spcPts val="0"/>
              </a:spcBef>
              <a:spcAft>
                <a:spcPts val="0"/>
              </a:spcAft>
              <a:buSzPts val="1400"/>
              <a:buChar char="•"/>
            </a:pPr>
            <a:r>
              <a:rPr b="1" lang="en-US"/>
              <a:t>Audit Trail-</a:t>
            </a:r>
            <a:endParaRPr/>
          </a:p>
          <a:p>
            <a:pPr indent="-171450" lvl="0" marL="171450" rtl="0" algn="l">
              <a:lnSpc>
                <a:spcPct val="100000"/>
              </a:lnSpc>
              <a:spcBef>
                <a:spcPts val="0"/>
              </a:spcBef>
              <a:spcAft>
                <a:spcPts val="0"/>
              </a:spcAft>
              <a:buSzPts val="1400"/>
              <a:buChar char="•"/>
            </a:pPr>
            <a:r>
              <a:rPr lang="en-US"/>
              <a:t>An audit trail, also referred to as an audit log, is a chronological record that tracks the activity surrounding a specific process, system, or event. It serves as a documentary record providing evidence of the sequence of actions that have taken place</a:t>
            </a:r>
            <a:endParaRPr/>
          </a:p>
          <a:p>
            <a:pPr indent="-82550" lvl="0" marL="171450" rtl="0" algn="l">
              <a:lnSpc>
                <a:spcPct val="100000"/>
              </a:lnSpc>
              <a:spcBef>
                <a:spcPts val="0"/>
              </a:spcBef>
              <a:spcAft>
                <a:spcPts val="0"/>
              </a:spcAft>
              <a:buSzPts val="1400"/>
              <a:buNone/>
            </a:pPr>
            <a:r>
              <a:t/>
            </a:r>
            <a:endParaRPr b="1"/>
          </a:p>
          <a:p>
            <a:pPr indent="-171450" lvl="0" marL="171450" rtl="0" algn="l">
              <a:lnSpc>
                <a:spcPct val="100000"/>
              </a:lnSpc>
              <a:spcBef>
                <a:spcPts val="0"/>
              </a:spcBef>
              <a:spcAft>
                <a:spcPts val="0"/>
              </a:spcAft>
              <a:buSzPts val="1400"/>
              <a:buChar char="•"/>
            </a:pPr>
            <a:r>
              <a:rPr b="1" lang="en-US"/>
              <a:t>Secure Timestamping</a:t>
            </a:r>
            <a:endParaRPr/>
          </a:p>
          <a:p>
            <a:pPr indent="-82550" lvl="0" marL="171450" rtl="0" algn="l">
              <a:lnSpc>
                <a:spcPct val="100000"/>
              </a:lnSpc>
              <a:spcBef>
                <a:spcPts val="0"/>
              </a:spcBef>
              <a:spcAft>
                <a:spcPts val="0"/>
              </a:spcAft>
              <a:buSzPts val="1400"/>
              <a:buNone/>
            </a:pPr>
            <a:r>
              <a:t/>
            </a:r>
            <a:endParaRPr/>
          </a:p>
          <a:p>
            <a:pPr indent="-171450" lvl="0" marL="171450" rtl="0" algn="l">
              <a:lnSpc>
                <a:spcPct val="100000"/>
              </a:lnSpc>
              <a:spcBef>
                <a:spcPts val="0"/>
              </a:spcBef>
              <a:spcAft>
                <a:spcPts val="0"/>
              </a:spcAft>
              <a:buSzPts val="1400"/>
              <a:buChar char="•"/>
            </a:pPr>
            <a:r>
              <a:rPr lang="en-US"/>
              <a:t>An audit trail, also referred to as an audit log, is a chronological record that tracks the activity surrounding a specific process, system, or event. It serves as a documentary record providing evidence of the sequence of actions that have taken place</a:t>
            </a:r>
            <a:endParaRPr/>
          </a:p>
          <a:p>
            <a:pPr indent="0" lvl="0" marL="0" rtl="0" algn="l">
              <a:lnSpc>
                <a:spcPct val="100000"/>
              </a:lnSpc>
              <a:spcBef>
                <a:spcPts val="0"/>
              </a:spcBef>
              <a:spcAft>
                <a:spcPts val="0"/>
              </a:spcAft>
              <a:buSzPts val="1400"/>
              <a:buNone/>
            </a:pPr>
            <a:r>
              <a:t/>
            </a:r>
            <a:endParaRPr/>
          </a:p>
        </p:txBody>
      </p:sp>
      <p:sp>
        <p:nvSpPr>
          <p:cNvPr id="426" name="Google Shape;426;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9" name="Shape 5349"/>
        <p:cNvGrpSpPr/>
        <p:nvPr/>
      </p:nvGrpSpPr>
      <p:grpSpPr>
        <a:xfrm>
          <a:off x="0" y="0"/>
          <a:ext cx="0" cy="0"/>
          <a:chOff x="0" y="0"/>
          <a:chExt cx="0" cy="0"/>
        </a:xfrm>
      </p:grpSpPr>
      <p:sp>
        <p:nvSpPr>
          <p:cNvPr id="5350" name="Google Shape;5350;p4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A digital certificate, also known as a public key infrastructure certificate, is used to cryptographically link ownership of a public key with the entity that owns it.</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Digital certificates are for sharing public keys to be used for encryption and authentication.</a:t>
            </a:r>
            <a:endParaRPr/>
          </a:p>
          <a:p>
            <a:pPr indent="0" lvl="0" marL="0" rtl="0" algn="l">
              <a:lnSpc>
                <a:spcPct val="100000"/>
              </a:lnSpc>
              <a:spcBef>
                <a:spcPts val="0"/>
              </a:spcBef>
              <a:spcAft>
                <a:spcPts val="0"/>
              </a:spcAft>
              <a:buSzPts val="1400"/>
              <a:buNone/>
            </a:pPr>
            <a:r>
              <a:t/>
            </a:r>
            <a:endParaRPr/>
          </a:p>
        </p:txBody>
      </p:sp>
      <p:sp>
        <p:nvSpPr>
          <p:cNvPr id="5351" name="Google Shape;5351;p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1" name="Shape 5361"/>
        <p:cNvGrpSpPr/>
        <p:nvPr/>
      </p:nvGrpSpPr>
      <p:grpSpPr>
        <a:xfrm>
          <a:off x="0" y="0"/>
          <a:ext cx="0" cy="0"/>
          <a:chOff x="0" y="0"/>
          <a:chExt cx="0" cy="0"/>
        </a:xfrm>
      </p:grpSpPr>
      <p:sp>
        <p:nvSpPr>
          <p:cNvPr id="5362" name="Google Shape;5362;p4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Trainer Notes:</a:t>
            </a:r>
            <a:endParaRPr/>
          </a:p>
          <a:p>
            <a:pPr indent="-342900" lvl="0" marL="342900" marR="618490" rtl="0" algn="l">
              <a:lnSpc>
                <a:spcPct val="115000"/>
              </a:lnSpc>
              <a:spcBef>
                <a:spcPts val="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Digital certificates include the public key being certified, identifying information about the entity that owns the public key, metadata relating to the digital certificate, and a digital signature of the public key</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created by the issuer of the certificate.</a:t>
            </a:r>
            <a:endParaRPr b="0" i="0" sz="3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1200"/>
              <a:buFont typeface="Arial"/>
              <a:buChar char="•"/>
            </a:pP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X.509 is the standard that dictates the fields that </a:t>
            </a:r>
            <a:r>
              <a:rPr lang="en-US" sz="1200">
                <a:solidFill>
                  <a:srgbClr val="3F3F3F"/>
                </a:solidFill>
                <a:latin typeface="Open Sans"/>
                <a:ea typeface="Open Sans"/>
                <a:cs typeface="Open Sans"/>
                <a:sym typeface="Open Sans"/>
              </a:rPr>
              <a:t>are </a:t>
            </a:r>
            <a:r>
              <a:rPr b="0" i="0" lang="en-US" sz="1200" u="none" cap="none" strike="noStrike">
                <a:solidFill>
                  <a:srgbClr val="3F3F3F"/>
                </a:solidFill>
                <a:latin typeface="Open Sans"/>
                <a:ea typeface="Open Sans"/>
                <a:cs typeface="Open Sans"/>
                <a:sym typeface="Open Sans"/>
              </a:rPr>
              <a:t>used</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in the certificate and the valid values that can be populated in the fields.</a:t>
            </a:r>
            <a:endParaRPr/>
          </a:p>
          <a:p>
            <a:pPr indent="0" lvl="0" marL="0" rtl="0" algn="l">
              <a:lnSpc>
                <a:spcPct val="100000"/>
              </a:lnSpc>
              <a:spcBef>
                <a:spcPts val="0"/>
              </a:spcBef>
              <a:spcAft>
                <a:spcPts val="0"/>
              </a:spcAft>
              <a:buSzPts val="1400"/>
              <a:buNone/>
            </a:pPr>
            <a:r>
              <a:t/>
            </a:r>
            <a:endParaRPr/>
          </a:p>
        </p:txBody>
      </p:sp>
      <p:sp>
        <p:nvSpPr>
          <p:cNvPr id="5363" name="Google Shape;5363;p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3" name="Shape 5373"/>
        <p:cNvGrpSpPr/>
        <p:nvPr/>
      </p:nvGrpSpPr>
      <p:grpSpPr>
        <a:xfrm>
          <a:off x="0" y="0"/>
          <a:ext cx="0" cy="0"/>
          <a:chOff x="0" y="0"/>
          <a:chExt cx="0" cy="0"/>
        </a:xfrm>
      </p:grpSpPr>
      <p:sp>
        <p:nvSpPr>
          <p:cNvPr id="5374" name="Google Shape;5374;p477: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5" name="Google Shape;5375;p477: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The root key is used to create the root certificate, a self-signed certificate that acts as the foundation for the entire certificate chain.</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When a device encounters a digital certificate, it can verify its authenticity by checking the certificate's chain of trust.</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The communication is secure and genuine if the certificate can be traced back to a trusted root certificate. </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In certificate management, the root CA is the highest authority in the certificate chain and is trusted to validate and sign certificates.</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Trust is extended downstream to all issued certificates, establishing the certificate hierarchy.</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376" name="Google Shape;5376;p477: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5" name="Shape 5385"/>
        <p:cNvGrpSpPr/>
        <p:nvPr/>
      </p:nvGrpSpPr>
      <p:grpSpPr>
        <a:xfrm>
          <a:off x="0" y="0"/>
          <a:ext cx="0" cy="0"/>
          <a:chOff x="0" y="0"/>
          <a:chExt cx="0" cy="0"/>
        </a:xfrm>
      </p:grpSpPr>
      <p:sp>
        <p:nvSpPr>
          <p:cNvPr id="5386" name="Google Shape;5386;p478: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7" name="Google Shape;5387;p478: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Self Signed Certificate</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rgbClr val="3F3F3F"/>
              </a:solidFill>
              <a:latin typeface="Open Sans"/>
              <a:ea typeface="Open Sans"/>
              <a:cs typeface="Open Sans"/>
              <a:sym typeface="Open Sans"/>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A self-signed certificate is created and signed by the same entity to which it is issued. </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Unlike certificates issued by trusted third-party CAs, self-signed certificates are not verified by an external authority. </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This means the entity creating the certificate asserts its identity without external validation. </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These certificates can be installed on multiple internal servers.</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388" name="Google Shape;5388;p478: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6" name="Shape 5396"/>
        <p:cNvGrpSpPr/>
        <p:nvPr/>
      </p:nvGrpSpPr>
      <p:grpSpPr>
        <a:xfrm>
          <a:off x="0" y="0"/>
          <a:ext cx="0" cy="0"/>
          <a:chOff x="0" y="0"/>
          <a:chExt cx="0" cy="0"/>
        </a:xfrm>
      </p:grpSpPr>
      <p:sp>
        <p:nvSpPr>
          <p:cNvPr id="5397" name="Google Shape;5397;p479: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8" name="Google Shape;5398;p479: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Third Party Certificates</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rgbClr val="3F3F3F"/>
              </a:solidFill>
              <a:latin typeface="Open Sans"/>
              <a:ea typeface="Open Sans"/>
              <a:cs typeface="Open Sans"/>
              <a:sym typeface="Open Sans"/>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A third-party certificate authority (CA) is responsible for verifying entities' identities and issuing digital certificates, which serve as digital ID cards to prove an entity’s authenticity on the Internet.</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For online trading, your website needs globally recognized third-party certificates.</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Some examples of third-party certificate authorities include DigiCert, GlobalSign, GeoTrust, and Thawte..</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399" name="Google Shape;5399;p479: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7" name="Shape 5407"/>
        <p:cNvGrpSpPr/>
        <p:nvPr/>
      </p:nvGrpSpPr>
      <p:grpSpPr>
        <a:xfrm>
          <a:off x="0" y="0"/>
          <a:ext cx="0" cy="0"/>
          <a:chOff x="0" y="0"/>
          <a:chExt cx="0" cy="0"/>
        </a:xfrm>
      </p:grpSpPr>
      <p:sp>
        <p:nvSpPr>
          <p:cNvPr id="5408" name="Google Shape;5408;p480: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9" name="Google Shape;5409;p480: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Certificate Signing Request</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A certificate signing request (CSR) is a digital identity certificate application.</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 It's what an entity sends to a CA to secure its online communications. </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The CSR includes the public key and identifying information. </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The CA then verifies the credentials and issues a trusted certificate, confirming the entity's authenticity.</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410" name="Google Shape;5410;p480: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9" name="Shape 5419"/>
        <p:cNvGrpSpPr/>
        <p:nvPr/>
      </p:nvGrpSpPr>
      <p:grpSpPr>
        <a:xfrm>
          <a:off x="0" y="0"/>
          <a:ext cx="0" cy="0"/>
          <a:chOff x="0" y="0"/>
          <a:chExt cx="0" cy="0"/>
        </a:xfrm>
      </p:grpSpPr>
      <p:sp>
        <p:nvSpPr>
          <p:cNvPr id="5420" name="Google Shape;5420;p481: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1" name="Google Shape;5421;p481: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rtl="0" algn="l">
              <a:lnSpc>
                <a:spcPct val="100000"/>
              </a:lnSpc>
              <a:spcBef>
                <a:spcPts val="0"/>
              </a:spcBef>
              <a:spcAft>
                <a:spcPts val="0"/>
              </a:spcAft>
              <a:buSzPts val="1400"/>
              <a:buNone/>
            </a:pPr>
            <a:r>
              <a:t/>
            </a:r>
            <a:endParaRPr b="1"/>
          </a:p>
          <a:p>
            <a:pPr indent="0" lvl="0" marL="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(TLS, which stands for Transport Layer Security, is a cryptographic protocol that plays a critical role in securing communication over the internet. It acts as the successor to the older Secure Sockets Layer (SSL) protocol and is widely used to encrypt communication between web browsers and servers.)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Wild Card</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rgbClr val="3F3F3F"/>
              </a:solidFill>
              <a:latin typeface="Open Sans"/>
              <a:ea typeface="Open Sans"/>
              <a:cs typeface="Open Sans"/>
              <a:sym typeface="Open Sans"/>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A wildcard certificate is an SSL/TLS certificate that secures an entire domain and its subdomains using a single certificate. It employs a wildcard character, typically an asterisk (*), to represent any subdomain within the main domain.</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A single wildcard certificate, *.example.com, can secure all current and future subdomains, such as mail.example.com and shop.example.com.</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422" name="Google Shape;5422;p481: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6" name="Shape 5436"/>
        <p:cNvGrpSpPr/>
        <p:nvPr/>
      </p:nvGrpSpPr>
      <p:grpSpPr>
        <a:xfrm>
          <a:off x="0" y="0"/>
          <a:ext cx="0" cy="0"/>
          <a:chOff x="0" y="0"/>
          <a:chExt cx="0" cy="0"/>
        </a:xfrm>
      </p:grpSpPr>
      <p:sp>
        <p:nvSpPr>
          <p:cNvPr id="5437" name="Google Shape;5437;p4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1400"/>
              </a:spcBef>
              <a:spcAft>
                <a:spcPts val="0"/>
              </a:spcAft>
              <a:buClr>
                <a:srgbClr val="000000"/>
              </a:buClr>
              <a:buSzPts val="2000"/>
              <a:buFont typeface="Arial"/>
              <a:buNone/>
            </a:pPr>
            <a:r>
              <a:rPr b="0" i="0" lang="en-US" sz="1200" u="none" cap="none" strike="noStrike">
                <a:solidFill>
                  <a:srgbClr val="3F3F3F"/>
                </a:solidFill>
                <a:latin typeface="Open Sans"/>
                <a:ea typeface="Open Sans"/>
                <a:cs typeface="Open Sans"/>
                <a:sym typeface="Open Sans"/>
              </a:rPr>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When a user wants to obtain a digital certificate, the user must first prove his identity to the CA in some manner. This process is called enrollment.</a:t>
            </a:r>
            <a:endParaRPr/>
          </a:p>
          <a:p>
            <a:pPr indent="0" lvl="0" marL="0" rtl="0" algn="l">
              <a:lnSpc>
                <a:spcPct val="100000"/>
              </a:lnSpc>
              <a:spcBef>
                <a:spcPts val="0"/>
              </a:spcBef>
              <a:spcAft>
                <a:spcPts val="0"/>
              </a:spcAft>
              <a:buSzPts val="1400"/>
              <a:buNone/>
            </a:pPr>
            <a:r>
              <a:t/>
            </a:r>
            <a:endParaRPr/>
          </a:p>
        </p:txBody>
      </p:sp>
      <p:sp>
        <p:nvSpPr>
          <p:cNvPr id="5438" name="Google Shape;5438;p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4" name="Shape 5444"/>
        <p:cNvGrpSpPr/>
        <p:nvPr/>
      </p:nvGrpSpPr>
      <p:grpSpPr>
        <a:xfrm>
          <a:off x="0" y="0"/>
          <a:ext cx="0" cy="0"/>
          <a:chOff x="0" y="0"/>
          <a:chExt cx="0" cy="0"/>
        </a:xfrm>
      </p:grpSpPr>
      <p:sp>
        <p:nvSpPr>
          <p:cNvPr id="5445" name="Google Shape;5445;p4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1400"/>
              </a:spcBef>
              <a:spcAft>
                <a:spcPts val="0"/>
              </a:spcAft>
              <a:buClr>
                <a:srgbClr val="000000"/>
              </a:buClr>
              <a:buSzPts val="2000"/>
              <a:buFont typeface="Arial"/>
              <a:buNone/>
            </a:pPr>
            <a:r>
              <a:rPr b="0" i="0" lang="en-US" sz="1200" u="none" cap="none" strike="noStrike">
                <a:solidFill>
                  <a:srgbClr val="3F3F3F"/>
                </a:solidFill>
                <a:latin typeface="Open Sans"/>
                <a:ea typeface="Open Sans"/>
                <a:cs typeface="Open Sans"/>
                <a:sym typeface="Open Sans"/>
              </a:rPr>
              <a:t>Trainer Notes:</a:t>
            </a:r>
            <a:endParaRPr/>
          </a:p>
          <a:p>
            <a:pPr indent="0" lvl="0" marL="0" marR="0" rtl="0" algn="l">
              <a:lnSpc>
                <a:spcPct val="114000"/>
              </a:lnSpc>
              <a:spcBef>
                <a:spcPts val="1400"/>
              </a:spcBef>
              <a:spcAft>
                <a:spcPts val="0"/>
              </a:spcAft>
              <a:buClr>
                <a:srgbClr val="000000"/>
              </a:buClr>
              <a:buSzPts val="20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F2F2F2"/>
                </a:solidFill>
                <a:latin typeface="Open Sans SemiBold"/>
                <a:ea typeface="Open Sans SemiBold"/>
                <a:cs typeface="Open Sans SemiBold"/>
                <a:sym typeface="Open Sans SemiBold"/>
              </a:rPr>
              <a:t>Steps of Enrollment Process:</a:t>
            </a:r>
            <a:endParaRPr b="0" i="0" sz="1200" u="none" cap="none" strike="noStrike">
              <a:solidFill>
                <a:srgbClr val="F2F2F2"/>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Step 1</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404040"/>
                </a:solidFill>
                <a:latin typeface="Open Sans"/>
                <a:ea typeface="Open Sans"/>
                <a:cs typeface="Open Sans"/>
                <a:sym typeface="Open Sans"/>
              </a:rPr>
              <a:t>The user needs to prove his identity to obtain a digital certificate.</a:t>
            </a:r>
            <a:endParaRPr/>
          </a:p>
          <a:p>
            <a:pPr indent="0" lvl="0" marL="0" marR="0" rtl="0" algn="l">
              <a:lnSpc>
                <a:spcPct val="100000"/>
              </a:lnSpc>
              <a:spcBef>
                <a:spcPts val="0"/>
              </a:spcBef>
              <a:spcAft>
                <a:spcPts val="0"/>
              </a:spcAft>
              <a:buClr>
                <a:srgbClr val="000000"/>
              </a:buClr>
              <a:buSzPts val="1400"/>
              <a:buFont typeface="Arial"/>
              <a:buNone/>
            </a:pPr>
            <a:r>
              <a:t/>
            </a:r>
            <a:endParaRPr b="1" sz="1200">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Step 2</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404040"/>
                </a:solidFill>
                <a:latin typeface="Open Sans"/>
                <a:ea typeface="Open Sans"/>
                <a:cs typeface="Open Sans"/>
                <a:sym typeface="Open Sans"/>
              </a:rPr>
              <a:t>The user seeking the certificate needs to provide its public key after the verification process done by the CA is complete.</a:t>
            </a:r>
            <a:endParaRPr/>
          </a:p>
          <a:p>
            <a:pPr indent="0" lvl="0" marL="0" marR="0" rtl="0" algn="l">
              <a:lnSpc>
                <a:spcPct val="100000"/>
              </a:lnSpc>
              <a:spcBef>
                <a:spcPts val="0"/>
              </a:spcBef>
              <a:spcAft>
                <a:spcPts val="0"/>
              </a:spcAft>
              <a:buClr>
                <a:srgbClr val="000000"/>
              </a:buClr>
              <a:buSzPts val="1400"/>
              <a:buFont typeface="Arial"/>
              <a:buNone/>
            </a:pPr>
            <a:r>
              <a:t/>
            </a:r>
            <a:endParaRPr b="1" sz="1200">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Step 3</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404040"/>
                </a:solidFill>
                <a:latin typeface="Open Sans"/>
                <a:ea typeface="Open Sans"/>
                <a:cs typeface="Open Sans"/>
                <a:sym typeface="Open Sans"/>
              </a:rPr>
              <a:t>The CA creates an X.509 digital certificate containing the user’s identification information and public key.</a:t>
            </a:r>
            <a:endParaRPr/>
          </a:p>
          <a:p>
            <a:pPr indent="0" lvl="0" marL="0" marR="0" rtl="0" algn="l">
              <a:lnSpc>
                <a:spcPct val="100000"/>
              </a:lnSpc>
              <a:spcBef>
                <a:spcPts val="0"/>
              </a:spcBef>
              <a:spcAft>
                <a:spcPts val="0"/>
              </a:spcAft>
              <a:buClr>
                <a:srgbClr val="000000"/>
              </a:buClr>
              <a:buSzPts val="1400"/>
              <a:buFont typeface="Arial"/>
              <a:buNone/>
            </a:pPr>
            <a:r>
              <a:t/>
            </a:r>
            <a:endParaRPr b="1" sz="1200">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Step 4</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404040"/>
                </a:solidFill>
                <a:latin typeface="Open Sans"/>
                <a:ea typeface="Open Sans"/>
                <a:cs typeface="Open Sans"/>
                <a:sym typeface="Open Sans"/>
              </a:rPr>
              <a:t>The CA digitally signs the certificate and provides the user with a copy of the signed digital certificate.</a:t>
            </a:r>
            <a:endParaRPr sz="1200">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5446" name="Google Shape;5446;p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1" name="Shape 5461"/>
        <p:cNvGrpSpPr/>
        <p:nvPr/>
      </p:nvGrpSpPr>
      <p:grpSpPr>
        <a:xfrm>
          <a:off x="0" y="0"/>
          <a:ext cx="0" cy="0"/>
          <a:chOff x="0" y="0"/>
          <a:chExt cx="0" cy="0"/>
        </a:xfrm>
      </p:grpSpPr>
      <p:sp>
        <p:nvSpPr>
          <p:cNvPr id="5462" name="Google Shape;5462;p4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When a user receives a digital certificate from a person with whom he wishes to communicate, he must verify if:</a:t>
            </a:r>
            <a:endParaRPr b="0" i="0" sz="900" u="none" cap="none" strike="noStrike">
              <a:solidFill>
                <a:srgbClr val="3F3F3F"/>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The digital signature of the CA is authentic</a:t>
            </a:r>
            <a:endParaRPr sz="1200">
              <a:solidFill>
                <a:srgbClr val="3F3F3F"/>
              </a:solidFill>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The CA is trusted by the user</a:t>
            </a:r>
            <a:endParaRPr sz="1200">
              <a:solidFill>
                <a:srgbClr val="3F3F3F"/>
              </a:solidFill>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The certificate is not listed on a CRL</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The certificate contains the data you trust</a:t>
            </a:r>
            <a:endParaRPr/>
          </a:p>
          <a:p>
            <a:pPr indent="0" lvl="0" marL="0" rtl="0" algn="l">
              <a:lnSpc>
                <a:spcPct val="100000"/>
              </a:lnSpc>
              <a:spcBef>
                <a:spcPts val="0"/>
              </a:spcBef>
              <a:spcAft>
                <a:spcPts val="0"/>
              </a:spcAft>
              <a:buSzPts val="1400"/>
              <a:buNone/>
            </a:pPr>
            <a:r>
              <a:t/>
            </a:r>
            <a:endParaRPr/>
          </a:p>
        </p:txBody>
      </p:sp>
      <p:sp>
        <p:nvSpPr>
          <p:cNvPr id="5463" name="Google Shape;5463;p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p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7" name="Shape 5487"/>
        <p:cNvGrpSpPr/>
        <p:nvPr/>
      </p:nvGrpSpPr>
      <p:grpSpPr>
        <a:xfrm>
          <a:off x="0" y="0"/>
          <a:ext cx="0" cy="0"/>
          <a:chOff x="0" y="0"/>
          <a:chExt cx="0" cy="0"/>
        </a:xfrm>
      </p:grpSpPr>
      <p:sp>
        <p:nvSpPr>
          <p:cNvPr id="5488" name="Google Shape;5488;p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b="0" i="0" lang="en-US" sz="1200" u="none" cap="none" strike="noStrike">
                <a:solidFill>
                  <a:srgbClr val="3F3F3F"/>
                </a:solidFill>
                <a:latin typeface="Open Sans"/>
                <a:ea typeface="Open Sans"/>
                <a:cs typeface="Open Sans"/>
                <a:sym typeface="Open Sans"/>
              </a:rPr>
              <a:t>Occasionally, a certificate authority needs to revoke a certificate. This might occur because:</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The certificate was compromised</a:t>
            </a:r>
            <a:endParaRPr>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The certificate was erroneously issued</a:t>
            </a:r>
            <a:endParaRPr>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The security association changed</a:t>
            </a:r>
            <a:endParaRPr>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The details of the certificate changed</a:t>
            </a:r>
            <a:endParaRPr/>
          </a:p>
          <a:p>
            <a:pPr indent="0" lvl="0" marL="0" rtl="0" algn="l">
              <a:lnSpc>
                <a:spcPct val="100000"/>
              </a:lnSpc>
              <a:spcBef>
                <a:spcPts val="0"/>
              </a:spcBef>
              <a:spcAft>
                <a:spcPts val="0"/>
              </a:spcAft>
              <a:buSzPts val="1400"/>
              <a:buNone/>
            </a:pPr>
            <a:r>
              <a:t/>
            </a:r>
            <a:endParaRPr/>
          </a:p>
        </p:txBody>
      </p:sp>
      <p:sp>
        <p:nvSpPr>
          <p:cNvPr id="5489" name="Google Shape;5489;p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3" name="Shape 5513"/>
        <p:cNvGrpSpPr/>
        <p:nvPr/>
      </p:nvGrpSpPr>
      <p:grpSpPr>
        <a:xfrm>
          <a:off x="0" y="0"/>
          <a:ext cx="0" cy="0"/>
          <a:chOff x="0" y="0"/>
          <a:chExt cx="0" cy="0"/>
        </a:xfrm>
      </p:grpSpPr>
      <p:sp>
        <p:nvSpPr>
          <p:cNvPr id="5514" name="Google Shape;5514;p4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Certificate Revocation Lists</a:t>
            </a:r>
            <a:endParaRPr b="1" i="0" sz="900" u="none" cap="none" strike="noStrike">
              <a:solidFill>
                <a:schemeClr val="lt1"/>
              </a:solidFill>
              <a:latin typeface="Arial"/>
              <a:ea typeface="Arial"/>
              <a:cs typeface="Arial"/>
              <a:sym typeface="Arial"/>
            </a:endParaRPr>
          </a:p>
          <a:p>
            <a:pPr indent="-342900" lvl="0" marL="354966" marR="5080" rtl="0" algn="l">
              <a:lnSpc>
                <a:spcPct val="115000"/>
              </a:lnSpc>
              <a:spcBef>
                <a:spcPts val="0"/>
              </a:spcBef>
              <a:spcAft>
                <a:spcPts val="0"/>
              </a:spcAft>
              <a:buSzPts val="2200"/>
              <a:buFont typeface="Arial"/>
              <a:buChar char="•"/>
            </a:pPr>
            <a:r>
              <a:rPr lang="en-US" sz="1200">
                <a:solidFill>
                  <a:srgbClr val="404040"/>
                </a:solidFill>
                <a:latin typeface="Open Sans"/>
                <a:ea typeface="Open Sans"/>
                <a:cs typeface="Open Sans"/>
                <a:sym typeface="Open Sans"/>
              </a:rPr>
              <a:t>CRL stands for Certificate Revocation List.</a:t>
            </a:r>
            <a:endParaRPr/>
          </a:p>
          <a:p>
            <a:pPr indent="-342900" lvl="0" marL="354966" marR="5080" rtl="0" algn="l">
              <a:lnSpc>
                <a:spcPct val="115000"/>
              </a:lnSpc>
              <a:spcBef>
                <a:spcPts val="0"/>
              </a:spcBef>
              <a:spcAft>
                <a:spcPts val="0"/>
              </a:spcAft>
              <a:buSzPts val="2200"/>
              <a:buFont typeface="Arial"/>
              <a:buChar char="•"/>
            </a:pPr>
            <a:r>
              <a:rPr lang="en-US" sz="1200">
                <a:solidFill>
                  <a:srgbClr val="404040"/>
                </a:solidFill>
                <a:latin typeface="Open Sans"/>
                <a:ea typeface="Open Sans"/>
                <a:cs typeface="Open Sans"/>
                <a:sym typeface="Open Sans"/>
              </a:rPr>
              <a:t>CRLs serve as a published list of certificates that have been revoked by their issuing CA before their scheduled expiration date. These revoked certificates should no longer be trusted for secure communication or digital signatures</a:t>
            </a:r>
            <a:endParaRPr sz="1200">
              <a:solidFill>
                <a:srgbClr val="404040"/>
              </a:solidFill>
              <a:latin typeface="Open Sans"/>
              <a:ea typeface="Open Sans"/>
              <a:cs typeface="Open Sans"/>
              <a:sym typeface="Open Sans"/>
            </a:endParaRPr>
          </a:p>
          <a:p>
            <a:pPr indent="-342900" lvl="0" marL="354966" marR="5080" rtl="0" algn="l">
              <a:lnSpc>
                <a:spcPct val="115000"/>
              </a:lnSpc>
              <a:spcBef>
                <a:spcPts val="0"/>
              </a:spcBef>
              <a:spcAft>
                <a:spcPts val="0"/>
              </a:spcAft>
              <a:buClr>
                <a:srgbClr val="000000"/>
              </a:buClr>
              <a:buSzPts val="2200"/>
              <a:buFont typeface="Arial"/>
              <a:buChar char="•"/>
            </a:pPr>
            <a:r>
              <a:rPr b="0" i="0" lang="en-US" sz="1200" u="none" cap="none" strike="noStrike">
                <a:solidFill>
                  <a:srgbClr val="404040"/>
                </a:solidFill>
                <a:latin typeface="Open Sans"/>
                <a:ea typeface="Open Sans"/>
                <a:cs typeface="Open Sans"/>
                <a:sym typeface="Open Sans"/>
              </a:rPr>
              <a:t>Certificate revocation lists (CRLs) are maintained by various</a:t>
            </a:r>
            <a:r>
              <a:rPr lang="en-US" sz="1200">
                <a:solidFill>
                  <a:srgbClr val="404040"/>
                </a:solidFill>
                <a:latin typeface="Open Sans"/>
                <a:ea typeface="Open Sans"/>
                <a:cs typeface="Open Sans"/>
                <a:sym typeface="Open Sans"/>
              </a:rPr>
              <a:t> </a:t>
            </a:r>
            <a:r>
              <a:rPr b="0" i="0" lang="en-US" sz="1200" u="none" cap="none" strike="noStrike">
                <a:solidFill>
                  <a:srgbClr val="404040"/>
                </a:solidFill>
                <a:latin typeface="Open Sans"/>
                <a:ea typeface="Open Sans"/>
                <a:cs typeface="Open Sans"/>
                <a:sym typeface="Open Sans"/>
              </a:rPr>
              <a:t>certificate authorities</a:t>
            </a:r>
            <a:r>
              <a:rPr lang="en-US" sz="1200">
                <a:solidFill>
                  <a:srgbClr val="404040"/>
                </a:solidFill>
                <a:latin typeface="Open Sans"/>
                <a:ea typeface="Open Sans"/>
                <a:cs typeface="Open Sans"/>
                <a:sym typeface="Open Sans"/>
              </a:rPr>
              <a:t>.</a:t>
            </a:r>
            <a:endParaRPr/>
          </a:p>
          <a:p>
            <a:pPr indent="-12066" lvl="0" marL="12066" marR="5080" rtl="0" algn="l">
              <a:lnSpc>
                <a:spcPct val="115000"/>
              </a:lnSpc>
              <a:spcBef>
                <a:spcPts val="0"/>
              </a:spcBef>
              <a:spcAft>
                <a:spcPts val="0"/>
              </a:spcAft>
              <a:buClr>
                <a:srgbClr val="000000"/>
              </a:buClr>
              <a:buSzPts val="2200"/>
              <a:buNone/>
            </a:pPr>
            <a:r>
              <a:t/>
            </a:r>
            <a:endParaRPr b="0" i="0" sz="1200" u="none" cap="none" strike="noStrike">
              <a:solidFill>
                <a:srgbClr val="404040"/>
              </a:solidFill>
              <a:latin typeface="Open Sans"/>
              <a:ea typeface="Open Sans"/>
              <a:cs typeface="Open Sans"/>
              <a:sym typeface="Open Sans"/>
            </a:endParaRPr>
          </a:p>
          <a:p>
            <a:pPr indent="-342900" lvl="0" marL="354966" marR="5080" rtl="0" algn="l">
              <a:lnSpc>
                <a:spcPct val="115000"/>
              </a:lnSpc>
              <a:spcBef>
                <a:spcPts val="0"/>
              </a:spcBef>
              <a:spcAft>
                <a:spcPts val="0"/>
              </a:spcAft>
              <a:buClr>
                <a:srgbClr val="000000"/>
              </a:buClr>
              <a:buSzPts val="2200"/>
              <a:buFont typeface="Arial"/>
              <a:buChar char="•"/>
            </a:pPr>
            <a:r>
              <a:rPr b="0" i="0" lang="en-US" sz="1200" u="none" cap="none" strike="noStrike">
                <a:solidFill>
                  <a:srgbClr val="404040"/>
                </a:solidFill>
                <a:latin typeface="Open Sans"/>
                <a:ea typeface="Open Sans"/>
                <a:cs typeface="Open Sans"/>
                <a:sym typeface="Open Sans"/>
              </a:rPr>
              <a:t>They contain the serial numbers of certificates that have been issued by a CA and have been revoked along with the date and time the revocation went into effect.</a:t>
            </a:r>
            <a:endParaRPr b="0" i="0" sz="1200" u="none" cap="none" strike="noStrike">
              <a:solidFill>
                <a:srgbClr val="404040"/>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5515" name="Google Shape;5515;p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3" name="Shape 5523"/>
        <p:cNvGrpSpPr/>
        <p:nvPr/>
      </p:nvGrpSpPr>
      <p:grpSpPr>
        <a:xfrm>
          <a:off x="0" y="0"/>
          <a:ext cx="0" cy="0"/>
          <a:chOff x="0" y="0"/>
          <a:chExt cx="0" cy="0"/>
        </a:xfrm>
      </p:grpSpPr>
      <p:sp>
        <p:nvSpPr>
          <p:cNvPr id="5524" name="Google Shape;5524;p4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Online Certificate Status Protocol (OCSP)</a:t>
            </a:r>
            <a:endParaRPr b="1" i="0" sz="900" u="none" cap="none" strike="noStrike">
              <a:solidFill>
                <a:schemeClr val="lt1"/>
              </a:solidFill>
              <a:latin typeface="Arial"/>
              <a:ea typeface="Arial"/>
              <a:cs typeface="Arial"/>
              <a:sym typeface="Arial"/>
            </a:endParaRPr>
          </a:p>
          <a:p>
            <a:pPr indent="-342900" lvl="0" marL="354966" marR="508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carries out real-time validation of certificates and reports it</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back to the user.</a:t>
            </a:r>
            <a:endParaRPr b="0" i="0" sz="1200" u="none" cap="none" strike="noStrike">
              <a:solidFill>
                <a:srgbClr val="3F3F3F"/>
              </a:solidFill>
              <a:latin typeface="Open Sans"/>
              <a:ea typeface="Open Sans"/>
              <a:cs typeface="Open Sans"/>
              <a:sym typeface="Open Sans"/>
            </a:endParaRPr>
          </a:p>
          <a:p>
            <a:pPr indent="-342900" lvl="0" marL="354966" marR="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checks the CRL that is maintained by the CA.</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5525" name="Google Shape;5525;p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4" name="Shape 5534"/>
        <p:cNvGrpSpPr/>
        <p:nvPr/>
      </p:nvGrpSpPr>
      <p:grpSpPr>
        <a:xfrm>
          <a:off x="0" y="0"/>
          <a:ext cx="0" cy="0"/>
          <a:chOff x="0" y="0"/>
          <a:chExt cx="0" cy="0"/>
        </a:xfrm>
      </p:grpSpPr>
      <p:sp>
        <p:nvSpPr>
          <p:cNvPr id="5535" name="Google Shape;5535;p4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PKI process.</a:t>
            </a:r>
            <a:endParaRPr/>
          </a:p>
        </p:txBody>
      </p:sp>
      <p:sp>
        <p:nvSpPr>
          <p:cNvPr id="5536" name="Google Shape;5536;p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7" name="Shape 5567"/>
        <p:cNvGrpSpPr/>
        <p:nvPr/>
      </p:nvGrpSpPr>
      <p:grpSpPr>
        <a:xfrm>
          <a:off x="0" y="0"/>
          <a:ext cx="0" cy="0"/>
          <a:chOff x="0" y="0"/>
          <a:chExt cx="0" cy="0"/>
        </a:xfrm>
      </p:grpSpPr>
      <p:sp>
        <p:nvSpPr>
          <p:cNvPr id="5568" name="Google Shape;5568;p4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69" name="Google Shape;5569;p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2" name="Shape 5572"/>
        <p:cNvGrpSpPr/>
        <p:nvPr/>
      </p:nvGrpSpPr>
      <p:grpSpPr>
        <a:xfrm>
          <a:off x="0" y="0"/>
          <a:ext cx="0" cy="0"/>
          <a:chOff x="0" y="0"/>
          <a:chExt cx="0" cy="0"/>
        </a:xfrm>
      </p:grpSpPr>
      <p:sp>
        <p:nvSpPr>
          <p:cNvPr id="5573" name="Google Shape;5573;p4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Key Management</a:t>
            </a:r>
            <a:endParaRPr/>
          </a:p>
          <a:p>
            <a:pPr indent="12700" lvl="0" marL="0" marR="501015" rtl="0" algn="l">
              <a:lnSpc>
                <a:spcPct val="113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Key management is the most challenging part of cryptography and can be handled manually or</a:t>
            </a:r>
            <a:r>
              <a:rPr lang="en-US" sz="2200">
                <a:solidFill>
                  <a:srgbClr val="3F3F3F"/>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automatically.</a:t>
            </a:r>
            <a:endParaRPr/>
          </a:p>
          <a:p>
            <a:pPr indent="-342900" lvl="0" marL="355600" marR="0" rtl="0" algn="l">
              <a:lnSpc>
                <a:spcPct val="113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Key management includes:</a:t>
            </a:r>
            <a:endParaRPr/>
          </a:p>
          <a:p>
            <a:pPr indent="-342900" lvl="1" marL="964566" rtl="0" algn="l">
              <a:lnSpc>
                <a:spcPct val="113000"/>
              </a:lnSpc>
              <a:spcBef>
                <a:spcPts val="0"/>
              </a:spcBef>
              <a:spcAft>
                <a:spcPts val="0"/>
              </a:spcAft>
              <a:buSzPts val="1760"/>
              <a:buFont typeface="Courier New"/>
              <a:buChar char="o"/>
            </a:pPr>
            <a:r>
              <a:rPr lang="en-US" sz="2200">
                <a:solidFill>
                  <a:srgbClr val="3F3F3F"/>
                </a:solidFill>
                <a:latin typeface="Open Sans"/>
                <a:ea typeface="Open Sans"/>
                <a:cs typeface="Open Sans"/>
                <a:sym typeface="Open Sans"/>
              </a:rPr>
              <a:t>Generating, destroying, and recovering keys</a:t>
            </a:r>
            <a:endParaRPr/>
          </a:p>
          <a:p>
            <a:pPr indent="-342900" lvl="1" marL="964566" rtl="0" algn="l">
              <a:lnSpc>
                <a:spcPct val="113000"/>
              </a:lnSpc>
              <a:spcBef>
                <a:spcPts val="0"/>
              </a:spcBef>
              <a:spcAft>
                <a:spcPts val="0"/>
              </a:spcAft>
              <a:buSzPts val="1760"/>
              <a:buFont typeface="Courier New"/>
              <a:buChar char="o"/>
            </a:pPr>
            <a:r>
              <a:rPr lang="en-US" sz="2200">
                <a:solidFill>
                  <a:srgbClr val="3F3F3F"/>
                </a:solidFill>
                <a:latin typeface="Open Sans"/>
                <a:ea typeface="Open Sans"/>
                <a:cs typeface="Open Sans"/>
                <a:sym typeface="Open Sans"/>
              </a:rPr>
              <a:t>Protection of keys against capturing, modification, corruption, or disclosure to unauthorized individuals</a:t>
            </a:r>
            <a:endParaRPr/>
          </a:p>
          <a:p>
            <a:pPr indent="-342900" lvl="1" marL="964566" rtl="0" algn="l">
              <a:lnSpc>
                <a:spcPct val="113000"/>
              </a:lnSpc>
              <a:spcBef>
                <a:spcPts val="0"/>
              </a:spcBef>
              <a:spcAft>
                <a:spcPts val="0"/>
              </a:spcAft>
              <a:buSzPts val="1760"/>
              <a:buFont typeface="Courier New"/>
              <a:buChar char="o"/>
            </a:pPr>
            <a:r>
              <a:rPr lang="en-US" sz="2200">
                <a:solidFill>
                  <a:srgbClr val="3F3F3F"/>
                </a:solidFill>
                <a:latin typeface="Open Sans"/>
                <a:ea typeface="Open Sans"/>
                <a:cs typeface="Open Sans"/>
                <a:sym typeface="Open Sans"/>
              </a:rPr>
              <a:t>Regular update of keys and distribution to the right entities</a:t>
            </a:r>
            <a:endParaRPr/>
          </a:p>
          <a:p>
            <a:pPr indent="-342900" lvl="1" marL="964566" marR="0" rtl="0" algn="l">
              <a:lnSpc>
                <a:spcPct val="113000"/>
              </a:lnSpc>
              <a:spcBef>
                <a:spcPts val="0"/>
              </a:spcBef>
              <a:spcAft>
                <a:spcPts val="0"/>
              </a:spcAft>
              <a:buClr>
                <a:srgbClr val="000000"/>
              </a:buClr>
              <a:buSzPts val="1920"/>
              <a:buFont typeface="Courier New"/>
              <a:buChar char="o"/>
            </a:pPr>
            <a:r>
              <a:rPr b="0" i="0" lang="en-US" sz="2400" u="none" cap="none" strike="noStrike">
                <a:solidFill>
                  <a:srgbClr val="3E3E3E"/>
                </a:solidFill>
                <a:latin typeface="Open Sans"/>
                <a:ea typeface="Open Sans"/>
                <a:cs typeface="Open Sans"/>
                <a:sym typeface="Open Sans"/>
              </a:rPr>
              <a:t>Taking backup copies and</a:t>
            </a:r>
            <a:r>
              <a:rPr lang="en-US" sz="2400">
                <a:solidFill>
                  <a:srgbClr val="3E3E3E"/>
                </a:solidFill>
                <a:latin typeface="Open Sans"/>
                <a:ea typeface="Open Sans"/>
                <a:cs typeface="Open Sans"/>
                <a:sym typeface="Open Sans"/>
              </a:rPr>
              <a:t> </a:t>
            </a:r>
            <a:r>
              <a:rPr b="0" i="0" lang="en-US" sz="2400" u="none" cap="none" strike="noStrike">
                <a:solidFill>
                  <a:srgbClr val="3E3E3E"/>
                </a:solidFill>
                <a:latin typeface="Open Sans"/>
                <a:ea typeface="Open Sans"/>
                <a:cs typeface="Open Sans"/>
                <a:sym typeface="Open Sans"/>
              </a:rPr>
              <a:t>adopting </a:t>
            </a:r>
            <a:r>
              <a:rPr lang="en-US" sz="2400">
                <a:solidFill>
                  <a:srgbClr val="3E3E3E"/>
                </a:solidFill>
                <a:latin typeface="Open Sans"/>
                <a:ea typeface="Open Sans"/>
                <a:cs typeface="Open Sans"/>
                <a:sym typeface="Open Sans"/>
              </a:rPr>
              <a:t>multi-party</a:t>
            </a:r>
            <a:r>
              <a:rPr b="0" i="0" lang="en-US" sz="2400" u="none" cap="none" strike="noStrike">
                <a:solidFill>
                  <a:srgbClr val="3E3E3E"/>
                </a:solidFill>
                <a:latin typeface="Open Sans"/>
                <a:ea typeface="Open Sans"/>
                <a:cs typeface="Open Sans"/>
                <a:sym typeface="Open Sans"/>
              </a:rPr>
              <a:t> key recovery. </a:t>
            </a:r>
            <a:endParaRPr b="0" i="0" sz="2400" u="none" cap="none" strike="noStrike">
              <a:solidFill>
                <a:schemeClr val="lt1"/>
              </a:solidFill>
              <a:latin typeface="Arial"/>
              <a:ea typeface="Arial"/>
              <a:cs typeface="Arial"/>
              <a:sym typeface="Arial"/>
            </a:endParaRPr>
          </a:p>
          <a:p>
            <a:pPr indent="-231140" lvl="1" marL="964566" rtl="0" algn="l">
              <a:lnSpc>
                <a:spcPct val="113000"/>
              </a:lnSpc>
              <a:spcBef>
                <a:spcPts val="0"/>
              </a:spcBef>
              <a:spcAft>
                <a:spcPts val="0"/>
              </a:spcAft>
              <a:buSzPts val="1760"/>
              <a:buFont typeface="Courier New"/>
              <a:buNone/>
            </a:pPr>
            <a:r>
              <a:t/>
            </a:r>
            <a:endParaRPr sz="2200">
              <a:solidFill>
                <a:srgbClr val="3F3F3F"/>
              </a:solidFill>
              <a:latin typeface="Open Sans"/>
              <a:ea typeface="Open Sans"/>
              <a:cs typeface="Open Sans"/>
              <a:sym typeface="Open Sans"/>
            </a:endParaRPr>
          </a:p>
          <a:p>
            <a:pPr indent="-342900" lvl="0" marL="355600" marR="0" rtl="0" algn="l">
              <a:lnSpc>
                <a:spcPct val="113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Key distribution protocols (asymmetric) include:</a:t>
            </a:r>
            <a:endParaRPr/>
          </a:p>
          <a:p>
            <a:pPr indent="-342900" lvl="1" marL="964566" rtl="0" algn="l">
              <a:lnSpc>
                <a:spcPct val="113000"/>
              </a:lnSpc>
              <a:spcBef>
                <a:spcPts val="0"/>
              </a:spcBef>
              <a:spcAft>
                <a:spcPts val="0"/>
              </a:spcAft>
              <a:buSzPts val="1760"/>
              <a:buFont typeface="Courier New"/>
              <a:buChar char="o"/>
            </a:pPr>
            <a:r>
              <a:rPr lang="en-US" sz="2200">
                <a:solidFill>
                  <a:srgbClr val="3F3F3F"/>
                </a:solidFill>
                <a:latin typeface="Open Sans"/>
                <a:ea typeface="Open Sans"/>
                <a:cs typeface="Open Sans"/>
                <a:sym typeface="Open Sans"/>
              </a:rPr>
              <a:t>RSA</a:t>
            </a:r>
            <a:endParaRPr/>
          </a:p>
          <a:p>
            <a:pPr indent="-342900" lvl="1" marL="964566" rtl="0" algn="l">
              <a:lnSpc>
                <a:spcPct val="113000"/>
              </a:lnSpc>
              <a:spcBef>
                <a:spcPts val="0"/>
              </a:spcBef>
              <a:spcAft>
                <a:spcPts val="0"/>
              </a:spcAft>
              <a:buSzPts val="1760"/>
              <a:buFont typeface="Courier New"/>
              <a:buChar char="o"/>
            </a:pPr>
            <a:r>
              <a:rPr lang="en-US" sz="2200">
                <a:solidFill>
                  <a:srgbClr val="3F3F3F"/>
                </a:solidFill>
                <a:latin typeface="Open Sans"/>
                <a:ea typeface="Open Sans"/>
                <a:cs typeface="Open Sans"/>
                <a:sym typeface="Open Sans"/>
              </a:rPr>
              <a:t>Diffie-Hellman</a:t>
            </a:r>
            <a:endParaRPr/>
          </a:p>
          <a:p>
            <a:pPr indent="-342900" lvl="0" marL="355600" marR="0" rtl="0" algn="l">
              <a:lnSpc>
                <a:spcPct val="113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Kerberos Key Distribution Center (KDC) is an example of automated key management.</a:t>
            </a:r>
            <a:endParaRPr/>
          </a:p>
          <a:p>
            <a:pPr indent="-203200" lvl="0" marL="355600" marR="0" rtl="0" algn="l">
              <a:lnSpc>
                <a:spcPct val="113000"/>
              </a:lnSpc>
              <a:spcBef>
                <a:spcPts val="18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12700" marR="0" rtl="0" algn="l">
              <a:lnSpc>
                <a:spcPct val="113000"/>
              </a:lnSpc>
              <a:spcBef>
                <a:spcPts val="1800"/>
              </a:spcBef>
              <a:spcAft>
                <a:spcPts val="0"/>
              </a:spcAft>
              <a:buClr>
                <a:srgbClr val="000000"/>
              </a:buClr>
              <a:buSzPts val="2200"/>
              <a:buFont typeface="Arial"/>
              <a:buNone/>
            </a:pPr>
            <a:r>
              <a:rPr b="0" i="0" lang="en-US">
                <a:solidFill>
                  <a:srgbClr val="E3E3E3"/>
                </a:solidFill>
                <a:highlight>
                  <a:srgbClr val="131314"/>
                </a:highlight>
                <a:latin typeface="Arial"/>
                <a:ea typeface="Arial"/>
                <a:cs typeface="Arial"/>
                <a:sym typeface="Arial"/>
              </a:rPr>
              <a:t>(An asymmetric algorithm, also known as a public-key algorithm, is a cryptographic technique that utilizes two mathematically linked keys for encryption and decryption: a public key and a private key. This differs from symmetric algorithms, which use a single key for both tasks.)</a:t>
            </a:r>
            <a:endParaRPr/>
          </a:p>
          <a:p>
            <a:pPr indent="0" lvl="0" marL="0" rtl="0" algn="l">
              <a:lnSpc>
                <a:spcPct val="100000"/>
              </a:lnSpc>
              <a:spcBef>
                <a:spcPts val="0"/>
              </a:spcBef>
              <a:spcAft>
                <a:spcPts val="0"/>
              </a:spcAft>
              <a:buSzPts val="1400"/>
              <a:buNone/>
            </a:pPr>
            <a:r>
              <a:t/>
            </a:r>
            <a:endParaRPr/>
          </a:p>
        </p:txBody>
      </p:sp>
      <p:sp>
        <p:nvSpPr>
          <p:cNvPr id="5574" name="Google Shape;5574;p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3" name="Shape 5583"/>
        <p:cNvGrpSpPr/>
        <p:nvPr/>
      </p:nvGrpSpPr>
      <p:grpSpPr>
        <a:xfrm>
          <a:off x="0" y="0"/>
          <a:ext cx="0" cy="0"/>
          <a:chOff x="0" y="0"/>
          <a:chExt cx="0" cy="0"/>
        </a:xfrm>
      </p:grpSpPr>
      <p:sp>
        <p:nvSpPr>
          <p:cNvPr id="5584" name="Google Shape;5584;p4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Keys Management Rules</a:t>
            </a:r>
            <a:endParaRPr b="1" i="0" sz="1200" u="none" cap="none" strike="noStrike">
              <a:solidFill>
                <a:schemeClr val="lt1"/>
              </a:solidFill>
              <a:latin typeface="Arial"/>
              <a:ea typeface="Arial"/>
              <a:cs typeface="Arial"/>
              <a:sym typeface="Arial"/>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E3E3E"/>
                </a:solidFill>
                <a:latin typeface="Open Sans"/>
                <a:ea typeface="Open Sans"/>
                <a:cs typeface="Open Sans"/>
                <a:sym typeface="Open Sans"/>
              </a:rPr>
              <a:t>Keys should be:</a:t>
            </a:r>
            <a:endParaRPr b="0" i="0" sz="1400" u="none" cap="none" strike="noStrike">
              <a:solidFill>
                <a:srgbClr val="000000"/>
              </a:solidFill>
              <a:latin typeface="Arial"/>
              <a:ea typeface="Arial"/>
              <a:cs typeface="Arial"/>
              <a:sym typeface="Arial"/>
            </a:endParaRPr>
          </a:p>
          <a:p>
            <a:pPr indent="-342900" lvl="1" marL="965200" marR="0" rtl="0" algn="l">
              <a:lnSpc>
                <a:spcPct val="114000"/>
              </a:lnSpc>
              <a:spcBef>
                <a:spcPts val="1300"/>
              </a:spcBef>
              <a:spcAft>
                <a:spcPts val="0"/>
              </a:spcAft>
              <a:buClr>
                <a:srgbClr val="000000"/>
              </a:buClr>
              <a:buSzPts val="1650"/>
              <a:buFont typeface="Courier New"/>
              <a:buChar char="o"/>
            </a:pPr>
            <a:r>
              <a:rPr b="0" i="0" lang="en-US" sz="2200" u="none" cap="none" strike="noStrike">
                <a:solidFill>
                  <a:srgbClr val="3E3E3E"/>
                </a:solidFill>
                <a:latin typeface="Open Sans"/>
                <a:ea typeface="Open Sans"/>
                <a:cs typeface="Open Sans"/>
                <a:sym typeface="Open Sans"/>
              </a:rPr>
              <a:t>Stored and transmitted by secure means</a:t>
            </a:r>
            <a:endParaRPr b="0" i="0" sz="1400" u="none" cap="none" strike="noStrike">
              <a:solidFill>
                <a:srgbClr val="000000"/>
              </a:solidFill>
              <a:latin typeface="Arial"/>
              <a:ea typeface="Arial"/>
              <a:cs typeface="Arial"/>
              <a:sym typeface="Arial"/>
            </a:endParaRPr>
          </a:p>
          <a:p>
            <a:pPr indent="-342900" lvl="1" marL="965200" marR="0" rtl="0" algn="l">
              <a:lnSpc>
                <a:spcPct val="114000"/>
              </a:lnSpc>
              <a:spcBef>
                <a:spcPts val="1300"/>
              </a:spcBef>
              <a:spcAft>
                <a:spcPts val="0"/>
              </a:spcAft>
              <a:buClr>
                <a:srgbClr val="000000"/>
              </a:buClr>
              <a:buSzPts val="1650"/>
              <a:buFont typeface="Courier New"/>
              <a:buChar char="o"/>
            </a:pPr>
            <a:r>
              <a:rPr b="0" i="0" lang="en-US" sz="2200" u="none" cap="none" strike="noStrike">
                <a:solidFill>
                  <a:srgbClr val="3E3E3E"/>
                </a:solidFill>
                <a:latin typeface="Open Sans"/>
                <a:ea typeface="Open Sans"/>
                <a:cs typeface="Open Sans"/>
                <a:sym typeface="Open Sans"/>
              </a:rPr>
              <a:t>Random</a:t>
            </a:r>
            <a:endParaRPr b="0" i="0" sz="1400" u="none" cap="none" strike="noStrike">
              <a:solidFill>
                <a:srgbClr val="000000"/>
              </a:solidFill>
              <a:latin typeface="Arial"/>
              <a:ea typeface="Arial"/>
              <a:cs typeface="Arial"/>
              <a:sym typeface="Arial"/>
            </a:endParaRPr>
          </a:p>
          <a:p>
            <a:pPr indent="-342900" lvl="1" marL="965200" marR="0" rtl="0" algn="l">
              <a:lnSpc>
                <a:spcPct val="114000"/>
              </a:lnSpc>
              <a:spcBef>
                <a:spcPts val="1300"/>
              </a:spcBef>
              <a:spcAft>
                <a:spcPts val="0"/>
              </a:spcAft>
              <a:buClr>
                <a:srgbClr val="000000"/>
              </a:buClr>
              <a:buSzPts val="1650"/>
              <a:buFont typeface="Courier New"/>
              <a:buChar char="o"/>
            </a:pPr>
            <a:r>
              <a:rPr b="0" i="0" lang="en-US" sz="2200" u="none" cap="none" strike="noStrike">
                <a:solidFill>
                  <a:srgbClr val="3E3E3E"/>
                </a:solidFill>
                <a:latin typeface="Open Sans"/>
                <a:ea typeface="Open Sans"/>
                <a:cs typeface="Open Sans"/>
                <a:sym typeface="Open Sans"/>
              </a:rPr>
              <a:t>Properly destroyed at the end of their lifetime</a:t>
            </a:r>
            <a:endParaRPr b="0" i="0" sz="1400" u="none" cap="none" strike="noStrike">
              <a:solidFill>
                <a:srgbClr val="000000"/>
              </a:solidFill>
              <a:latin typeface="Arial"/>
              <a:ea typeface="Arial"/>
              <a:cs typeface="Arial"/>
              <a:sym typeface="Arial"/>
            </a:endParaRPr>
          </a:p>
          <a:p>
            <a:pPr indent="-342900" lvl="1" marL="965200" marR="5080" rtl="0" algn="l">
              <a:lnSpc>
                <a:spcPct val="114000"/>
              </a:lnSpc>
              <a:spcBef>
                <a:spcPts val="0"/>
              </a:spcBef>
              <a:spcAft>
                <a:spcPts val="0"/>
              </a:spcAft>
              <a:buClr>
                <a:srgbClr val="000000"/>
              </a:buClr>
              <a:buSzPts val="1650"/>
              <a:buFont typeface="Courier New"/>
              <a:buChar char="o"/>
            </a:pPr>
            <a:r>
              <a:rPr b="0" i="0" lang="en-US" sz="2200" u="none" cap="none" strike="noStrike">
                <a:solidFill>
                  <a:srgbClr val="3E3E3E"/>
                </a:solidFill>
                <a:latin typeface="Open Sans"/>
                <a:ea typeface="Open Sans"/>
                <a:cs typeface="Open Sans"/>
                <a:sym typeface="Open Sans"/>
              </a:rPr>
              <a:t>Long enough to provide the necessary level of</a:t>
            </a:r>
            <a:r>
              <a:rPr lang="en-US" sz="2200">
                <a:solidFill>
                  <a:srgbClr val="3E3E3E"/>
                </a:solidFill>
                <a:latin typeface="Open Sans"/>
                <a:ea typeface="Open Sans"/>
                <a:cs typeface="Open Sans"/>
                <a:sym typeface="Open Sans"/>
              </a:rPr>
              <a:t> </a:t>
            </a:r>
            <a:r>
              <a:rPr b="0" i="0" lang="en-US" sz="2200" u="none" cap="none" strike="noStrike">
                <a:solidFill>
                  <a:srgbClr val="3E3E3E"/>
                </a:solidFill>
                <a:latin typeface="Open Sans"/>
                <a:ea typeface="Open Sans"/>
                <a:cs typeface="Open Sans"/>
                <a:sym typeface="Open Sans"/>
              </a:rPr>
              <a:t>protection</a:t>
            </a:r>
            <a:endParaRPr b="0" i="0" sz="1400" u="none" cap="none" strike="noStrike">
              <a:solidFill>
                <a:srgbClr val="000000"/>
              </a:solidFill>
              <a:latin typeface="Arial"/>
              <a:ea typeface="Arial"/>
              <a:cs typeface="Arial"/>
              <a:sym typeface="Arial"/>
            </a:endParaRPr>
          </a:p>
          <a:p>
            <a:pPr indent="-342900" lvl="0" marL="355600" marR="0" rtl="0" algn="l">
              <a:lnSpc>
                <a:spcPct val="114000"/>
              </a:lnSpc>
              <a:spcBef>
                <a:spcPts val="1900"/>
              </a:spcBef>
              <a:spcAft>
                <a:spcPts val="0"/>
              </a:spcAft>
              <a:buClr>
                <a:srgbClr val="000000"/>
              </a:buClr>
              <a:buSzPts val="2200"/>
              <a:buFont typeface="Arial"/>
              <a:buChar char="•"/>
            </a:pPr>
            <a:r>
              <a:rPr b="0" i="0" lang="en-US" sz="2200" u="none" cap="none" strike="noStrike">
                <a:solidFill>
                  <a:srgbClr val="3E3E3E"/>
                </a:solidFill>
                <a:latin typeface="Open Sans"/>
                <a:ea typeface="Open Sans"/>
                <a:cs typeface="Open Sans"/>
                <a:sym typeface="Open Sans"/>
              </a:rPr>
              <a:t>The key’s lifetime should correspond with the sensitivity of the data it is protecting.</a:t>
            </a:r>
            <a:endParaRPr/>
          </a:p>
          <a:p>
            <a:pPr indent="-203200" lvl="0" marL="355600" marR="0" rtl="0" algn="l">
              <a:lnSpc>
                <a:spcPct val="114000"/>
              </a:lnSpc>
              <a:spcBef>
                <a:spcPts val="1900"/>
              </a:spcBef>
              <a:spcAft>
                <a:spcPts val="0"/>
              </a:spcAft>
              <a:buClr>
                <a:srgbClr val="000000"/>
              </a:buClr>
              <a:buSzPts val="2200"/>
              <a:buFont typeface="Arial"/>
              <a:buNone/>
            </a:pPr>
            <a:r>
              <a:t/>
            </a:r>
            <a:endParaRPr b="0" i="0" sz="2200" u="none" cap="none" strike="noStrike">
              <a:solidFill>
                <a:srgbClr val="3E3E3E"/>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1" lang="en-US" sz="1400"/>
              <a:t>Lifecycle:</a:t>
            </a:r>
            <a:endParaRPr/>
          </a:p>
          <a:p>
            <a:pPr indent="0" lvl="0" marL="0" rtl="0" algn="l">
              <a:lnSpc>
                <a:spcPct val="100000"/>
              </a:lnSpc>
              <a:spcBef>
                <a:spcPts val="0"/>
              </a:spcBef>
              <a:spcAft>
                <a:spcPts val="0"/>
              </a:spcAft>
              <a:buSzPts val="1400"/>
              <a:buNone/>
            </a:pPr>
            <a:r>
              <a:rPr lang="en-US" sz="1400"/>
              <a:t>Creation: This is the phase in which keys are created.</a:t>
            </a:r>
            <a:endParaRPr/>
          </a:p>
          <a:p>
            <a:pPr indent="0" lvl="0" marL="0" rtl="0" algn="l">
              <a:lnSpc>
                <a:spcPct val="100000"/>
              </a:lnSpc>
              <a:spcBef>
                <a:spcPts val="0"/>
              </a:spcBef>
              <a:spcAft>
                <a:spcPts val="0"/>
              </a:spcAft>
              <a:buSzPts val="1400"/>
              <a:buNone/>
            </a:pPr>
            <a:r>
              <a:rPr lang="en-US" sz="1400"/>
              <a:t>Backup Phase: Backup of the keys are taken</a:t>
            </a:r>
            <a:endParaRPr/>
          </a:p>
          <a:p>
            <a:pPr indent="0" lvl="0" marL="0" rtl="0" algn="l">
              <a:lnSpc>
                <a:spcPct val="100000"/>
              </a:lnSpc>
              <a:spcBef>
                <a:spcPts val="0"/>
              </a:spcBef>
              <a:spcAft>
                <a:spcPts val="0"/>
              </a:spcAft>
              <a:buSzPts val="1400"/>
              <a:buNone/>
            </a:pPr>
            <a:r>
              <a:rPr lang="en-US" sz="1400"/>
              <a:t>Deployment: Keys are used </a:t>
            </a:r>
            <a:endParaRPr/>
          </a:p>
          <a:p>
            <a:pPr indent="0" lvl="0" marL="0" rtl="0" algn="l">
              <a:lnSpc>
                <a:spcPct val="100000"/>
              </a:lnSpc>
              <a:spcBef>
                <a:spcPts val="0"/>
              </a:spcBef>
              <a:spcAft>
                <a:spcPts val="0"/>
              </a:spcAft>
              <a:buSzPts val="1400"/>
              <a:buNone/>
            </a:pPr>
            <a:r>
              <a:rPr lang="en-US" sz="1400"/>
              <a:t>Monitoring: Keys are monitored for there usage</a:t>
            </a:r>
            <a:endParaRPr/>
          </a:p>
          <a:p>
            <a:pPr indent="0" lvl="0" marL="0" rtl="0" algn="l">
              <a:lnSpc>
                <a:spcPct val="100000"/>
              </a:lnSpc>
              <a:spcBef>
                <a:spcPts val="0"/>
              </a:spcBef>
              <a:spcAft>
                <a:spcPts val="0"/>
              </a:spcAft>
              <a:buSzPts val="1400"/>
              <a:buNone/>
            </a:pPr>
            <a:r>
              <a:rPr lang="en-US" sz="1400"/>
              <a:t>Rotation: Keys are being rotated or changed based on algorithm</a:t>
            </a:r>
            <a:endParaRPr/>
          </a:p>
          <a:p>
            <a:pPr indent="0" lvl="0" marL="0" rtl="0" algn="l">
              <a:lnSpc>
                <a:spcPct val="100000"/>
              </a:lnSpc>
              <a:spcBef>
                <a:spcPts val="0"/>
              </a:spcBef>
              <a:spcAft>
                <a:spcPts val="0"/>
              </a:spcAft>
              <a:buSzPts val="1400"/>
              <a:buNone/>
            </a:pPr>
            <a:r>
              <a:rPr lang="en-US" sz="1400"/>
              <a:t>Expiration: Keys are expired based on their lifetime</a:t>
            </a:r>
            <a:endParaRPr/>
          </a:p>
          <a:p>
            <a:pPr indent="0" lvl="0" marL="0" rtl="0" algn="l">
              <a:lnSpc>
                <a:spcPct val="100000"/>
              </a:lnSpc>
              <a:spcBef>
                <a:spcPts val="0"/>
              </a:spcBef>
              <a:spcAft>
                <a:spcPts val="0"/>
              </a:spcAft>
              <a:buSzPts val="1400"/>
              <a:buNone/>
            </a:pPr>
            <a:r>
              <a:rPr lang="en-US" sz="1400"/>
              <a:t>Archival: Keys are archived before getting disposed off</a:t>
            </a:r>
            <a:endParaRPr/>
          </a:p>
          <a:p>
            <a:pPr indent="0" lvl="0" marL="0" rtl="0" algn="l">
              <a:lnSpc>
                <a:spcPct val="100000"/>
              </a:lnSpc>
              <a:spcBef>
                <a:spcPts val="0"/>
              </a:spcBef>
              <a:spcAft>
                <a:spcPts val="0"/>
              </a:spcAft>
              <a:buSzPts val="1400"/>
              <a:buNone/>
            </a:pPr>
            <a:r>
              <a:rPr lang="en-US" sz="1400"/>
              <a:t>Destruction: Keys are destroyed</a:t>
            </a:r>
            <a:endParaRPr/>
          </a:p>
          <a:p>
            <a:pPr indent="0" lvl="0" marL="12700" marR="0" rtl="0" algn="l">
              <a:lnSpc>
                <a:spcPct val="114000"/>
              </a:lnSpc>
              <a:spcBef>
                <a:spcPts val="190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585" name="Google Shape;5585;p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0" name="Shape 5610"/>
        <p:cNvGrpSpPr/>
        <p:nvPr/>
      </p:nvGrpSpPr>
      <p:grpSpPr>
        <a:xfrm>
          <a:off x="0" y="0"/>
          <a:ext cx="0" cy="0"/>
          <a:chOff x="0" y="0"/>
          <a:chExt cx="0" cy="0"/>
        </a:xfrm>
      </p:grpSpPr>
      <p:sp>
        <p:nvSpPr>
          <p:cNvPr id="5611" name="Google Shape;5611;p492: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2" name="Google Shape;5612;p492: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Key Stretching</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rgbClr val="3F3F3F"/>
              </a:solidFill>
              <a:latin typeface="Open Sans"/>
              <a:ea typeface="Open Sans"/>
              <a:cs typeface="Open Sans"/>
              <a:sym typeface="Open Sans"/>
            </a:endParaRPr>
          </a:p>
          <a:p>
            <a:pPr indent="-342900" lvl="0" marL="355600" rtl="0" algn="l">
              <a:lnSpc>
                <a:spcPct val="114000"/>
              </a:lnSpc>
              <a:spcBef>
                <a:spcPts val="1300"/>
              </a:spcBef>
              <a:spcAft>
                <a:spcPts val="0"/>
              </a:spcAft>
              <a:buSzPts val="2200"/>
              <a:buFont typeface="Arial"/>
              <a:buChar char="•"/>
            </a:pPr>
            <a:r>
              <a:rPr lang="en-US" sz="1200">
                <a:solidFill>
                  <a:srgbClr val="3E3E3E"/>
                </a:solidFill>
                <a:latin typeface="Open Sans"/>
                <a:ea typeface="Open Sans"/>
                <a:cs typeface="Open Sans"/>
                <a:sym typeface="Open Sans"/>
              </a:rPr>
              <a:t>Key stretching, also known as key strengthening, is a cryptography technique that makes weak keys, particularly passwords, more secure. </a:t>
            </a:r>
            <a:endParaRPr/>
          </a:p>
          <a:p>
            <a:pPr indent="-342900" lvl="0" marL="355600" rtl="0" algn="l">
              <a:lnSpc>
                <a:spcPct val="114000"/>
              </a:lnSpc>
              <a:spcBef>
                <a:spcPts val="1300"/>
              </a:spcBef>
              <a:spcAft>
                <a:spcPts val="0"/>
              </a:spcAft>
              <a:buSzPts val="2200"/>
              <a:buFont typeface="Arial"/>
              <a:buChar char="•"/>
            </a:pPr>
            <a:r>
              <a:rPr lang="en-US" sz="1200">
                <a:solidFill>
                  <a:srgbClr val="3E3E3E"/>
                </a:solidFill>
                <a:latin typeface="Open Sans"/>
                <a:ea typeface="Open Sans"/>
                <a:cs typeface="Open Sans"/>
                <a:sym typeface="Open Sans"/>
              </a:rPr>
              <a:t>It involves running the weak key through a special function multiple times, transforming it into a longer and more complex key. </a:t>
            </a:r>
            <a:endParaRPr/>
          </a:p>
          <a:p>
            <a:pPr indent="-342900" lvl="0" marL="355600" rtl="0" algn="l">
              <a:lnSpc>
                <a:spcPct val="114000"/>
              </a:lnSpc>
              <a:spcBef>
                <a:spcPts val="1300"/>
              </a:spcBef>
              <a:spcAft>
                <a:spcPts val="0"/>
              </a:spcAft>
              <a:buSzPts val="2200"/>
              <a:buFont typeface="Arial"/>
              <a:buChar char="•"/>
            </a:pPr>
            <a:r>
              <a:rPr lang="en-US" sz="1200">
                <a:solidFill>
                  <a:srgbClr val="3E3E3E"/>
                </a:solidFill>
                <a:latin typeface="Open Sans"/>
                <a:ea typeface="Open Sans"/>
                <a:cs typeface="Open Sans"/>
                <a:sym typeface="Open Sans"/>
              </a:rPr>
              <a:t>This makes it significantly harder for attackers to crack using brute-force methods.</a:t>
            </a:r>
            <a:endParaRPr/>
          </a:p>
          <a:p>
            <a:pPr indent="-342900" lvl="0" marL="355600" rtl="0" algn="l">
              <a:lnSpc>
                <a:spcPct val="114000"/>
              </a:lnSpc>
              <a:spcBef>
                <a:spcPts val="1300"/>
              </a:spcBef>
              <a:spcAft>
                <a:spcPts val="0"/>
              </a:spcAft>
              <a:buSzPts val="2200"/>
              <a:buFont typeface="Arial"/>
              <a:buChar char="•"/>
            </a:pPr>
            <a:r>
              <a:rPr lang="en-US" sz="1200">
                <a:solidFill>
                  <a:srgbClr val="3E3E3E"/>
                </a:solidFill>
                <a:latin typeface="Open Sans"/>
                <a:ea typeface="Open Sans"/>
                <a:cs typeface="Open Sans"/>
                <a:sym typeface="Open Sans"/>
              </a:rPr>
              <a:t>Key stretching is like stretching taffy: you start with a small piece (weak key) and pull it repeatedly (applying the function), making it longer and harder to break (stronger key).</a:t>
            </a:r>
            <a:endParaRPr/>
          </a:p>
          <a:p>
            <a:pPr indent="-342900" lvl="0" marL="355600" rtl="0" algn="l">
              <a:lnSpc>
                <a:spcPct val="114000"/>
              </a:lnSpc>
              <a:spcBef>
                <a:spcPts val="1300"/>
              </a:spcBef>
              <a:spcAft>
                <a:spcPts val="0"/>
              </a:spcAft>
              <a:buSzPts val="2200"/>
              <a:buFont typeface="Arial"/>
              <a:buChar char="•"/>
            </a:pPr>
            <a:r>
              <a:rPr lang="en-US" sz="1200">
                <a:solidFill>
                  <a:srgbClr val="3E3E3E"/>
                </a:solidFill>
                <a:latin typeface="Open Sans"/>
                <a:ea typeface="Open Sans"/>
                <a:cs typeface="Open Sans"/>
                <a:sym typeface="Open Sans"/>
              </a:rPr>
              <a:t>Salting involves adding random data to the password before inputting it into the key stretching function.</a:t>
            </a:r>
            <a:endParaRPr sz="1200">
              <a:solidFill>
                <a:srgbClr val="3E3E3E"/>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613" name="Google Shape;5613;p492: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4" name="Shape 5624"/>
        <p:cNvGrpSpPr/>
        <p:nvPr/>
      </p:nvGrpSpPr>
      <p:grpSpPr>
        <a:xfrm>
          <a:off x="0" y="0"/>
          <a:ext cx="0" cy="0"/>
          <a:chOff x="0" y="0"/>
          <a:chExt cx="0" cy="0"/>
        </a:xfrm>
      </p:grpSpPr>
      <p:sp>
        <p:nvSpPr>
          <p:cNvPr id="5625" name="Google Shape;5625;p4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Explain Benefits of Key Stretching</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Makes weak passwords more secure</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Slows down attackers using brute-force methods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Increases the time and resources needed to crack a password</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5626" name="Google Shape;5626;p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4" name="Shape 5644"/>
        <p:cNvGrpSpPr/>
        <p:nvPr/>
      </p:nvGrpSpPr>
      <p:grpSpPr>
        <a:xfrm>
          <a:off x="0" y="0"/>
          <a:ext cx="0" cy="0"/>
          <a:chOff x="0" y="0"/>
          <a:chExt cx="0" cy="0"/>
        </a:xfrm>
      </p:grpSpPr>
      <p:sp>
        <p:nvSpPr>
          <p:cNvPr id="5645" name="Google Shape;5645;p4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marR="0" rtl="0" algn="l">
              <a:lnSpc>
                <a:spcPct val="115000"/>
              </a:lnSpc>
              <a:spcBef>
                <a:spcPts val="0"/>
              </a:spcBef>
              <a:spcAft>
                <a:spcPts val="0"/>
              </a:spcAft>
              <a:buClr>
                <a:srgbClr val="3F3F3F"/>
              </a:buClr>
              <a:buSzPts val="1200"/>
              <a:buFont typeface="Open Sans"/>
              <a:buChar char="•"/>
            </a:pPr>
            <a:r>
              <a:rPr i="0" lang="en-US" sz="1200" u="none" cap="none" strike="noStrike">
                <a:solidFill>
                  <a:srgbClr val="3F3F3F"/>
                </a:solidFill>
                <a:latin typeface="Open Sans"/>
                <a:ea typeface="Open Sans"/>
                <a:cs typeface="Open Sans"/>
                <a:sym typeface="Open Sans"/>
              </a:rPr>
              <a:t>It’s a tool that helps the recreation of private and public key material from the backup.</a:t>
            </a:r>
            <a:endParaRPr i="0" sz="3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1200"/>
              <a:buFont typeface="Open Sans"/>
              <a:buChar char="•"/>
            </a:pPr>
            <a:r>
              <a:rPr i="0" lang="en-US" sz="1200" u="none" cap="none" strike="noStrike">
                <a:solidFill>
                  <a:srgbClr val="3F3F3F"/>
                </a:solidFill>
                <a:latin typeface="Open Sans"/>
                <a:ea typeface="Open Sans"/>
                <a:cs typeface="Open Sans"/>
                <a:sym typeface="Open Sans"/>
              </a:rPr>
              <a:t>The key materials are backed up and then mathematically distributed across several systems or devices.</a:t>
            </a:r>
            <a:endParaRPr i="0" sz="3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1200"/>
              <a:buFont typeface="Open Sans"/>
              <a:buChar char="•"/>
            </a:pPr>
            <a:r>
              <a:rPr lang="en-US" sz="1200">
                <a:solidFill>
                  <a:srgbClr val="3F3F3F"/>
                </a:solidFill>
                <a:latin typeface="Open Sans"/>
                <a:ea typeface="Open Sans"/>
                <a:cs typeface="Open Sans"/>
                <a:sym typeface="Open Sans"/>
              </a:rPr>
              <a:t>I</a:t>
            </a:r>
            <a:r>
              <a:rPr i="0" lang="en-US" sz="1200" u="none" cap="none" strike="noStrike">
                <a:solidFill>
                  <a:srgbClr val="3F3F3F"/>
                </a:solidFill>
                <a:latin typeface="Open Sans"/>
                <a:ea typeface="Open Sans"/>
                <a:cs typeface="Open Sans"/>
                <a:sym typeface="Open Sans"/>
              </a:rPr>
              <a:t>mplementing three of eight controls would require three people out of the eight with the assigned work task of key escrow recovery agent to work together to pull a single key out of the key escrow database (thereby also illustrating that M is always less than or equal to N).</a:t>
            </a:r>
            <a:endParaRPr/>
          </a:p>
          <a:p>
            <a:pPr indent="0" lvl="0" marL="0" rtl="0" algn="l">
              <a:lnSpc>
                <a:spcPct val="100000"/>
              </a:lnSpc>
              <a:spcBef>
                <a:spcPts val="0"/>
              </a:spcBef>
              <a:spcAft>
                <a:spcPts val="0"/>
              </a:spcAft>
              <a:buSzPts val="1400"/>
              <a:buNone/>
            </a:pPr>
            <a:r>
              <a:t/>
            </a:r>
            <a:endParaRPr/>
          </a:p>
        </p:txBody>
      </p:sp>
      <p:sp>
        <p:nvSpPr>
          <p:cNvPr id="5646" name="Google Shape;5646;p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Summarize the points given on the slide and set an expectation about learning these pointers in this lesson.</a:t>
            </a:r>
            <a:endParaRPr/>
          </a:p>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Trainer Notes</a:t>
            </a:r>
            <a:endParaRPr/>
          </a:p>
          <a:p>
            <a:pPr indent="0" lvl="0" marL="0" rtl="0" algn="ctr">
              <a:lnSpc>
                <a:spcPct val="115000"/>
              </a:lnSpc>
              <a:spcBef>
                <a:spcPts val="0"/>
              </a:spcBef>
              <a:spcAft>
                <a:spcPts val="0"/>
              </a:spcAft>
              <a:buClr>
                <a:schemeClr val="dk1"/>
              </a:buClr>
              <a:buSzPts val="2200"/>
              <a:buFont typeface="Arial"/>
              <a:buNone/>
            </a:pPr>
            <a:r>
              <a:t/>
            </a:r>
            <a:endParaRPr sz="2200">
              <a:solidFill>
                <a:srgbClr val="3F3F3F"/>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Explain what is AAA- AAA stands for authentication, authorization and accounting</a:t>
            </a:r>
            <a:endParaRPr/>
          </a:p>
          <a:p>
            <a:pPr indent="0" lvl="0" marL="0" rtl="0" algn="ctr">
              <a:lnSpc>
                <a:spcPct val="115000"/>
              </a:lnSpc>
              <a:spcBef>
                <a:spcPts val="0"/>
              </a:spcBef>
              <a:spcAft>
                <a:spcPts val="0"/>
              </a:spcAft>
              <a:buClr>
                <a:schemeClr val="dk1"/>
              </a:buClr>
              <a:buSzPts val="2200"/>
              <a:buFont typeface="Arial"/>
              <a:buNone/>
            </a:pPr>
            <a:r>
              <a:t/>
            </a:r>
            <a:endParaRPr sz="2200">
              <a:solidFill>
                <a:srgbClr val="3F3F3F"/>
              </a:solidFill>
              <a:latin typeface="Open Sans"/>
              <a:ea typeface="Open Sans"/>
              <a:cs typeface="Open Sans"/>
              <a:sym typeface="Open Sans"/>
            </a:endParaRPr>
          </a:p>
          <a:p>
            <a:pPr indent="-342900" lvl="0" marL="431800" rtl="0" algn="l">
              <a:lnSpc>
                <a:spcPct val="115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In computer security, AAA stands for Authentication, Authorization, and Accounting. </a:t>
            </a:r>
            <a:endParaRPr/>
          </a:p>
          <a:p>
            <a:pPr indent="-342900" lvl="0" marL="431800" rtl="0" algn="l">
              <a:lnSpc>
                <a:spcPct val="115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It's a framework that controls user access to networks and resources, ensuring only authorized users can access specific resources and monitor their activities.</a:t>
            </a:r>
            <a:endParaRPr/>
          </a:p>
          <a:p>
            <a:pPr indent="0" lvl="0" marL="0" rtl="0" algn="ctr">
              <a:lnSpc>
                <a:spcPct val="115000"/>
              </a:lnSpc>
              <a:spcBef>
                <a:spcPts val="0"/>
              </a:spcBef>
              <a:spcAft>
                <a:spcPts val="0"/>
              </a:spcAft>
              <a:buClr>
                <a:schemeClr val="dk1"/>
              </a:buClr>
              <a:buSzPts val="2200"/>
              <a:buFont typeface="Arial"/>
              <a:buNone/>
            </a:pPr>
            <a:r>
              <a:t/>
            </a:r>
            <a:endParaRPr/>
          </a:p>
        </p:txBody>
      </p:sp>
      <p:sp>
        <p:nvSpPr>
          <p:cNvPr id="456" name="Google Shape;45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6" name="Shape 5656"/>
        <p:cNvGrpSpPr/>
        <p:nvPr/>
      </p:nvGrpSpPr>
      <p:grpSpPr>
        <a:xfrm>
          <a:off x="0" y="0"/>
          <a:ext cx="0" cy="0"/>
          <a:chOff x="0" y="0"/>
          <a:chExt cx="0" cy="0"/>
        </a:xfrm>
      </p:grpSpPr>
      <p:sp>
        <p:nvSpPr>
          <p:cNvPr id="5657" name="Google Shape;5657;p4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In key management, M of N control plays a crucial role in safeguarding cryptographic keys. </a:t>
            </a:r>
            <a:endParaRPr b="0" i="0">
              <a:solidFill>
                <a:srgbClr val="E3E3E3"/>
              </a:solidFill>
              <a:highlight>
                <a:srgbClr val="131314"/>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Imagine a highly secure safe containing a master key for encrypting sensitive data. M of N control ensures that this safe requires the cooperation of multiple authorized individuals to open it.</a:t>
            </a:r>
            <a:endParaRPr/>
          </a:p>
          <a:p>
            <a:pPr indent="0" lvl="0" marL="0" marR="0" rtl="0" algn="l">
              <a:lnSpc>
                <a:spcPct val="100000"/>
              </a:lnSpc>
              <a:spcBef>
                <a:spcPts val="0"/>
              </a:spcBef>
              <a:spcAft>
                <a:spcPts val="0"/>
              </a:spcAft>
              <a:buClr>
                <a:srgbClr val="000000"/>
              </a:buClr>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N Keys:</a:t>
            </a:r>
            <a:r>
              <a:rPr b="0" i="0" lang="en-US">
                <a:solidFill>
                  <a:srgbClr val="E3E3E3"/>
                </a:solidFill>
                <a:highlight>
                  <a:srgbClr val="131314"/>
                </a:highlight>
                <a:latin typeface="Arial"/>
                <a:ea typeface="Arial"/>
                <a:cs typeface="Arial"/>
                <a:sym typeface="Arial"/>
              </a:rPr>
              <a:t> N individuals are designated as key custodians. Each has a unique key or credential (physical tokens, access codes, or digital keys).</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Minimum Threshold (M):</a:t>
            </a:r>
            <a:r>
              <a:rPr b="0" i="0" lang="en-US">
                <a:solidFill>
                  <a:srgbClr val="E3E3E3"/>
                </a:solidFill>
                <a:highlight>
                  <a:srgbClr val="131314"/>
                </a:highlight>
                <a:latin typeface="Arial"/>
                <a:ea typeface="Arial"/>
                <a:cs typeface="Arial"/>
                <a:sym typeface="Arial"/>
              </a:rPr>
              <a:t> The system is configured to require a minimum number (M) of custodians to be present for authorization. This value (M) is chosen based on the sensitivity of the key and desired security level.</a:t>
            </a:r>
            <a:endParaRPr/>
          </a:p>
          <a:p>
            <a:pPr indent="0" lvl="0" marL="0" marR="0" rtl="0" algn="l">
              <a:lnSpc>
                <a:spcPct val="100000"/>
              </a:lnSpc>
              <a:spcBef>
                <a:spcPts val="0"/>
              </a:spcBef>
              <a:spcAft>
                <a:spcPts val="0"/>
              </a:spcAft>
              <a:buClr>
                <a:srgbClr val="000000"/>
              </a:buClr>
              <a:buSzPts val="1400"/>
              <a:buFont typeface="Arial"/>
              <a:buNone/>
            </a:pPr>
            <a:r>
              <a:t/>
            </a:r>
            <a:endParaRPr b="0" i="0">
              <a:solidFill>
                <a:srgbClr val="E3E3E3"/>
              </a:solidFill>
              <a:highlight>
                <a:srgbClr val="131314"/>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342900" lvl="0" marL="342900" marR="140335" rtl="0" algn="l">
              <a:lnSpc>
                <a:spcPct val="115000"/>
              </a:lnSpc>
              <a:spcBef>
                <a:spcPts val="0"/>
              </a:spcBef>
              <a:spcAft>
                <a:spcPts val="0"/>
              </a:spcAft>
              <a:buClr>
                <a:srgbClr val="000000"/>
              </a:buClr>
              <a:buSzPts val="2000"/>
              <a:buFont typeface="Arial"/>
              <a:buChar char="•"/>
            </a:pPr>
            <a:r>
              <a:rPr b="0" i="0" lang="en-US" sz="1200" u="none" cap="none" strike="noStrike">
                <a:solidFill>
                  <a:srgbClr val="3F3F3F"/>
                </a:solidFill>
                <a:latin typeface="Open Sans"/>
                <a:ea typeface="Open Sans"/>
                <a:cs typeface="Open Sans"/>
                <a:sym typeface="Open Sans"/>
              </a:rPr>
              <a:t>M of N </a:t>
            </a:r>
            <a:r>
              <a:rPr lang="en-US" sz="1200">
                <a:solidFill>
                  <a:srgbClr val="3F3F3F"/>
                </a:solidFill>
                <a:latin typeface="Open Sans"/>
                <a:ea typeface="Open Sans"/>
                <a:cs typeface="Open Sans"/>
                <a:sym typeface="Open Sans"/>
              </a:rPr>
              <a:t>c</a:t>
            </a:r>
            <a:r>
              <a:rPr b="0" i="0" lang="en-US" sz="1200" u="none" cap="none" strike="noStrike">
                <a:solidFill>
                  <a:srgbClr val="3F3F3F"/>
                </a:solidFill>
                <a:latin typeface="Open Sans"/>
                <a:ea typeface="Open Sans"/>
                <a:cs typeface="Open Sans"/>
                <a:sym typeface="Open Sans"/>
              </a:rPr>
              <a:t>ontrol requires that a minimum number of agents (M) out of the total number of agents (N) work together to perform high-security tasks.</a:t>
            </a:r>
            <a:endParaRPr/>
          </a:p>
          <a:p>
            <a:pPr indent="-342900" lvl="0" marL="342900" marR="0" rtl="0" algn="l">
              <a:lnSpc>
                <a:spcPct val="115000"/>
              </a:lnSpc>
              <a:spcBef>
                <a:spcPts val="0"/>
              </a:spcBef>
              <a:spcAft>
                <a:spcPts val="0"/>
              </a:spcAft>
              <a:buClr>
                <a:srgbClr val="000000"/>
              </a:buClr>
              <a:buSzPts val="2000"/>
              <a:buFont typeface="Arial"/>
              <a:buChar char="•"/>
            </a:pPr>
            <a:r>
              <a:rPr b="0" i="0" lang="en-US" sz="1200" u="none" cap="none" strike="noStrike">
                <a:solidFill>
                  <a:srgbClr val="3F3F3F"/>
                </a:solidFill>
                <a:latin typeface="Open Sans"/>
                <a:ea typeface="Open Sans"/>
                <a:cs typeface="Open Sans"/>
                <a:sym typeface="Open Sans"/>
              </a:rPr>
              <a:t>This is a backup process of public and private key material over multiple systems or devices.</a:t>
            </a:r>
            <a:endParaRPr/>
          </a:p>
          <a:p>
            <a:pPr indent="0" lvl="0" marL="0" rtl="0" algn="l">
              <a:lnSpc>
                <a:spcPct val="100000"/>
              </a:lnSpc>
              <a:spcBef>
                <a:spcPts val="0"/>
              </a:spcBef>
              <a:spcAft>
                <a:spcPts val="0"/>
              </a:spcAft>
              <a:buSzPts val="1400"/>
              <a:buNone/>
            </a:pPr>
            <a:r>
              <a:t/>
            </a:r>
            <a:endParaRPr/>
          </a:p>
        </p:txBody>
      </p:sp>
      <p:sp>
        <p:nvSpPr>
          <p:cNvPr id="5658" name="Google Shape;5658;p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p496: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8" name="Google Shape;5668;p496: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TPM</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 Trusted Platform Module (TPM) is a hardware chip on the computer’s motherboard that stores cryptographic keys used for encryption. </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Many laptop computers include a TPM, but if the system doesn’t include it, it is not feasible to add one. </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Once enabled, the Trusted Platform Module provides full disk encryption capabilities. It keeps hard drives locked, or sealed, until the system completes a system verification or authentication process.</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The TPM includes a unique RSA key burned into it, which is used for asymmetric encryption. Additionally, it can generate, store, and protect other keys used in the encryption and decryption process.</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669" name="Google Shape;5669;p496: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8" name="Shape 5678"/>
        <p:cNvGrpSpPr/>
        <p:nvPr/>
      </p:nvGrpSpPr>
      <p:grpSpPr>
        <a:xfrm>
          <a:off x="0" y="0"/>
          <a:ext cx="0" cy="0"/>
          <a:chOff x="0" y="0"/>
          <a:chExt cx="0" cy="0"/>
        </a:xfrm>
      </p:grpSpPr>
      <p:sp>
        <p:nvSpPr>
          <p:cNvPr id="5679" name="Google Shape;5679;p497: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0" name="Google Shape;5680;p497: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Hardware Security Model</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 hardware security module (HSM) is a security device you can add to a system to manage, generate, and securely store cryptographic keys.</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High performance HSMs are external devices connected to a network using TCP/IP. Smaller HSMs come as expansion cards you install within a server, or as devices you plug into computer ports.</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One of the noteworthy differences between the two is that HSMs are removable or external devices. In comparison, a TPM is a chip embedded into the motherboard and decryption process.</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681" name="Google Shape;5681;p497: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2" name="Shape 5692"/>
        <p:cNvGrpSpPr/>
        <p:nvPr/>
      </p:nvGrpSpPr>
      <p:grpSpPr>
        <a:xfrm>
          <a:off x="0" y="0"/>
          <a:ext cx="0" cy="0"/>
          <a:chOff x="0" y="0"/>
          <a:chExt cx="0" cy="0"/>
        </a:xfrm>
      </p:grpSpPr>
      <p:sp>
        <p:nvSpPr>
          <p:cNvPr id="5693" name="Google Shape;5693;p4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4" name="Google Shape;5694;p4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Discuss the difference</a:t>
            </a:r>
            <a:endParaRPr/>
          </a:p>
        </p:txBody>
      </p:sp>
      <p:sp>
        <p:nvSpPr>
          <p:cNvPr id="5695" name="Google Shape;5695;p4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0" name="Shape 5700"/>
        <p:cNvGrpSpPr/>
        <p:nvPr/>
      </p:nvGrpSpPr>
      <p:grpSpPr>
        <a:xfrm>
          <a:off x="0" y="0"/>
          <a:ext cx="0" cy="0"/>
          <a:chOff x="0" y="0"/>
          <a:chExt cx="0" cy="0"/>
        </a:xfrm>
      </p:grpSpPr>
      <p:sp>
        <p:nvSpPr>
          <p:cNvPr id="5701" name="Google Shape;5701;p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2" name="Google Shape;5702;p4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Discuss the difference</a:t>
            </a:r>
            <a:endParaRPr/>
          </a:p>
        </p:txBody>
      </p:sp>
      <p:sp>
        <p:nvSpPr>
          <p:cNvPr id="5703" name="Google Shape;5703;p4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8" name="Shape 5708"/>
        <p:cNvGrpSpPr/>
        <p:nvPr/>
      </p:nvGrpSpPr>
      <p:grpSpPr>
        <a:xfrm>
          <a:off x="0" y="0"/>
          <a:ext cx="0" cy="0"/>
          <a:chOff x="0" y="0"/>
          <a:chExt cx="0" cy="0"/>
        </a:xfrm>
      </p:grpSpPr>
      <p:sp>
        <p:nvSpPr>
          <p:cNvPr id="5709" name="Google Shape;5709;p500: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0" name="Google Shape;5710;p500: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Secure Enclave</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The secure enclave is a dedicated hardware component built into modern processors in many smartphones, tablets, and computers.</a:t>
            </a:r>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 It acts like a mini-fortress within the central processor, designed to protect your most sensitive data and cryptographic operations.</a:t>
            </a:r>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 This microprocessor, within a larger chip, has its own boot process and runs a separate operating system from the primary device, effectively segregating it.</a:t>
            </a:r>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It’s designed to resist tampering and prevent its data from being accessed through any means other than using its strict protocol. </a:t>
            </a:r>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Its unique hardware and firmware are inextricably tied together, meaning a breach in one does not lead to a vulnerability in the other.</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711" name="Google Shape;5711;p500: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9" name="Shape 5719"/>
        <p:cNvGrpSpPr/>
        <p:nvPr/>
      </p:nvGrpSpPr>
      <p:grpSpPr>
        <a:xfrm>
          <a:off x="0" y="0"/>
          <a:ext cx="0" cy="0"/>
          <a:chOff x="0" y="0"/>
          <a:chExt cx="0" cy="0"/>
        </a:xfrm>
      </p:grpSpPr>
      <p:sp>
        <p:nvSpPr>
          <p:cNvPr id="5720" name="Google Shape;5720;p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1" name="Google Shape;5721;p5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latin typeface="Arial"/>
                <a:ea typeface="Arial"/>
                <a:cs typeface="Arial"/>
                <a:sym typeface="Arial"/>
              </a:rPr>
              <a:t>Trainer Notes</a:t>
            </a:r>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lang="en-US" sz="1400">
                <a:latin typeface="Arial"/>
                <a:ea typeface="Arial"/>
                <a:cs typeface="Arial"/>
                <a:sym typeface="Arial"/>
              </a:rPr>
              <a:t>Explain Functioning of Secure Enclave</a:t>
            </a:r>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228600" lvl="0" marL="457200" rtl="0" algn="l">
              <a:lnSpc>
                <a:spcPct val="100000"/>
              </a:lnSpc>
              <a:spcBef>
                <a:spcPts val="0"/>
              </a:spcBef>
              <a:spcAft>
                <a:spcPts val="0"/>
              </a:spcAft>
              <a:buSzPts val="1400"/>
              <a:buNone/>
            </a:pPr>
            <a:r>
              <a:rPr b="0" i="0" lang="en-US" sz="2000">
                <a:solidFill>
                  <a:srgbClr val="E3E3E3"/>
                </a:solidFill>
                <a:highlight>
                  <a:srgbClr val="131314"/>
                </a:highlight>
                <a:latin typeface="Arial"/>
                <a:ea typeface="Arial"/>
                <a:cs typeface="Arial"/>
                <a:sym typeface="Arial"/>
              </a:rPr>
              <a:t>A secure enclave is a dedicated hardware component built into modern processors on many smartphones, tablets, and computers. It acts as a secure zone within the main processor that's specifically designed to protect sensitive user.</a:t>
            </a:r>
            <a:endParaRPr/>
          </a:p>
          <a:p>
            <a:pPr indent="-228600" lvl="0" marL="457200" rtl="0" algn="l">
              <a:lnSpc>
                <a:spcPct val="100000"/>
              </a:lnSpc>
              <a:spcBef>
                <a:spcPts val="0"/>
              </a:spcBef>
              <a:spcAft>
                <a:spcPts val="0"/>
              </a:spcAft>
              <a:buSzPts val="1400"/>
              <a:buNone/>
            </a:pPr>
            <a:r>
              <a:t/>
            </a:r>
            <a:endParaRPr b="0" i="0" sz="200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None/>
            </a:pPr>
            <a:r>
              <a:rPr b="1" i="0" lang="en-US" sz="3200">
                <a:solidFill>
                  <a:srgbClr val="E3E3E3"/>
                </a:solidFill>
                <a:highlight>
                  <a:srgbClr val="131314"/>
                </a:highlight>
                <a:latin typeface="Arial"/>
                <a:ea typeface="Arial"/>
                <a:cs typeface="Arial"/>
                <a:sym typeface="Arial"/>
              </a:rPr>
              <a:t>Physical  Isolation:</a:t>
            </a:r>
            <a:r>
              <a:rPr b="0" i="0" lang="en-US" sz="3200">
                <a:solidFill>
                  <a:srgbClr val="E3E3E3"/>
                </a:solidFill>
                <a:highlight>
                  <a:srgbClr val="131314"/>
                </a:highlight>
                <a:latin typeface="Arial"/>
                <a:ea typeface="Arial"/>
                <a:cs typeface="Arial"/>
                <a:sym typeface="Arial"/>
              </a:rPr>
              <a:t> Secure enclaves are physically separate from the main processor and have their own secure memory. This isolation makes it extremely difficult for malware or unauthorized programs running on the main processor to access the data stored within the enclave.</a:t>
            </a:r>
            <a:endParaRPr/>
          </a:p>
          <a:p>
            <a:pPr indent="-228600" lvl="0" marL="457200" marR="0" rtl="0" algn="l">
              <a:lnSpc>
                <a:spcPct val="100000"/>
              </a:lnSpc>
              <a:spcBef>
                <a:spcPts val="0"/>
              </a:spcBef>
              <a:spcAft>
                <a:spcPts val="0"/>
              </a:spcAft>
              <a:buClr>
                <a:srgbClr val="000000"/>
              </a:buClr>
              <a:buSzPts val="1400"/>
              <a:buFont typeface="Arial"/>
              <a:buNone/>
            </a:pPr>
            <a:r>
              <a:rPr b="1" i="0" lang="en-US" sz="3200">
                <a:solidFill>
                  <a:srgbClr val="E3E3E3"/>
                </a:solidFill>
                <a:highlight>
                  <a:srgbClr val="131314"/>
                </a:highlight>
                <a:latin typeface="Arial"/>
                <a:ea typeface="Arial"/>
                <a:cs typeface="Arial"/>
                <a:sym typeface="Arial"/>
              </a:rPr>
              <a:t>Secure Execution Environment:</a:t>
            </a:r>
            <a:r>
              <a:rPr b="0" i="0" lang="en-US" sz="3200">
                <a:solidFill>
                  <a:srgbClr val="E3E3E3"/>
                </a:solidFill>
                <a:highlight>
                  <a:srgbClr val="131314"/>
                </a:highlight>
                <a:latin typeface="Arial"/>
                <a:ea typeface="Arial"/>
                <a:cs typeface="Arial"/>
                <a:sym typeface="Arial"/>
              </a:rPr>
              <a:t> Secure enclaves provide a trusted execution environment for sensitive operations like cryptographic functions. This ensures that these operations are performed securely and cannot be tampered with by malicious software.</a:t>
            </a:r>
            <a:endParaRPr/>
          </a:p>
          <a:p>
            <a:pPr indent="-228600" lvl="0" marL="457200" marR="0" rtl="0" algn="l">
              <a:lnSpc>
                <a:spcPct val="100000"/>
              </a:lnSpc>
              <a:spcBef>
                <a:spcPts val="0"/>
              </a:spcBef>
              <a:spcAft>
                <a:spcPts val="0"/>
              </a:spcAft>
              <a:buClr>
                <a:srgbClr val="000000"/>
              </a:buClr>
              <a:buSzPts val="1400"/>
              <a:buFont typeface="Arial"/>
              <a:buNone/>
            </a:pPr>
            <a:r>
              <a:rPr b="0" i="0" lang="en-US" sz="3200">
                <a:solidFill>
                  <a:srgbClr val="E3E3E3"/>
                </a:solidFill>
                <a:highlight>
                  <a:srgbClr val="131314"/>
                </a:highlight>
                <a:latin typeface="Arial"/>
                <a:ea typeface="Arial"/>
                <a:cs typeface="Arial"/>
                <a:sym typeface="Arial"/>
              </a:rPr>
              <a:t>Protected Memory-</a:t>
            </a:r>
            <a:r>
              <a:rPr lang="en-US" sz="3200">
                <a:solidFill>
                  <a:srgbClr val="404040"/>
                </a:solidFill>
                <a:latin typeface="Open Sans"/>
                <a:ea typeface="Open Sans"/>
                <a:cs typeface="Open Sans"/>
                <a:sym typeface="Open Sans"/>
              </a:rPr>
              <a:t>It has its own dedicated memory space, preventing unauthorized access to sensitive information from the main system memory, where malware or other threats might reside.</a:t>
            </a:r>
            <a:endParaRPr sz="28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b="0" i="0" sz="320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2000">
              <a:solidFill>
                <a:srgbClr val="E3E3E3"/>
              </a:solidFill>
              <a:highlight>
                <a:srgbClr val="131314"/>
              </a:highlight>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br>
              <a:rPr b="0" i="0" lang="en-US" sz="2000">
                <a:solidFill>
                  <a:srgbClr val="E3E3E3"/>
                </a:solidFill>
                <a:highlight>
                  <a:srgbClr val="131314"/>
                </a:highlight>
                <a:latin typeface="Arial"/>
                <a:ea typeface="Arial"/>
                <a:cs typeface="Arial"/>
                <a:sym typeface="Arial"/>
              </a:rPr>
            </a:br>
            <a:endParaRPr sz="1400">
              <a:latin typeface="Arial"/>
              <a:ea typeface="Arial"/>
              <a:cs typeface="Arial"/>
              <a:sym typeface="Arial"/>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7" name="Shape 5737"/>
        <p:cNvGrpSpPr/>
        <p:nvPr/>
      </p:nvGrpSpPr>
      <p:grpSpPr>
        <a:xfrm>
          <a:off x="0" y="0"/>
          <a:ext cx="0" cy="0"/>
          <a:chOff x="0" y="0"/>
          <a:chExt cx="0" cy="0"/>
        </a:xfrm>
      </p:grpSpPr>
      <p:sp>
        <p:nvSpPr>
          <p:cNvPr id="5738" name="Google Shape;5738;p5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228600" lvl="0" marL="457200" rtl="0" algn="l">
              <a:lnSpc>
                <a:spcPct val="115000"/>
              </a:lnSpc>
              <a:spcBef>
                <a:spcPts val="0"/>
              </a:spcBef>
              <a:spcAft>
                <a:spcPts val="0"/>
              </a:spcAft>
              <a:buClr>
                <a:srgbClr val="3F3F3F"/>
              </a:buClr>
              <a:buSzPts val="2000"/>
              <a:buNone/>
            </a:pPr>
            <a:r>
              <a:rPr b="1" lang="en-US" sz="1200">
                <a:solidFill>
                  <a:srgbClr val="404040"/>
                </a:solidFill>
                <a:latin typeface="Open Sans"/>
                <a:ea typeface="Open Sans"/>
                <a:cs typeface="Open Sans"/>
                <a:sym typeface="Open Sans"/>
              </a:rPr>
              <a:t>Encryption keys: </a:t>
            </a:r>
            <a:endParaRPr/>
          </a:p>
          <a:p>
            <a:pPr indent="-228600" lvl="0" marL="457200" rtl="0" algn="l">
              <a:lnSpc>
                <a:spcPct val="115000"/>
              </a:lnSpc>
              <a:spcBef>
                <a:spcPts val="0"/>
              </a:spcBef>
              <a:spcAft>
                <a:spcPts val="0"/>
              </a:spcAft>
              <a:buClr>
                <a:srgbClr val="3F3F3F"/>
              </a:buClr>
              <a:buSzPts val="2000"/>
              <a:buNone/>
            </a:pPr>
            <a:r>
              <a:rPr lang="en-US" sz="1200">
                <a:solidFill>
                  <a:srgbClr val="404040"/>
                </a:solidFill>
                <a:latin typeface="Open Sans"/>
                <a:ea typeface="Open Sans"/>
                <a:cs typeface="Open Sans"/>
                <a:sym typeface="Open Sans"/>
              </a:rPr>
              <a:t>The secure enclave is a prime spot to store and use encryption keys. </a:t>
            </a:r>
            <a:endParaRPr/>
          </a:p>
          <a:p>
            <a:pPr indent="-228600" lvl="0" marL="457200" rtl="0" algn="l">
              <a:lnSpc>
                <a:spcPct val="114000"/>
              </a:lnSpc>
              <a:spcBef>
                <a:spcPts val="0"/>
              </a:spcBef>
              <a:spcAft>
                <a:spcPts val="0"/>
              </a:spcAft>
              <a:buClr>
                <a:srgbClr val="3F3F3F"/>
              </a:buClr>
              <a:buSzPts val="2000"/>
              <a:buNone/>
            </a:pPr>
            <a:r>
              <a:rPr b="1" lang="en-US" sz="1200">
                <a:solidFill>
                  <a:srgbClr val="3F3F3F"/>
                </a:solidFill>
                <a:latin typeface="Open Sans"/>
                <a:ea typeface="Open Sans"/>
                <a:cs typeface="Open Sans"/>
                <a:sym typeface="Open Sans"/>
              </a:rPr>
              <a:t>Secure boot: </a:t>
            </a:r>
            <a:endParaRPr/>
          </a:p>
          <a:p>
            <a:pPr indent="-228600" lvl="0" marL="457200" rtl="0" algn="l">
              <a:lnSpc>
                <a:spcPct val="114000"/>
              </a:lnSpc>
              <a:spcBef>
                <a:spcPts val="0"/>
              </a:spcBef>
              <a:spcAft>
                <a:spcPts val="0"/>
              </a:spcAft>
              <a:buClr>
                <a:srgbClr val="3F3F3F"/>
              </a:buClr>
              <a:buSzPts val="2000"/>
              <a:buNone/>
            </a:pPr>
            <a:r>
              <a:rPr lang="en-US" sz="1200">
                <a:solidFill>
                  <a:srgbClr val="3F3F3F"/>
                </a:solidFill>
                <a:latin typeface="Open Sans"/>
                <a:ea typeface="Open Sans"/>
                <a:cs typeface="Open Sans"/>
                <a:sym typeface="Open Sans"/>
              </a:rPr>
              <a:t>The secure enclave ensures that only authorized software loads during startup and prevents unauthorized access.</a:t>
            </a:r>
            <a:endParaRPr/>
          </a:p>
          <a:p>
            <a:pPr indent="-228600" lvl="0" marL="457200" rtl="0" algn="l">
              <a:lnSpc>
                <a:spcPct val="115000"/>
              </a:lnSpc>
              <a:spcBef>
                <a:spcPts val="0"/>
              </a:spcBef>
              <a:spcAft>
                <a:spcPts val="0"/>
              </a:spcAft>
              <a:buClr>
                <a:srgbClr val="3F3F3F"/>
              </a:buClr>
              <a:buSzPts val="2000"/>
              <a:buNone/>
            </a:pPr>
            <a:r>
              <a:rPr b="1" lang="en-US" sz="1200">
                <a:solidFill>
                  <a:srgbClr val="404040"/>
                </a:solidFill>
                <a:latin typeface="Open Sans"/>
                <a:ea typeface="Open Sans"/>
                <a:cs typeface="Open Sans"/>
                <a:sym typeface="Open Sans"/>
              </a:rPr>
              <a:t>Biometric data: </a:t>
            </a:r>
            <a:endParaRPr/>
          </a:p>
          <a:p>
            <a:pPr indent="-228600" lvl="0" marL="457200" rtl="0" algn="l">
              <a:lnSpc>
                <a:spcPct val="115000"/>
              </a:lnSpc>
              <a:spcBef>
                <a:spcPts val="0"/>
              </a:spcBef>
              <a:spcAft>
                <a:spcPts val="0"/>
              </a:spcAft>
              <a:buClr>
                <a:srgbClr val="3F3F3F"/>
              </a:buClr>
              <a:buSzPts val="2000"/>
              <a:buNone/>
            </a:pPr>
            <a:r>
              <a:rPr lang="en-US" sz="1200">
                <a:solidFill>
                  <a:srgbClr val="404040"/>
                </a:solidFill>
                <a:latin typeface="Open Sans"/>
                <a:ea typeface="Open Sans"/>
                <a:cs typeface="Open Sans"/>
                <a:sym typeface="Open Sans"/>
              </a:rPr>
              <a:t>Biometric information for authentication is often stored and processed within a secure enclave.</a:t>
            </a:r>
            <a:endParaRPr/>
          </a:p>
          <a:p>
            <a:pPr indent="0" lvl="0" marL="0" rtl="0" algn="l">
              <a:lnSpc>
                <a:spcPct val="100000"/>
              </a:lnSpc>
              <a:spcBef>
                <a:spcPts val="0"/>
              </a:spcBef>
              <a:spcAft>
                <a:spcPts val="0"/>
              </a:spcAft>
              <a:buSzPts val="1400"/>
              <a:buNone/>
            </a:pPr>
            <a:r>
              <a:t/>
            </a:r>
            <a:endParaRPr/>
          </a:p>
        </p:txBody>
      </p:sp>
      <p:sp>
        <p:nvSpPr>
          <p:cNvPr id="5739" name="Google Shape;5739;p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3" name="Shape 5763"/>
        <p:cNvGrpSpPr/>
        <p:nvPr/>
      </p:nvGrpSpPr>
      <p:grpSpPr>
        <a:xfrm>
          <a:off x="0" y="0"/>
          <a:ext cx="0" cy="0"/>
          <a:chOff x="0" y="0"/>
          <a:chExt cx="0" cy="0"/>
        </a:xfrm>
      </p:grpSpPr>
      <p:sp>
        <p:nvSpPr>
          <p:cNvPr id="5764" name="Google Shape;5764;p5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5" name="Google Shape;5765;p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8" name="Shape 5768"/>
        <p:cNvGrpSpPr/>
        <p:nvPr/>
      </p:nvGrpSpPr>
      <p:grpSpPr>
        <a:xfrm>
          <a:off x="0" y="0"/>
          <a:ext cx="0" cy="0"/>
          <a:chOff x="0" y="0"/>
          <a:chExt cx="0" cy="0"/>
        </a:xfrm>
      </p:grpSpPr>
      <p:sp>
        <p:nvSpPr>
          <p:cNvPr id="5769" name="Google Shape;5769;p504: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0" name="Google Shape;5770;p504: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Block Chain</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 blockchain is a decentralized digital ledger used to record transactions across multiple computers. Once a record is added, it cannot be altered without consensus from the network.</a:t>
            </a:r>
            <a:endParaRPr/>
          </a:p>
          <a:p>
            <a:pPr indent="-254000" lvl="0" marL="342900" rtl="0" algn="l">
              <a:lnSpc>
                <a:spcPct val="100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Blockchain is a decentralized database..</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Each block in the blockchain is cryptographically linked to the previous block after validation and undergoing a consensus decision.</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Every blockchain entry is safeguarded by a unique cryptographic key, ensuring immutability of the data</a:t>
            </a:r>
            <a:endParaRPr sz="1200">
              <a:solidFill>
                <a:srgbClr val="3F3F3F"/>
              </a:solidFill>
              <a:latin typeface="Open Sans"/>
              <a:ea typeface="Open Sans"/>
              <a:cs typeface="Open Sans"/>
              <a:sym typeface="Open Sans"/>
            </a:endParaRPr>
          </a:p>
        </p:txBody>
      </p:sp>
      <p:sp>
        <p:nvSpPr>
          <p:cNvPr id="5771" name="Google Shape;5771;p504: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A subject must provide an identity to a system to start the authentication, authorization, and accountability processes. </a:t>
            </a:r>
            <a:endParaRPr/>
          </a:p>
          <a:p>
            <a:pPr indent="0" lvl="0" marL="0" rtl="0" algn="l">
              <a:lnSpc>
                <a:spcPct val="100000"/>
              </a:lnSpc>
              <a:spcBef>
                <a:spcPts val="0"/>
              </a:spcBef>
              <a:spcAft>
                <a:spcPts val="0"/>
              </a:spcAft>
              <a:buClr>
                <a:schemeClr val="dk1"/>
              </a:buClr>
              <a:buSzPts val="1100"/>
              <a:buFont typeface="Arial"/>
              <a:buNone/>
            </a:pPr>
            <a:r>
              <a:rPr lang="en-US"/>
              <a:t>Identification is the process of a subject claiming or professing an identity. </a:t>
            </a:r>
            <a:endParaRPr/>
          </a:p>
          <a:p>
            <a:pPr indent="0" lvl="0" marL="0" rtl="0" algn="l">
              <a:lnSpc>
                <a:spcPct val="100000"/>
              </a:lnSpc>
              <a:spcBef>
                <a:spcPts val="0"/>
              </a:spcBef>
              <a:spcAft>
                <a:spcPts val="0"/>
              </a:spcAft>
              <a:buClr>
                <a:schemeClr val="dk1"/>
              </a:buClr>
              <a:buSzPts val="1100"/>
              <a:buFont typeface="Arial"/>
              <a:buNone/>
            </a:pPr>
            <a:r>
              <a:rPr lang="en-US"/>
              <a:t>A core principle with authentication is that all subjects must have unique identities. </a:t>
            </a:r>
            <a:endParaRPr/>
          </a:p>
          <a:p>
            <a:pPr indent="0" lvl="0" marL="0" rtl="0" algn="l">
              <a:lnSpc>
                <a:spcPct val="100000"/>
              </a:lnSpc>
              <a:spcBef>
                <a:spcPts val="0"/>
              </a:spcBef>
              <a:spcAft>
                <a:spcPts val="0"/>
              </a:spcAft>
              <a:buClr>
                <a:schemeClr val="dk1"/>
              </a:buClr>
              <a:buSzPts val="1100"/>
              <a:buFont typeface="Arial"/>
              <a:buNone/>
            </a:pPr>
            <a:r>
              <a:rPr lang="en-US"/>
              <a:t>Providing an identity might entail typing a username; swiping a smartcard; waving a token device; speaking a phrase; or positioning your face, hand, or finger in front of a camera or in proximity to a scanning device.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70" name="Google Shape;470;p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8" name="Shape 5778"/>
        <p:cNvGrpSpPr/>
        <p:nvPr/>
      </p:nvGrpSpPr>
      <p:grpSpPr>
        <a:xfrm>
          <a:off x="0" y="0"/>
          <a:ext cx="0" cy="0"/>
          <a:chOff x="0" y="0"/>
          <a:chExt cx="0" cy="0"/>
        </a:xfrm>
      </p:grpSpPr>
      <p:sp>
        <p:nvSpPr>
          <p:cNvPr id="5779" name="Google Shape;5779;p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0" name="Google Shape;5780;p5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lnSpc>
                <a:spcPct val="100000"/>
              </a:lnSpc>
              <a:spcBef>
                <a:spcPts val="0"/>
              </a:spcBef>
              <a:spcAft>
                <a:spcPts val="0"/>
              </a:spcAft>
              <a:buSzPts val="1400"/>
              <a:buFont typeface="Courier New"/>
              <a:buNone/>
            </a:pPr>
            <a:r>
              <a:rPr lang="en-US"/>
              <a:t>Explain Components and key features of Block Chain mentioned in slides</a:t>
            </a:r>
            <a:endParaRPr/>
          </a:p>
        </p:txBody>
      </p:sp>
      <p:sp>
        <p:nvSpPr>
          <p:cNvPr id="5781" name="Google Shape;5781;p5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9" name="Shape 5799"/>
        <p:cNvGrpSpPr/>
        <p:nvPr/>
      </p:nvGrpSpPr>
      <p:grpSpPr>
        <a:xfrm>
          <a:off x="0" y="0"/>
          <a:ext cx="0" cy="0"/>
          <a:chOff x="0" y="0"/>
          <a:chExt cx="0" cy="0"/>
        </a:xfrm>
      </p:grpSpPr>
      <p:sp>
        <p:nvSpPr>
          <p:cNvPr id="5800" name="Google Shape;5800;p5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FFFFFF"/>
              </a:buClr>
              <a:buSzPts val="3200"/>
              <a:buFont typeface="Arial"/>
              <a:buNone/>
            </a:pPr>
            <a:r>
              <a:t/>
            </a:r>
            <a:endParaRPr b="1" i="0" sz="1200" u="none" cap="none" strike="noStrike">
              <a:solidFill>
                <a:srgbClr val="FFFFF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t>Explain Applications of Block Chain</a:t>
            </a:r>
            <a:endParaRPr/>
          </a:p>
        </p:txBody>
      </p:sp>
      <p:sp>
        <p:nvSpPr>
          <p:cNvPr id="5801" name="Google Shape;5801;p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8" name="Shape 5838"/>
        <p:cNvGrpSpPr/>
        <p:nvPr/>
      </p:nvGrpSpPr>
      <p:grpSpPr>
        <a:xfrm>
          <a:off x="0" y="0"/>
          <a:ext cx="0" cy="0"/>
          <a:chOff x="0" y="0"/>
          <a:chExt cx="0" cy="0"/>
        </a:xfrm>
      </p:grpSpPr>
      <p:sp>
        <p:nvSpPr>
          <p:cNvPr id="5839" name="Google Shape;5839;p5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concerns of Block Chains mentioned in slides</a:t>
            </a:r>
            <a:endParaRPr/>
          </a:p>
        </p:txBody>
      </p:sp>
      <p:sp>
        <p:nvSpPr>
          <p:cNvPr id="5840" name="Google Shape;5840;p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1" name="Shape 5871"/>
        <p:cNvGrpSpPr/>
        <p:nvPr/>
      </p:nvGrpSpPr>
      <p:grpSpPr>
        <a:xfrm>
          <a:off x="0" y="0"/>
          <a:ext cx="0" cy="0"/>
          <a:chOff x="0" y="0"/>
          <a:chExt cx="0" cy="0"/>
        </a:xfrm>
      </p:grpSpPr>
      <p:sp>
        <p:nvSpPr>
          <p:cNvPr id="5872" name="Google Shape;5872;p508: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3" name="Google Shape;5873;p508: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rPr b="1" lang="en-US"/>
              <a:t>Explain Open Ledger</a:t>
            </a:r>
            <a:endParaRPr/>
          </a:p>
          <a:p>
            <a:pPr indent="0" lvl="0" marL="0" marR="0" rtl="0" algn="l">
              <a:lnSpc>
                <a:spcPct val="100000"/>
              </a:lnSpc>
              <a:spcBef>
                <a:spcPts val="0"/>
              </a:spcBef>
              <a:spcAft>
                <a:spcPts val="0"/>
              </a:spcAft>
              <a:buClr>
                <a:schemeClr val="dk1"/>
              </a:buClr>
              <a:buSzPts val="1200"/>
              <a:buFont typeface="Calibri"/>
              <a:buNone/>
            </a:pPr>
            <a:r>
              <a:t/>
            </a:r>
            <a:endParaRPr b="1"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An open ledger in blockchain is like a public notebook where everyone can see important transactions like money transfers and contracts.</a:t>
            </a:r>
            <a:endParaRPr/>
          </a:p>
          <a:p>
            <a:pPr indent="-254000" lvl="0" marL="342900" rtl="0" algn="l">
              <a:lnSpc>
                <a:spcPct val="100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The open public ledger is a foundational element of blockchain systems. </a:t>
            </a:r>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It’s essentially a digital record of all transactions that have ever occurred within the blockchain network. </a:t>
            </a:r>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What sets it apart is its openness. Every participant in the network has access to this ledger, allowing them to view, verify, and audit transactions in real time</a:t>
            </a:r>
            <a:r>
              <a:rPr b="0" i="0" lang="en-US" sz="1600">
                <a:solidFill>
                  <a:srgbClr val="222222"/>
                </a:solidFill>
                <a:highlight>
                  <a:srgbClr val="FFFFFF"/>
                </a:highlight>
                <a:latin typeface="Arial"/>
                <a:ea typeface="Arial"/>
                <a:cs typeface="Arial"/>
                <a:sym typeface="Arial"/>
              </a:rPr>
              <a:t>.</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p:txBody>
      </p:sp>
      <p:sp>
        <p:nvSpPr>
          <p:cNvPr id="5874" name="Google Shape;5874;p508:notes"/>
          <p:cNvSpPr txBox="1"/>
          <p:nvPr>
            <p:ph idx="12" type="sldNum"/>
          </p:nvPr>
        </p:nvSpPr>
        <p:spPr>
          <a:xfrm>
            <a:off x="9207502" y="8685214"/>
            <a:ext cx="7045324"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2" name="Shape 5882"/>
        <p:cNvGrpSpPr/>
        <p:nvPr/>
      </p:nvGrpSpPr>
      <p:grpSpPr>
        <a:xfrm>
          <a:off x="0" y="0"/>
          <a:ext cx="0" cy="0"/>
          <a:chOff x="0" y="0"/>
          <a:chExt cx="0" cy="0"/>
        </a:xfrm>
      </p:grpSpPr>
      <p:sp>
        <p:nvSpPr>
          <p:cNvPr id="5883" name="Google Shape;5883;p5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Benefits of Open Ledger.</a:t>
            </a:r>
            <a:endParaRPr/>
          </a:p>
        </p:txBody>
      </p:sp>
      <p:sp>
        <p:nvSpPr>
          <p:cNvPr id="5884" name="Google Shape;5884;p5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0" name="Shape 5930"/>
        <p:cNvGrpSpPr/>
        <p:nvPr/>
      </p:nvGrpSpPr>
      <p:grpSpPr>
        <a:xfrm>
          <a:off x="0" y="0"/>
          <a:ext cx="0" cy="0"/>
          <a:chOff x="0" y="0"/>
          <a:chExt cx="0" cy="0"/>
        </a:xfrm>
      </p:grpSpPr>
      <p:sp>
        <p:nvSpPr>
          <p:cNvPr id="5931" name="Google Shape;5931;p2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Summarize the points given on the slide.</a:t>
            </a:r>
            <a:endParaRPr/>
          </a:p>
        </p:txBody>
      </p:sp>
      <p:sp>
        <p:nvSpPr>
          <p:cNvPr id="5932" name="Google Shape;5932;p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Authentication is the process of verifying the subject's identity by comparing one or more factors against a database of valid identities, such as user accounts. </a:t>
            </a:r>
            <a:endParaRPr/>
          </a:p>
          <a:p>
            <a:pPr indent="0" lvl="0" marL="0" rtl="0" algn="l">
              <a:lnSpc>
                <a:spcPct val="100000"/>
              </a:lnSpc>
              <a:spcBef>
                <a:spcPts val="0"/>
              </a:spcBef>
              <a:spcAft>
                <a:spcPts val="0"/>
              </a:spcAft>
              <a:buClr>
                <a:schemeClr val="dk1"/>
              </a:buClr>
              <a:buSzPts val="1100"/>
              <a:buFont typeface="Arial"/>
              <a:buNone/>
            </a:pPr>
            <a:r>
              <a:rPr lang="en-US"/>
              <a:t>A simple example of identification and authentication is username and password. Users identify themselves with usernames and authenticate (or prove their identity) with passwords.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82" name="Google Shape;4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Authorization is the process of granting access to an object after the subject has been properly identified and authenticated.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94" name="Google Shape;494;p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The concept of accountability refers to the capability of a system to associate users and processes with their actions (what they did).</a:t>
            </a:r>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3F3F3F"/>
                </a:solidFill>
                <a:latin typeface="Open Sans"/>
                <a:ea typeface="Open Sans"/>
                <a:cs typeface="Open Sans"/>
                <a:sym typeface="Open Sans"/>
              </a:rPr>
              <a:t>Accounting is the ability of a system to associate users and processes with their actions.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06" name="Google Shape;5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in role of AAA concept</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process of an individual claiming or professing an identity is known as identification.</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Authentication is the process of comparing one or more criteria to a database of legitimate identities such as user accounts, to validate the subject's identity</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Authorization is the process of granting access to an object after the subject has been properly identified and authenticated</a:t>
            </a:r>
            <a:endParaRPr/>
          </a:p>
          <a:p>
            <a:pPr indent="0" lvl="0" marL="0" rtl="0" algn="l">
              <a:lnSpc>
                <a:spcPct val="100000"/>
              </a:lnSpc>
              <a:spcBef>
                <a:spcPts val="0"/>
              </a:spcBef>
              <a:spcAft>
                <a:spcPts val="0"/>
              </a:spcAft>
              <a:buSzPts val="1400"/>
              <a:buNone/>
            </a:pPr>
            <a:r>
              <a:t/>
            </a:r>
            <a:endParaRPr/>
          </a:p>
        </p:txBody>
      </p:sp>
      <p:sp>
        <p:nvSpPr>
          <p:cNvPr id="519" name="Google Shape;519;p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Multi-factor authentication is a type of authentication that necessitates the use of more than one different authentication factor in order to be successful.</a:t>
            </a:r>
            <a:endParaRPr/>
          </a:p>
          <a:p>
            <a:pPr indent="0" lvl="0" marL="0" rtl="0" algn="l">
              <a:lnSpc>
                <a:spcPct val="100000"/>
              </a:lnSpc>
              <a:spcBef>
                <a:spcPts val="0"/>
              </a:spcBef>
              <a:spcAft>
                <a:spcPts val="0"/>
              </a:spcAft>
              <a:buClr>
                <a:schemeClr val="dk1"/>
              </a:buClr>
              <a:buSzPts val="1100"/>
              <a:buFont typeface="Arial"/>
              <a:buNone/>
            </a:pPr>
            <a:r>
              <a:rPr lang="en-US"/>
              <a:t>It can be performed using a multi-factor authenticator or by a combination of authenticators that provide different factors.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34" name="Google Shape;53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these three methods to achieve multi-factor authentication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Something you know- pin, passwords</a:t>
            </a:r>
            <a:endParaRPr/>
          </a:p>
          <a:p>
            <a:pPr indent="0" lvl="0" marL="0" rtl="0" algn="l">
              <a:lnSpc>
                <a:spcPct val="100000"/>
              </a:lnSpc>
              <a:spcBef>
                <a:spcPts val="0"/>
              </a:spcBef>
              <a:spcAft>
                <a:spcPts val="0"/>
              </a:spcAft>
              <a:buSzPts val="1400"/>
              <a:buNone/>
            </a:pPr>
            <a:r>
              <a:rPr lang="en-US"/>
              <a:t>Something you have- RSA tokens, smart cards</a:t>
            </a:r>
            <a:endParaRPr/>
          </a:p>
          <a:p>
            <a:pPr indent="0" lvl="0" marL="0" rtl="0" algn="l">
              <a:lnSpc>
                <a:spcPct val="100000"/>
              </a:lnSpc>
              <a:spcBef>
                <a:spcPts val="0"/>
              </a:spcBef>
              <a:spcAft>
                <a:spcPts val="0"/>
              </a:spcAft>
              <a:buSzPts val="1400"/>
              <a:buNone/>
            </a:pPr>
            <a:r>
              <a:rPr lang="en-US"/>
              <a:t>Something you are- Biometrics, speech recognition system</a:t>
            </a:r>
            <a:endParaRPr/>
          </a:p>
        </p:txBody>
      </p:sp>
      <p:sp>
        <p:nvSpPr>
          <p:cNvPr id="547" name="Google Shape;547;p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difference between Two-factor authentication and Three-factor authentication</a:t>
            </a:r>
            <a:endParaRPr/>
          </a:p>
          <a:p>
            <a:pPr indent="0" lvl="0" marL="0" rtl="0" algn="l">
              <a:lnSpc>
                <a:spcPct val="100000"/>
              </a:lnSpc>
              <a:spcBef>
                <a:spcPts val="0"/>
              </a:spcBef>
              <a:spcAft>
                <a:spcPts val="0"/>
              </a:spcAft>
              <a:buSzPts val="1400"/>
              <a:buFont typeface="Arial"/>
              <a:buNone/>
            </a:pPr>
            <a:r>
              <a:t/>
            </a:r>
            <a:endParaRPr/>
          </a:p>
          <a:p>
            <a:pPr indent="0" lvl="0" marL="0" rtl="0" algn="l">
              <a:lnSpc>
                <a:spcPct val="100000"/>
              </a:lnSpc>
              <a:spcBef>
                <a:spcPts val="0"/>
              </a:spcBef>
              <a:spcAft>
                <a:spcPts val="0"/>
              </a:spcAft>
              <a:buSzPts val="1400"/>
              <a:buNone/>
            </a:pPr>
            <a:r>
              <a:rPr lang="en-US"/>
              <a:t>Two-factor authentication is a combination of any two factors of three authentication factors available. For example, when you go to atm, you have your card, that is something you have and you have to enter PIN, which is something you know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Three Factor: Using all the three authentication factors, something you know, something you have and something you are. For example, when you visit the office, you have to use a smart card, and biometric and enter a passcode at entry for authentication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563" name="Google Shape;563;p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Known as authentication by knowledge</a:t>
            </a:r>
            <a:endParaRPr/>
          </a:p>
          <a:p>
            <a:pPr indent="0" lvl="0" marL="0" rtl="0" algn="l">
              <a:lnSpc>
                <a:spcPct val="100000"/>
              </a:lnSpc>
              <a:spcBef>
                <a:spcPts val="0"/>
              </a:spcBef>
              <a:spcAft>
                <a:spcPts val="0"/>
              </a:spcAft>
              <a:buClr>
                <a:schemeClr val="dk1"/>
              </a:buClr>
              <a:buSzPts val="1100"/>
              <a:buFont typeface="Arial"/>
              <a:buNone/>
            </a:pPr>
            <a:r>
              <a:rPr lang="en-US"/>
              <a:t>Certain knowledge only known to the user</a:t>
            </a:r>
            <a:endParaRPr/>
          </a:p>
          <a:p>
            <a:pPr indent="0" lvl="0" marL="0" rtl="0" algn="l">
              <a:lnSpc>
                <a:spcPct val="100000"/>
              </a:lnSpc>
              <a:spcBef>
                <a:spcPts val="0"/>
              </a:spcBef>
              <a:spcAft>
                <a:spcPts val="0"/>
              </a:spcAft>
              <a:buClr>
                <a:schemeClr val="dk1"/>
              </a:buClr>
              <a:buSzPts val="1100"/>
              <a:buFont typeface="Arial"/>
              <a:buNone/>
            </a:pPr>
            <a:r>
              <a:rPr lang="en-US"/>
              <a:t>Examples - password, PIN, or answers to challenge questions </a:t>
            </a:r>
            <a:endParaRPr/>
          </a:p>
          <a:p>
            <a:pPr indent="0" lvl="0" marL="0" rtl="0" algn="l">
              <a:lnSpc>
                <a:spcPct val="100000"/>
              </a:lnSpc>
              <a:spcBef>
                <a:spcPts val="0"/>
              </a:spcBef>
              <a:spcAft>
                <a:spcPts val="0"/>
              </a:spcAft>
              <a:buClr>
                <a:schemeClr val="dk1"/>
              </a:buClr>
              <a:buSzPts val="1100"/>
              <a:buFont typeface="Arial"/>
              <a:buNone/>
            </a:pPr>
            <a:r>
              <a:rPr lang="en-US"/>
              <a:t>This is usually the least expensive method to implement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80" name="Google Shape;5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Known as authentication by ownership</a:t>
            </a:r>
            <a:endParaRPr/>
          </a:p>
          <a:p>
            <a:pPr indent="0" lvl="0" marL="0" rtl="0" algn="l">
              <a:lnSpc>
                <a:spcPct val="100000"/>
              </a:lnSpc>
              <a:spcBef>
                <a:spcPts val="0"/>
              </a:spcBef>
              <a:spcAft>
                <a:spcPts val="0"/>
              </a:spcAft>
              <a:buClr>
                <a:schemeClr val="dk1"/>
              </a:buClr>
              <a:buSzPts val="1100"/>
              <a:buFont typeface="Arial"/>
              <a:buNone/>
            </a:pPr>
            <a:r>
              <a:rPr lang="en-US"/>
              <a:t>Some physical object in the possession of the user</a:t>
            </a:r>
            <a:endParaRPr/>
          </a:p>
          <a:p>
            <a:pPr indent="0" lvl="0" marL="0" rtl="0" algn="l">
              <a:lnSpc>
                <a:spcPct val="100000"/>
              </a:lnSpc>
              <a:spcBef>
                <a:spcPts val="0"/>
              </a:spcBef>
              <a:spcAft>
                <a:spcPts val="0"/>
              </a:spcAft>
              <a:buClr>
                <a:schemeClr val="dk1"/>
              </a:buClr>
              <a:buSzPts val="1100"/>
              <a:buFont typeface="Arial"/>
              <a:buNone/>
            </a:pPr>
            <a:r>
              <a:rPr lang="en-US"/>
              <a:t>Examples - token or smart card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591" name="Google Shape;591;p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Trainer Notes</a:t>
            </a:r>
            <a:endParaRPr/>
          </a:p>
          <a:p>
            <a:pPr indent="0" lvl="0" marL="0" rtl="0" algn="l">
              <a:lnSpc>
                <a:spcPct val="100000"/>
              </a:lnSpc>
              <a:spcBef>
                <a:spcPts val="0"/>
              </a:spcBef>
              <a:spcAft>
                <a:spcPts val="0"/>
              </a:spcAft>
              <a:buSzPts val="1100"/>
              <a:buNone/>
            </a:pPr>
            <a:r>
              <a:rPr lang="en-US"/>
              <a:t>Known as authentication by knowledge</a:t>
            </a:r>
            <a:endParaRPr/>
          </a:p>
          <a:p>
            <a:pPr indent="0" lvl="0" marL="0" rtl="0" algn="l">
              <a:lnSpc>
                <a:spcPct val="100000"/>
              </a:lnSpc>
              <a:spcBef>
                <a:spcPts val="0"/>
              </a:spcBef>
              <a:spcAft>
                <a:spcPts val="0"/>
              </a:spcAft>
              <a:buSzPts val="1100"/>
              <a:buNone/>
            </a:pPr>
            <a:r>
              <a:rPr lang="en-US"/>
              <a:t>Certain knowledge only known to the user</a:t>
            </a:r>
            <a:endParaRPr/>
          </a:p>
          <a:p>
            <a:pPr indent="0" lvl="0" marL="0" rtl="0" algn="l">
              <a:lnSpc>
                <a:spcPct val="100000"/>
              </a:lnSpc>
              <a:spcBef>
                <a:spcPts val="0"/>
              </a:spcBef>
              <a:spcAft>
                <a:spcPts val="0"/>
              </a:spcAft>
              <a:buSzPts val="1100"/>
              <a:buNone/>
            </a:pPr>
            <a:r>
              <a:rPr lang="en-US"/>
              <a:t>Examples - password, PIN, or answers to challenge questions </a:t>
            </a:r>
            <a:endParaRPr/>
          </a:p>
          <a:p>
            <a:pPr indent="0" lvl="0" marL="0" rtl="0" algn="l">
              <a:lnSpc>
                <a:spcPct val="100000"/>
              </a:lnSpc>
              <a:spcBef>
                <a:spcPts val="0"/>
              </a:spcBef>
              <a:spcAft>
                <a:spcPts val="0"/>
              </a:spcAft>
              <a:buSzPts val="1100"/>
              <a:buNone/>
            </a:pPr>
            <a:r>
              <a:rPr lang="en-US"/>
              <a:t>This is usually the least expensive method to implement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400"/>
              <a:buNone/>
            </a:pPr>
            <a:r>
              <a:t/>
            </a:r>
            <a:endParaRPr/>
          </a:p>
        </p:txBody>
      </p:sp>
      <p:sp>
        <p:nvSpPr>
          <p:cNvPr id="602" name="Google Shape;602;p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AAA protocols</a:t>
            </a:r>
            <a:endParaRPr/>
          </a:p>
          <a:p>
            <a:pPr indent="0" lvl="0" marL="0" rtl="0" algn="l">
              <a:lnSpc>
                <a:spcPct val="100000"/>
              </a:lnSpc>
              <a:spcBef>
                <a:spcPts val="0"/>
              </a:spcBef>
              <a:spcAft>
                <a:spcPts val="0"/>
              </a:spcAft>
              <a:buSzPts val="1400"/>
              <a:buNone/>
            </a:pPr>
            <a:r>
              <a:t/>
            </a:r>
            <a:endParaRPr/>
          </a:p>
          <a:p>
            <a:pPr indent="-368300" lvl="0" marL="457200" rtl="0" algn="l">
              <a:lnSpc>
                <a:spcPct val="115000"/>
              </a:lnSpc>
              <a:spcBef>
                <a:spcPts val="0"/>
              </a:spcBef>
              <a:spcAft>
                <a:spcPts val="0"/>
              </a:spcAft>
              <a:buClr>
                <a:srgbClr val="3F3F3F"/>
              </a:buClr>
              <a:buSzPts val="2200"/>
              <a:buFont typeface="Open Sans"/>
              <a:buChar char="●"/>
            </a:pPr>
            <a:r>
              <a:rPr lang="en-US">
                <a:solidFill>
                  <a:srgbClr val="3F3F3F"/>
                </a:solidFill>
              </a:rPr>
              <a:t>The AAA protocol, short for </a:t>
            </a:r>
            <a:r>
              <a:rPr b="1" lang="en-US">
                <a:solidFill>
                  <a:srgbClr val="3F3F3F"/>
                </a:solidFill>
              </a:rPr>
              <a:t>Authentication, Authorization, and Accounting</a:t>
            </a:r>
            <a:r>
              <a:rPr lang="en-US">
                <a:solidFill>
                  <a:srgbClr val="3F3F3F"/>
                </a:solidFill>
              </a:rPr>
              <a:t>, is a security framework used in computer networks to control access and user activity. It essentially functions like a three-step verification process that ensures only the right people have access to the right things on the network, and their actions are logged.</a:t>
            </a:r>
            <a:endParaRPr>
              <a:solidFill>
                <a:srgbClr val="3F3F3F"/>
              </a:solidFill>
              <a:latin typeface="Open Sans"/>
              <a:ea typeface="Open Sans"/>
              <a:cs typeface="Open Sans"/>
              <a:sym typeface="Open Sans"/>
            </a:endParaRPr>
          </a:p>
          <a:p>
            <a:pPr indent="-228600" lvl="0" marL="457200" rtl="0" algn="l">
              <a:lnSpc>
                <a:spcPct val="114999"/>
              </a:lnSpc>
              <a:spcBef>
                <a:spcPts val="0"/>
              </a:spcBef>
              <a:spcAft>
                <a:spcPts val="0"/>
              </a:spcAft>
              <a:buClr>
                <a:srgbClr val="3F3F3F"/>
              </a:buClr>
              <a:buSzPts val="2200"/>
              <a:buFont typeface="Open Sans"/>
              <a:buNone/>
            </a:pPr>
            <a:r>
              <a:t/>
            </a:r>
            <a:endParaRPr b="0" i="0" sz="1200" u="none" cap="none" strike="noStrike">
              <a:solidFill>
                <a:srgbClr val="3F3F3F"/>
              </a:solidFill>
            </a:endParaRPr>
          </a:p>
          <a:p>
            <a:pPr indent="-228600" lvl="0" marL="457200" rtl="0" algn="l">
              <a:lnSpc>
                <a:spcPct val="100000"/>
              </a:lnSpc>
              <a:spcBef>
                <a:spcPts val="0"/>
              </a:spcBef>
              <a:spcAft>
                <a:spcPts val="0"/>
              </a:spcAft>
              <a:buClr>
                <a:srgbClr val="3F3F3F"/>
              </a:buClr>
              <a:buSzPts val="2200"/>
              <a:buFont typeface="Arial"/>
              <a:buChar char="•"/>
            </a:pPr>
            <a:r>
              <a:rPr b="1" lang="en-US">
                <a:solidFill>
                  <a:srgbClr val="3F3F3F"/>
                </a:solidFill>
              </a:rPr>
              <a:t>Authentication:</a:t>
            </a:r>
            <a:r>
              <a:rPr lang="en-US">
                <a:solidFill>
                  <a:srgbClr val="3F3F3F"/>
                </a:solidFill>
              </a:rPr>
              <a:t> This is the first hurdle. Users or devices trying to access the network need to prove their identity. Common methods include usernames and passwords, fingerprint scanners, facial recognition, or even digital certificates.</a:t>
            </a:r>
            <a:endParaRPr>
              <a:solidFill>
                <a:srgbClr val="3F3F3F"/>
              </a:solidFill>
            </a:endParaRPr>
          </a:p>
          <a:p>
            <a:pPr indent="-228600" lvl="0" marL="457200" rtl="0" algn="l">
              <a:lnSpc>
                <a:spcPct val="100000"/>
              </a:lnSpc>
              <a:spcBef>
                <a:spcPts val="0"/>
              </a:spcBef>
              <a:spcAft>
                <a:spcPts val="0"/>
              </a:spcAft>
              <a:buSzPts val="2200"/>
              <a:buFont typeface="Arial"/>
              <a:buChar char="•"/>
            </a:pPr>
            <a:r>
              <a:rPr b="1" lang="en-US">
                <a:solidFill>
                  <a:srgbClr val="3F3F3F"/>
                </a:solidFill>
              </a:rPr>
              <a:t>Authorization:</a:t>
            </a:r>
            <a:r>
              <a:rPr lang="en-US">
                <a:solidFill>
                  <a:srgbClr val="3F3F3F"/>
                </a:solidFill>
              </a:rPr>
              <a:t> Once someone is authenticated (proven who they are), authorization determines what they can actually do on the network. Imagine it as a bouncer checking your ID at a club, then seeing if you have the right access level for a specific area. Authorization relies on pre-defined rules (like access control lists) that dictate what resources (files, applications, servers) a user can access and what actions they can perform (read, edit, delete, etc.).</a:t>
            </a:r>
            <a:endParaRPr/>
          </a:p>
          <a:p>
            <a:pPr indent="-228600" lvl="0" marL="457200" rtl="0" algn="l">
              <a:lnSpc>
                <a:spcPct val="100000"/>
              </a:lnSpc>
              <a:spcBef>
                <a:spcPts val="0"/>
              </a:spcBef>
              <a:spcAft>
                <a:spcPts val="0"/>
              </a:spcAft>
              <a:buSzPts val="2200"/>
              <a:buFont typeface="Arial"/>
              <a:buChar char="•"/>
            </a:pPr>
            <a:r>
              <a:rPr b="1" lang="en-US">
                <a:solidFill>
                  <a:srgbClr val="3F3F3F"/>
                </a:solidFill>
              </a:rPr>
              <a:t>Accounting:</a:t>
            </a:r>
            <a:r>
              <a:rPr lang="en-US">
                <a:solidFill>
                  <a:srgbClr val="3F3F3F"/>
                </a:solidFill>
              </a:rPr>
              <a:t> This final stage keeps track of what users are doing on the network. It's like having a logbook that records who accessed what resources, when they accessed them, and for how long</a:t>
            </a:r>
            <a:endParaRPr/>
          </a:p>
          <a:p>
            <a:pPr indent="-228600" lvl="0" marL="457200" rtl="0" algn="l">
              <a:lnSpc>
                <a:spcPct val="114999"/>
              </a:lnSpc>
              <a:spcBef>
                <a:spcPts val="0"/>
              </a:spcBef>
              <a:spcAft>
                <a:spcPts val="0"/>
              </a:spcAft>
              <a:buClr>
                <a:srgbClr val="3F3F3F"/>
              </a:buClr>
              <a:buSzPts val="2200"/>
              <a:buFont typeface="Open Sans"/>
              <a:buNone/>
            </a:pPr>
            <a:r>
              <a:t/>
            </a:r>
            <a:endParaRPr>
              <a:solidFill>
                <a:srgbClr val="3F3F3F"/>
              </a:solidFill>
            </a:endParaRPr>
          </a:p>
          <a:p>
            <a:pPr indent="-228600" lvl="0" marL="457200" rtl="0" algn="l">
              <a:lnSpc>
                <a:spcPct val="115000"/>
              </a:lnSpc>
              <a:spcBef>
                <a:spcPts val="0"/>
              </a:spcBef>
              <a:spcAft>
                <a:spcPts val="0"/>
              </a:spcAft>
              <a:buClr>
                <a:srgbClr val="3F3F3F"/>
              </a:buClr>
              <a:buSzPts val="2200"/>
              <a:buFont typeface="Open Sans"/>
              <a:buNone/>
            </a:pPr>
            <a:r>
              <a:t/>
            </a:r>
            <a:endParaRPr>
              <a:solidFill>
                <a:srgbClr val="3F3F3F"/>
              </a:solidFill>
              <a:latin typeface="Open Sans"/>
              <a:ea typeface="Open Sans"/>
              <a:cs typeface="Open Sans"/>
              <a:sym typeface="Open Sans"/>
            </a:endParaRPr>
          </a:p>
        </p:txBody>
      </p:sp>
      <p:sp>
        <p:nvSpPr>
          <p:cNvPr id="613" name="Google Shape;613;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these three methods to achieve central authentication where every user is authenticated centrally.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RADIUS, TACACS+ and DIAMETER are explained in further slides</a:t>
            </a:r>
            <a:endParaRPr/>
          </a:p>
        </p:txBody>
      </p:sp>
      <p:sp>
        <p:nvSpPr>
          <p:cNvPr id="622" name="Google Shape;622;p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RADIUS is a networking protocol developed in 1991, that provides centralized authentication, authorization, and accounting (AAA) management for users who connect and use a network service.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638" name="Google Shape;638;p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2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RADIUS is a client/server protocol that runs in the application layer.</a:t>
            </a:r>
            <a:endParaRPr/>
          </a:p>
          <a:p>
            <a:pPr indent="0" lvl="0" marL="0" rtl="0" algn="l">
              <a:lnSpc>
                <a:spcPct val="100000"/>
              </a:lnSpc>
              <a:spcBef>
                <a:spcPts val="0"/>
              </a:spcBef>
              <a:spcAft>
                <a:spcPts val="0"/>
              </a:spcAft>
              <a:buClr>
                <a:schemeClr val="dk1"/>
              </a:buClr>
              <a:buSzPts val="1100"/>
              <a:buFont typeface="Arial"/>
              <a:buNone/>
            </a:pPr>
            <a:r>
              <a:rPr lang="en-US"/>
              <a:t>RADIUS encrypts only the password. </a:t>
            </a:r>
            <a:endParaRPr/>
          </a:p>
          <a:p>
            <a:pPr indent="0" lvl="0" marL="0" rtl="0" algn="l">
              <a:lnSpc>
                <a:spcPct val="100000"/>
              </a:lnSpc>
              <a:spcBef>
                <a:spcPts val="0"/>
              </a:spcBef>
              <a:spcAft>
                <a:spcPts val="0"/>
              </a:spcAft>
              <a:buClr>
                <a:schemeClr val="dk1"/>
              </a:buClr>
              <a:buSzPts val="1100"/>
              <a:buFont typeface="Arial"/>
              <a:buNone/>
            </a:pPr>
            <a:r>
              <a:rPr lang="en-US"/>
              <a:t>RADIUS is often the back-end of choice for 802.1X authentication.</a:t>
            </a:r>
            <a:endParaRPr/>
          </a:p>
          <a:p>
            <a:pPr indent="0" lvl="0" marL="0" rtl="0" algn="l">
              <a:lnSpc>
                <a:spcPct val="100000"/>
              </a:lnSpc>
              <a:spcBef>
                <a:spcPts val="0"/>
              </a:spcBef>
              <a:spcAft>
                <a:spcPts val="0"/>
              </a:spcAft>
              <a:buClr>
                <a:schemeClr val="dk1"/>
              </a:buClr>
              <a:buSzPts val="1100"/>
              <a:buFont typeface="Arial"/>
              <a:buNone/>
            </a:pPr>
            <a:r>
              <a:rPr lang="en-US"/>
              <a:t>RADIUS typically uses UDP as the transport layer.</a:t>
            </a:r>
            <a:endParaRPr/>
          </a:p>
          <a:p>
            <a:pPr indent="0" lvl="0" marL="0" rtl="0" algn="l">
              <a:lnSpc>
                <a:spcPct val="100000"/>
              </a:lnSpc>
              <a:spcBef>
                <a:spcPts val="0"/>
              </a:spcBef>
              <a:spcAft>
                <a:spcPts val="0"/>
              </a:spcAft>
              <a:buClr>
                <a:schemeClr val="dk1"/>
              </a:buClr>
              <a:buSzPts val="1100"/>
              <a:buFont typeface="Arial"/>
              <a:buNone/>
            </a:pPr>
            <a:r>
              <a:rPr lang="en-US"/>
              <a:t>Since 2012, RADIUS can also use TCP as the transport layer with TLS for security.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(TCP-TCP, or Transmission Control Protocol, is a fundamental protocol that forms the backbone of internet communication. TCP operates at the Transport layer of the TCP/IP suite (a set of protocols governing internet communication). It establishes a </a:t>
            </a:r>
            <a:r>
              <a:rPr b="1" lang="en-US"/>
              <a:t>connection-oriented</a:t>
            </a:r>
            <a:r>
              <a:rPr lang="en-US"/>
              <a:t> communication channel between two devices on a network</a:t>
            </a:r>
            <a:endParaRPr/>
          </a:p>
          <a:p>
            <a:pPr indent="0" lvl="0" marL="0" rtl="0" algn="l">
              <a:lnSpc>
                <a:spcPct val="100000"/>
              </a:lnSpc>
              <a:spcBef>
                <a:spcPts val="0"/>
              </a:spcBef>
              <a:spcAft>
                <a:spcPts val="0"/>
              </a:spcAft>
              <a:buSzPts val="1100"/>
              <a:buNone/>
            </a:pPr>
            <a:r>
              <a:rPr lang="en-US"/>
              <a:t>UDP-UDP, or User Datagram Protocol, is another important protocol in the TCP/IP suite, but it takes a different approach to data transmission compared to TCP. Unlike TCP, which focuses on guaranteed delivery, UDP prioritizes speed and efficiency. In contrast to TCP's connection-oriented approach, UDP is </a:t>
            </a:r>
            <a:r>
              <a:rPr b="1" lang="en-US"/>
              <a:t>connectionless</a:t>
            </a:r>
            <a:r>
              <a:rPr lang="en-US"/>
              <a:t>. There's no handshaking process to establish a connection before sending data</a:t>
            </a:r>
            <a:endParaRPr/>
          </a:p>
          <a:p>
            <a:pPr indent="0" lvl="0" marL="0" rtl="0" algn="l">
              <a:lnSpc>
                <a:spcPct val="100000"/>
              </a:lnSpc>
              <a:spcBef>
                <a:spcPts val="0"/>
              </a:spcBef>
              <a:spcAft>
                <a:spcPts val="0"/>
              </a:spcAft>
              <a:buSzPts val="1100"/>
              <a:buNone/>
            </a:pPr>
            <a:r>
              <a:rPr lang="en-US"/>
              <a:t>TLS-n contrast to TCP's connection-oriented approach, UDP is </a:t>
            </a:r>
            <a:r>
              <a:rPr b="1" lang="en-US"/>
              <a:t>connectionless</a:t>
            </a:r>
            <a:r>
              <a:rPr lang="en-US"/>
              <a:t>. There's no handshaking process to establish a connection before sending data</a:t>
            </a:r>
            <a:endParaRPr/>
          </a:p>
          <a:p>
            <a:pPr indent="0" lvl="0" marL="0" rtl="0" algn="l">
              <a:lnSpc>
                <a:spcPct val="100000"/>
              </a:lnSpc>
              <a:spcBef>
                <a:spcPts val="0"/>
              </a:spcBef>
              <a:spcAft>
                <a:spcPts val="0"/>
              </a:spcAft>
              <a:buSzPts val="1100"/>
              <a:buNone/>
            </a:pPr>
            <a:r>
              <a:rPr lang="en-US"/>
              <a:t>802.1x- n contrast to TCP's connection-oriented approach, UDP is </a:t>
            </a:r>
            <a:r>
              <a:rPr b="1" lang="en-US"/>
              <a:t>connectionless</a:t>
            </a:r>
            <a:r>
              <a:rPr lang="en-US"/>
              <a:t>. There's no handshaking process to establish a connection before sending data)</a:t>
            </a:r>
            <a:endParaRPr/>
          </a:p>
          <a:p>
            <a:pPr indent="0" lvl="0" marL="0" rtl="0" algn="l">
              <a:lnSpc>
                <a:spcPct val="100000"/>
              </a:lnSpc>
              <a:spcBef>
                <a:spcPts val="0"/>
              </a:spcBef>
              <a:spcAft>
                <a:spcPts val="0"/>
              </a:spcAft>
              <a:buSzPts val="1400"/>
              <a:buNone/>
            </a:pPr>
            <a:r>
              <a:t/>
            </a:r>
            <a:endParaRPr/>
          </a:p>
        </p:txBody>
      </p:sp>
      <p:sp>
        <p:nvSpPr>
          <p:cNvPr id="649" name="Google Shape;649;p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Step  1- User makes a request to access network access server which can be a router switch or a firewall.</a:t>
            </a:r>
            <a:endParaRPr/>
          </a:p>
          <a:p>
            <a:pPr indent="0" lvl="0" marL="0" rtl="0" algn="l">
              <a:lnSpc>
                <a:spcPct val="100000"/>
              </a:lnSpc>
              <a:spcBef>
                <a:spcPts val="0"/>
              </a:spcBef>
              <a:spcAft>
                <a:spcPts val="0"/>
              </a:spcAft>
              <a:buSzPts val="1400"/>
              <a:buNone/>
            </a:pPr>
            <a:r>
              <a:rPr lang="en-US">
                <a:solidFill>
                  <a:srgbClr val="000000"/>
                </a:solidFill>
              </a:rPr>
              <a:t>Step 2- Network access server prompt a username and password from user</a:t>
            </a:r>
            <a:endParaRPr/>
          </a:p>
          <a:p>
            <a:pPr indent="0" lvl="0" marL="0" rtl="0" algn="l">
              <a:lnSpc>
                <a:spcPct val="100000"/>
              </a:lnSpc>
              <a:spcBef>
                <a:spcPts val="0"/>
              </a:spcBef>
              <a:spcAft>
                <a:spcPts val="0"/>
              </a:spcAft>
              <a:buSzPts val="1400"/>
              <a:buNone/>
            </a:pPr>
            <a:r>
              <a:rPr lang="en-US">
                <a:solidFill>
                  <a:srgbClr val="000000"/>
                </a:solidFill>
              </a:rPr>
              <a:t>Step 3- User provides username and password to network access server.</a:t>
            </a:r>
            <a:endParaRPr/>
          </a:p>
          <a:p>
            <a:pPr indent="0" lvl="0" marL="0" rtl="0" algn="l">
              <a:lnSpc>
                <a:spcPct val="100000"/>
              </a:lnSpc>
              <a:spcBef>
                <a:spcPts val="0"/>
              </a:spcBef>
              <a:spcAft>
                <a:spcPts val="0"/>
              </a:spcAft>
              <a:buSzPts val="1400"/>
              <a:buNone/>
            </a:pPr>
            <a:r>
              <a:rPr lang="en-US">
                <a:solidFill>
                  <a:srgbClr val="000000"/>
                </a:solidFill>
              </a:rPr>
              <a:t>Step 4- Network access server sends a username and password to radius server for validation.</a:t>
            </a:r>
            <a:endParaRPr/>
          </a:p>
          <a:p>
            <a:pPr indent="0" lvl="0" marL="0" rtl="0" algn="l">
              <a:lnSpc>
                <a:spcPct val="100000"/>
              </a:lnSpc>
              <a:spcBef>
                <a:spcPts val="0"/>
              </a:spcBef>
              <a:spcAft>
                <a:spcPts val="0"/>
              </a:spcAft>
              <a:buSzPts val="1400"/>
              <a:buNone/>
            </a:pPr>
            <a:r>
              <a:rPr lang="en-US">
                <a:solidFill>
                  <a:srgbClr val="000000"/>
                </a:solidFill>
              </a:rPr>
              <a:t>Step 5: Radius server send a confirmation/deny request to network access server.</a:t>
            </a:r>
            <a:endParaRPr/>
          </a:p>
          <a:p>
            <a:pPr indent="0" lvl="0" marL="0" rtl="0" algn="l">
              <a:lnSpc>
                <a:spcPct val="100000"/>
              </a:lnSpc>
              <a:spcBef>
                <a:spcPts val="0"/>
              </a:spcBef>
              <a:spcAft>
                <a:spcPts val="0"/>
              </a:spcAft>
              <a:buSzPts val="1400"/>
              <a:buNone/>
            </a:pPr>
            <a:r>
              <a:rPr lang="en-US">
                <a:solidFill>
                  <a:srgbClr val="000000"/>
                </a:solidFill>
              </a:rPr>
              <a:t>Step 6: Depends on deny /approve response by radius server, users are allowed or deny access to network access server</a:t>
            </a:r>
            <a:endParaRPr/>
          </a:p>
          <a:p>
            <a:pPr indent="0" lvl="0" marL="0" rtl="0" algn="l">
              <a:lnSpc>
                <a:spcPct val="100000"/>
              </a:lnSpc>
              <a:spcBef>
                <a:spcPts val="0"/>
              </a:spcBef>
              <a:spcAft>
                <a:spcPts val="0"/>
              </a:spcAft>
              <a:buSzPts val="1400"/>
              <a:buNone/>
            </a:pPr>
            <a:r>
              <a:t/>
            </a:r>
            <a:endParaRPr>
              <a:solidFill>
                <a:srgbClr val="FFFFFF"/>
              </a:solidFill>
              <a:latin typeface="Open Sans"/>
              <a:ea typeface="Open Sans"/>
              <a:cs typeface="Open Sans"/>
              <a:sym typeface="Open Sans"/>
            </a:endParaRPr>
          </a:p>
        </p:txBody>
      </p:sp>
      <p:sp>
        <p:nvSpPr>
          <p:cNvPr id="662" name="Google Shape;662;p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2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Terminal Access Controller Access Control System Plus (TACACS+) is a networking protocol developed by CISCO that provides authentication, authorization, and accounting (AAA) management through a centralized server.</a:t>
            </a:r>
            <a:endParaRPr/>
          </a:p>
          <a:p>
            <a:pPr indent="0" lvl="0" marL="0" rtl="0" algn="l">
              <a:lnSpc>
                <a:spcPct val="100000"/>
              </a:lnSpc>
              <a:spcBef>
                <a:spcPts val="0"/>
              </a:spcBef>
              <a:spcAft>
                <a:spcPts val="0"/>
              </a:spcAft>
              <a:buClr>
                <a:schemeClr val="dk1"/>
              </a:buClr>
              <a:buSzPts val="1100"/>
              <a:buFont typeface="Arial"/>
              <a:buNone/>
            </a:pPr>
            <a:r>
              <a:rPr lang="en-US"/>
              <a:t>Cisco released it as an open standard in 1993.</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692" name="Google Shape;692;p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TACACS+ splits the authentication, authorization, and accounting into separate functions, allowing systems administrators greater control over and visibility into each of these processes. </a:t>
            </a:r>
            <a:endParaRPr/>
          </a:p>
          <a:p>
            <a:pPr indent="0" lvl="0" marL="0" rtl="0" algn="l">
              <a:lnSpc>
                <a:spcPct val="100000"/>
              </a:lnSpc>
              <a:spcBef>
                <a:spcPts val="0"/>
              </a:spcBef>
              <a:spcAft>
                <a:spcPts val="0"/>
              </a:spcAft>
              <a:buClr>
                <a:schemeClr val="dk1"/>
              </a:buClr>
              <a:buSzPts val="1100"/>
              <a:buFont typeface="Arial"/>
              <a:buNone/>
            </a:pPr>
            <a:r>
              <a:rPr lang="en-US"/>
              <a:t>TACACS+ is an entirely new protocol and is not compatible with its predecessors, TACACS and XTACACS.</a:t>
            </a:r>
            <a:endParaRPr/>
          </a:p>
          <a:p>
            <a:pPr indent="0" lvl="0" marL="0" rtl="0" algn="l">
              <a:lnSpc>
                <a:spcPct val="100000"/>
              </a:lnSpc>
              <a:spcBef>
                <a:spcPts val="0"/>
              </a:spcBef>
              <a:spcAft>
                <a:spcPts val="0"/>
              </a:spcAft>
              <a:buClr>
                <a:schemeClr val="dk1"/>
              </a:buClr>
              <a:buSzPts val="1100"/>
              <a:buFont typeface="Arial"/>
              <a:buNone/>
            </a:pPr>
            <a:r>
              <a:rPr lang="en-US"/>
              <a:t>It uses TCP to provide a higher-quality connection.</a:t>
            </a:r>
            <a:endParaRPr/>
          </a:p>
          <a:p>
            <a:pPr indent="0" lvl="0" marL="0" rtl="0" algn="l">
              <a:lnSpc>
                <a:spcPct val="100000"/>
              </a:lnSpc>
              <a:spcBef>
                <a:spcPts val="0"/>
              </a:spcBef>
              <a:spcAft>
                <a:spcPts val="0"/>
              </a:spcAft>
              <a:buSzPts val="1100"/>
              <a:buNone/>
            </a:pPr>
            <a:r>
              <a:rPr lang="en-US"/>
              <a:t>It also provides encryption of its packets to and from the TACACS+ server.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(XTACACS=XTACACS, which stands for </a:t>
            </a:r>
            <a:r>
              <a:rPr b="1" lang="en-US"/>
              <a:t>Extended Terminal Access Controller Access Control System</a:t>
            </a:r>
            <a:r>
              <a:rPr lang="en-US"/>
              <a:t>, is a protocol used for network access control. It's an extension of the original TACACS (Terminal Access Controller Access Control System) protocol and offers additional features for enhanced security and administration. It is obsolete nowadays)</a:t>
            </a:r>
            <a:endParaRPr/>
          </a:p>
        </p:txBody>
      </p:sp>
      <p:sp>
        <p:nvSpPr>
          <p:cNvPr id="704" name="Google Shape;704;p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2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Supports all forms of remote connectivity</a:t>
            </a:r>
            <a:endParaRPr sz="12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Uses 32 bits for the Attribute Value Pair (AVP) field</a:t>
            </a:r>
            <a:endParaRPr sz="12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Uses TCP port 3868</a:t>
            </a:r>
            <a:endParaRPr sz="12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Diameter security uses existing encryption standards, including IPsec or TLS</a:t>
            </a:r>
            <a:endParaRPr sz="12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Peer-based protocol </a:t>
            </a:r>
            <a:endParaRPr sz="12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Server or client initiates communication</a:t>
            </a:r>
            <a:endParaRPr sz="1200">
              <a:solidFill>
                <a:srgbClr val="3F3F3F"/>
              </a:solidFill>
              <a:latin typeface="Open Sans"/>
              <a:ea typeface="Open Sans"/>
              <a:cs typeface="Open Sans"/>
              <a:sym typeface="Open Sans"/>
            </a:endParaRPr>
          </a:p>
          <a:p>
            <a:pPr indent="-228600" lvl="1" marL="228600"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Better error detection, correction, and failover functionality than RADIUS</a:t>
            </a:r>
            <a:endParaRPr sz="1200">
              <a:solidFill>
                <a:srgbClr val="3F3F3F"/>
              </a:solidFill>
              <a:latin typeface="Open Sans"/>
              <a:ea typeface="Open Sans"/>
              <a:cs typeface="Open Sans"/>
              <a:sym typeface="Open Sans"/>
            </a:endParaRPr>
          </a:p>
          <a:p>
            <a:pPr indent="-88900" lvl="1" marL="228600" rtl="0" algn="l">
              <a:lnSpc>
                <a:spcPct val="113999"/>
              </a:lnSpc>
              <a:spcBef>
                <a:spcPts val="0"/>
              </a:spcBef>
              <a:spcAft>
                <a:spcPts val="0"/>
              </a:spcAft>
              <a:buClr>
                <a:srgbClr val="3F3F3F"/>
              </a:buClr>
              <a:buSzPts val="2200"/>
              <a:buFont typeface="Open Sans"/>
              <a:buNone/>
            </a:pPr>
            <a:r>
              <a:t/>
            </a:r>
            <a:endParaRPr>
              <a:solidFill>
                <a:srgbClr val="3F3F3F"/>
              </a:solidFill>
              <a:latin typeface="Open Sans"/>
              <a:ea typeface="Open Sans"/>
              <a:cs typeface="Open Sans"/>
              <a:sym typeface="Open Sans"/>
            </a:endParaRPr>
          </a:p>
          <a:p>
            <a:pPr indent="0" lvl="1" marL="0" rtl="0" algn="l">
              <a:lnSpc>
                <a:spcPct val="113999"/>
              </a:lnSpc>
              <a:spcBef>
                <a:spcPts val="0"/>
              </a:spcBef>
              <a:spcAft>
                <a:spcPts val="0"/>
              </a:spcAft>
              <a:buClr>
                <a:srgbClr val="3F3F3F"/>
              </a:buClr>
              <a:buSzPts val="2200"/>
              <a:buFont typeface="Open Sans"/>
              <a:buNone/>
            </a:pPr>
            <a:r>
              <a:rPr lang="en-US">
                <a:solidFill>
                  <a:srgbClr val="3F3F3F"/>
                </a:solidFill>
                <a:latin typeface="Open Sans"/>
                <a:ea typeface="Open Sans"/>
                <a:cs typeface="Open Sans"/>
                <a:sym typeface="Open Sans"/>
              </a:rPr>
              <a:t>(What is TLS? </a:t>
            </a:r>
            <a:r>
              <a:rPr lang="en-US">
                <a:solidFill>
                  <a:srgbClr val="3F3F3F"/>
                </a:solidFill>
              </a:rPr>
              <a:t>TLS, which stands for Transport Layer Security, is a cryptographic protocol that ensures the privacy and security of data communication over the internet. It's like an invisible security shield that encrypts information traveling between your browser and a website, protecting it from being intercepted, tampered with, or accessed by unauthorized users.</a:t>
            </a:r>
            <a:endParaRPr>
              <a:solidFill>
                <a:srgbClr val="3F3F3F"/>
              </a:solidFill>
              <a:latin typeface="Open Sans"/>
              <a:ea typeface="Open Sans"/>
              <a:cs typeface="Open Sans"/>
              <a:sym typeface="Open Sans"/>
            </a:endParaRPr>
          </a:p>
          <a:p>
            <a:pPr indent="-88900" lvl="1" marL="228600" rtl="0" algn="l">
              <a:lnSpc>
                <a:spcPct val="113999"/>
              </a:lnSpc>
              <a:spcBef>
                <a:spcPts val="0"/>
              </a:spcBef>
              <a:spcAft>
                <a:spcPts val="0"/>
              </a:spcAft>
              <a:buClr>
                <a:srgbClr val="3F3F3F"/>
              </a:buClr>
              <a:buSzPts val="2200"/>
              <a:buFont typeface="Open Sans"/>
              <a:buNone/>
            </a:pPr>
            <a:r>
              <a:t/>
            </a:r>
            <a:endParaRPr>
              <a:solidFill>
                <a:srgbClr val="3F3F3F"/>
              </a:solidFill>
            </a:endParaRPr>
          </a:p>
          <a:p>
            <a:pPr indent="0" lvl="1" marL="0" rtl="0" algn="l">
              <a:lnSpc>
                <a:spcPct val="113999"/>
              </a:lnSpc>
              <a:spcBef>
                <a:spcPts val="0"/>
              </a:spcBef>
              <a:spcAft>
                <a:spcPts val="0"/>
              </a:spcAft>
              <a:buClr>
                <a:srgbClr val="3F3F3F"/>
              </a:buClr>
              <a:buSzPts val="2200"/>
              <a:buFont typeface="Open Sans"/>
              <a:buNone/>
            </a:pPr>
            <a:r>
              <a:rPr lang="en-US">
                <a:solidFill>
                  <a:srgbClr val="3F3F3F"/>
                </a:solidFill>
              </a:rPr>
              <a:t>What is IPSEC-</a:t>
            </a:r>
            <a:r>
              <a:rPr b="0" i="0" lang="en-US">
                <a:solidFill>
                  <a:srgbClr val="E3E3E3"/>
                </a:solidFill>
                <a:highlight>
                  <a:srgbClr val="131314"/>
                </a:highlight>
                <a:latin typeface="Arial"/>
                <a:ea typeface="Arial"/>
                <a:cs typeface="Arial"/>
                <a:sym typeface="Arial"/>
              </a:rPr>
              <a:t>IPSec, short for Internet Protocol Security, is a set of protocols that provides security for communication over Internet Protocol (IP) networks. It works by encrypting and authenticating data packets traveling across these networks.)</a:t>
            </a:r>
            <a:endParaRPr>
              <a:solidFill>
                <a:srgbClr val="3F3F3F"/>
              </a:solidFill>
            </a:endParaRPr>
          </a:p>
        </p:txBody>
      </p:sp>
      <p:sp>
        <p:nvSpPr>
          <p:cNvPr id="718" name="Google Shape;718;p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What is Information Security?</a:t>
            </a:r>
            <a:endParaRPr b="0" i="0" sz="12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a:p>
            <a:pPr indent="-228600" lvl="0" marL="457200" rtl="0" algn="l">
              <a:lnSpc>
                <a:spcPct val="115000"/>
              </a:lnSpc>
              <a:spcBef>
                <a:spcPts val="0"/>
              </a:spcBef>
              <a:spcAft>
                <a:spcPts val="0"/>
              </a:spcAft>
              <a:buSzPts val="2200"/>
              <a:buNone/>
            </a:pPr>
            <a:r>
              <a:rPr lang="en-US" sz="1200">
                <a:solidFill>
                  <a:srgbClr val="3F3F3F"/>
                </a:solidFill>
                <a:latin typeface="Open Sans"/>
                <a:ea typeface="Open Sans"/>
                <a:cs typeface="Open Sans"/>
                <a:sym typeface="Open Sans"/>
              </a:rPr>
              <a:t>Information can be anything valuable, including customer data, financial records, intellectual property, personal details, and even classified government information.</a:t>
            </a:r>
            <a:endParaRPr/>
          </a:p>
          <a:p>
            <a:pPr indent="-228600" lvl="0" marL="457200" rtl="0" algn="l">
              <a:lnSpc>
                <a:spcPct val="115000"/>
              </a:lnSpc>
              <a:spcBef>
                <a:spcPts val="1000"/>
              </a:spcBef>
              <a:spcAft>
                <a:spcPts val="0"/>
              </a:spcAft>
              <a:buSzPts val="2200"/>
              <a:buNone/>
            </a:pPr>
            <a:r>
              <a:t/>
            </a:r>
            <a:endParaRPr sz="1200">
              <a:solidFill>
                <a:srgbClr val="3F3F3F"/>
              </a:solidFill>
              <a:latin typeface="Open Sans"/>
              <a:ea typeface="Open Sans"/>
              <a:cs typeface="Open Sans"/>
              <a:sym typeface="Open Sans"/>
            </a:endParaRPr>
          </a:p>
          <a:p>
            <a:pPr indent="-228600" lvl="0" marL="457200" rtl="0" algn="l">
              <a:lnSpc>
                <a:spcPct val="115000"/>
              </a:lnSpc>
              <a:spcBef>
                <a:spcPts val="1000"/>
              </a:spcBef>
              <a:spcAft>
                <a:spcPts val="0"/>
              </a:spcAft>
              <a:buSzPts val="2200"/>
              <a:buNone/>
            </a:pPr>
            <a:r>
              <a:rPr lang="en-US" sz="1200">
                <a:solidFill>
                  <a:srgbClr val="3F3F3F"/>
                </a:solidFill>
                <a:latin typeface="Open Sans"/>
                <a:ea typeface="Open Sans"/>
                <a:cs typeface="Open Sans"/>
                <a:sym typeface="Open Sans"/>
              </a:rPr>
              <a:t>Information Security, often called InfoSec, is the practice of protecting information by mitigating information risks. </a:t>
            </a:r>
            <a:endParaRPr/>
          </a:p>
          <a:p>
            <a:pPr indent="-228600" lvl="0" marL="457200" rtl="0" algn="l">
              <a:lnSpc>
                <a:spcPct val="115000"/>
              </a:lnSpc>
              <a:spcBef>
                <a:spcPts val="1000"/>
              </a:spcBef>
              <a:spcAft>
                <a:spcPts val="0"/>
              </a:spcAft>
              <a:buSzPts val="2200"/>
              <a:buNone/>
            </a:pPr>
            <a:r>
              <a:t/>
            </a:r>
            <a:endParaRPr sz="1200">
              <a:solidFill>
                <a:srgbClr val="3F3F3F"/>
              </a:solidFill>
              <a:latin typeface="Open Sans"/>
              <a:ea typeface="Open Sans"/>
              <a:cs typeface="Open Sans"/>
              <a:sym typeface="Open Sans"/>
            </a:endParaRPr>
          </a:p>
          <a:p>
            <a:pPr indent="-228600" lvl="0" marL="457200" rtl="0" algn="l">
              <a:lnSpc>
                <a:spcPct val="115000"/>
              </a:lnSpc>
              <a:spcBef>
                <a:spcPts val="1000"/>
              </a:spcBef>
              <a:spcAft>
                <a:spcPts val="0"/>
              </a:spcAft>
              <a:buSzPts val="2200"/>
              <a:buNone/>
            </a:pPr>
            <a:r>
              <a:rPr lang="en-US" sz="1200">
                <a:solidFill>
                  <a:srgbClr val="3F3F3F"/>
                </a:solidFill>
                <a:latin typeface="Open Sans"/>
                <a:ea typeface="Open Sans"/>
                <a:cs typeface="Open Sans"/>
                <a:sym typeface="Open Sans"/>
              </a:rPr>
              <a:t>It's about safeguarding data from unauthorized access, use, disclosure, disruption, modification, or destruction.</a:t>
            </a:r>
            <a:endParaRPr/>
          </a:p>
          <a:p>
            <a:pPr indent="-228600" lvl="0" marL="457200" rtl="0" algn="l">
              <a:lnSpc>
                <a:spcPct val="115000"/>
              </a:lnSpc>
              <a:spcBef>
                <a:spcPts val="1000"/>
              </a:spcBef>
              <a:spcAft>
                <a:spcPts val="0"/>
              </a:spcAft>
              <a:buSzPts val="2200"/>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1000"/>
              </a:spcBef>
              <a:spcAft>
                <a:spcPts val="0"/>
              </a:spcAft>
              <a:buClr>
                <a:srgbClr val="000000"/>
              </a:buClr>
              <a:buSzPts val="1400"/>
              <a:buFont typeface="Arial"/>
              <a:buNone/>
            </a:pPr>
            <a:r>
              <a:t/>
            </a:r>
            <a:endParaRPr/>
          </a:p>
        </p:txBody>
      </p:sp>
      <p:sp>
        <p:nvSpPr>
          <p:cNvPr id="115" name="Google Shape;115;p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2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Explained Benefits of AAA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Centralized Management – User Management is managed centrally .</a:t>
            </a:r>
            <a:endParaRPr/>
          </a:p>
          <a:p>
            <a:pPr indent="0" lvl="0" marL="0" rtl="0" algn="l">
              <a:lnSpc>
                <a:spcPct val="100000"/>
              </a:lnSpc>
              <a:spcBef>
                <a:spcPts val="0"/>
              </a:spcBef>
              <a:spcAft>
                <a:spcPts val="0"/>
              </a:spcAft>
              <a:buClr>
                <a:schemeClr val="dk1"/>
              </a:buClr>
              <a:buSzPts val="1100"/>
              <a:buFont typeface="Arial"/>
              <a:buNone/>
            </a:pPr>
            <a:r>
              <a:rPr lang="en-US"/>
              <a:t>Scalability- Systems can be scaled up and down quickly as all changes are managed effectively</a:t>
            </a:r>
            <a:endParaRPr/>
          </a:p>
          <a:p>
            <a:pPr indent="0" lvl="0" marL="0" rtl="0" algn="l">
              <a:lnSpc>
                <a:spcPct val="100000"/>
              </a:lnSpc>
              <a:spcBef>
                <a:spcPts val="0"/>
              </a:spcBef>
              <a:spcAft>
                <a:spcPts val="0"/>
              </a:spcAft>
              <a:buClr>
                <a:schemeClr val="dk1"/>
              </a:buClr>
              <a:buSzPts val="1100"/>
              <a:buFont typeface="Arial"/>
              <a:buNone/>
            </a:pPr>
            <a:r>
              <a:rPr lang="en-US"/>
              <a:t>Auditing- Auditing is more effective if everything is controlled centrally.</a:t>
            </a:r>
            <a:endParaRPr/>
          </a:p>
          <a:p>
            <a:pPr indent="0" lvl="0" marL="0" rtl="0" algn="l">
              <a:lnSpc>
                <a:spcPct val="100000"/>
              </a:lnSpc>
              <a:spcBef>
                <a:spcPts val="0"/>
              </a:spcBef>
              <a:spcAft>
                <a:spcPts val="0"/>
              </a:spcAft>
              <a:buClr>
                <a:schemeClr val="dk1"/>
              </a:buClr>
              <a:buSzPts val="1100"/>
              <a:buFont typeface="Arial"/>
              <a:buNone/>
            </a:pPr>
            <a:r>
              <a:rPr lang="en-US"/>
              <a:t>Improved Security- When everything is centrally controlled, security is more effective</a:t>
            </a:r>
            <a:endParaRPr/>
          </a:p>
        </p:txBody>
      </p:sp>
      <p:sp>
        <p:nvSpPr>
          <p:cNvPr id="735" name="Google Shape;735;p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2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Explained what is Decentralized Access Control</a:t>
            </a:r>
            <a:endParaRPr/>
          </a:p>
          <a:p>
            <a:pPr indent="0" lvl="0" marL="0" rtl="0" algn="l">
              <a:lnSpc>
                <a:spcPct val="100000"/>
              </a:lnSpc>
              <a:spcBef>
                <a:spcPts val="0"/>
              </a:spcBef>
              <a:spcAft>
                <a:spcPts val="0"/>
              </a:spcAft>
              <a:buSzPts val="1400"/>
              <a:buNone/>
            </a:pPr>
            <a:r>
              <a:t/>
            </a:r>
            <a:endParaRPr/>
          </a:p>
          <a:p>
            <a:pPr indent="-228600" lvl="1" marL="228600" rtl="0" algn="l">
              <a:lnSpc>
                <a:spcPct val="114000"/>
              </a:lnSpc>
              <a:spcBef>
                <a:spcPts val="0"/>
              </a:spcBef>
              <a:spcAft>
                <a:spcPts val="0"/>
              </a:spcAft>
              <a:buClr>
                <a:srgbClr val="3F3F3F"/>
              </a:buClr>
              <a:buSzPts val="2200"/>
              <a:buFont typeface="Open Sans"/>
              <a:buChar char="•"/>
            </a:pPr>
            <a:r>
              <a:rPr lang="en-US">
                <a:solidFill>
                  <a:srgbClr val="3F3F3F"/>
                </a:solidFill>
              </a:rPr>
              <a:t>Decentralized access control (DAC) is a concept in cybersecurity that moves away from centralized control of access permissions. Imagine it like giving everyone their own key to a specific door, instead of having one master key controlled by a single person. In a decentralized access control system, users manage their own access rights and delegate permissions to others.</a:t>
            </a:r>
            <a:endParaRPr/>
          </a:p>
          <a:p>
            <a:pPr indent="0" lvl="1" marL="0" rtl="0" algn="l">
              <a:lnSpc>
                <a:spcPct val="113999"/>
              </a:lnSpc>
              <a:spcBef>
                <a:spcPts val="0"/>
              </a:spcBef>
              <a:spcAft>
                <a:spcPts val="0"/>
              </a:spcAft>
              <a:buClr>
                <a:srgbClr val="3F3F3F"/>
              </a:buClr>
              <a:buSzPts val="2200"/>
              <a:buNone/>
            </a:pPr>
            <a:r>
              <a:rPr b="1" lang="en-US">
                <a:solidFill>
                  <a:srgbClr val="3F3F3F"/>
                </a:solidFill>
              </a:rPr>
              <a:t>Comparison to Centralized Access Control (CAC):</a:t>
            </a:r>
            <a:endParaRPr>
              <a:solidFill>
                <a:srgbClr val="3F3F3F"/>
              </a:solidFill>
            </a:endParaRPr>
          </a:p>
          <a:p>
            <a:pPr indent="-228600" lvl="0" marL="457200" rtl="0" algn="l">
              <a:lnSpc>
                <a:spcPct val="100000"/>
              </a:lnSpc>
              <a:spcBef>
                <a:spcPts val="0"/>
              </a:spcBef>
              <a:spcAft>
                <a:spcPts val="0"/>
              </a:spcAft>
              <a:buSzPts val="2200"/>
              <a:buFont typeface="Arial"/>
              <a:buChar char="•"/>
            </a:pPr>
            <a:r>
              <a:rPr lang="en-US">
                <a:solidFill>
                  <a:srgbClr val="3F3F3F"/>
                </a:solidFill>
              </a:rPr>
              <a:t>Traditional access control models often rely on a central authority (server or administrator) to manage user permissions. This creates a single point of failure and can be cumbersome to manage, especially for large and dynamic groups</a:t>
            </a:r>
            <a:endParaRPr/>
          </a:p>
          <a:p>
            <a:pPr indent="-88900" lvl="1" marL="228600" rtl="0" algn="l">
              <a:lnSpc>
                <a:spcPct val="113999"/>
              </a:lnSpc>
              <a:spcBef>
                <a:spcPts val="0"/>
              </a:spcBef>
              <a:spcAft>
                <a:spcPts val="0"/>
              </a:spcAft>
              <a:buClr>
                <a:srgbClr val="3F3F3F"/>
              </a:buClr>
              <a:buSzPts val="2200"/>
              <a:buFont typeface="Open Sans"/>
              <a:buNone/>
            </a:pPr>
            <a:r>
              <a:t/>
            </a:r>
            <a:endParaRPr>
              <a:solidFill>
                <a:srgbClr val="3F3F3F"/>
              </a:solidFill>
            </a:endParaRPr>
          </a:p>
        </p:txBody>
      </p:sp>
      <p:sp>
        <p:nvSpPr>
          <p:cNvPr id="749" name="Google Shape;749;p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There are 4 sites A, B, C, and D and individual administrators of these sites are responsible for managing, and administrating their own sites independently of others, unlike centralized control where one administrator is responsible for managing all the sites.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Decision can be taken faster but it can lead to conflict of interest and inconsistency</a:t>
            </a:r>
            <a:endParaRPr/>
          </a:p>
        </p:txBody>
      </p:sp>
      <p:sp>
        <p:nvSpPr>
          <p:cNvPr id="760" name="Google Shape;760;p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4" name="Google Shape;784;p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2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Explain What is Gap Analysis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A cybersecurity gap analysis is a systematic process that evaluates an organization's current cybersecurity posture and identifies areas where improvements are needed. </a:t>
            </a:r>
            <a:r>
              <a:rPr lang="en-US" sz="1200">
                <a:solidFill>
                  <a:srgbClr val="404040"/>
                </a:solidFill>
                <a:latin typeface="Open Sans"/>
                <a:ea typeface="Open Sans"/>
                <a:cs typeface="Open Sans"/>
                <a:sym typeface="Open Sans"/>
              </a:rPr>
              <a:t>A security gap analysis is a methodical process for assessing the differences between an organization's current security posture and its desired security state.</a:t>
            </a:r>
            <a:endParaRPr/>
          </a:p>
          <a:p>
            <a:pPr indent="-228600" lvl="0" marL="45720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It essentially compares your existing security measures against industry standards, best practices, or your own specific security goals.</a:t>
            </a:r>
            <a:endParaRPr/>
          </a:p>
        </p:txBody>
      </p:sp>
      <p:sp>
        <p:nvSpPr>
          <p:cNvPr id="790" name="Google Shape;790;p2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2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objectives of Gap Analysis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None/>
            </a:pPr>
            <a:r>
              <a:rPr lang="en-US" sz="1200">
                <a:solidFill>
                  <a:srgbClr val="3F3F3F"/>
                </a:solidFill>
                <a:latin typeface="Open Sans"/>
                <a:ea typeface="Open Sans"/>
                <a:cs typeface="Open Sans"/>
                <a:sym typeface="Open Sans"/>
              </a:rPr>
              <a:t>Assess compliance gaps with relevant security standards or </a:t>
            </a:r>
            <a:r>
              <a:rPr lang="en-US">
                <a:solidFill>
                  <a:srgbClr val="3F3F3F"/>
                </a:solidFill>
                <a:latin typeface="Open Sans"/>
                <a:ea typeface="Open Sans"/>
                <a:cs typeface="Open Sans"/>
                <a:sym typeface="Open Sans"/>
              </a:rPr>
              <a:t>regulations- Identify the weakness and gaps in present compliance and what is expected</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None/>
            </a:pPr>
            <a:r>
              <a:rPr lang="en-US" sz="1200">
                <a:solidFill>
                  <a:srgbClr val="3F3F3F"/>
                </a:solidFill>
                <a:latin typeface="Open Sans"/>
                <a:ea typeface="Open Sans"/>
                <a:cs typeface="Open Sans"/>
                <a:sym typeface="Open Sans"/>
              </a:rPr>
              <a:t>Identify weaknesses and vulnerabilities in your existing security </a:t>
            </a:r>
            <a:r>
              <a:rPr lang="en-US">
                <a:solidFill>
                  <a:srgbClr val="3F3F3F"/>
                </a:solidFill>
                <a:latin typeface="Open Sans"/>
                <a:ea typeface="Open Sans"/>
                <a:cs typeface="Open Sans"/>
                <a:sym typeface="Open Sans"/>
              </a:rPr>
              <a:t>controls- Assess the status of controls implemented by regularly assessing the controls</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None/>
            </a:pPr>
            <a:r>
              <a:rPr lang="en-US" sz="1200">
                <a:solidFill>
                  <a:srgbClr val="3F3F3F"/>
                </a:solidFill>
                <a:latin typeface="Open Sans"/>
                <a:ea typeface="Open Sans"/>
                <a:cs typeface="Open Sans"/>
                <a:sym typeface="Open Sans"/>
              </a:rPr>
              <a:t>Prioritize security risks based on likelihood and </a:t>
            </a:r>
            <a:r>
              <a:rPr lang="en-US">
                <a:solidFill>
                  <a:srgbClr val="3F3F3F"/>
                </a:solidFill>
                <a:latin typeface="Open Sans"/>
                <a:ea typeface="Open Sans"/>
                <a:cs typeface="Open Sans"/>
                <a:sym typeface="Open Sans"/>
              </a:rPr>
              <a:t>impact- There can be many weakness , you can identify. We need to prioritize based on severity and impact</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None/>
            </a:pPr>
            <a:r>
              <a:rPr lang="en-US" sz="1200">
                <a:solidFill>
                  <a:srgbClr val="3F3F3F"/>
                </a:solidFill>
                <a:latin typeface="Open Sans"/>
                <a:ea typeface="Open Sans"/>
                <a:cs typeface="Open Sans"/>
                <a:sym typeface="Open Sans"/>
              </a:rPr>
              <a:t>Develop a roadmap for addressing security gaps and improving your overall security posture</a:t>
            </a:r>
            <a:r>
              <a:rPr lang="en-US">
                <a:solidFill>
                  <a:srgbClr val="3F3F3F"/>
                </a:solidFill>
                <a:latin typeface="Open Sans"/>
                <a:ea typeface="Open Sans"/>
                <a:cs typeface="Open Sans"/>
                <a:sym typeface="Open Sans"/>
              </a:rPr>
              <a:t>.- Finalize the steps required for achieving the desired state based on gaps, vulnerability identified during previous steps</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800" name="Google Shape;800;p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2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Each of these steps are explained in detail in the upcoming slides.</a:t>
            </a:r>
            <a:endParaRPr/>
          </a:p>
        </p:txBody>
      </p:sp>
      <p:sp>
        <p:nvSpPr>
          <p:cNvPr id="815" name="Google Shape;815;p2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2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400"/>
              <a:buNone/>
            </a:pPr>
            <a:r>
              <a:rPr lang="en-US"/>
              <a:t>Trainer Notes</a:t>
            </a:r>
            <a:endParaRPr/>
          </a:p>
          <a:p>
            <a:pPr indent="0" lvl="0" marL="0" rtl="0" algn="l">
              <a:lnSpc>
                <a:spcPct val="100000"/>
              </a:lnSpc>
              <a:spcBef>
                <a:spcPts val="1000"/>
              </a:spcBef>
              <a:spcAft>
                <a:spcPts val="0"/>
              </a:spcAft>
              <a:buSzPts val="1400"/>
              <a:buNone/>
            </a:pPr>
            <a:r>
              <a:t/>
            </a:r>
            <a:endParaRPr/>
          </a:p>
          <a:p>
            <a:pPr indent="0" lvl="0" marL="0" rtl="0" algn="l">
              <a:lnSpc>
                <a:spcPct val="100000"/>
              </a:lnSpc>
              <a:spcBef>
                <a:spcPts val="1000"/>
              </a:spcBef>
              <a:spcAft>
                <a:spcPts val="0"/>
              </a:spcAft>
              <a:buSzPts val="1400"/>
              <a:buNone/>
            </a:pPr>
            <a:r>
              <a:rPr lang="en-US"/>
              <a:t>Phase 1 Define desired state- Find out the security objectives and goals that you want to achieve.</a:t>
            </a:r>
            <a:endParaRPr/>
          </a:p>
          <a:p>
            <a:pPr indent="0" lvl="0" marL="0" rtl="0" algn="l">
              <a:lnSpc>
                <a:spcPct val="100000"/>
              </a:lnSpc>
              <a:spcBef>
                <a:spcPts val="1000"/>
              </a:spcBef>
              <a:spcAft>
                <a:spcPts val="0"/>
              </a:spcAft>
              <a:buSzPts val="1400"/>
              <a:buNone/>
            </a:pPr>
            <a:r>
              <a:rPr lang="en-US" sz="1200">
                <a:solidFill>
                  <a:srgbClr val="3F3F3F"/>
                </a:solidFill>
                <a:latin typeface="Open Sans"/>
                <a:ea typeface="Open Sans"/>
                <a:cs typeface="Open Sans"/>
                <a:sym typeface="Open Sans"/>
              </a:rPr>
              <a:t>This involves outlining your organization's security goals and objectives. Consider industry standards, regulations, and best practices that may be relevant</a:t>
            </a:r>
            <a:endParaRPr/>
          </a:p>
        </p:txBody>
      </p:sp>
      <p:sp>
        <p:nvSpPr>
          <p:cNvPr id="841" name="Google Shape;841;p2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2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Define Phase 2 : Evaluate the existing controls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This stage involves taking inventory of your existing security measures across different areas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Network Security</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Endpoint Security</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Access Controls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Data Security</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Incident Response</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Remote Access Capability</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Security awareness and Training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850" name="Google Shape;850;p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2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Phase 3 Identify gaps and vulnerabilities between current state and existing state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Compare your desired security state with your current controls. This will reveal areas where your defenses are lacking or not aligned with your goals</a:t>
            </a:r>
            <a:endParaRPr sz="1200">
              <a:solidFill>
                <a:srgbClr val="000000"/>
              </a:solidFill>
            </a:endParaRPr>
          </a:p>
          <a:p>
            <a:pPr indent="0" lvl="0" marL="0" rtl="0" algn="l">
              <a:lnSpc>
                <a:spcPct val="100000"/>
              </a:lnSpc>
              <a:spcBef>
                <a:spcPts val="0"/>
              </a:spcBef>
              <a:spcAft>
                <a:spcPts val="0"/>
              </a:spcAft>
              <a:buSzPts val="1400"/>
              <a:buNone/>
            </a:pPr>
            <a:r>
              <a:t/>
            </a:r>
            <a:endParaRPr>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Users are using weak passwords which can be easily compromised or cracked</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Systems are not updated with latest patches and updates</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Single factor authentication are used instead of multifactor authentication which can be easily compromised</a:t>
            </a:r>
            <a:endParaRPr/>
          </a:p>
          <a:p>
            <a:pPr indent="0" lvl="0" marL="0" rtl="0" algn="l">
              <a:lnSpc>
                <a:spcPct val="100000"/>
              </a:lnSpc>
              <a:spcBef>
                <a:spcPts val="0"/>
              </a:spcBef>
              <a:spcAft>
                <a:spcPts val="0"/>
              </a:spcAft>
              <a:buSzPts val="1400"/>
              <a:buNone/>
            </a:pPr>
            <a:r>
              <a:rPr lang="en-US">
                <a:solidFill>
                  <a:srgbClr val="3F3F3F"/>
                </a:solidFill>
                <a:latin typeface="Open Sans"/>
                <a:ea typeface="Open Sans"/>
                <a:cs typeface="Open Sans"/>
                <a:sym typeface="Open Sans"/>
              </a:rPr>
              <a:t>Sensitive data is stored in clear text instead of encrypted form which is a weakness</a:t>
            </a:r>
            <a:endParaRPr/>
          </a:p>
        </p:txBody>
      </p:sp>
      <p:sp>
        <p:nvSpPr>
          <p:cNvPr id="875" name="Google Shape;875;p2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Why Information Security?</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a:p>
            <a:pPr indent="-228600" lvl="0" marL="457200" rtl="0" algn="l">
              <a:lnSpc>
                <a:spcPct val="115000"/>
              </a:lnSpc>
              <a:spcBef>
                <a:spcPts val="0"/>
              </a:spcBef>
              <a:spcAft>
                <a:spcPts val="0"/>
              </a:spcAft>
              <a:buSzPts val="2200"/>
              <a:buNone/>
            </a:pPr>
            <a:r>
              <a:rPr lang="en-US" sz="1200">
                <a:solidFill>
                  <a:srgbClr val="3F3F3F"/>
                </a:solidFill>
                <a:latin typeface="Open Sans"/>
                <a:ea typeface="Open Sans"/>
                <a:cs typeface="Open Sans"/>
                <a:sym typeface="Open Sans"/>
              </a:rPr>
              <a:t>With this digital transformation and integration comes a heightened risk of cyber threats</a:t>
            </a:r>
            <a:endParaRPr/>
          </a:p>
          <a:p>
            <a:pPr indent="-228600" lvl="0" marL="457200" rtl="0" algn="l">
              <a:lnSpc>
                <a:spcPct val="115000"/>
              </a:lnSpc>
              <a:spcBef>
                <a:spcPts val="1000"/>
              </a:spcBef>
              <a:spcAft>
                <a:spcPts val="0"/>
              </a:spcAft>
              <a:buSzPts val="2200"/>
              <a:buNone/>
            </a:pPr>
            <a:r>
              <a:t/>
            </a:r>
            <a:endParaRPr sz="1200">
              <a:solidFill>
                <a:srgbClr val="3F3F3F"/>
              </a:solidFill>
              <a:latin typeface="Open Sans"/>
              <a:ea typeface="Open Sans"/>
              <a:cs typeface="Open Sans"/>
              <a:sym typeface="Open Sans"/>
            </a:endParaRPr>
          </a:p>
          <a:p>
            <a:pPr indent="-228600" lvl="0" marL="457200" rtl="0" algn="l">
              <a:lnSpc>
                <a:spcPct val="115000"/>
              </a:lnSpc>
              <a:spcBef>
                <a:spcPts val="1000"/>
              </a:spcBef>
              <a:spcAft>
                <a:spcPts val="0"/>
              </a:spcAft>
              <a:buSzPts val="2200"/>
              <a:buNone/>
            </a:pPr>
            <a:r>
              <a:rPr lang="en-US" sz="1200">
                <a:solidFill>
                  <a:srgbClr val="3F3F3F"/>
                </a:solidFill>
                <a:latin typeface="Open Sans"/>
                <a:ea typeface="Open Sans"/>
                <a:cs typeface="Open Sans"/>
                <a:sym typeface="Open Sans"/>
              </a:rPr>
              <a:t>Cybersecurity is not just an IT issue; it's a business and personal concern.</a:t>
            </a:r>
            <a:endParaRPr/>
          </a:p>
          <a:p>
            <a:pPr indent="-228600" lvl="0" marL="457200" rtl="0" algn="l">
              <a:lnSpc>
                <a:spcPct val="115000"/>
              </a:lnSpc>
              <a:spcBef>
                <a:spcPts val="1000"/>
              </a:spcBef>
              <a:spcAft>
                <a:spcPts val="0"/>
              </a:spcAft>
              <a:buSzPts val="2200"/>
              <a:buNone/>
            </a:pPr>
            <a:r>
              <a:rPr lang="en-US" sz="1200">
                <a:solidFill>
                  <a:srgbClr val="3F3F3F"/>
                </a:solidFill>
                <a:latin typeface="Open Sans"/>
                <a:ea typeface="Open Sans"/>
                <a:cs typeface="Open Sans"/>
                <a:sym typeface="Open Sans"/>
              </a:rPr>
              <a:t>From identity theft to financial fraud, the repercussions of a security breach can be far-reaching and devastating.</a:t>
            </a:r>
            <a:endParaRPr/>
          </a:p>
          <a:p>
            <a:pPr indent="-228600" lvl="0" marL="457200" rtl="0" algn="l">
              <a:lnSpc>
                <a:spcPct val="115000"/>
              </a:lnSpc>
              <a:spcBef>
                <a:spcPts val="1000"/>
              </a:spcBef>
              <a:spcAft>
                <a:spcPts val="0"/>
              </a:spcAft>
              <a:buSzPts val="2200"/>
              <a:buNone/>
            </a:pPr>
            <a:r>
              <a:rPr lang="en-US" sz="1200">
                <a:solidFill>
                  <a:srgbClr val="3F3F3F"/>
                </a:solidFill>
                <a:latin typeface="Open Sans"/>
                <a:ea typeface="Open Sans"/>
                <a:cs typeface="Open Sans"/>
                <a:sym typeface="Open Sans"/>
              </a:rPr>
              <a:t>The advent of Artificial Intelligence and deep fakes have added fuel to the fire and worsened the situation</a:t>
            </a:r>
            <a:endParaRPr/>
          </a:p>
          <a:p>
            <a:pPr indent="0" lvl="0" marL="0" marR="0" rtl="0" algn="l">
              <a:lnSpc>
                <a:spcPct val="100000"/>
              </a:lnSpc>
              <a:spcBef>
                <a:spcPts val="1000"/>
              </a:spcBef>
              <a:spcAft>
                <a:spcPts val="0"/>
              </a:spcAft>
              <a:buClr>
                <a:srgbClr val="000000"/>
              </a:buClr>
              <a:buSzPts val="1400"/>
              <a:buFont typeface="Arial"/>
              <a:buNone/>
            </a:pPr>
            <a:r>
              <a:t/>
            </a:r>
            <a:endParaRPr b="0" i="0" sz="12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25" name="Google Shape;125;p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p2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88900" rtl="0" algn="l">
              <a:lnSpc>
                <a:spcPct val="100000"/>
              </a:lnSpc>
              <a:spcBef>
                <a:spcPts val="0"/>
              </a:spcBef>
              <a:spcAft>
                <a:spcPts val="0"/>
              </a:spcAft>
              <a:buClr>
                <a:srgbClr val="434343"/>
              </a:buClr>
              <a:buSzPts val="2200"/>
              <a:buFont typeface="Open Sans"/>
              <a:buNone/>
            </a:pPr>
            <a:r>
              <a:rPr lang="en-US" sz="2200">
                <a:solidFill>
                  <a:srgbClr val="434343"/>
                </a:solidFill>
                <a:latin typeface="Open Sans"/>
                <a:ea typeface="Open Sans"/>
                <a:cs typeface="Open Sans"/>
                <a:sym typeface="Open Sans"/>
              </a:rPr>
              <a:t>Explain Risk Assessment</a:t>
            </a:r>
            <a:endParaRPr/>
          </a:p>
          <a:p>
            <a:pPr indent="0" lvl="0" marL="88900" rtl="0" algn="l">
              <a:lnSpc>
                <a:spcPct val="100000"/>
              </a:lnSpc>
              <a:spcBef>
                <a:spcPts val="0"/>
              </a:spcBef>
              <a:spcAft>
                <a:spcPts val="0"/>
              </a:spcAft>
              <a:buClr>
                <a:srgbClr val="434343"/>
              </a:buClr>
              <a:buSzPts val="2200"/>
              <a:buFont typeface="Open Sans"/>
              <a:buNone/>
            </a:pPr>
            <a:r>
              <a:t/>
            </a:r>
            <a:endParaRPr sz="2200">
              <a:solidFill>
                <a:srgbClr val="434343"/>
              </a:solidFill>
              <a:latin typeface="Open Sans"/>
              <a:ea typeface="Open Sans"/>
              <a:cs typeface="Open Sans"/>
              <a:sym typeface="Open Sans"/>
            </a:endParaRPr>
          </a:p>
          <a:p>
            <a:pPr indent="0" lvl="0" marL="88900" rtl="0" algn="l">
              <a:lnSpc>
                <a:spcPct val="100000"/>
              </a:lnSpc>
              <a:spcBef>
                <a:spcPts val="0"/>
              </a:spcBef>
              <a:spcAft>
                <a:spcPts val="0"/>
              </a:spcAft>
              <a:buClr>
                <a:srgbClr val="434343"/>
              </a:buClr>
              <a:buSzPts val="2200"/>
              <a:buFont typeface="Open Sans"/>
              <a:buNone/>
            </a:pPr>
            <a:r>
              <a:rPr lang="en-US" sz="1400">
                <a:solidFill>
                  <a:srgbClr val="3F3F3F"/>
                </a:solidFill>
                <a:latin typeface="Open Sans"/>
                <a:ea typeface="Open Sans"/>
                <a:cs typeface="Open Sans"/>
                <a:sym typeface="Open Sans"/>
              </a:rPr>
              <a:t>Analyze the potential impact and likelihood of identified vulnerabilities being exploited. Prioritize the most critical gaps that pose the greatest risk to your organization.</a:t>
            </a:r>
            <a:endParaRPr sz="1400"/>
          </a:p>
          <a:p>
            <a:pPr indent="0" lvl="0" marL="0" rtl="0" algn="l">
              <a:lnSpc>
                <a:spcPct val="100000"/>
              </a:lnSpc>
              <a:spcBef>
                <a:spcPts val="1000"/>
              </a:spcBef>
              <a:spcAft>
                <a:spcPts val="0"/>
              </a:spcAft>
              <a:buSzPts val="1400"/>
              <a:buNone/>
            </a:pPr>
            <a:r>
              <a:t/>
            </a:r>
            <a:endParaRPr/>
          </a:p>
        </p:txBody>
      </p:sp>
      <p:sp>
        <p:nvSpPr>
          <p:cNvPr id="889" name="Google Shape;889;p2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p2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400"/>
              <a:buNone/>
            </a:pPr>
            <a:r>
              <a:rPr lang="en-US"/>
              <a:t>Discuss Phase 4 : Develop an action plan to fill the gap between existing state and goals needs to achieved. Also create a roadmap where you define the following strategies</a:t>
            </a:r>
            <a:endParaRPr/>
          </a:p>
          <a:p>
            <a:pPr indent="0" lvl="0" marL="0" rtl="0" algn="l">
              <a:lnSpc>
                <a:spcPct val="100000"/>
              </a:lnSpc>
              <a:spcBef>
                <a:spcPts val="1000"/>
              </a:spcBef>
              <a:spcAft>
                <a:spcPts val="0"/>
              </a:spcAft>
              <a:buSzPts val="1400"/>
              <a:buNone/>
            </a:pPr>
            <a:r>
              <a:t/>
            </a:r>
            <a:endParaRPr/>
          </a:p>
          <a:p>
            <a:pPr indent="-457200" lvl="0" marL="4572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Specific actions to be taken</a:t>
            </a:r>
            <a:endParaRPr/>
          </a:p>
          <a:p>
            <a:pPr indent="-457200" lvl="0" marL="4572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Resources required</a:t>
            </a:r>
            <a:endParaRPr/>
          </a:p>
          <a:p>
            <a:pPr indent="-457200" lvl="0" marL="4572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Timeline for implementation</a:t>
            </a:r>
            <a:endParaRPr/>
          </a:p>
          <a:p>
            <a:pPr indent="0" lvl="0" marL="0" rtl="0" algn="l">
              <a:lnSpc>
                <a:spcPct val="100000"/>
              </a:lnSpc>
              <a:spcBef>
                <a:spcPts val="1000"/>
              </a:spcBef>
              <a:spcAft>
                <a:spcPts val="0"/>
              </a:spcAft>
              <a:buSzPts val="1400"/>
              <a:buNone/>
            </a:pPr>
            <a:r>
              <a:t/>
            </a:r>
            <a:endParaRPr/>
          </a:p>
        </p:txBody>
      </p:sp>
      <p:sp>
        <p:nvSpPr>
          <p:cNvPr id="898" name="Google Shape;898;p2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Defined Benefits of Gap analysis in details</a:t>
            </a:r>
            <a:endParaRPr/>
          </a:p>
          <a:p>
            <a:pPr indent="0" lvl="0" marL="0" rtl="0" algn="l">
              <a:lnSpc>
                <a:spcPct val="100000"/>
              </a:lnSpc>
              <a:spcBef>
                <a:spcPts val="0"/>
              </a:spcBef>
              <a:spcAft>
                <a:spcPts val="0"/>
              </a:spcAft>
              <a:buSzPts val="1400"/>
              <a:buNone/>
            </a:pPr>
            <a:r>
              <a:rPr lang="en-US"/>
              <a:t>Improved Security Posture</a:t>
            </a:r>
            <a:endParaRPr/>
          </a:p>
          <a:p>
            <a:pPr indent="0" lvl="0" marL="0" rtl="0" algn="l">
              <a:lnSpc>
                <a:spcPct val="100000"/>
              </a:lnSpc>
              <a:spcBef>
                <a:spcPts val="0"/>
              </a:spcBef>
              <a:spcAft>
                <a:spcPts val="0"/>
              </a:spcAft>
              <a:buSzPts val="1400"/>
              <a:buNone/>
            </a:pPr>
            <a:r>
              <a:rPr lang="en-US"/>
              <a:t>Enhanced Risk Management </a:t>
            </a:r>
            <a:endParaRPr/>
          </a:p>
          <a:p>
            <a:pPr indent="0" lvl="0" marL="0" rtl="0" algn="l">
              <a:lnSpc>
                <a:spcPct val="100000"/>
              </a:lnSpc>
              <a:spcBef>
                <a:spcPts val="0"/>
              </a:spcBef>
              <a:spcAft>
                <a:spcPts val="0"/>
              </a:spcAft>
              <a:buSzPts val="1400"/>
              <a:buNone/>
            </a:pPr>
            <a:r>
              <a:rPr lang="en-US"/>
              <a:t>Compliance Readiness</a:t>
            </a:r>
            <a:endParaRPr/>
          </a:p>
          <a:p>
            <a:pPr indent="0" lvl="0" marL="0" rtl="0" algn="l">
              <a:lnSpc>
                <a:spcPct val="100000"/>
              </a:lnSpc>
              <a:spcBef>
                <a:spcPts val="0"/>
              </a:spcBef>
              <a:spcAft>
                <a:spcPts val="0"/>
              </a:spcAft>
              <a:buSzPts val="1400"/>
              <a:buNone/>
            </a:pPr>
            <a:r>
              <a:rPr lang="en-US"/>
              <a:t>Better Decision Making</a:t>
            </a:r>
            <a:endParaRPr/>
          </a:p>
        </p:txBody>
      </p:sp>
      <p:sp>
        <p:nvSpPr>
          <p:cNvPr id="907" name="Google Shape;907;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Vulnerability scanning tools</a:t>
            </a:r>
            <a:r>
              <a:rPr lang="en-US"/>
              <a:t> are essential cybersecurity programs that automate the process of identifying weaknesses and security holes (vulnerabilities) in computer systems, networks, and applications. These tools function like digital security inspectors, crawling through systems and applications to discover potential security risks. Example : Nessus, Qualysguard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Security rating platforms</a:t>
            </a:r>
            <a:r>
              <a:rPr lang="en-US"/>
              <a:t> are online services that assess the security posture of organizations or internet-connected devices. Imagine them as credit bureaus for cybersecurity, assigning a score or rating that reflects an organization's overall cybersecurity hygiene. Example Bitsight, security scorecard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Security questionnaires and checklists </a:t>
            </a:r>
            <a:r>
              <a:rPr lang="en-US"/>
              <a:t>are fundamental tools used to assess the security posture of an organization or individual. They act as a roadmap to identify potential security risks and ensure best practices are followed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Penetration testing tools</a:t>
            </a:r>
            <a:r>
              <a:rPr lang="en-US"/>
              <a:t> are specialized software applications used to simulate cyberattacks and identify vulnerabilities in computer systems, networks, and web applications. These tools act like ethical hacking kits, allowing security professionals to discover weaknesses before malicious actors exploit them. Example Metaexpoit, burp proxy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19" name="Google Shape;919;p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2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5" name="Google Shape;935;p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2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000"/>
              </a:spcBef>
              <a:spcAft>
                <a:spcPts val="0"/>
              </a:spcAft>
              <a:buSzPts val="1400"/>
              <a:buNone/>
            </a:pPr>
            <a:r>
              <a:rPr lang="en-US" sz="1400"/>
              <a:t>Trainer Notes</a:t>
            </a:r>
            <a:endParaRPr/>
          </a:p>
          <a:p>
            <a:pPr indent="0" lvl="0" marL="0" rtl="0" algn="l">
              <a:lnSpc>
                <a:spcPct val="100000"/>
              </a:lnSpc>
              <a:spcBef>
                <a:spcPts val="3000"/>
              </a:spcBef>
              <a:spcAft>
                <a:spcPts val="0"/>
              </a:spcAft>
              <a:buSzPts val="1400"/>
              <a:buNone/>
            </a:pPr>
            <a:r>
              <a:t/>
            </a:r>
            <a:endParaRPr sz="1400"/>
          </a:p>
          <a:p>
            <a:pPr indent="0" lvl="0" marL="0" rtl="0" algn="l">
              <a:lnSpc>
                <a:spcPct val="100000"/>
              </a:lnSpc>
              <a:spcBef>
                <a:spcPts val="3000"/>
              </a:spcBef>
              <a:spcAft>
                <a:spcPts val="0"/>
              </a:spcAft>
              <a:buSzPts val="1400"/>
              <a:buNone/>
            </a:pPr>
            <a:r>
              <a:rPr lang="en-US" sz="1400"/>
              <a:t>Explain Zero-Trust Network</a:t>
            </a:r>
            <a:endParaRPr/>
          </a:p>
          <a:p>
            <a:pPr indent="0" lvl="0" marL="0" rtl="0" algn="l">
              <a:lnSpc>
                <a:spcPct val="100000"/>
              </a:lnSpc>
              <a:spcBef>
                <a:spcPts val="3000"/>
              </a:spcBef>
              <a:spcAft>
                <a:spcPts val="0"/>
              </a:spcAft>
              <a:buSzPts val="1400"/>
              <a:buNone/>
            </a:pPr>
            <a:r>
              <a:t/>
            </a:r>
            <a:endParaRPr sz="1400"/>
          </a:p>
          <a:p>
            <a:pPr indent="-368300" lvl="0" marL="457200" marR="0" rtl="0" algn="l">
              <a:lnSpc>
                <a:spcPct val="115000"/>
              </a:lnSpc>
              <a:spcBef>
                <a:spcPts val="0"/>
              </a:spcBef>
              <a:spcAft>
                <a:spcPts val="0"/>
              </a:spcAft>
              <a:buClr>
                <a:srgbClr val="434343"/>
              </a:buClr>
              <a:buSzPts val="2200"/>
              <a:buFont typeface="Open Sans"/>
              <a:buChar char="●"/>
            </a:pPr>
            <a:r>
              <a:rPr b="0" i="0" lang="en-US" sz="1400" u="none" cap="none" strike="noStrike">
                <a:solidFill>
                  <a:srgbClr val="434343"/>
                </a:solidFill>
                <a:latin typeface="Open Sans"/>
                <a:ea typeface="Open Sans"/>
                <a:cs typeface="Open Sans"/>
                <a:sym typeface="Open Sans"/>
              </a:rPr>
              <a:t>The zero-trust security model (also known as parameter less security) is based on the principle of </a:t>
            </a:r>
            <a:r>
              <a:rPr b="1" i="0" lang="en-US" sz="1400" u="none" cap="none" strike="noStrike">
                <a:solidFill>
                  <a:srgbClr val="434343"/>
                </a:solidFill>
                <a:latin typeface="Open Sans"/>
                <a:ea typeface="Open Sans"/>
                <a:cs typeface="Open Sans"/>
                <a:sym typeface="Open Sans"/>
              </a:rPr>
              <a:t>trust nothing and verify everything</a:t>
            </a:r>
            <a:r>
              <a:rPr b="0" i="1" lang="en-US" sz="1400" u="none" cap="none" strike="noStrike">
                <a:solidFill>
                  <a:srgbClr val="434343"/>
                </a:solidFill>
                <a:latin typeface="Open Sans"/>
                <a:ea typeface="Open Sans"/>
                <a:cs typeface="Open Sans"/>
                <a:sym typeface="Open Sans"/>
              </a:rPr>
              <a:t>.</a:t>
            </a:r>
            <a:endParaRPr b="0" i="0" sz="1400" u="none" cap="none" strike="noStrike">
              <a:solidFill>
                <a:srgbClr val="434343"/>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434343"/>
              </a:buClr>
              <a:buSzPts val="2200"/>
              <a:buFont typeface="Open Sans"/>
              <a:buChar char="●"/>
            </a:pPr>
            <a:r>
              <a:rPr b="0" i="0" lang="en-US" sz="1400" u="none" cap="none" strike="noStrike">
                <a:solidFill>
                  <a:srgbClr val="434343"/>
                </a:solidFill>
                <a:latin typeface="Open Sans"/>
                <a:ea typeface="Open Sans"/>
                <a:cs typeface="Open Sans"/>
                <a:sym typeface="Open Sans"/>
              </a:rPr>
              <a:t>The main concept behind zero-trust is that devices should not be trusted by default.</a:t>
            </a:r>
            <a:endParaRPr/>
          </a:p>
          <a:p>
            <a:pPr indent="-368300" lvl="0" marL="457200" marR="0" rtl="0" algn="l">
              <a:lnSpc>
                <a:spcPct val="115000"/>
              </a:lnSpc>
              <a:spcBef>
                <a:spcPts val="1000"/>
              </a:spcBef>
              <a:spcAft>
                <a:spcPts val="0"/>
              </a:spcAft>
              <a:buClr>
                <a:srgbClr val="434343"/>
              </a:buClr>
              <a:buSzPts val="2200"/>
              <a:buFont typeface="Open Sans"/>
              <a:buChar char="●"/>
            </a:pPr>
            <a:r>
              <a:rPr b="0" i="0" lang="en-US" sz="1400" u="none" cap="none" strike="noStrike">
                <a:solidFill>
                  <a:srgbClr val="434343"/>
                </a:solidFill>
                <a:latin typeface="Open Sans"/>
                <a:ea typeface="Open Sans"/>
                <a:cs typeface="Open Sans"/>
                <a:sym typeface="Open Sans"/>
              </a:rPr>
              <a:t>They cannot be trusted even if they are connected to a managed corporate network, such as the corporate LAN and even if they were previously verified.</a:t>
            </a:r>
            <a:endParaRPr/>
          </a:p>
          <a:p>
            <a:pPr indent="-368300" lvl="0" marL="457200" marR="0" rtl="0" algn="l">
              <a:lnSpc>
                <a:spcPct val="115000"/>
              </a:lnSpc>
              <a:spcBef>
                <a:spcPts val="2000"/>
              </a:spcBef>
              <a:spcAft>
                <a:spcPts val="0"/>
              </a:spcAft>
              <a:buClr>
                <a:srgbClr val="434343"/>
              </a:buClr>
              <a:buSzPts val="2200"/>
              <a:buFont typeface="Open Sans"/>
              <a:buChar char="●"/>
            </a:pPr>
            <a:r>
              <a:rPr lang="en-US" sz="2000"/>
              <a:t>It is a holistic approach to network security wherein every person and device trying to access resources on a private network must go through identity verification, whether it is inside or outside the network perimeter.</a:t>
            </a:r>
            <a:endParaRPr/>
          </a:p>
          <a:p>
            <a:pPr indent="-342900" lvl="1" marL="342900" rtl="0" algn="l">
              <a:lnSpc>
                <a:spcPct val="115000"/>
              </a:lnSpc>
              <a:spcBef>
                <a:spcPts val="2000"/>
              </a:spcBef>
              <a:spcAft>
                <a:spcPts val="0"/>
              </a:spcAft>
              <a:buSzPts val="1400"/>
              <a:buFont typeface="Arial"/>
              <a:buChar char="•"/>
            </a:pPr>
            <a:r>
              <a:rPr lang="en-US" sz="1400">
                <a:solidFill>
                  <a:srgbClr val="404040"/>
                </a:solidFill>
                <a:latin typeface="Open Sans"/>
                <a:ea typeface="Open Sans"/>
                <a:cs typeface="Open Sans"/>
                <a:sym typeface="Open Sans"/>
              </a:rPr>
              <a:t>Devices should not be trusted by default, even if connected to a managed corporate network or previously verified.</a:t>
            </a:r>
            <a:endParaRPr/>
          </a:p>
          <a:p>
            <a:pPr indent="-342900" lvl="1" marL="342900" rtl="0" algn="l">
              <a:lnSpc>
                <a:spcPct val="115000"/>
              </a:lnSpc>
              <a:spcBef>
                <a:spcPts val="1000"/>
              </a:spcBef>
              <a:spcAft>
                <a:spcPts val="0"/>
              </a:spcAft>
              <a:buSzPts val="1400"/>
              <a:buFont typeface="Arial"/>
              <a:buChar char="•"/>
            </a:pPr>
            <a:r>
              <a:rPr lang="en-US" sz="1400">
                <a:solidFill>
                  <a:srgbClr val="404040"/>
                </a:solidFill>
                <a:latin typeface="Open Sans"/>
                <a:ea typeface="Open Sans"/>
                <a:cs typeface="Open Sans"/>
                <a:sym typeface="Open Sans"/>
              </a:rPr>
              <a:t>Every person and device trying to access resources on a private network must go through identity verification, whether inside or outside the network perimeter.</a:t>
            </a:r>
            <a:endParaRPr sz="1400"/>
          </a:p>
          <a:p>
            <a:pPr indent="0" lvl="0" marL="0" rtl="0" algn="l">
              <a:lnSpc>
                <a:spcPct val="100000"/>
              </a:lnSpc>
              <a:spcBef>
                <a:spcPts val="0"/>
              </a:spcBef>
              <a:spcAft>
                <a:spcPts val="0"/>
              </a:spcAft>
              <a:buSzPts val="1400"/>
              <a:buNone/>
            </a:pPr>
            <a:r>
              <a:t/>
            </a:r>
            <a:endParaRPr/>
          </a:p>
        </p:txBody>
      </p:sp>
      <p:sp>
        <p:nvSpPr>
          <p:cNvPr id="941" name="Google Shape;941;p2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2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900" u="none" cap="none" strike="noStrike">
                <a:solidFill>
                  <a:srgbClr val="000000"/>
                </a:solidFill>
                <a:latin typeface="Arial"/>
                <a:ea typeface="Arial"/>
                <a:cs typeface="Arial"/>
                <a:sym typeface="Arial"/>
              </a:rPr>
              <a:t>Trainer Notes: Define Defense in Depth in details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900" u="none" cap="none" strike="noStrike">
                <a:solidFill>
                  <a:srgbClr val="3F3F3F"/>
                </a:solidFill>
                <a:latin typeface="Open Sans"/>
                <a:ea typeface="Open Sans"/>
                <a:cs typeface="Open Sans"/>
                <a:sym typeface="Open Sans"/>
              </a:rPr>
              <a:t>Defense in Depth (DiD) layers multiple defensive </a:t>
            </a:r>
            <a:r>
              <a:rPr b="1" i="0" lang="en-US" sz="900" u="none" cap="none" strike="noStrike">
                <a:solidFill>
                  <a:srgbClr val="3F3F3F"/>
                </a:solidFill>
                <a:latin typeface="Open Sans"/>
                <a:ea typeface="Open Sans"/>
                <a:cs typeface="Open Sans"/>
                <a:sym typeface="Open Sans"/>
              </a:rPr>
              <a:t>mechanisms to protect data, ensuring security</a:t>
            </a:r>
            <a:r>
              <a:rPr b="0" i="0" lang="en-US" sz="900" u="none" cap="none" strike="noStrike">
                <a:solidFill>
                  <a:srgbClr val="3F3F3F"/>
                </a:solidFill>
                <a:latin typeface="Open Sans"/>
                <a:ea typeface="Open Sans"/>
                <a:cs typeface="Open Sans"/>
                <a:sym typeface="Open Sans"/>
              </a:rPr>
              <a:t> through redundant measures if a control fails or a vulnerability is exploited.</a:t>
            </a:r>
            <a:endParaRPr b="0" i="0" sz="900" u="none" cap="none" strike="noStrike">
              <a:solidFill>
                <a:srgbClr val="000000"/>
              </a:solidFill>
              <a:latin typeface="Arial"/>
              <a:ea typeface="Arial"/>
              <a:cs typeface="Arial"/>
              <a:sym typeface="Arial"/>
            </a:endParaRPr>
          </a:p>
          <a:p>
            <a:pPr indent="-342900" lvl="0" marL="342900" rtl="0" algn="l">
              <a:lnSpc>
                <a:spcPct val="100000"/>
              </a:lnSpc>
              <a:spcBef>
                <a:spcPts val="0"/>
              </a:spcBef>
              <a:spcAft>
                <a:spcPts val="0"/>
              </a:spcAft>
              <a:buSzPts val="1400"/>
              <a:buFont typeface="Arial"/>
              <a:buChar char="•"/>
            </a:pPr>
            <a:r>
              <a:rPr lang="en-US" sz="2200">
                <a:solidFill>
                  <a:srgbClr val="3F3F3F"/>
                </a:solidFill>
                <a:latin typeface="Open Sans"/>
                <a:ea typeface="Open Sans"/>
                <a:cs typeface="Open Sans"/>
                <a:sym typeface="Open Sans"/>
              </a:rPr>
              <a:t>Defense in Depth (DiD) is an approach to cybersecurity in which a series of defensive mechanisms are layered to protect valuable data and information. </a:t>
            </a:r>
            <a:endParaRPr sz="2200">
              <a:solidFill>
                <a:srgbClr val="3F3F3F"/>
              </a:solidFill>
              <a:latin typeface="Open Sans"/>
              <a:ea typeface="Open Sans"/>
              <a:cs typeface="Open Sans"/>
              <a:sym typeface="Open Sans"/>
            </a:endParaRPr>
          </a:p>
          <a:p>
            <a:pPr indent="-341313" lvl="1" marL="341313" rtl="0" algn="l">
              <a:lnSpc>
                <a:spcPct val="150000"/>
              </a:lnSpc>
              <a:spcBef>
                <a:spcPts val="200"/>
              </a:spcBef>
              <a:spcAft>
                <a:spcPts val="0"/>
              </a:spcAft>
              <a:buSzPts val="2200"/>
              <a:buFont typeface="Open Sans"/>
              <a:buChar char="•"/>
            </a:pPr>
            <a:r>
              <a:rPr lang="en-US" sz="2200">
                <a:solidFill>
                  <a:srgbClr val="3F3F3F"/>
                </a:solidFill>
                <a:latin typeface="Open Sans"/>
                <a:ea typeface="Open Sans"/>
                <a:cs typeface="Open Sans"/>
                <a:sym typeface="Open Sans"/>
              </a:rPr>
              <a:t>Defense-in-depth is an information assurance strategy that provides multiple, redundant defensive measures in case a security control fails, or a vulnerability is exploited</a:t>
            </a:r>
            <a:endParaRPr sz="2200">
              <a:solidFill>
                <a:srgbClr val="3F3F3F"/>
              </a:solidFill>
              <a:latin typeface="Open Sans"/>
              <a:ea typeface="Open Sans"/>
              <a:cs typeface="Open Sans"/>
              <a:sym typeface="Open Sans"/>
            </a:endParaRPr>
          </a:p>
          <a:p>
            <a:pPr indent="-341313" lvl="1" marL="341313" rtl="0" algn="l">
              <a:lnSpc>
                <a:spcPct val="150000"/>
              </a:lnSpc>
              <a:spcBef>
                <a:spcPts val="200"/>
              </a:spcBef>
              <a:spcAft>
                <a:spcPts val="0"/>
              </a:spcAft>
              <a:buSzPts val="2200"/>
              <a:buFont typeface="Open Sans"/>
              <a:buChar char="•"/>
            </a:pPr>
            <a:r>
              <a:rPr lang="en-US" sz="2200">
                <a:solidFill>
                  <a:srgbClr val="3F3F3F"/>
                </a:solidFill>
                <a:latin typeface="Open Sans"/>
                <a:ea typeface="Open Sans"/>
                <a:cs typeface="Open Sans"/>
                <a:sym typeface="Open Sans"/>
              </a:rPr>
              <a:t>This multi-layered approach with intentional redundancies increases the security of a system as a whole and addresses many different attack vectors. </a:t>
            </a:r>
            <a:endParaRPr sz="2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b="0" i="0" sz="900" u="none" cap="none" strike="noStrike">
              <a:solidFill>
                <a:srgbClr val="000000"/>
              </a:solidFill>
              <a:latin typeface="Arial"/>
              <a:ea typeface="Arial"/>
              <a:cs typeface="Arial"/>
              <a:sym typeface="Arial"/>
            </a:endParaRPr>
          </a:p>
        </p:txBody>
      </p:sp>
      <p:sp>
        <p:nvSpPr>
          <p:cNvPr id="952" name="Google Shape;952;p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3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 </a:t>
            </a:r>
            <a:endParaRPr/>
          </a:p>
          <a:p>
            <a:pPr indent="0" lvl="0" marL="0" rtl="0" algn="l">
              <a:lnSpc>
                <a:spcPct val="100000"/>
              </a:lnSpc>
              <a:spcBef>
                <a:spcPts val="0"/>
              </a:spcBef>
              <a:spcAft>
                <a:spcPts val="0"/>
              </a:spcAft>
              <a:buSzPts val="1400"/>
              <a:buNone/>
            </a:pPr>
            <a:r>
              <a:rPr lang="en-US"/>
              <a:t>Explain the </a:t>
            </a:r>
            <a:r>
              <a:rPr lang="en-US" sz="1200">
                <a:solidFill>
                  <a:srgbClr val="3F3F3F"/>
                </a:solidFill>
                <a:latin typeface="Open Sans"/>
                <a:ea typeface="Open Sans"/>
                <a:cs typeface="Open Sans"/>
                <a:sym typeface="Open Sans"/>
              </a:rPr>
              <a:t>Core Tenets of Zero Trust Architecture</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228600" lvl="0" marL="228600" rtl="0" algn="l">
              <a:lnSpc>
                <a:spcPct val="100000"/>
              </a:lnSpc>
              <a:spcBef>
                <a:spcPts val="0"/>
              </a:spcBef>
              <a:spcAft>
                <a:spcPts val="0"/>
              </a:spcAft>
              <a:buSzPts val="1400"/>
              <a:buAutoNum type="arabicParenR"/>
            </a:pPr>
            <a:r>
              <a:rPr lang="en-US" sz="1200">
                <a:solidFill>
                  <a:srgbClr val="3F3F3F"/>
                </a:solidFill>
                <a:latin typeface="Open Sans"/>
                <a:ea typeface="Open Sans"/>
                <a:cs typeface="Open Sans"/>
                <a:sym typeface="Open Sans"/>
              </a:rPr>
              <a:t>Least Privilege- Only give that many privileges required for a person to do the job.</a:t>
            </a:r>
            <a:endParaRPr/>
          </a:p>
          <a:p>
            <a:pPr indent="-228600" lvl="0" marL="228600" rtl="0" algn="l">
              <a:lnSpc>
                <a:spcPct val="100000"/>
              </a:lnSpc>
              <a:spcBef>
                <a:spcPts val="0"/>
              </a:spcBef>
              <a:spcAft>
                <a:spcPts val="0"/>
              </a:spcAft>
              <a:buSzPts val="1400"/>
              <a:buAutoNum type="arabicParenR"/>
            </a:pPr>
            <a:r>
              <a:rPr lang="en-US" sz="1200">
                <a:solidFill>
                  <a:srgbClr val="3F3F3F"/>
                </a:solidFill>
                <a:latin typeface="Open Sans"/>
                <a:ea typeface="Open Sans"/>
                <a:cs typeface="Open Sans"/>
                <a:sym typeface="Open Sans"/>
              </a:rPr>
              <a:t>Continuous Verification- Verification should be continuous throughout the session, not only one time in the beginning</a:t>
            </a:r>
            <a:endParaRPr/>
          </a:p>
          <a:p>
            <a:pPr indent="-228600" lvl="0" marL="228600" rtl="0" algn="l">
              <a:lnSpc>
                <a:spcPct val="100000"/>
              </a:lnSpc>
              <a:spcBef>
                <a:spcPts val="0"/>
              </a:spcBef>
              <a:spcAft>
                <a:spcPts val="0"/>
              </a:spcAft>
              <a:buSzPts val="1400"/>
              <a:buAutoNum type="arabicParenR"/>
            </a:pPr>
            <a:r>
              <a:rPr lang="en-US" sz="1200">
                <a:solidFill>
                  <a:srgbClr val="3F3F3F"/>
                </a:solidFill>
                <a:latin typeface="Open Sans"/>
                <a:ea typeface="Open Sans"/>
                <a:cs typeface="Open Sans"/>
                <a:sym typeface="Open Sans"/>
              </a:rPr>
              <a:t>Context-Aware Authentication: Check for environments, i.e. systems, environment, location, IP etc.</a:t>
            </a:r>
            <a:endParaRPr/>
          </a:p>
          <a:p>
            <a:pPr indent="-228600" lvl="0" marL="228600" rtl="0" algn="l">
              <a:lnSpc>
                <a:spcPct val="100000"/>
              </a:lnSpc>
              <a:spcBef>
                <a:spcPts val="0"/>
              </a:spcBef>
              <a:spcAft>
                <a:spcPts val="0"/>
              </a:spcAft>
              <a:buSzPts val="1400"/>
              <a:buAutoNum type="arabicParenR"/>
            </a:pPr>
            <a:r>
              <a:rPr lang="en-US" sz="1200">
                <a:solidFill>
                  <a:srgbClr val="3F3F3F"/>
                </a:solidFill>
                <a:latin typeface="Open Sans"/>
                <a:ea typeface="Open Sans"/>
                <a:cs typeface="Open Sans"/>
                <a:sym typeface="Open Sans"/>
              </a:rPr>
              <a:t>Multifactor authentication: Use Multifactor authentication wherever possible</a:t>
            </a:r>
            <a:endParaRPr/>
          </a:p>
          <a:p>
            <a:pPr indent="-228600" lvl="0" marL="228600" rtl="0" algn="l">
              <a:lnSpc>
                <a:spcPct val="100000"/>
              </a:lnSpc>
              <a:spcBef>
                <a:spcPts val="0"/>
              </a:spcBef>
              <a:spcAft>
                <a:spcPts val="0"/>
              </a:spcAft>
              <a:buSzPts val="1400"/>
              <a:buAutoNum type="arabicParenR"/>
            </a:pPr>
            <a:r>
              <a:rPr lang="en-US" sz="1200">
                <a:solidFill>
                  <a:srgbClr val="3F3F3F"/>
                </a:solidFill>
                <a:latin typeface="Open Sans"/>
                <a:ea typeface="Open Sans"/>
                <a:cs typeface="Open Sans"/>
                <a:sym typeface="Open Sans"/>
              </a:rPr>
              <a:t>Identity and Access Management: Strictly follow IAM to identify, authenticate, and authorize processes and users.</a:t>
            </a:r>
            <a:endParaRPr/>
          </a:p>
          <a:p>
            <a:pPr indent="-228600" lvl="0" marL="228600" rtl="0" algn="l">
              <a:lnSpc>
                <a:spcPct val="100000"/>
              </a:lnSpc>
              <a:spcBef>
                <a:spcPts val="0"/>
              </a:spcBef>
              <a:spcAft>
                <a:spcPts val="0"/>
              </a:spcAft>
              <a:buSzPts val="1400"/>
              <a:buAutoNum type="arabicParenR"/>
            </a:pPr>
            <a:r>
              <a:rPr lang="en-US" sz="1200">
                <a:solidFill>
                  <a:srgbClr val="3F3F3F"/>
                </a:solidFill>
                <a:latin typeface="Open Sans"/>
                <a:ea typeface="Open Sans"/>
                <a:cs typeface="Open Sans"/>
                <a:sym typeface="Open Sans"/>
              </a:rPr>
              <a:t>Data Encryption: Encrypt the data wherever there is a need to encrypt.</a:t>
            </a:r>
            <a:endParaRPr/>
          </a:p>
          <a:p>
            <a:pPr indent="-228600" lvl="0" marL="228600" rtl="0" algn="l">
              <a:lnSpc>
                <a:spcPct val="100000"/>
              </a:lnSpc>
              <a:spcBef>
                <a:spcPts val="0"/>
              </a:spcBef>
              <a:spcAft>
                <a:spcPts val="0"/>
              </a:spcAft>
              <a:buSzPts val="1400"/>
              <a:buAutoNum type="arabicParenR"/>
            </a:pPr>
            <a:r>
              <a:rPr lang="en-US" sz="1200">
                <a:solidFill>
                  <a:srgbClr val="3F3F3F"/>
                </a:solidFill>
                <a:latin typeface="Open Sans"/>
                <a:ea typeface="Open Sans"/>
                <a:cs typeface="Open Sans"/>
                <a:sym typeface="Open Sans"/>
              </a:rPr>
              <a:t>Microsegmentation </a:t>
            </a:r>
            <a:r>
              <a:rPr b="0" i="0" lang="en-US">
                <a:solidFill>
                  <a:srgbClr val="E3E3E3"/>
                </a:solidFill>
                <a:highlight>
                  <a:srgbClr val="131314"/>
                </a:highlight>
                <a:latin typeface="Arial"/>
                <a:ea typeface="Arial"/>
                <a:cs typeface="Arial"/>
                <a:sym typeface="Arial"/>
              </a:rPr>
              <a:t>is a cybersecurity approach that involves dividing a computer network into smaller, more secure zones</a:t>
            </a:r>
            <a:endParaRPr/>
          </a:p>
        </p:txBody>
      </p:sp>
      <p:sp>
        <p:nvSpPr>
          <p:cNvPr id="989" name="Google Shape;989;p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3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i="0" lang="en-US">
                <a:solidFill>
                  <a:srgbClr val="45545F"/>
                </a:solidFill>
              </a:rPr>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i="0">
              <a:solidFill>
                <a:srgbClr val="45545F"/>
              </a:solidFill>
            </a:endParaRPr>
          </a:p>
          <a:p>
            <a:pPr indent="-228600" lvl="0" marL="457200" marR="0" rtl="0" algn="l">
              <a:lnSpc>
                <a:spcPct val="100000"/>
              </a:lnSpc>
              <a:spcBef>
                <a:spcPts val="0"/>
              </a:spcBef>
              <a:spcAft>
                <a:spcPts val="0"/>
              </a:spcAft>
              <a:buClr>
                <a:srgbClr val="000000"/>
              </a:buClr>
              <a:buSzPts val="1400"/>
              <a:buFont typeface="Arial"/>
              <a:buNone/>
            </a:pPr>
            <a:r>
              <a:rPr i="0" lang="en-US">
                <a:solidFill>
                  <a:srgbClr val="45545F"/>
                </a:solidFill>
              </a:rPr>
              <a:t>Explain Control Planes and their components, Components of Control planes are discussed further in the slides</a:t>
            </a:r>
            <a:endParaRPr/>
          </a:p>
          <a:p>
            <a:pPr indent="-228600" lvl="0" marL="457200" marR="0" rtl="0" algn="l">
              <a:lnSpc>
                <a:spcPct val="100000"/>
              </a:lnSpc>
              <a:spcBef>
                <a:spcPts val="0"/>
              </a:spcBef>
              <a:spcAft>
                <a:spcPts val="0"/>
              </a:spcAft>
              <a:buClr>
                <a:srgbClr val="000000"/>
              </a:buClr>
              <a:buSzPts val="1400"/>
              <a:buFont typeface="Arial"/>
              <a:buNone/>
            </a:pPr>
            <a:r>
              <a:t/>
            </a:r>
            <a:endParaRPr i="0">
              <a:solidFill>
                <a:srgbClr val="45545F"/>
              </a:solidFill>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434343"/>
                </a:solidFill>
                <a:latin typeface="Open Sans"/>
                <a:ea typeface="Open Sans"/>
                <a:cs typeface="Open Sans"/>
                <a:sym typeface="Open Sans"/>
              </a:rPr>
              <a:t>The control plane is a part of the network architecture that deals with routing and traffic control.</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434343"/>
                </a:solidFill>
                <a:latin typeface="Open Sans"/>
                <a:ea typeface="Open Sans"/>
                <a:cs typeface="Open Sans"/>
                <a:sym typeface="Open Sans"/>
              </a:rPr>
              <a:t>In the Zero Trust model, the control plane plays a crucial role in making intelligent decisions based on policies and security protocols.</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434343"/>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i="0">
              <a:solidFill>
                <a:srgbClr val="45545F"/>
              </a:solidFill>
            </a:endParaRPr>
          </a:p>
        </p:txBody>
      </p:sp>
      <p:sp>
        <p:nvSpPr>
          <p:cNvPr id="1012" name="Google Shape;1012;p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Adaptive Identity</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Adaptive identity is a crucial concept, moving beyond static verification and acknowledging that trust is not a one-time occurrence.</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Adaptive identity considers various contextual factors when evaluating access requests. This could include user location, device type, time of access, and even user behavior patterns.</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The Adaptive Identity system continuously monitors the user's activity and device health for any signs of suspicious behavior.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036" name="Google Shape;1036;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Trainer Notes</a:t>
            </a:r>
            <a:endParaRPr/>
          </a:p>
          <a:p>
            <a:pPr indent="-139700" lvl="0" marL="457200" rtl="0" algn="l">
              <a:lnSpc>
                <a:spcPct val="100000"/>
              </a:lnSpc>
              <a:spcBef>
                <a:spcPts val="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Please explain different factors impacting cyber security</a:t>
            </a:r>
            <a:endParaRPr/>
          </a:p>
          <a:p>
            <a:pPr indent="-139700" lvl="0" marL="457200" rtl="0" algn="l">
              <a:lnSpc>
                <a:spcPct val="100000"/>
              </a:lnSpc>
              <a:spcBef>
                <a:spcPts val="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Nature of Business- Type of Business organization is in</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Security Culture- People, Process of the organization</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Legal and Regulatory Compliance – Different type of regulations, standards, organization has to abide by for e.g. ISO 27001,PCI DSS</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Management Support- Management support is vital for cyber security of the organization</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Risk Appetite- Capacity of organization to accept the risk</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Industry threats: Latest industry threats also impact the organization security i.e. ransomware, deepfakes </a:t>
            </a:r>
            <a:endParaRPr/>
          </a:p>
          <a:p>
            <a:pPr indent="-139700" lvl="0" marL="457200" rtl="0" algn="l">
              <a:lnSpc>
                <a:spcPct val="100000"/>
              </a:lnSpc>
              <a:spcBef>
                <a:spcPts val="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p:txBody>
      </p:sp>
      <p:sp>
        <p:nvSpPr>
          <p:cNvPr id="134" name="Google Shape;134;p2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p3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Threat scope reduction</a:t>
            </a:r>
            <a:endParaRPr/>
          </a:p>
          <a:p>
            <a:pPr indent="-342900" lvl="0" marL="342900" rtl="0" algn="l">
              <a:lnSpc>
                <a:spcPct val="100000"/>
              </a:lnSpc>
              <a:spcBef>
                <a:spcPts val="0"/>
              </a:spcBef>
              <a:spcAft>
                <a:spcPts val="0"/>
              </a:spcAft>
              <a:buSzPts val="2800"/>
              <a:buFont typeface="Arial"/>
              <a:buChar char="•"/>
            </a:pPr>
            <a:r>
              <a:rPr b="0" i="0" lang="en-US" sz="1200" u="none" cap="none" strike="noStrike">
                <a:solidFill>
                  <a:srgbClr val="3F3F3F"/>
                </a:solidFill>
                <a:latin typeface="Open Sans"/>
                <a:ea typeface="Open Sans"/>
                <a:cs typeface="Open Sans"/>
                <a:sym typeface="Open Sans"/>
              </a:rPr>
              <a:t>Zero Trust security aims to reduce the impact of security threats by limiting the attack surface and blast radius.</a:t>
            </a:r>
            <a:endParaRPr/>
          </a:p>
          <a:p>
            <a:pPr indent="-165100" lvl="0" marL="342900" rtl="0" algn="l">
              <a:lnSpc>
                <a:spcPct val="100000"/>
              </a:lnSpc>
              <a:spcBef>
                <a:spcPts val="0"/>
              </a:spcBef>
              <a:spcAft>
                <a:spcPts val="0"/>
              </a:spcAft>
              <a:buSzPts val="2800"/>
              <a:buFont typeface="Arial"/>
              <a:buNone/>
            </a:pPr>
            <a:r>
              <a:t/>
            </a:r>
            <a:endParaRPr b="0" i="0" sz="1200" u="none" cap="none" strike="noStrike">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2800"/>
              <a:buFont typeface="Arial"/>
              <a:buChar char="•"/>
            </a:pPr>
            <a:r>
              <a:rPr b="0" i="0" lang="en-US" sz="1200" u="none" cap="none" strike="noStrike">
                <a:solidFill>
                  <a:srgbClr val="3F3F3F"/>
                </a:solidFill>
                <a:latin typeface="Open Sans"/>
                <a:ea typeface="Open Sans"/>
                <a:cs typeface="Open Sans"/>
                <a:sym typeface="Open Sans"/>
              </a:rPr>
              <a:t>The scope of potential threats is reduced by limiting the privileges of users, systems, and processes to minimize points of attack.</a:t>
            </a:r>
            <a:endParaRPr/>
          </a:p>
          <a:p>
            <a:pPr indent="-165100" lvl="0" marL="342900" rtl="0" algn="l">
              <a:lnSpc>
                <a:spcPct val="100000"/>
              </a:lnSpc>
              <a:spcBef>
                <a:spcPts val="0"/>
              </a:spcBef>
              <a:spcAft>
                <a:spcPts val="0"/>
              </a:spcAft>
              <a:buSzPts val="2800"/>
              <a:buFont typeface="Arial"/>
              <a:buNone/>
            </a:pPr>
            <a:r>
              <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2800"/>
              <a:buFont typeface="Arial"/>
              <a:buChar char="•"/>
            </a:pPr>
            <a:r>
              <a:rPr b="0" i="0" lang="en-US" sz="1200" u="none" cap="none" strike="noStrike">
                <a:solidFill>
                  <a:srgbClr val="3F3F3F"/>
                </a:solidFill>
                <a:latin typeface="Open Sans"/>
                <a:ea typeface="Open Sans"/>
                <a:cs typeface="Open Sans"/>
                <a:sym typeface="Open Sans"/>
              </a:rPr>
              <a:t>This can be achieved through least privilege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ccess, micro segmentation, </a:t>
            </a:r>
            <a:r>
              <a:rPr lang="en-US" sz="1200">
                <a:solidFill>
                  <a:srgbClr val="3F3F3F"/>
                </a:solidFill>
                <a:latin typeface="Open Sans"/>
                <a:ea typeface="Open Sans"/>
                <a:cs typeface="Open Sans"/>
                <a:sym typeface="Open Sans"/>
              </a:rPr>
              <a:t>c</a:t>
            </a:r>
            <a:r>
              <a:rPr b="0" i="0" lang="en-US" sz="1200" u="none" cap="none" strike="noStrike">
                <a:solidFill>
                  <a:srgbClr val="3F3F3F"/>
                </a:solidFill>
                <a:latin typeface="Open Sans"/>
                <a:ea typeface="Open Sans"/>
                <a:cs typeface="Open Sans"/>
                <a:sym typeface="Open Sans"/>
              </a:rPr>
              <a:t>ontinuous </a:t>
            </a:r>
            <a:r>
              <a:rPr lang="en-US" sz="1200">
                <a:solidFill>
                  <a:srgbClr val="3F3F3F"/>
                </a:solidFill>
                <a:latin typeface="Open Sans"/>
                <a:ea typeface="Open Sans"/>
                <a:cs typeface="Open Sans"/>
                <a:sym typeface="Open Sans"/>
              </a:rPr>
              <a:t>verification, and d</a:t>
            </a:r>
            <a:r>
              <a:rPr b="0" i="0" lang="en-US" sz="1200" u="none" cap="none" strike="noStrike">
                <a:solidFill>
                  <a:srgbClr val="3F3F3F"/>
                </a:solidFill>
                <a:latin typeface="Open Sans"/>
                <a:ea typeface="Open Sans"/>
                <a:cs typeface="Open Sans"/>
                <a:sym typeface="Open Sans"/>
              </a:rPr>
              <a:t>eny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ll by default.</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046" name="Google Shape;1046;p3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Policy Driven access control.</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342900" lvl="0" marL="342900" rtl="0" algn="l">
              <a:lnSpc>
                <a:spcPct val="100000"/>
              </a:lnSpc>
              <a:spcBef>
                <a:spcPts val="0"/>
              </a:spcBef>
              <a:spcAft>
                <a:spcPts val="0"/>
              </a:spcAft>
              <a:buSzPts val="2800"/>
              <a:buFont typeface="Arial"/>
              <a:buChar char="•"/>
            </a:pPr>
            <a:r>
              <a:rPr lang="en-US" sz="2200">
                <a:solidFill>
                  <a:srgbClr val="3F3F3F"/>
                </a:solidFill>
                <a:latin typeface="Open Sans"/>
                <a:ea typeface="Open Sans"/>
                <a:cs typeface="Open Sans"/>
                <a:sym typeface="Open Sans"/>
              </a:rPr>
              <a:t>It is a system that grants or denies access to network resources based on predefined policies.</a:t>
            </a:r>
            <a:endParaRPr/>
          </a:p>
          <a:p>
            <a:pPr indent="-342900" lvl="0" marL="342900" rtl="0" algn="l">
              <a:lnSpc>
                <a:spcPct val="100000"/>
              </a:lnSpc>
              <a:spcBef>
                <a:spcPts val="0"/>
              </a:spcBef>
              <a:spcAft>
                <a:spcPts val="0"/>
              </a:spcAft>
              <a:buSzPts val="2800"/>
              <a:buFont typeface="Arial"/>
              <a:buChar char="•"/>
            </a:pPr>
            <a:r>
              <a:rPr lang="en-US" sz="2200">
                <a:solidFill>
                  <a:srgbClr val="3F3F3F"/>
                </a:solidFill>
                <a:latin typeface="Open Sans"/>
                <a:ea typeface="Open Sans"/>
                <a:cs typeface="Open Sans"/>
                <a:sym typeface="Open Sans"/>
              </a:rPr>
              <a:t>These policies consider various factors, including the user’s role, the type of data requested, and the device’s security status from which the request is made.</a:t>
            </a:r>
            <a:endParaRPr sz="2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2800"/>
              <a:buFont typeface="Arial"/>
              <a:buChar char="•"/>
            </a:pPr>
            <a:r>
              <a:rPr lang="en-US" sz="2200">
                <a:solidFill>
                  <a:srgbClr val="3F3F3F"/>
                </a:solidFill>
                <a:latin typeface="Open Sans"/>
                <a:ea typeface="Open Sans"/>
                <a:cs typeface="Open Sans"/>
                <a:sym typeface="Open Sans"/>
              </a:rPr>
              <a:t>This can be achieved through</a:t>
            </a:r>
            <a:endParaRPr/>
          </a:p>
          <a:p>
            <a:pPr indent="-228600" lvl="1" marL="914400" rtl="0" algn="l">
              <a:lnSpc>
                <a:spcPct val="100000"/>
              </a:lnSpc>
              <a:spcBef>
                <a:spcPts val="0"/>
              </a:spcBef>
              <a:spcAft>
                <a:spcPts val="0"/>
              </a:spcAft>
              <a:buSzPts val="2800"/>
              <a:buNone/>
            </a:pPr>
            <a:r>
              <a:rPr lang="en-US" sz="2200">
                <a:solidFill>
                  <a:srgbClr val="3F3F3F"/>
                </a:solidFill>
                <a:latin typeface="Open Sans"/>
                <a:ea typeface="Open Sans"/>
                <a:cs typeface="Open Sans"/>
                <a:sym typeface="Open Sans"/>
              </a:rPr>
              <a:t>     a) Centralized Policy Management </a:t>
            </a:r>
            <a:endParaRPr/>
          </a:p>
          <a:p>
            <a:pPr indent="-228600" lvl="1" marL="914400" rtl="0" algn="l">
              <a:lnSpc>
                <a:spcPct val="100000"/>
              </a:lnSpc>
              <a:spcBef>
                <a:spcPts val="0"/>
              </a:spcBef>
              <a:spcAft>
                <a:spcPts val="0"/>
              </a:spcAft>
              <a:buSzPts val="2800"/>
              <a:buNone/>
            </a:pPr>
            <a:r>
              <a:rPr lang="en-US" sz="2200">
                <a:solidFill>
                  <a:srgbClr val="3F3F3F"/>
                </a:solidFill>
                <a:latin typeface="Open Sans"/>
                <a:ea typeface="Open Sans"/>
                <a:cs typeface="Open Sans"/>
                <a:sym typeface="Open Sans"/>
              </a:rPr>
              <a:t>     b) Least Privilege principal</a:t>
            </a:r>
            <a:endParaRPr/>
          </a:p>
          <a:p>
            <a:pPr indent="-228600" lvl="1" marL="914400" rtl="0" algn="l">
              <a:lnSpc>
                <a:spcPct val="100000"/>
              </a:lnSpc>
              <a:spcBef>
                <a:spcPts val="0"/>
              </a:spcBef>
              <a:spcAft>
                <a:spcPts val="0"/>
              </a:spcAft>
              <a:buSzPts val="2800"/>
              <a:buNone/>
            </a:pPr>
            <a:r>
              <a:rPr lang="en-US" sz="2200">
                <a:solidFill>
                  <a:srgbClr val="3F3F3F"/>
                </a:solidFill>
                <a:latin typeface="Open Sans"/>
                <a:ea typeface="Open Sans"/>
                <a:cs typeface="Open Sans"/>
                <a:sym typeface="Open Sans"/>
              </a:rPr>
              <a:t>     c) Dynamic access control</a:t>
            </a:r>
            <a:endParaRPr/>
          </a:p>
          <a:p>
            <a:pPr indent="-228600" lvl="1" marL="914400" rtl="0" algn="l">
              <a:lnSpc>
                <a:spcPct val="100000"/>
              </a:lnSpc>
              <a:spcBef>
                <a:spcPts val="0"/>
              </a:spcBef>
              <a:spcAft>
                <a:spcPts val="0"/>
              </a:spcAft>
              <a:buSzPts val="2800"/>
              <a:buNone/>
            </a:pPr>
            <a:r>
              <a:rPr lang="en-US" sz="2200">
                <a:solidFill>
                  <a:srgbClr val="3F3F3F"/>
                </a:solidFill>
                <a:latin typeface="Open Sans"/>
                <a:ea typeface="Open Sans"/>
                <a:cs typeface="Open Sans"/>
                <a:sym typeface="Open Sans"/>
              </a:rPr>
              <a:t>     d) Integration with adaptive identity.</a:t>
            </a:r>
            <a:endParaRPr/>
          </a:p>
          <a:p>
            <a:pPr indent="-228600" lvl="1" marL="914400" rtl="0" algn="l">
              <a:lnSpc>
                <a:spcPct val="100000"/>
              </a:lnSpc>
              <a:spcBef>
                <a:spcPts val="0"/>
              </a:spcBef>
              <a:spcAft>
                <a:spcPts val="0"/>
              </a:spcAft>
              <a:buSzPts val="2800"/>
              <a:buNone/>
            </a:pPr>
            <a:r>
              <a:rPr lang="en-US" sz="2200">
                <a:solidFill>
                  <a:srgbClr val="3F3F3F"/>
                </a:solidFill>
                <a:latin typeface="Open Sans"/>
                <a:ea typeface="Open Sans"/>
                <a:cs typeface="Open Sans"/>
                <a:sym typeface="Open Sans"/>
              </a:rPr>
              <a:t>     e) Reduced Attack Surface</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058" name="Google Shape;1058;p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7" name="Google Shape;1067;p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Policy Engine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The policy engine determines who gains access to critical network resources per-user.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It operates based on policies written by the organization’s security team, which lays down the access rules.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Context is crucial, with data from SIEM, threat intelligence, user attributes, and device information informing decisions.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Once the policy engine evaluates all the parameters, it communicates its decision to a policy administrator, who executes it on the ground.</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068" name="Google Shape;1068;p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3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Policy Enforcement Point</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Policy Enforcement Point (PEP) acts as the gatekeeper, enforcing the access control decisions made by the Policy Engine in the control plane.</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 It's essentially the muscle that implements the rules the brain sets.</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The policy enforcement point assumes the role of a vigilant gatekeeper.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It’s like a security checkpoint that follows the rules set by the policy administrator and double-checked by the policy engine.</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 This checkpoint ensures that only authorized actions get through and prevents potential breaches.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078" name="Google Shape;1078;p3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3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Explain Data Planes</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The data plane in cybersecurity is the operational core responsible for the actual movement and forwarding of data packets within a network.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It focuses on executing tasks such as routing, switching, and packet forwarding based on predefined rules and policies.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 In a Zero Trust security framework, the data plane enforces policies determined by the control plane and ensures that data packets are properly routed, inspected, and potentially blocked or modified based on the security protocols and policies in place.</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089" name="Google Shape;1089;p3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3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i="0" lang="en-US">
                <a:solidFill>
                  <a:srgbClr val="45545F"/>
                </a:solidFill>
              </a:rPr>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i="0">
              <a:solidFill>
                <a:srgbClr val="45545F"/>
              </a:solidFill>
            </a:endParaRPr>
          </a:p>
          <a:p>
            <a:pPr indent="-228600" lvl="0" marL="457200" marR="0" rtl="0" algn="l">
              <a:lnSpc>
                <a:spcPct val="100000"/>
              </a:lnSpc>
              <a:spcBef>
                <a:spcPts val="0"/>
              </a:spcBef>
              <a:spcAft>
                <a:spcPts val="0"/>
              </a:spcAft>
              <a:buClr>
                <a:srgbClr val="000000"/>
              </a:buClr>
              <a:buSzPts val="1400"/>
              <a:buFont typeface="Arial"/>
              <a:buNone/>
            </a:pPr>
            <a:r>
              <a:rPr i="0" lang="en-US">
                <a:solidFill>
                  <a:srgbClr val="45545F"/>
                </a:solidFill>
              </a:rPr>
              <a:t>Explain Data Planes Components, details of components are discussed in next slides</a:t>
            </a:r>
            <a:endParaRPr/>
          </a:p>
          <a:p>
            <a:pPr indent="-228600" lvl="0" marL="457200" marR="0" rtl="0" algn="l">
              <a:lnSpc>
                <a:spcPct val="100000"/>
              </a:lnSpc>
              <a:spcBef>
                <a:spcPts val="0"/>
              </a:spcBef>
              <a:spcAft>
                <a:spcPts val="0"/>
              </a:spcAft>
              <a:buClr>
                <a:srgbClr val="000000"/>
              </a:buClr>
              <a:buSzPts val="1400"/>
              <a:buFont typeface="Arial"/>
              <a:buNone/>
            </a:pPr>
            <a:r>
              <a:t/>
            </a:r>
            <a:endParaRPr i="0">
              <a:solidFill>
                <a:srgbClr val="45545F"/>
              </a:solidFill>
            </a:endParaRPr>
          </a:p>
          <a:p>
            <a:pPr indent="-228600" lvl="0" marL="457200" marR="0" rtl="0" algn="l">
              <a:lnSpc>
                <a:spcPct val="100000"/>
              </a:lnSpc>
              <a:spcBef>
                <a:spcPts val="0"/>
              </a:spcBef>
              <a:spcAft>
                <a:spcPts val="0"/>
              </a:spcAft>
              <a:buClr>
                <a:srgbClr val="000000"/>
              </a:buClr>
              <a:buSzPts val="1400"/>
              <a:buFont typeface="Arial"/>
              <a:buNone/>
            </a:pPr>
            <a:r>
              <a:rPr i="0" lang="en-US">
                <a:solidFill>
                  <a:srgbClr val="45545F"/>
                </a:solidFill>
              </a:rPr>
              <a:t>Subject- </a:t>
            </a:r>
            <a:r>
              <a:rPr lang="en-US" sz="1200">
                <a:solidFill>
                  <a:srgbClr val="3F3F3F"/>
                </a:solidFill>
                <a:latin typeface="Open Sans"/>
                <a:ea typeface="Open Sans"/>
                <a:cs typeface="Open Sans"/>
                <a:sym typeface="Open Sans"/>
              </a:rPr>
              <a:t>Subjects in the data plane are the entities that initiate data communication, while systems represent the collective infrastructure, resources, and devices that are responsible for processing and forwarding data packets as they traverse the network</a:t>
            </a:r>
            <a:endParaRPr i="0"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i="0" lang="en-US" sz="1200">
                <a:solidFill>
                  <a:srgbClr val="3F3F3F"/>
                </a:solidFill>
                <a:latin typeface="Open Sans"/>
                <a:ea typeface="Open Sans"/>
                <a:cs typeface="Open Sans"/>
                <a:sym typeface="Open Sans"/>
              </a:rPr>
              <a:t>Implicit Trust Zones-</a:t>
            </a:r>
            <a:r>
              <a:rPr lang="en-US" sz="1200">
                <a:solidFill>
                  <a:srgbClr val="3F3F3F"/>
                </a:solidFill>
                <a:latin typeface="Open Sans"/>
                <a:ea typeface="Open Sans"/>
                <a:cs typeface="Open Sans"/>
                <a:sym typeface="Open Sans"/>
              </a:rPr>
              <a:t>This refers to areas within a network or system where certain levels of trust are assumed without explicit verification. </a:t>
            </a:r>
            <a:endParaRPr/>
          </a:p>
          <a:p>
            <a:pPr indent="-228600" lvl="0" marL="457200" marR="0" rtl="0" algn="l">
              <a:lnSpc>
                <a:spcPct val="100000"/>
              </a:lnSpc>
              <a:spcBef>
                <a:spcPts val="0"/>
              </a:spcBef>
              <a:spcAft>
                <a:spcPts val="0"/>
              </a:spcAft>
              <a:buClr>
                <a:srgbClr val="000000"/>
              </a:buClr>
              <a:buSzPts val="1400"/>
              <a:buFont typeface="Arial"/>
              <a:buNone/>
            </a:pPr>
            <a:r>
              <a:rPr i="0" lang="en-US">
                <a:solidFill>
                  <a:srgbClr val="45545F"/>
                </a:solidFill>
              </a:rPr>
              <a:t>Internal Network Zones- </a:t>
            </a:r>
            <a:r>
              <a:rPr lang="en-US" sz="1200">
                <a:solidFill>
                  <a:srgbClr val="3F3F3F"/>
                </a:solidFill>
                <a:latin typeface="Open Sans"/>
                <a:ea typeface="Open Sans"/>
                <a:cs typeface="Open Sans"/>
                <a:sym typeface="Open Sans"/>
              </a:rPr>
              <a:t>Devices and resources within the company's internal network are considered trustworthy because they are protected by the organization’s firewall.</a:t>
            </a:r>
            <a:endParaRPr/>
          </a:p>
          <a:p>
            <a:pPr indent="-228600" lvl="0" marL="457200" marR="0" rtl="0" algn="l">
              <a:lnSpc>
                <a:spcPct val="100000"/>
              </a:lnSpc>
              <a:spcBef>
                <a:spcPts val="0"/>
              </a:spcBef>
              <a:spcAft>
                <a:spcPts val="0"/>
              </a:spcAft>
              <a:buClr>
                <a:srgbClr val="000000"/>
              </a:buClr>
              <a:buSzPts val="1400"/>
              <a:buFont typeface="Arial"/>
              <a:buNone/>
            </a:pPr>
            <a:r>
              <a:rPr i="0" lang="en-US">
                <a:solidFill>
                  <a:srgbClr val="45545F"/>
                </a:solidFill>
              </a:rPr>
              <a:t>DMZ-</a:t>
            </a:r>
            <a:r>
              <a:rPr lang="en-US" sz="1200">
                <a:solidFill>
                  <a:srgbClr val="3F3F3F"/>
                </a:solidFill>
                <a:latin typeface="Open Sans"/>
                <a:ea typeface="Open Sans"/>
                <a:cs typeface="Open Sans"/>
                <a:sym typeface="Open Sans"/>
              </a:rPr>
              <a:t>The DMZ is an area that is neither fully trusted nor entirely untrusted. It’s an intermediate zone that allows controlled access to certain services from the external network.</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External Zone -External networks, such as the internet, are typically treated as untrusted zones due to the inherent risks associated with them</a:t>
            </a:r>
            <a:endParaRPr/>
          </a:p>
          <a:p>
            <a:pPr indent="-228600" lvl="0" marL="457200" marR="0" rtl="0" algn="l">
              <a:lnSpc>
                <a:spcPct val="100000"/>
              </a:lnSpc>
              <a:spcBef>
                <a:spcPts val="0"/>
              </a:spcBef>
              <a:spcAft>
                <a:spcPts val="0"/>
              </a:spcAft>
              <a:buClr>
                <a:srgbClr val="000000"/>
              </a:buClr>
              <a:buSzPts val="1400"/>
              <a:buFont typeface="Arial"/>
              <a:buNone/>
            </a:pPr>
            <a:r>
              <a:t/>
            </a:r>
            <a:endParaRPr i="0">
              <a:solidFill>
                <a:srgbClr val="45545F"/>
              </a:solidFill>
            </a:endParaRPr>
          </a:p>
        </p:txBody>
      </p:sp>
      <p:sp>
        <p:nvSpPr>
          <p:cNvPr id="1098" name="Google Shape;1098;p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p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what is subject/Systems</a:t>
            </a:r>
            <a:endParaRPr/>
          </a:p>
          <a:p>
            <a:pPr indent="0" lvl="0" marL="0" rtl="0" algn="l">
              <a:lnSpc>
                <a:spcPct val="100000"/>
              </a:lnSpc>
              <a:spcBef>
                <a:spcPts val="0"/>
              </a:spcBef>
              <a:spcAft>
                <a:spcPts val="0"/>
              </a:spcAft>
              <a:buSzPts val="1400"/>
              <a:buNone/>
            </a:pPr>
            <a:r>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Subjects in the data plane are the entities that initiate data communication. At the same time, systems represent the collective infrastructure, resources, and devices that are responsible for processing and forwarding data packets as they traverse the network.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These systems include routers, switches, firewalls, load balancers, and other network equipment that transmit and manage data traffic.</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Subjects and systems work in tandem to ensure efficient and secure data transmission within the network architecture.</a:t>
            </a:r>
            <a:endParaRPr/>
          </a:p>
          <a:p>
            <a:pPr indent="-228600" lvl="0" marL="457200" rtl="0" algn="l">
              <a:lnSpc>
                <a:spcPct val="100000"/>
              </a:lnSpc>
              <a:spcBef>
                <a:spcPts val="0"/>
              </a:spcBef>
              <a:spcAft>
                <a:spcPts val="0"/>
              </a:spcAft>
              <a:buSzPts val="2800"/>
              <a:buNone/>
            </a:pPr>
            <a:r>
              <a:rPr lang="en-US" sz="1200">
                <a:solidFill>
                  <a:srgbClr val="3F3F3F"/>
                </a:solidFill>
                <a:latin typeface="Open Sans"/>
                <a:ea typeface="Open Sans"/>
                <a:cs typeface="Open Sans"/>
                <a:sym typeface="Open Sans"/>
              </a:rPr>
              <a:t> </a:t>
            </a:r>
            <a:endParaRPr/>
          </a:p>
        </p:txBody>
      </p:sp>
      <p:sp>
        <p:nvSpPr>
          <p:cNvPr id="1143" name="Google Shape;1143;p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p3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Implicit Trust Zones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This refers to areas within a network or system where certain levels of trust are assumed without explicit verification.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These zones are designed to simplify and expedite communication and interactions between components within those zones.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Implicit trust zones are established based on predefined rules, configurations, or assumptions about the security and integrity of the components involved. </a:t>
            </a:r>
            <a:endParaRPr/>
          </a:p>
          <a:p>
            <a:pPr indent="-342900" lvl="0" marL="342900" rtl="0" algn="l">
              <a:lnSpc>
                <a:spcPct val="100000"/>
              </a:lnSpc>
              <a:spcBef>
                <a:spcPts val="0"/>
              </a:spcBef>
              <a:spcAft>
                <a:spcPts val="0"/>
              </a:spcAft>
              <a:buSzPts val="2800"/>
              <a:buFont typeface="Arial"/>
              <a:buChar char="•"/>
            </a:pPr>
            <a:r>
              <a:rPr lang="en-US" sz="1200">
                <a:solidFill>
                  <a:srgbClr val="3F3F3F"/>
                </a:solidFill>
                <a:latin typeface="Open Sans"/>
                <a:ea typeface="Open Sans"/>
                <a:cs typeface="Open Sans"/>
                <a:sym typeface="Open Sans"/>
              </a:rPr>
              <a:t>An implicit trust zone implies that the components within that zone are considered trustworthy and authorized to communicate with each other without stringent authentication or verification processes.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157" name="Google Shape;1157;p3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p3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Internal network zones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342900" lvl="0" marL="342900" rtl="0" algn="l">
              <a:lnSpc>
                <a:spcPct val="100000"/>
              </a:lnSpc>
              <a:spcBef>
                <a:spcPts val="0"/>
              </a:spcBef>
              <a:spcAft>
                <a:spcPts val="0"/>
              </a:spcAft>
              <a:buSzPts val="2800"/>
              <a:buFont typeface="Arial"/>
              <a:buChar char="•"/>
            </a:pPr>
            <a:r>
              <a:rPr lang="en-US"/>
              <a:t>Devices and resources within the company's internal network are considered trustworthy because they are protected by the organization's firewall. This area is also referred to as the local area network (LAN), and it's where the domain controller and database servers are located.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168" name="Google Shape;1168;p3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p3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Demilitarized zones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342900" lvl="0" marL="342900" rtl="0" algn="l">
              <a:lnSpc>
                <a:spcPct val="100000"/>
              </a:lnSpc>
              <a:spcBef>
                <a:spcPts val="0"/>
              </a:spcBef>
              <a:spcAft>
                <a:spcPts val="0"/>
              </a:spcAft>
              <a:buSzPts val="2800"/>
              <a:buFont typeface="Arial"/>
              <a:buChar char="•"/>
            </a:pPr>
            <a:r>
              <a:rPr lang="en-US"/>
              <a:t>The DMZ is an area that is neither fully trusted nor entirely untrusted. It’s an intermediate zone that allows controlled access to certain services from the external network. Communication between the DMZ and the internal network might be subject to more stringent controls. This is also commonly known as a screened subnet, where resources accessed by untrusted and trusted networks reside.</a:t>
            </a:r>
            <a:endParaRPr/>
          </a:p>
        </p:txBody>
      </p:sp>
      <p:sp>
        <p:nvSpPr>
          <p:cNvPr id="1179" name="Google Shape;1179;p3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Discuss cybersecurity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Cyber security, also referred to as information technology (IT) security or electronic information security, is the practice of protecting computer systems, networks, and data from unauthorized access, use, disclosure, disruption, modification, or destruction. In simpler terms, it's all about keeping your digital information safe from harm.</a:t>
            </a:r>
            <a:endParaRPr/>
          </a:p>
          <a:p>
            <a:pPr indent="-342900" lvl="1"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Cybersecurity refers to anything intended to protect enterprises from intentional attacks, breaches, incidents, and consequences</a:t>
            </a:r>
            <a:endParaRPr/>
          </a:p>
          <a:p>
            <a:pPr indent="-342900" lvl="1" marL="342900" marR="0" rtl="0" algn="l">
              <a:lnSpc>
                <a:spcPct val="100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It can also be defined as the protection of information assets by addressing threats to information processed, stored, and transported by internetworked information systems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52" name="Google Shape;152;p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p3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External Zones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342900" lvl="0" marL="342900" rtl="0" algn="l">
              <a:lnSpc>
                <a:spcPct val="100000"/>
              </a:lnSpc>
              <a:spcBef>
                <a:spcPts val="0"/>
              </a:spcBef>
              <a:spcAft>
                <a:spcPts val="0"/>
              </a:spcAft>
              <a:buSzPts val="2800"/>
              <a:buFont typeface="Arial"/>
              <a:buChar char="•"/>
            </a:pPr>
            <a:r>
              <a:rPr lang="en-US"/>
              <a:t>External networks, such as the internet, are typically treated as untrusted zones due to the inherent risks associated with them. Communication from the external network into the internal network usually requires strong security measures. This is also known as the wide area network—an untrusted network.</a:t>
            </a:r>
            <a:endParaRPr/>
          </a:p>
        </p:txBody>
      </p:sp>
      <p:sp>
        <p:nvSpPr>
          <p:cNvPr id="1190" name="Google Shape;1190;p3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0" name="Google Shape;1200;p3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Explain the difference between Zero trust and Defense in depth</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Zero trust is based on concept of trusting only verifies everything, even if it is insider.it has no explicit trust zone, instead of it is having compartmentalized small trust zone to limit the impact. There is no hard and core defined parameter</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Defense in depth is an old model which is based on concept that internal  people and process needs to implicitly trusted and more security controls are deployed on traffic coming from outside. There is a clear boundary segregating internal and external traffic</a:t>
            </a:r>
            <a:endParaRPr/>
          </a:p>
        </p:txBody>
      </p:sp>
      <p:sp>
        <p:nvSpPr>
          <p:cNvPr id="1201" name="Google Shape;1201;p3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3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9" name="Google Shape;1209;p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3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Physical security is an essential part of a security</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plan and forms the basis of all other security</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measures, including personnel and information.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The most important goal in planning a site is the</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protection of life, property, and operations.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It is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 standard operational procedure for a security professional to review all aspects</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of construction.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Layered approach is a strategy that includes examining physical security measures starting at the site perimeter and working down to the desktop computer.</a:t>
            </a:r>
            <a:endParaRPr/>
          </a:p>
          <a:p>
            <a:pPr indent="0" lvl="0" marL="0" rtl="0" algn="l">
              <a:lnSpc>
                <a:spcPct val="100000"/>
              </a:lnSpc>
              <a:spcBef>
                <a:spcPts val="0"/>
              </a:spcBef>
              <a:spcAft>
                <a:spcPts val="0"/>
              </a:spcAft>
              <a:buSzPts val="1400"/>
              <a:buNone/>
            </a:pPr>
            <a:r>
              <a:t/>
            </a:r>
            <a:endParaRPr/>
          </a:p>
        </p:txBody>
      </p:sp>
      <p:sp>
        <p:nvSpPr>
          <p:cNvPr id="1214" name="Google Shape;1214;p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3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b="0" i="0" lang="en-US" sz="1200" u="none" cap="none" strike="noStrike">
                <a:solidFill>
                  <a:srgbClr val="3F3F3F"/>
                </a:solidFill>
                <a:latin typeface="Open Sans"/>
                <a:ea typeface="Open Sans"/>
                <a:cs typeface="Open Sans"/>
                <a:sym typeface="Open Sans"/>
              </a:rPr>
              <a:t>CPTED is a crime reduction technique.</a:t>
            </a:r>
            <a:endParaRPr b="0" i="0"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cap="none" strike="noStrike">
                <a:solidFill>
                  <a:srgbClr val="3F3F3F"/>
                </a:solidFill>
                <a:latin typeface="Open Sans"/>
                <a:ea typeface="Open Sans"/>
                <a:cs typeface="Open Sans"/>
                <a:sym typeface="Open Sans"/>
              </a:rPr>
              <a:t>Examples</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Streets, parks, museums, government</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buildings, houses, and commercial complexes.</a:t>
            </a:r>
            <a:endParaRPr/>
          </a:p>
          <a:p>
            <a:pPr indent="0" lvl="0" marL="0" rtl="0" algn="l">
              <a:lnSpc>
                <a:spcPct val="100000"/>
              </a:lnSpc>
              <a:spcBef>
                <a:spcPts val="0"/>
              </a:spcBef>
              <a:spcAft>
                <a:spcPts val="0"/>
              </a:spcAft>
              <a:buSzPts val="1400"/>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three </a:t>
            </a:r>
            <a:r>
              <a:rPr lang="en-US" sz="1200">
                <a:solidFill>
                  <a:srgbClr val="3F3F3F"/>
                </a:solidFill>
                <a:latin typeface="Open Sans"/>
                <a:ea typeface="Open Sans"/>
                <a:cs typeface="Open Sans"/>
                <a:sym typeface="Open Sans"/>
              </a:rPr>
              <a:t>environmental </a:t>
            </a:r>
            <a:r>
              <a:rPr b="0" i="0" lang="en-US" sz="1200" u="none" cap="none" strike="noStrike">
                <a:solidFill>
                  <a:srgbClr val="3F3F3F"/>
                </a:solidFill>
                <a:latin typeface="Open Sans"/>
                <a:ea typeface="Open Sans"/>
                <a:cs typeface="Open Sans"/>
                <a:sym typeface="Open Sans"/>
              </a:rPr>
              <a:t>strategies of CPTED are:</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Territoriality: These make users feel safe and make</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the potential offender aware of a substantial risk of</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apprehension.</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Surveillance: It creates the perception that people can be seen.</a:t>
            </a:r>
            <a:endParaRPr b="0" i="0" sz="12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Access Control: It limits the opportunit</a:t>
            </a:r>
            <a:r>
              <a:rPr lang="en-US" sz="1200">
                <a:solidFill>
                  <a:srgbClr val="3F3F3F"/>
                </a:solidFill>
                <a:latin typeface="Open Sans"/>
                <a:ea typeface="Open Sans"/>
                <a:cs typeface="Open Sans"/>
                <a:sym typeface="Open Sans"/>
              </a:rPr>
              <a:t>ies </a:t>
            </a:r>
            <a:r>
              <a:rPr b="0" i="0" lang="en-US" sz="1200" u="none" cap="none" strike="noStrike">
                <a:solidFill>
                  <a:srgbClr val="3F3F3F"/>
                </a:solidFill>
                <a:latin typeface="Open Sans"/>
                <a:ea typeface="Open Sans"/>
                <a:cs typeface="Open Sans"/>
                <a:sym typeface="Open Sans"/>
              </a:rPr>
              <a:t>for crime.</a:t>
            </a:r>
            <a:endParaRPr/>
          </a:p>
          <a:p>
            <a:pPr indent="0" lvl="0" marL="0" rtl="0" algn="l">
              <a:lnSpc>
                <a:spcPct val="100000"/>
              </a:lnSpc>
              <a:spcBef>
                <a:spcPts val="0"/>
              </a:spcBef>
              <a:spcAft>
                <a:spcPts val="0"/>
              </a:spcAft>
              <a:buSzPts val="1400"/>
              <a:buNone/>
            </a:pPr>
            <a:r>
              <a:t/>
            </a:r>
            <a:endParaRPr/>
          </a:p>
        </p:txBody>
      </p:sp>
      <p:sp>
        <p:nvSpPr>
          <p:cNvPr id="1224" name="Google Shape;1224;p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factors involved in support facilities given on the slide.</a:t>
            </a:r>
            <a:endParaRPr/>
          </a:p>
        </p:txBody>
      </p:sp>
      <p:sp>
        <p:nvSpPr>
          <p:cNvPr id="1253" name="Google Shape;1253;p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3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pointers given on the slide regarding Data Centre Security</a:t>
            </a:r>
            <a:endParaRPr/>
          </a:p>
        </p:txBody>
      </p:sp>
      <p:sp>
        <p:nvSpPr>
          <p:cNvPr id="1280" name="Google Shape;1280;p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3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b="1" i="0" lang="en-US" sz="1200" u="none" cap="none" strike="noStrike">
                <a:solidFill>
                  <a:srgbClr val="3F3F3F"/>
                </a:solidFill>
                <a:latin typeface="Open Sans"/>
                <a:ea typeface="Open Sans"/>
                <a:cs typeface="Open Sans"/>
                <a:sym typeface="Open Sans"/>
              </a:rPr>
              <a:t>Piggybacking</a:t>
            </a:r>
            <a:endParaRPr/>
          </a:p>
          <a:p>
            <a:pPr indent="0" lvl="0" marL="0" rtl="0" algn="l">
              <a:lnSpc>
                <a:spcPct val="100000"/>
              </a:lnSpc>
              <a:spcBef>
                <a:spcPts val="0"/>
              </a:spcBef>
              <a:spcAft>
                <a:spcPts val="0"/>
              </a:spcAft>
              <a:buSzPts val="1400"/>
              <a:buNone/>
            </a:pPr>
            <a:r>
              <a:rPr i="0" lang="en-US" sz="1200" u="none" cap="none" strike="noStrike">
                <a:solidFill>
                  <a:srgbClr val="3F3F3F"/>
                </a:solidFill>
                <a:latin typeface="Open Sans"/>
                <a:ea typeface="Open Sans"/>
                <a:cs typeface="Open Sans"/>
                <a:sym typeface="Open Sans"/>
              </a:rPr>
              <a:t>Piggybacking is when another person follows through a door with the permission of the person who has received access.</a:t>
            </a:r>
            <a:endParaRPr/>
          </a:p>
          <a:p>
            <a:pPr indent="0" lvl="0" marL="0" rtl="0" algn="l">
              <a:lnSpc>
                <a:spcPct val="100000"/>
              </a:lnSpc>
              <a:spcBef>
                <a:spcPts val="0"/>
              </a:spcBef>
              <a:spcAft>
                <a:spcPts val="0"/>
              </a:spcAft>
              <a:buSzPts val="1400"/>
              <a:buNone/>
            </a:pPr>
            <a:r>
              <a:t/>
            </a:r>
            <a:endParaRPr b="1"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1" i="0" lang="en-US" sz="1200" u="none" cap="none" strike="noStrike">
                <a:solidFill>
                  <a:srgbClr val="3F3F3F"/>
                </a:solidFill>
                <a:latin typeface="Open Sans"/>
                <a:ea typeface="Open Sans"/>
                <a:cs typeface="Open Sans"/>
                <a:sym typeface="Open Sans"/>
              </a:rPr>
              <a:t>Tailgating</a:t>
            </a:r>
            <a:endParaRPr b="0" i="0" sz="1200" u="none" cap="none" strike="noStrike">
              <a:solidFill>
                <a:srgbClr val="3F3F3F"/>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cap="none" strike="noStrike">
                <a:solidFill>
                  <a:srgbClr val="3F3F3F"/>
                </a:solidFill>
                <a:latin typeface="Open Sans"/>
                <a:ea typeface="Open Sans"/>
                <a:cs typeface="Open Sans"/>
                <a:sym typeface="Open Sans"/>
              </a:rPr>
              <a:t>Tailgating is when another person, whether an employee or not, passes through a secure door without the knowledge of the person who has gained legitimate access through the secure door.</a:t>
            </a:r>
            <a:endParaRPr/>
          </a:p>
          <a:p>
            <a:pPr indent="0" lvl="0" marL="0" rtl="0" algn="l">
              <a:lnSpc>
                <a:spcPct val="100000"/>
              </a:lnSpc>
              <a:spcBef>
                <a:spcPts val="0"/>
              </a:spcBef>
              <a:spcAft>
                <a:spcPts val="0"/>
              </a:spcAft>
              <a:buSzPts val="1400"/>
              <a:buNone/>
            </a:pPr>
            <a:r>
              <a:t/>
            </a:r>
            <a:endParaRPr/>
          </a:p>
        </p:txBody>
      </p:sp>
      <p:sp>
        <p:nvSpPr>
          <p:cNvPr id="1300" name="Google Shape;1300;p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3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FFFFFF"/>
                </a:solidFill>
                <a:latin typeface="Open Sans"/>
                <a:ea typeface="Open Sans"/>
                <a:cs typeface="Open Sans"/>
                <a:sym typeface="Open Sans"/>
              </a:rPr>
              <a:t>Turnstiles</a:t>
            </a:r>
            <a:endParaRPr b="0" i="0" sz="1200" u="none" cap="none" strike="noStrike">
              <a:solidFill>
                <a:srgbClr val="000000"/>
              </a:solidFill>
              <a:latin typeface="Arial"/>
              <a:ea typeface="Arial"/>
              <a:cs typeface="Arial"/>
              <a:sym typeface="Arial"/>
            </a:endParaRPr>
          </a:p>
          <a:p>
            <a:pPr indent="-342000" lvl="0" marL="342000" marR="5080" rtl="0" algn="l">
              <a:lnSpc>
                <a:spcPct val="114000"/>
              </a:lnSpc>
              <a:spcBef>
                <a:spcPts val="100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A turnstile is a form of a gate that prevents more than one person at a time from gaining entry and often restricts movement in one direction.</a:t>
            </a:r>
            <a:endParaRPr/>
          </a:p>
          <a:p>
            <a:pPr indent="-342000" lvl="0" marL="342000" marR="636269" rtl="0" algn="l">
              <a:lnSpc>
                <a:spcPct val="114000"/>
              </a:lnSpc>
              <a:spcBef>
                <a:spcPts val="100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It </a:t>
            </a:r>
            <a:r>
              <a:rPr b="0" i="0" lang="en-US" sz="1200" u="none" cap="none" strike="noStrike">
                <a:solidFill>
                  <a:srgbClr val="3F3F3F"/>
                </a:solidFill>
                <a:latin typeface="Open Sans"/>
                <a:ea typeface="Open Sans"/>
                <a:cs typeface="Open Sans"/>
                <a:sym typeface="Open Sans"/>
              </a:rPr>
              <a:t>is the equivalent of a secured revolving door.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FFFFFF"/>
                </a:solidFill>
                <a:latin typeface="Open Sans"/>
                <a:ea typeface="Open Sans"/>
                <a:cs typeface="Open Sans"/>
                <a:sym typeface="Open Sans"/>
              </a:rPr>
              <a:t>Mantraps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It is a double set of doors that is often protected by a guard or some other physical layout that prevents piggybacking and can trap individuals at the discretion of security personnel.</a:t>
            </a:r>
            <a:endParaRPr/>
          </a:p>
          <a:p>
            <a:pPr indent="0" lvl="0" marL="0" rtl="0" algn="l">
              <a:lnSpc>
                <a:spcPct val="100000"/>
              </a:lnSpc>
              <a:spcBef>
                <a:spcPts val="0"/>
              </a:spcBef>
              <a:spcAft>
                <a:spcPts val="0"/>
              </a:spcAft>
              <a:buSzPts val="1400"/>
              <a:buNone/>
            </a:pPr>
            <a:r>
              <a:t/>
            </a:r>
            <a:endParaRPr/>
          </a:p>
        </p:txBody>
      </p:sp>
      <p:sp>
        <p:nvSpPr>
          <p:cNvPr id="1312" name="Google Shape;1312;p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3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latin typeface="Open Sans SemiBold"/>
                <a:ea typeface="Open Sans SemiBold"/>
                <a:cs typeface="Open Sans SemiBold"/>
                <a:sym typeface="Open Sans SemiBold"/>
              </a:rPr>
              <a:t>Smart card</a:t>
            </a:r>
            <a:endParaRPr/>
          </a:p>
          <a:p>
            <a:pPr indent="-342000" lvl="0" marL="342000" marR="144778" rtl="0" algn="l">
              <a:lnSpc>
                <a:spcPct val="114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Security ID with an embedded magnetic strip, bar code, or integrated circuit chip</a:t>
            </a:r>
            <a:endParaRPr/>
          </a:p>
          <a:p>
            <a:pPr indent="-342000" lvl="0" marL="342000" marR="223520" rtl="0" algn="l">
              <a:lnSpc>
                <a:spcPct val="114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Can process information or store a reasonable amount of data in memory</a:t>
            </a:r>
            <a:endParaRPr/>
          </a:p>
          <a:p>
            <a:pPr indent="-342000" lvl="0" marL="342000" marR="566418" rtl="0" algn="l">
              <a:lnSpc>
                <a:spcPct val="114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Can be used in multifactor authentication to improve security</a:t>
            </a:r>
            <a:endParaRPr/>
          </a:p>
          <a:p>
            <a:pPr indent="-342000" lvl="0" marL="342000" rtl="0" algn="l">
              <a:lnSpc>
                <a:spcPct val="114000"/>
              </a:lnSpc>
              <a:spcBef>
                <a:spcPts val="1000"/>
              </a:spcBef>
              <a:spcAft>
                <a:spcPts val="0"/>
              </a:spcAft>
              <a:buClr>
                <a:srgbClr val="3F3F3F"/>
              </a:buClr>
              <a:buSzPts val="2200"/>
              <a:buChar char="•"/>
            </a:pPr>
            <a:r>
              <a:rPr lang="en-US" sz="1200">
                <a:solidFill>
                  <a:srgbClr val="3F3F3F"/>
                </a:solidFill>
                <a:latin typeface="Open Sans"/>
                <a:ea typeface="Open Sans"/>
                <a:cs typeface="Open Sans"/>
                <a:sym typeface="Open Sans"/>
              </a:rPr>
              <a:t>Vulnerable to physical security attacks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SemiBold"/>
                <a:ea typeface="Open Sans SemiBold"/>
                <a:cs typeface="Open Sans SemiBold"/>
                <a:sym typeface="Open Sans SemiBold"/>
              </a:rPr>
              <a:t>Memory card</a:t>
            </a:r>
            <a:endParaRPr/>
          </a:p>
          <a:p>
            <a:pPr indent="-342000" lvl="0" marL="342000" marR="0" rtl="0" algn="l">
              <a:lnSpc>
                <a:spcPct val="114000"/>
              </a:lnSpc>
              <a:spcBef>
                <a:spcPts val="100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Machine readable ID cards with memory sticks</a:t>
            </a:r>
            <a:endParaRPr sz="1200">
              <a:solidFill>
                <a:srgbClr val="3F3F3F"/>
              </a:solidFill>
              <a:latin typeface="Open Sans"/>
              <a:ea typeface="Open Sans"/>
              <a:cs typeface="Open Sans"/>
              <a:sym typeface="Open Sans"/>
            </a:endParaRPr>
          </a:p>
          <a:p>
            <a:pPr indent="-342000" lvl="0" marL="342000" marR="0" rtl="0" algn="l">
              <a:lnSpc>
                <a:spcPct val="114000"/>
              </a:lnSpc>
              <a:spcBef>
                <a:spcPts val="100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Can hold a small amount of data in memory but cannot process it</a:t>
            </a:r>
            <a:endParaRPr sz="1200">
              <a:solidFill>
                <a:srgbClr val="3F3F3F"/>
              </a:solidFill>
              <a:latin typeface="Open Sans"/>
              <a:ea typeface="Open Sans"/>
              <a:cs typeface="Open Sans"/>
              <a:sym typeface="Open Sans"/>
            </a:endParaRPr>
          </a:p>
          <a:p>
            <a:pPr indent="-342000" lvl="0" marL="342000" marR="0" rtl="0" algn="l">
              <a:lnSpc>
                <a:spcPct val="114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A</a:t>
            </a:r>
            <a:r>
              <a:rPr i="0" lang="en-US" sz="1200" u="none" cap="none" strike="noStrike">
                <a:solidFill>
                  <a:srgbClr val="3F3F3F"/>
                </a:solidFill>
                <a:latin typeface="Open Sans"/>
                <a:ea typeface="Open Sans"/>
                <a:cs typeface="Open Sans"/>
                <a:sym typeface="Open Sans"/>
              </a:rPr>
              <a:t>re easy to copy or duplicate</a:t>
            </a:r>
            <a:endParaRPr/>
          </a:p>
          <a:p>
            <a:pPr indent="-202300" lvl="0" marL="342000" marR="0" rtl="0" algn="l">
              <a:lnSpc>
                <a:spcPct val="114000"/>
              </a:lnSpc>
              <a:spcBef>
                <a:spcPts val="1000"/>
              </a:spcBef>
              <a:spcAft>
                <a:spcPts val="0"/>
              </a:spcAft>
              <a:buClr>
                <a:srgbClr val="3F3F3F"/>
              </a:buClr>
              <a:buSzPts val="2200"/>
              <a:buFont typeface="Open Sans"/>
              <a:buNone/>
            </a:pPr>
            <a:r>
              <a:t/>
            </a:r>
            <a:endParaRPr i="0" sz="1200" u="none" cap="none" strike="noStrike">
              <a:solidFill>
                <a:srgbClr val="3F3F3F"/>
              </a:solidFill>
              <a:latin typeface="Open Sans"/>
              <a:ea typeface="Open Sans"/>
              <a:cs typeface="Open Sans"/>
              <a:sym typeface="Open Sans"/>
            </a:endParaRPr>
          </a:p>
          <a:p>
            <a:pPr indent="0" lvl="0" marL="0" marR="0" rtl="0" algn="l">
              <a:lnSpc>
                <a:spcPct val="114000"/>
              </a:lnSpc>
              <a:spcBef>
                <a:spcPts val="1000"/>
              </a:spcBef>
              <a:spcAft>
                <a:spcPts val="0"/>
              </a:spcAft>
              <a:buClr>
                <a:srgbClr val="3F3F3F"/>
              </a:buClr>
              <a:buSzPts val="2200"/>
              <a:buFont typeface="Open Sans"/>
              <a:buNone/>
            </a:pPr>
            <a:r>
              <a:rPr i="0" lang="en-US" sz="1200" u="none" cap="none" strike="noStrike">
                <a:solidFill>
                  <a:srgbClr val="3F3F3F"/>
                </a:solidFill>
                <a:latin typeface="Open Sans SemiBold"/>
                <a:ea typeface="Open Sans SemiBold"/>
                <a:cs typeface="Open Sans SemiBold"/>
                <a:sym typeface="Open Sans SemiBold"/>
              </a:rPr>
              <a:t>Proximity reader</a:t>
            </a:r>
            <a:endParaRPr/>
          </a:p>
          <a:p>
            <a:pPr indent="-342000" lvl="0" marL="342000" marR="179704" rtl="0" algn="l">
              <a:lnSpc>
                <a:spcPct val="114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A p</a:t>
            </a:r>
            <a:r>
              <a:rPr i="0" lang="en-US" sz="1200" u="none" cap="none" strike="noStrike">
                <a:solidFill>
                  <a:srgbClr val="3F3F3F"/>
                </a:solidFill>
                <a:latin typeface="Open Sans"/>
                <a:ea typeface="Open Sans"/>
                <a:cs typeface="Open Sans"/>
                <a:sym typeface="Open Sans"/>
              </a:rPr>
              <a:t>assive device or transponder</a:t>
            </a:r>
            <a:r>
              <a:rPr lang="en-US" sz="1200">
                <a:solidFill>
                  <a:srgbClr val="3F3F3F"/>
                </a:solidFill>
                <a:latin typeface="Open Sans"/>
                <a:ea typeface="Open Sans"/>
                <a:cs typeface="Open Sans"/>
                <a:sym typeface="Open Sans"/>
              </a:rPr>
              <a:t> </a:t>
            </a:r>
            <a:r>
              <a:rPr i="0" lang="en-US" sz="1200" u="none" cap="none" strike="noStrike">
                <a:solidFill>
                  <a:srgbClr val="3F3F3F"/>
                </a:solidFill>
                <a:latin typeface="Open Sans"/>
                <a:ea typeface="Open Sans"/>
                <a:cs typeface="Open Sans"/>
                <a:sym typeface="Open Sans"/>
              </a:rPr>
              <a:t>that can be used to control physical access</a:t>
            </a:r>
            <a:endParaRPr/>
          </a:p>
          <a:p>
            <a:pPr indent="-342000" lvl="0" marL="342000" marR="278765" rtl="0" algn="l">
              <a:lnSpc>
                <a:spcPct val="114000"/>
              </a:lnSpc>
              <a:spcBef>
                <a:spcPts val="100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A passive device, typically worn by an individual, that alters the magnetic field generated by the reader when detected and processed.</a:t>
            </a:r>
            <a:endParaRPr i="0" sz="1200" u="none" cap="none" strike="noStrike">
              <a:solidFill>
                <a:srgbClr val="3F3F3F"/>
              </a:solidFill>
              <a:latin typeface="Open Sans"/>
              <a:ea typeface="Open Sans"/>
              <a:cs typeface="Open Sans"/>
              <a:sym typeface="Open Sans"/>
            </a:endParaRPr>
          </a:p>
          <a:p>
            <a:pPr indent="0" lvl="0" marL="0" marR="0" rtl="0" algn="l">
              <a:lnSpc>
                <a:spcPct val="114000"/>
              </a:lnSpc>
              <a:spcBef>
                <a:spcPts val="1000"/>
              </a:spcBef>
              <a:spcAft>
                <a:spcPts val="0"/>
              </a:spcAft>
              <a:buClr>
                <a:srgbClr val="3F3F3F"/>
              </a:buClr>
              <a:buSzPts val="2200"/>
              <a:buFont typeface="Open Sans"/>
              <a:buNone/>
            </a:pPr>
            <a:r>
              <a:t/>
            </a:r>
            <a:endParaRPr/>
          </a:p>
        </p:txBody>
      </p:sp>
      <p:sp>
        <p:nvSpPr>
          <p:cNvPr id="1341" name="Google Shape;1341;p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cab15b6c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rPr lang="en-US"/>
              <a:t>The goals of cybersecurity is to protect the confidentiality, integrity, and availability (CIA Triad) of an organization's critical assets (such as networks, computers, programs, and data) from attack, damage or unauthorized access.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63" name="Google Shape;163;gdcab15b6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3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2700" lvl="0" marL="0" marR="0" rtl="0" algn="l">
              <a:lnSpc>
                <a:spcPct val="100000"/>
              </a:lnSpc>
              <a:spcBef>
                <a:spcPts val="0"/>
              </a:spcBef>
              <a:spcAft>
                <a:spcPts val="0"/>
              </a:spcAft>
              <a:buClr>
                <a:srgbClr val="000000"/>
              </a:buClr>
              <a:buSzPts val="2200"/>
              <a:buFont typeface="Arial"/>
              <a:buNone/>
            </a:pPr>
            <a:r>
              <a:rPr b="1" i="0" lang="en-US" sz="1200" u="none" cap="none" strike="noStrike">
                <a:solidFill>
                  <a:srgbClr val="3F3F3F"/>
                </a:solidFill>
                <a:latin typeface="Open Sans"/>
                <a:ea typeface="Open Sans"/>
                <a:cs typeface="Open Sans"/>
                <a:sym typeface="Open Sans"/>
              </a:rPr>
              <a:t>Fire Prevention</a:t>
            </a:r>
            <a:endParaRPr/>
          </a:p>
          <a:p>
            <a:pPr indent="-342000" lvl="0" marL="342000" marR="204470" rtl="0" algn="l">
              <a:lnSpc>
                <a:spcPct val="114000"/>
              </a:lnSpc>
              <a:spcBef>
                <a:spcPts val="100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Training employees for fire safety</a:t>
            </a:r>
            <a:endParaRPr/>
          </a:p>
          <a:p>
            <a:pPr indent="-342000" lvl="0" marL="342000" marR="5080" rtl="0" algn="l">
              <a:lnSpc>
                <a:spcPct val="114000"/>
              </a:lnSpc>
              <a:spcBef>
                <a:spcPts val="100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Supplying the right equipment and ensuring their working conditions</a:t>
            </a:r>
            <a:endParaRPr/>
          </a:p>
          <a:p>
            <a:pPr indent="-342000" lvl="0" marL="342000" marR="549909" rtl="0" algn="just">
              <a:lnSpc>
                <a:spcPct val="114000"/>
              </a:lnSpc>
              <a:spcBef>
                <a:spcPts val="100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Storing combustible materials in a proper manner</a:t>
            </a:r>
            <a:endParaRPr/>
          </a:p>
          <a:p>
            <a:pPr indent="0" lvl="0" marL="0" rtl="0" algn="l">
              <a:lnSpc>
                <a:spcPct val="100000"/>
              </a:lnSpc>
              <a:spcBef>
                <a:spcPts val="0"/>
              </a:spcBef>
              <a:spcAft>
                <a:spcPts val="0"/>
              </a:spcAft>
              <a:buSzPts val="1400"/>
              <a:buNone/>
            </a:pPr>
            <a:r>
              <a:t/>
            </a:r>
            <a:endParaRPr/>
          </a:p>
          <a:p>
            <a:pPr indent="12700" lvl="0" marL="0" marR="0" rtl="0" algn="l">
              <a:lnSpc>
                <a:spcPct val="100000"/>
              </a:lnSpc>
              <a:spcBef>
                <a:spcPts val="0"/>
              </a:spcBef>
              <a:spcAft>
                <a:spcPts val="0"/>
              </a:spcAft>
              <a:buClr>
                <a:srgbClr val="000000"/>
              </a:buClr>
              <a:buSzPts val="2200"/>
              <a:buFont typeface="Arial"/>
              <a:buNone/>
            </a:pPr>
            <a:r>
              <a:rPr b="1" i="0" lang="en-US" sz="1200" u="none" cap="none" strike="noStrike">
                <a:solidFill>
                  <a:srgbClr val="3F3F3F"/>
                </a:solidFill>
                <a:latin typeface="Open Sans"/>
                <a:ea typeface="Open Sans"/>
                <a:cs typeface="Open Sans"/>
                <a:sym typeface="Open Sans"/>
              </a:rPr>
              <a:t>Fire Detection</a:t>
            </a:r>
            <a:endParaRPr/>
          </a:p>
          <a:p>
            <a:pPr indent="0" lvl="0" marL="12700" marR="5080" rtl="0" algn="l">
              <a:lnSpc>
                <a:spcPct val="104545"/>
              </a:lnSpc>
              <a:spcBef>
                <a:spcPts val="800"/>
              </a:spcBef>
              <a:spcAft>
                <a:spcPts val="0"/>
              </a:spcAft>
              <a:buSzPts val="1400"/>
              <a:buNone/>
            </a:pPr>
            <a:r>
              <a:rPr lang="en-US" sz="1200">
                <a:solidFill>
                  <a:srgbClr val="3F3F3F"/>
                </a:solidFill>
                <a:latin typeface="Open Sans"/>
                <a:ea typeface="Open Sans"/>
                <a:cs typeface="Open Sans"/>
                <a:sym typeface="Open Sans"/>
              </a:rPr>
              <a:t>Placing f</a:t>
            </a:r>
            <a:r>
              <a:rPr b="0" i="0" lang="en-US" sz="1200" u="none" cap="none" strike="noStrike">
                <a:solidFill>
                  <a:srgbClr val="3F3F3F"/>
                </a:solidFill>
                <a:latin typeface="Open Sans"/>
                <a:ea typeface="Open Sans"/>
                <a:cs typeface="Open Sans"/>
                <a:sym typeface="Open Sans"/>
              </a:rPr>
              <a:t>ire detectors at strategic points to detect smoke or fire</a:t>
            </a:r>
            <a:endParaRPr/>
          </a:p>
          <a:p>
            <a:pPr indent="0" lvl="0" marL="0" rtl="0" algn="l">
              <a:lnSpc>
                <a:spcPct val="100000"/>
              </a:lnSpc>
              <a:spcBef>
                <a:spcPts val="0"/>
              </a:spcBef>
              <a:spcAft>
                <a:spcPts val="0"/>
              </a:spcAft>
              <a:buSzPts val="1400"/>
              <a:buNone/>
            </a:pPr>
            <a:r>
              <a:t/>
            </a:r>
            <a:endParaRPr/>
          </a:p>
          <a:p>
            <a:pPr indent="12700" lvl="0" marL="0" marR="0" rtl="0" algn="l">
              <a:lnSpc>
                <a:spcPct val="113636"/>
              </a:lnSpc>
              <a:spcBef>
                <a:spcPts val="0"/>
              </a:spcBef>
              <a:spcAft>
                <a:spcPts val="0"/>
              </a:spcAft>
              <a:buClr>
                <a:srgbClr val="000000"/>
              </a:buClr>
              <a:buSzPts val="2200"/>
              <a:buFont typeface="Arial"/>
              <a:buNone/>
            </a:pPr>
            <a:r>
              <a:rPr b="1" i="0" lang="en-US" sz="1200" u="none" cap="none" strike="noStrike">
                <a:solidFill>
                  <a:srgbClr val="3F3F3F"/>
                </a:solidFill>
                <a:latin typeface="Open Sans"/>
                <a:ea typeface="Open Sans"/>
                <a:cs typeface="Open Sans"/>
                <a:sym typeface="Open Sans"/>
              </a:rPr>
              <a:t>Fire Suppression Systems</a:t>
            </a:r>
            <a:endParaRPr/>
          </a:p>
          <a:p>
            <a:pPr indent="0" lvl="0" marL="12700" marR="5080" rtl="0" algn="l">
              <a:lnSpc>
                <a:spcPct val="104545"/>
              </a:lnSpc>
              <a:spcBef>
                <a:spcPts val="800"/>
              </a:spcBef>
              <a:spcAft>
                <a:spcPts val="0"/>
              </a:spcAft>
              <a:buSzPts val="1400"/>
              <a:buNone/>
            </a:pPr>
            <a:r>
              <a:rPr b="0" i="0" lang="en-US" sz="1200" u="none" cap="none" strike="noStrike">
                <a:solidFill>
                  <a:srgbClr val="3F3F3F"/>
                </a:solidFill>
                <a:latin typeface="Open Sans"/>
                <a:ea typeface="Open Sans"/>
                <a:cs typeface="Open Sans"/>
                <a:sym typeface="Open Sans"/>
              </a:rPr>
              <a:t>Us</a:t>
            </a:r>
            <a:r>
              <a:rPr lang="en-US" sz="1200">
                <a:solidFill>
                  <a:srgbClr val="3F3F3F"/>
                </a:solidFill>
                <a:latin typeface="Open Sans"/>
                <a:ea typeface="Open Sans"/>
                <a:cs typeface="Open Sans"/>
                <a:sym typeface="Open Sans"/>
              </a:rPr>
              <a:t>ing</a:t>
            </a:r>
            <a:r>
              <a:rPr b="0" i="0" lang="en-US" sz="1200" u="none" cap="none" strike="noStrike">
                <a:solidFill>
                  <a:srgbClr val="3F3F3F"/>
                </a:solidFill>
                <a:latin typeface="Open Sans"/>
                <a:ea typeface="Open Sans"/>
                <a:cs typeface="Open Sans"/>
                <a:sym typeface="Open Sans"/>
              </a:rPr>
              <a:t>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 suppression agent to put out a fire</a:t>
            </a:r>
            <a:endParaRPr/>
          </a:p>
          <a:p>
            <a:pPr indent="0" lvl="0" marL="0" rtl="0" algn="l">
              <a:lnSpc>
                <a:spcPct val="100000"/>
              </a:lnSpc>
              <a:spcBef>
                <a:spcPts val="0"/>
              </a:spcBef>
              <a:spcAft>
                <a:spcPts val="0"/>
              </a:spcAft>
              <a:buSzPts val="1400"/>
              <a:buNone/>
            </a:pPr>
            <a:r>
              <a:t/>
            </a:r>
            <a:endParaRPr/>
          </a:p>
        </p:txBody>
      </p:sp>
      <p:sp>
        <p:nvSpPr>
          <p:cNvPr id="1369" name="Google Shape;1369;p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3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earlier the fire is detected, the easier it is to be extinguished.</a:t>
            </a:r>
            <a:endParaRPr b="0" i="0" sz="12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Stage 1: Incipient stage</a:t>
            </a:r>
            <a:endParaRPr>
              <a:solidFill>
                <a:srgbClr val="3F3F3F"/>
              </a:solidFill>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Initial </a:t>
            </a:r>
            <a:r>
              <a:rPr lang="en-US" sz="1200">
                <a:solidFill>
                  <a:srgbClr val="3F3F3F"/>
                </a:solidFill>
                <a:latin typeface="Open Sans"/>
                <a:ea typeface="Open Sans"/>
                <a:cs typeface="Open Sans"/>
                <a:sym typeface="Open Sans"/>
              </a:rPr>
              <a:t>s</a:t>
            </a:r>
            <a:r>
              <a:rPr b="0" i="0" lang="en-US" sz="1200" u="none" cap="none" strike="noStrike">
                <a:solidFill>
                  <a:srgbClr val="3F3F3F"/>
                </a:solidFill>
                <a:latin typeface="Open Sans"/>
                <a:ea typeface="Open Sans"/>
                <a:cs typeface="Open Sans"/>
                <a:sym typeface="Open Sans"/>
              </a:rPr>
              <a:t>tage, only air ionization, no smoke</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Stage 2: Smoke stage</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Smoke is visible from the point of ignition</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Stage 3: Flame stage</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Flame can be seen with naked eye</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Stage 4: Heat stage</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Fire is considerably higher</a:t>
            </a:r>
            <a:endParaRPr/>
          </a:p>
        </p:txBody>
      </p:sp>
      <p:sp>
        <p:nvSpPr>
          <p:cNvPr id="1399" name="Google Shape;1399;p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3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FFFFFF"/>
                </a:solidFill>
                <a:latin typeface="Open Sans"/>
                <a:ea typeface="Open Sans"/>
                <a:cs typeface="Open Sans"/>
                <a:sym typeface="Open Sans"/>
              </a:rPr>
              <a:t>Smoke Activated</a:t>
            </a:r>
            <a:endParaRPr b="0" i="0" sz="1200" u="none" cap="none" strike="noStrike">
              <a:solidFill>
                <a:srgbClr val="000000"/>
              </a:solidFill>
              <a:latin typeface="Arial"/>
              <a:ea typeface="Arial"/>
              <a:cs typeface="Arial"/>
              <a:sym typeface="Arial"/>
            </a:endParaRPr>
          </a:p>
          <a:p>
            <a:pPr indent="-342900" lvl="0" marL="3429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Good early warning devices</a:t>
            </a:r>
            <a:endParaRPr/>
          </a:p>
          <a:p>
            <a:pPr indent="-342900" lvl="0" marL="3429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Photoelectric device</a:t>
            </a:r>
            <a:endParaRPr/>
          </a:p>
          <a:p>
            <a:pPr indent="-341999" lvl="1" marL="702000" marR="180339" rtl="0" algn="l">
              <a:lnSpc>
                <a:spcPct val="114000"/>
              </a:lnSpc>
              <a:spcBef>
                <a:spcPts val="1000"/>
              </a:spcBef>
              <a:spcAft>
                <a:spcPts val="0"/>
              </a:spcAft>
              <a:buClr>
                <a:srgbClr val="3F3F3F"/>
              </a:buClr>
              <a:buSzPts val="1800"/>
              <a:buFont typeface="Arial"/>
              <a:buChar char="○"/>
            </a:pPr>
            <a:r>
              <a:rPr b="0" i="0" lang="en-US" sz="2200" u="none" cap="none" strike="noStrike">
                <a:solidFill>
                  <a:srgbClr val="3F3F3F"/>
                </a:solidFill>
                <a:latin typeface="Open Sans"/>
                <a:ea typeface="Open Sans"/>
                <a:cs typeface="Open Sans"/>
                <a:sym typeface="Open Sans"/>
              </a:rPr>
              <a:t>Detects a variation in light intensity and produces a beam of light and if the light is obstructed, an alarm is produced.</a:t>
            </a:r>
            <a:endParaRPr/>
          </a:p>
          <a:p>
            <a:pPr indent="0" lvl="0" marL="0" rtl="0" algn="l">
              <a:lnSpc>
                <a:spcPct val="100000"/>
              </a:lnSpc>
              <a:spcBef>
                <a:spcPts val="0"/>
              </a:spcBef>
              <a:spcAft>
                <a:spcPts val="0"/>
              </a:spcAft>
              <a:buSzPts val="1400"/>
              <a:buNone/>
            </a:pPr>
            <a:r>
              <a:t/>
            </a:r>
            <a:endParaRPr/>
          </a:p>
        </p:txBody>
      </p:sp>
      <p:sp>
        <p:nvSpPr>
          <p:cNvPr id="1423" name="Google Shape;1423;p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3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The following are the classes of fires:</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Class A Fires</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Class B Fires</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Class C Fires</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Class D Fires</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Class K Fires</a:t>
            </a:r>
            <a:endParaRPr/>
          </a:p>
          <a:p>
            <a:pPr indent="0" lvl="0" marL="0" rtl="0" algn="l">
              <a:lnSpc>
                <a:spcPct val="100000"/>
              </a:lnSpc>
              <a:spcBef>
                <a:spcPts val="0"/>
              </a:spcBef>
              <a:spcAft>
                <a:spcPts val="0"/>
              </a:spcAft>
              <a:buSzPts val="1400"/>
              <a:buNone/>
            </a:pPr>
            <a:r>
              <a:t/>
            </a:r>
            <a:endParaRPr/>
          </a:p>
        </p:txBody>
      </p:sp>
      <p:sp>
        <p:nvSpPr>
          <p:cNvPr id="1445" name="Google Shape;1445;p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3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The table given below indicates the types of fires and the corresponding extinguishing methods.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the table given on the slide.</a:t>
            </a:r>
            <a:endParaRPr/>
          </a:p>
        </p:txBody>
      </p:sp>
      <p:sp>
        <p:nvSpPr>
          <p:cNvPr id="1502" name="Google Shape;1502;p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3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Wet Pipe</a:t>
            </a:r>
            <a:endParaRPr/>
          </a:p>
          <a:p>
            <a:pPr indent="-342900" lvl="0" marL="342900" marR="542925" rtl="0" algn="l">
              <a:lnSpc>
                <a:spcPct val="115000"/>
              </a:lnSpc>
              <a:spcBef>
                <a:spcPts val="1000"/>
              </a:spcBef>
              <a:spcAft>
                <a:spcPts val="0"/>
              </a:spcAft>
              <a:buClr>
                <a:srgbClr val="3F3F3F"/>
              </a:buClr>
              <a:buSzPts val="1200"/>
              <a:buFont typeface="Arial"/>
              <a:buChar char="•"/>
            </a:pPr>
            <a:r>
              <a:rPr lang="en-US" sz="1200">
                <a:solidFill>
                  <a:srgbClr val="3F3F3F"/>
                </a:solidFill>
                <a:latin typeface="Open Sans"/>
                <a:ea typeface="Open Sans"/>
                <a:cs typeface="Open Sans"/>
                <a:sym typeface="Open Sans"/>
              </a:rPr>
              <a:t>A</a:t>
            </a:r>
            <a:r>
              <a:rPr i="0" lang="en-US" sz="1200" u="none" cap="none" strike="noStrike">
                <a:solidFill>
                  <a:srgbClr val="3F3F3F"/>
                </a:solidFill>
                <a:latin typeface="Open Sans"/>
                <a:ea typeface="Open Sans"/>
                <a:cs typeface="Open Sans"/>
                <a:sym typeface="Open Sans"/>
              </a:rPr>
              <a:t>lways full of water, usually discharged by temperature control sensors.</a:t>
            </a:r>
            <a:endParaRPr sz="1200">
              <a:solidFill>
                <a:srgbClr val="3F3F3F"/>
              </a:solidFill>
              <a:latin typeface="Open Sans"/>
              <a:ea typeface="Open Sans"/>
              <a:cs typeface="Open Sans"/>
              <a:sym typeface="Open Sans"/>
            </a:endParaRPr>
          </a:p>
          <a:p>
            <a:pPr indent="-342900" lvl="0" marL="342900" marR="542925" rtl="0" algn="l">
              <a:lnSpc>
                <a:spcPct val="115000"/>
              </a:lnSpc>
              <a:spcBef>
                <a:spcPts val="1000"/>
              </a:spcBef>
              <a:spcAft>
                <a:spcPts val="0"/>
              </a:spcAft>
              <a:buClr>
                <a:srgbClr val="3F3F3F"/>
              </a:buClr>
              <a:buSzPts val="1200"/>
              <a:buFont typeface="Arial"/>
              <a:buChar char="•"/>
            </a:pPr>
            <a:r>
              <a:rPr lang="en-US" sz="1200">
                <a:solidFill>
                  <a:srgbClr val="3F3F3F"/>
                </a:solidFill>
                <a:latin typeface="Open Sans"/>
                <a:ea typeface="Open Sans"/>
                <a:cs typeface="Open Sans"/>
                <a:sym typeface="Open Sans"/>
              </a:rPr>
              <a:t>A</a:t>
            </a:r>
            <a:r>
              <a:rPr i="0" lang="en-US" sz="1200" u="none" cap="none" strike="noStrike">
                <a:solidFill>
                  <a:srgbClr val="3F3F3F"/>
                </a:solidFill>
                <a:latin typeface="Open Sans"/>
                <a:ea typeface="Open Sans"/>
                <a:cs typeface="Open Sans"/>
                <a:sym typeface="Open Sans"/>
              </a:rPr>
              <a:t>lso called closed head systems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Dry Pipe</a:t>
            </a:r>
            <a:endParaRPr/>
          </a:p>
          <a:p>
            <a:pPr indent="-342900" lvl="0" marL="342900" marR="603250" rtl="0" algn="l">
              <a:lnSpc>
                <a:spcPct val="115000"/>
              </a:lnSpc>
              <a:spcBef>
                <a:spcPts val="1000"/>
              </a:spcBef>
              <a:spcAft>
                <a:spcPts val="0"/>
              </a:spcAft>
              <a:buClr>
                <a:srgbClr val="3F3F3F"/>
              </a:buClr>
              <a:buSzPts val="1200"/>
              <a:buFont typeface="Arial"/>
              <a:buChar char="•"/>
            </a:pPr>
            <a:r>
              <a:rPr i="0" lang="en-US" sz="1200" u="none" cap="none" strike="noStrike">
                <a:solidFill>
                  <a:srgbClr val="3F3F3F"/>
                </a:solidFill>
                <a:latin typeface="Open Sans"/>
                <a:ea typeface="Open Sans"/>
                <a:cs typeface="Open Sans"/>
                <a:sym typeface="Open Sans"/>
              </a:rPr>
              <a:t>Water is not stored in the pipe, instead contains compressed air.</a:t>
            </a:r>
            <a:endParaRPr sz="1200">
              <a:solidFill>
                <a:srgbClr val="3F3F3F"/>
              </a:solidFill>
              <a:latin typeface="Open Sans"/>
              <a:ea typeface="Open Sans"/>
              <a:cs typeface="Open Sans"/>
              <a:sym typeface="Open Sans"/>
            </a:endParaRPr>
          </a:p>
          <a:p>
            <a:pPr indent="-342900" lvl="0" marL="342900" marR="603250" rtl="0" algn="l">
              <a:lnSpc>
                <a:spcPct val="115000"/>
              </a:lnSpc>
              <a:spcBef>
                <a:spcPts val="1000"/>
              </a:spcBef>
              <a:spcAft>
                <a:spcPts val="0"/>
              </a:spcAft>
              <a:buClr>
                <a:srgbClr val="3F3F3F"/>
              </a:buClr>
              <a:buSzPts val="1200"/>
              <a:buFont typeface="Arial"/>
              <a:buChar char="•"/>
            </a:pPr>
            <a:r>
              <a:rPr i="0" lang="en-US" sz="1200" u="none" cap="none" strike="noStrike">
                <a:solidFill>
                  <a:srgbClr val="3F3F3F"/>
                </a:solidFill>
                <a:latin typeface="Open Sans"/>
                <a:ea typeface="Open Sans"/>
                <a:cs typeface="Open Sans"/>
                <a:sym typeface="Open Sans"/>
              </a:rPr>
              <a:t>Opening the water valve causes water to fill the pipes and discharge.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Preaction</a:t>
            </a:r>
            <a:endParaRPr b="1" i="0" sz="1200" u="none" cap="none" strike="noStrike">
              <a:solidFill>
                <a:srgbClr val="3F3F3F"/>
              </a:solidFill>
              <a:latin typeface="Open Sans"/>
              <a:ea typeface="Open Sans"/>
              <a:cs typeface="Open Sans"/>
              <a:sym typeface="Open Sans"/>
            </a:endParaRPr>
          </a:p>
          <a:p>
            <a:pPr indent="-342900" lvl="0" marL="342900" rtl="0" algn="l">
              <a:lnSpc>
                <a:spcPct val="115000"/>
              </a:lnSpc>
              <a:spcBef>
                <a:spcPts val="1000"/>
              </a:spcBef>
              <a:spcAft>
                <a:spcPts val="0"/>
              </a:spcAft>
              <a:buClr>
                <a:srgbClr val="3F3F3F"/>
              </a:buClr>
              <a:buSzPts val="1200"/>
              <a:buFont typeface="Arial"/>
              <a:buChar char="•"/>
            </a:pPr>
            <a:r>
              <a:rPr lang="en-US" sz="1200">
                <a:solidFill>
                  <a:srgbClr val="3F3F3F"/>
                </a:solidFill>
                <a:latin typeface="Open Sans"/>
                <a:ea typeface="Open Sans"/>
                <a:cs typeface="Open Sans"/>
                <a:sym typeface="Open Sans"/>
              </a:rPr>
              <a:t>Combination of wet and dry pipe </a:t>
            </a:r>
            <a:endParaRPr/>
          </a:p>
          <a:p>
            <a:pPr indent="-342900" lvl="0" marL="342900" rtl="0" algn="l">
              <a:lnSpc>
                <a:spcPct val="115000"/>
              </a:lnSpc>
              <a:spcBef>
                <a:spcPts val="1000"/>
              </a:spcBef>
              <a:spcAft>
                <a:spcPts val="0"/>
              </a:spcAft>
              <a:buClr>
                <a:srgbClr val="3F3F3F"/>
              </a:buClr>
              <a:buSzPts val="1200"/>
              <a:buFont typeface="Arial"/>
              <a:buChar char="•"/>
            </a:pPr>
            <a:r>
              <a:rPr lang="en-US" sz="1200">
                <a:solidFill>
                  <a:srgbClr val="3F3F3F"/>
                </a:solidFill>
                <a:latin typeface="Open Sans"/>
                <a:ea typeface="Open Sans"/>
                <a:cs typeface="Open Sans"/>
                <a:sym typeface="Open Sans"/>
              </a:rPr>
              <a:t>Water is not held in the pipes until the fire is detected.</a:t>
            </a:r>
            <a:endParaRPr/>
          </a:p>
          <a:p>
            <a:pPr indent="-342900" lvl="0" marL="342900" rtl="0" algn="l">
              <a:lnSpc>
                <a:spcPct val="115000"/>
              </a:lnSpc>
              <a:spcBef>
                <a:spcPts val="1000"/>
              </a:spcBef>
              <a:spcAft>
                <a:spcPts val="0"/>
              </a:spcAft>
              <a:buClr>
                <a:srgbClr val="3F3F3F"/>
              </a:buClr>
              <a:buSzPts val="1200"/>
              <a:buFont typeface="Arial"/>
              <a:buChar char="•"/>
            </a:pPr>
            <a:r>
              <a:rPr lang="en-US" sz="1200">
                <a:solidFill>
                  <a:srgbClr val="3F3F3F"/>
                </a:solidFill>
                <a:latin typeface="Open Sans"/>
                <a:ea typeface="Open Sans"/>
                <a:cs typeface="Open Sans"/>
                <a:sym typeface="Open Sans"/>
              </a:rPr>
              <a:t>Released only after the sprinkler head activation triggers are melted by sufficient heat.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Deluge</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Another form of dry pipe system that uses larger pipes and can deliver a significantly larger volume of water. </a:t>
            </a:r>
            <a:endParaRPr b="0" i="0" sz="12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510" name="Google Shape;1510;p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3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b="1" i="0" lang="en-US" sz="1200" u="none" cap="none" strike="noStrike">
                <a:solidFill>
                  <a:srgbClr val="3F3F3F"/>
                </a:solidFill>
                <a:latin typeface="Open Sans"/>
                <a:ea typeface="Open Sans"/>
                <a:cs typeface="Open Sans"/>
                <a:sym typeface="Open Sans"/>
              </a:rPr>
              <a:t>Gas Suppression</a:t>
            </a:r>
            <a:endParaRPr/>
          </a:p>
          <a:p>
            <a:pPr indent="-342900" lvl="0" marL="342900" marR="0" rtl="0" algn="l">
              <a:lnSpc>
                <a:spcPct val="114000"/>
              </a:lnSpc>
              <a:spcBef>
                <a:spcPts val="100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It is m</a:t>
            </a:r>
            <a:r>
              <a:rPr b="0" i="0" lang="en-US" sz="2200" u="none" cap="none" strike="noStrike">
                <a:solidFill>
                  <a:srgbClr val="3F3F3F"/>
                </a:solidFill>
                <a:latin typeface="Open Sans"/>
                <a:ea typeface="Open Sans"/>
                <a:cs typeface="Open Sans"/>
                <a:sym typeface="Open Sans"/>
              </a:rPr>
              <a:t>ore effective than water suppression systems.</a:t>
            </a:r>
            <a:endParaRPr/>
          </a:p>
          <a:p>
            <a:pPr indent="-342900" lvl="0" marL="3429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Gas discharge systems remove oxygen </a:t>
            </a:r>
            <a:r>
              <a:rPr lang="en-US" sz="2200">
                <a:solidFill>
                  <a:srgbClr val="3F3F3F"/>
                </a:solidFill>
                <a:latin typeface="Open Sans"/>
                <a:ea typeface="Open Sans"/>
                <a:cs typeface="Open Sans"/>
                <a:sym typeface="Open Sans"/>
              </a:rPr>
              <a:t>from </a:t>
            </a:r>
            <a:r>
              <a:rPr b="0" i="0" lang="en-US" sz="2200" u="none" cap="none" strike="noStrike">
                <a:solidFill>
                  <a:srgbClr val="3F3F3F"/>
                </a:solidFill>
                <a:latin typeface="Open Sans"/>
                <a:ea typeface="Open Sans"/>
                <a:cs typeface="Open Sans"/>
                <a:sym typeface="Open Sans"/>
              </a:rPr>
              <a:t>the air and should not be used in</a:t>
            </a:r>
            <a:r>
              <a:rPr lang="en-US" sz="2200">
                <a:solidFill>
                  <a:srgbClr val="3F3F3F"/>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environments where people are located.</a:t>
            </a:r>
            <a:endParaRPr/>
          </a:p>
          <a:p>
            <a:pPr indent="-342900" lvl="0" marL="342900" marR="508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Halon is an effective gas suppression system, but as it degrades the environment, it is banned.</a:t>
            </a:r>
            <a:endParaRPr/>
          </a:p>
          <a:p>
            <a:pPr indent="-342900" lvl="0" marL="3429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Effective replacements for Halon are:</a:t>
            </a:r>
            <a:endParaRPr/>
          </a:p>
          <a:p>
            <a:pPr indent="0" lvl="0" marL="0" marR="0" rtl="0" algn="l">
              <a:lnSpc>
                <a:spcPct val="114000"/>
              </a:lnSpc>
              <a:spcBef>
                <a:spcPts val="1000"/>
              </a:spcBef>
              <a:spcAft>
                <a:spcPts val="0"/>
              </a:spcAft>
              <a:buClr>
                <a:srgbClr val="3F3F3F"/>
              </a:buClr>
              <a:buSzPts val="3600"/>
              <a:buFont typeface="Arial"/>
              <a:buNone/>
            </a:pPr>
            <a:r>
              <a:rPr b="1" lang="en-US" sz="3600"/>
              <a:t>FM200:</a:t>
            </a:r>
            <a:r>
              <a:rPr lang="en-US" sz="3600"/>
              <a:t> Offers effective suppression with minimal environmental impact. </a:t>
            </a:r>
            <a:r>
              <a:rPr b="1" lang="en-US" sz="3600"/>
              <a:t>NAF-S-III:</a:t>
            </a:r>
            <a:r>
              <a:rPr lang="en-US" sz="3600"/>
              <a:t> Reduces fire risks while protecting the ozone layer. </a:t>
            </a:r>
            <a:r>
              <a:rPr b="1" lang="en-US" sz="3600"/>
              <a:t>Argon:</a:t>
            </a:r>
            <a:r>
              <a:rPr lang="en-US" sz="3600"/>
              <a:t> An inert gas, safe and leaves no residues. </a:t>
            </a:r>
            <a:r>
              <a:rPr b="1" lang="en-US" sz="3600"/>
              <a:t>Inergen:</a:t>
            </a:r>
            <a:r>
              <a:rPr lang="en-US" sz="3600"/>
              <a:t> Lowers oxygen levels to extinguish fires while maintaining a breathable atmosphere.</a:t>
            </a:r>
            <a:endParaRPr b="0" i="0" sz="2200" u="none" cap="none" strike="noStrike">
              <a:solidFill>
                <a:srgbClr val="3F3F3F"/>
              </a:solidFill>
              <a:latin typeface="Open Sans"/>
              <a:ea typeface="Open Sans"/>
              <a:cs typeface="Open Sans"/>
              <a:sym typeface="Open Sans"/>
            </a:endParaRPr>
          </a:p>
        </p:txBody>
      </p:sp>
      <p:sp>
        <p:nvSpPr>
          <p:cNvPr id="1532" name="Google Shape;1532;p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3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different motion detectors given on the slide.</a:t>
            </a:r>
            <a:endParaRPr/>
          </a:p>
        </p:txBody>
      </p:sp>
      <p:sp>
        <p:nvSpPr>
          <p:cNvPr id="1551" name="Google Shape;1551;p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3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228600" lvl="0" marL="457200" marR="0" rtl="0" algn="l">
              <a:lnSpc>
                <a:spcPct val="100000"/>
              </a:lnSpc>
              <a:spcBef>
                <a:spcPts val="1000"/>
              </a:spcBef>
              <a:spcAft>
                <a:spcPts val="0"/>
              </a:spcAft>
              <a:buClr>
                <a:srgbClr val="3F3F3F"/>
              </a:buClr>
              <a:buSzPts val="1800"/>
              <a:buNone/>
            </a:pPr>
            <a:r>
              <a:rPr b="1" i="0" lang="en-US" sz="1200" u="none" cap="none" strike="noStrike">
                <a:solidFill>
                  <a:srgbClr val="3F3F3F"/>
                </a:solidFill>
                <a:latin typeface="Open Sans"/>
                <a:ea typeface="Open Sans"/>
                <a:cs typeface="Open Sans"/>
                <a:sym typeface="Open Sans"/>
              </a:rPr>
              <a:t>Deterrent</a:t>
            </a:r>
            <a:endParaRPr/>
          </a:p>
          <a:p>
            <a:pPr indent="-342900" lvl="0" marL="472500" marR="0" rtl="0" algn="l">
              <a:lnSpc>
                <a:spcPct val="100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Alarms that trigger deterrent actions </a:t>
            </a:r>
            <a:endParaRPr/>
          </a:p>
          <a:p>
            <a:pPr indent="-342900" lvl="0" marL="472500" marR="0" rtl="0" algn="l">
              <a:lnSpc>
                <a:spcPct val="100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The goal is to make intrusion attempts more difficult. </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1000"/>
              </a:spcBef>
              <a:spcAft>
                <a:spcPts val="0"/>
              </a:spcAft>
              <a:buClr>
                <a:srgbClr val="3F3F3F"/>
              </a:buClr>
              <a:buSzPts val="1800"/>
              <a:buNone/>
            </a:pPr>
            <a:r>
              <a:rPr b="1" i="0" lang="en-US" sz="1200" u="none" cap="none" strike="noStrike">
                <a:solidFill>
                  <a:srgbClr val="3F3F3F"/>
                </a:solidFill>
                <a:latin typeface="Open Sans"/>
                <a:ea typeface="Open Sans"/>
                <a:cs typeface="Open Sans"/>
                <a:sym typeface="Open Sans"/>
              </a:rPr>
              <a:t>Repellent</a:t>
            </a:r>
            <a:endParaRPr/>
          </a:p>
          <a:p>
            <a:pPr indent="-342900" lvl="0" marL="472500" marR="0" rtl="0" algn="l">
              <a:lnSpc>
                <a:spcPct val="100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Alarms that trigger sound or light </a:t>
            </a:r>
            <a:endParaRPr/>
          </a:p>
          <a:p>
            <a:pPr indent="-342900" lvl="0" marL="472500" marR="0" rtl="0" algn="l">
              <a:lnSpc>
                <a:spcPct val="100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The goal is to discourage intruders.</a:t>
            </a:r>
            <a:endParaRPr/>
          </a:p>
          <a:p>
            <a:pPr indent="-266700" lvl="0" marL="472500" marR="0" rtl="0" algn="l">
              <a:lnSpc>
                <a:spcPct val="100000"/>
              </a:lnSpc>
              <a:spcBef>
                <a:spcPts val="1000"/>
              </a:spcBef>
              <a:spcAft>
                <a:spcPts val="0"/>
              </a:spcAft>
              <a:buClr>
                <a:srgbClr val="3F3F3F"/>
              </a:buClr>
              <a:buSzPts val="1200"/>
              <a:buFont typeface="Arial"/>
              <a:buNone/>
            </a:pPr>
            <a:r>
              <a:t/>
            </a:r>
            <a:endParaRPr b="0" i="0" sz="1200" u="none" cap="none" strike="noStrike">
              <a:solidFill>
                <a:srgbClr val="3F3F3F"/>
              </a:solidFill>
              <a:latin typeface="Open Sans"/>
              <a:ea typeface="Open Sans"/>
              <a:cs typeface="Open Sans"/>
              <a:sym typeface="Open Sans"/>
            </a:endParaRPr>
          </a:p>
          <a:p>
            <a:pPr indent="-228600" lvl="0" marL="457200" marR="0" rtl="0" algn="l">
              <a:lnSpc>
                <a:spcPct val="100000"/>
              </a:lnSpc>
              <a:spcBef>
                <a:spcPts val="1000"/>
              </a:spcBef>
              <a:spcAft>
                <a:spcPts val="0"/>
              </a:spcAft>
              <a:buClr>
                <a:srgbClr val="3F3F3F"/>
              </a:buClr>
              <a:buSzPts val="1800"/>
              <a:buNone/>
            </a:pPr>
            <a:r>
              <a:rPr b="1" i="0" lang="en-US" sz="1200" u="none" cap="none" strike="noStrike">
                <a:solidFill>
                  <a:srgbClr val="3F3F3F"/>
                </a:solidFill>
                <a:latin typeface="Open Sans"/>
                <a:ea typeface="Open Sans"/>
                <a:cs typeface="Open Sans"/>
                <a:sym typeface="Open Sans"/>
              </a:rPr>
              <a:t>Notification</a:t>
            </a:r>
            <a:endParaRPr/>
          </a:p>
          <a:p>
            <a:pPr indent="-342900" lvl="0" marL="472500" marR="0" rtl="0" algn="l">
              <a:lnSpc>
                <a:spcPct val="100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Alarms that trigger notifications to security analyst</a:t>
            </a:r>
            <a:endParaRPr/>
          </a:p>
          <a:p>
            <a:pPr indent="-342900" lvl="0" marL="472500" marR="0" rtl="0" algn="l">
              <a:lnSpc>
                <a:spcPct val="100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Silent from an attacker's perspective, but it gives warning signals to the security team. </a:t>
            </a:r>
            <a:endParaRPr/>
          </a:p>
          <a:p>
            <a:pPr indent="0" lvl="0" marL="129600" marR="0" rtl="0" algn="l">
              <a:lnSpc>
                <a:spcPct val="100000"/>
              </a:lnSpc>
              <a:spcBef>
                <a:spcPts val="1000"/>
              </a:spcBef>
              <a:spcAft>
                <a:spcPts val="0"/>
              </a:spcAft>
              <a:buClr>
                <a:srgbClr val="3F3F3F"/>
              </a:buClr>
              <a:buSzPts val="1200"/>
              <a:buFont typeface="Arial"/>
              <a:buNone/>
            </a:pPr>
            <a:r>
              <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1569" name="Google Shape;1569;p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3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Hardware or electronic devices emit electronic signals which if captured can reveal useful information</a:t>
            </a:r>
            <a:endParaRPr/>
          </a:p>
          <a:p>
            <a:pPr indent="-171450" lvl="0" marL="17145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TEMPEST is used to protect against emanation leaks.</a:t>
            </a:r>
            <a:endParaRPr/>
          </a:p>
          <a:p>
            <a:pPr indent="0" lvl="0" marL="0" rtl="0" algn="l">
              <a:lnSpc>
                <a:spcPct val="100000"/>
              </a:lnSpc>
              <a:spcBef>
                <a:spcPts val="0"/>
              </a:spcBef>
              <a:spcAft>
                <a:spcPts val="0"/>
              </a:spcAft>
              <a:buSzPts val="1400"/>
              <a:buNone/>
            </a:pPr>
            <a:r>
              <a:t/>
            </a:r>
            <a:endParaRPr/>
          </a:p>
        </p:txBody>
      </p:sp>
      <p:sp>
        <p:nvSpPr>
          <p:cNvPr id="1587" name="Google Shape;1587;p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Name">
  <p:cSld name="Course Name">
    <p:spTree>
      <p:nvGrpSpPr>
        <p:cNvPr id="15"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7" name="Google Shape;17;p22"/>
          <p:cNvSpPr txBox="1"/>
          <p:nvPr>
            <p:ph idx="1" type="body"/>
          </p:nvPr>
        </p:nvSpPr>
        <p:spPr>
          <a:xfrm>
            <a:off x="7304150" y="4114800"/>
            <a:ext cx="7554850"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p:cSld name="1_Content">
    <p:spTree>
      <p:nvGrpSpPr>
        <p:cNvPr id="70" name="Shape 70"/>
        <p:cNvGrpSpPr/>
        <p:nvPr/>
      </p:nvGrpSpPr>
      <p:grpSpPr>
        <a:xfrm>
          <a:off x="0" y="0"/>
          <a:ext cx="0" cy="0"/>
          <a:chOff x="0" y="0"/>
          <a:chExt cx="0" cy="0"/>
        </a:xfrm>
      </p:grpSpPr>
      <p:sp>
        <p:nvSpPr>
          <p:cNvPr id="71" name="Google Shape;71;p51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72" name="Shape 72"/>
        <p:cNvGrpSpPr/>
        <p:nvPr/>
      </p:nvGrpSpPr>
      <p:grpSpPr>
        <a:xfrm>
          <a:off x="0" y="0"/>
          <a:ext cx="0" cy="0"/>
          <a:chOff x="0" y="0"/>
          <a:chExt cx="0" cy="0"/>
        </a:xfrm>
      </p:grpSpPr>
      <p:pic>
        <p:nvPicPr>
          <p:cNvPr descr="A close up of a sign&#10;&#10;Description automatically generated" id="73" name="Google Shape;73;p517"/>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74" name="Google Shape;74;p517"/>
          <p:cNvPicPr preferRelativeResize="0"/>
          <p:nvPr/>
        </p:nvPicPr>
        <p:blipFill rotWithShape="1">
          <a:blip r:embed="rId3">
            <a:alphaModFix/>
          </a:blip>
          <a:srcRect b="0" l="0" r="0" t="0"/>
          <a:stretch/>
        </p:blipFill>
        <p:spPr>
          <a:xfrm>
            <a:off x="3302000" y="1186581"/>
            <a:ext cx="3975100" cy="365760"/>
          </a:xfrm>
          <a:prstGeom prst="rect">
            <a:avLst/>
          </a:prstGeom>
          <a:noFill/>
          <a:ln>
            <a:noFill/>
          </a:ln>
        </p:spPr>
      </p:pic>
      <p:sp>
        <p:nvSpPr>
          <p:cNvPr id="75" name="Google Shape;75;p517"/>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800" u="none" cap="none" strike="noStrike">
              <a:solidFill>
                <a:schemeClr val="dk1"/>
              </a:solidFill>
              <a:latin typeface="Arial"/>
              <a:ea typeface="Arial"/>
              <a:cs typeface="Arial"/>
              <a:sym typeface="Arial"/>
            </a:endParaRPr>
          </a:p>
        </p:txBody>
      </p:sp>
      <p:sp>
        <p:nvSpPr>
          <p:cNvPr id="76" name="Google Shape;76;p517"/>
          <p:cNvSpPr txBox="1"/>
          <p:nvPr>
            <p:ph idx="1" type="body"/>
          </p:nvPr>
        </p:nvSpPr>
        <p:spPr>
          <a:xfrm>
            <a:off x="1432121" y="2180141"/>
            <a:ext cx="8099408" cy="586248"/>
          </a:xfrm>
          <a:prstGeom prst="rect">
            <a:avLst/>
          </a:prstGeom>
          <a:noFill/>
          <a:ln>
            <a:noFill/>
          </a:ln>
        </p:spPr>
        <p:txBody>
          <a:bodyPr anchorCtr="0" anchor="t" bIns="0" lIns="91425" spcFirstLastPara="1" rIns="91425" wrap="square" tIns="0">
            <a:normAutofit/>
          </a:bodyPr>
          <a:lstStyle>
            <a:lvl1pPr indent="-406400" lvl="0" marL="4572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7" name="Google Shape;77;p517"/>
          <p:cNvSpPr txBox="1"/>
          <p:nvPr>
            <p:ph idx="2" type="body"/>
          </p:nvPr>
        </p:nvSpPr>
        <p:spPr>
          <a:xfrm>
            <a:off x="1432121" y="3372838"/>
            <a:ext cx="8099408" cy="586248"/>
          </a:xfrm>
          <a:prstGeom prst="rect">
            <a:avLst/>
          </a:prstGeom>
          <a:noFill/>
          <a:ln>
            <a:noFill/>
          </a:ln>
        </p:spPr>
        <p:txBody>
          <a:bodyPr anchorCtr="0" anchor="t" bIns="0" lIns="91425" spcFirstLastPara="1" rIns="91425" wrap="square" tIns="0">
            <a:normAutofit/>
          </a:bodyPr>
          <a:lstStyle>
            <a:lvl1pPr indent="-406400" lvl="0" marL="4572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8" name="Google Shape;78;p517"/>
          <p:cNvSpPr txBox="1"/>
          <p:nvPr>
            <p:ph idx="3" type="body"/>
          </p:nvPr>
        </p:nvSpPr>
        <p:spPr>
          <a:xfrm>
            <a:off x="1432121" y="4565535"/>
            <a:ext cx="8099408" cy="586248"/>
          </a:xfrm>
          <a:prstGeom prst="rect">
            <a:avLst/>
          </a:prstGeom>
          <a:noFill/>
          <a:ln>
            <a:noFill/>
          </a:ln>
        </p:spPr>
        <p:txBody>
          <a:bodyPr anchorCtr="0" anchor="t" bIns="0" lIns="91425" spcFirstLastPara="1" rIns="91425" wrap="square" tIns="0">
            <a:normAutofit/>
          </a:bodyPr>
          <a:lstStyle>
            <a:lvl1pPr indent="-406400" lvl="0" marL="4572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9" name="Google Shape;79;p517"/>
          <p:cNvSpPr txBox="1"/>
          <p:nvPr>
            <p:ph idx="4" type="body"/>
          </p:nvPr>
        </p:nvSpPr>
        <p:spPr>
          <a:xfrm>
            <a:off x="1432121" y="5758233"/>
            <a:ext cx="8099408" cy="586248"/>
          </a:xfrm>
          <a:prstGeom prst="rect">
            <a:avLst/>
          </a:prstGeom>
          <a:noFill/>
          <a:ln>
            <a:noFill/>
          </a:ln>
        </p:spPr>
        <p:txBody>
          <a:bodyPr anchorCtr="0" anchor="t" bIns="0" lIns="91425" spcFirstLastPara="1" rIns="91425" wrap="square" tIns="0">
            <a:normAutofit/>
          </a:bodyPr>
          <a:lstStyle>
            <a:lvl1pPr indent="-406400" lvl="0" marL="4572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80" name="Shape 80"/>
        <p:cNvGrpSpPr/>
        <p:nvPr/>
      </p:nvGrpSpPr>
      <p:grpSpPr>
        <a:xfrm>
          <a:off x="0" y="0"/>
          <a:ext cx="0" cy="0"/>
          <a:chOff x="0" y="0"/>
          <a:chExt cx="0" cy="0"/>
        </a:xfrm>
      </p:grpSpPr>
      <p:pic>
        <p:nvPicPr>
          <p:cNvPr descr="A picture containing water, computer&#10;&#10;Description automatically generated" id="81" name="Google Shape;81;p248"/>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82" name="Google Shape;82;p248"/>
          <p:cNvPicPr preferRelativeResize="0"/>
          <p:nvPr/>
        </p:nvPicPr>
        <p:blipFill rotWithShape="1">
          <a:blip r:embed="rId3">
            <a:alphaModFix/>
          </a:blip>
          <a:srcRect b="87460" l="12857" r="67232" t="2540"/>
          <a:stretch/>
        </p:blipFill>
        <p:spPr>
          <a:xfrm>
            <a:off x="246744" y="232229"/>
            <a:ext cx="3236687" cy="914400"/>
          </a:xfrm>
          <a:prstGeom prst="rect">
            <a:avLst/>
          </a:prstGeom>
          <a:noFill/>
          <a:ln>
            <a:noFill/>
          </a:ln>
        </p:spPr>
      </p:pic>
      <p:sp>
        <p:nvSpPr>
          <p:cNvPr id="83" name="Google Shape;83;p248"/>
          <p:cNvSpPr txBox="1"/>
          <p:nvPr>
            <p:ph idx="1" type="body"/>
          </p:nvPr>
        </p:nvSpPr>
        <p:spPr>
          <a:xfrm>
            <a:off x="3075048"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Name">
  <p:cSld name="Lesson Name">
    <p:spTree>
      <p:nvGrpSpPr>
        <p:cNvPr id="18" name="Shape 18"/>
        <p:cNvGrpSpPr/>
        <p:nvPr/>
      </p:nvGrpSpPr>
      <p:grpSpPr>
        <a:xfrm>
          <a:off x="0" y="0"/>
          <a:ext cx="0" cy="0"/>
          <a:chOff x="0" y="0"/>
          <a:chExt cx="0" cy="0"/>
        </a:xfrm>
      </p:grpSpPr>
      <p:pic>
        <p:nvPicPr>
          <p:cNvPr descr="A picture containing water, computer&#10;&#10;Description automatically generated" id="19" name="Google Shape;19;p23"/>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0" name="Google Shape;20;p23"/>
          <p:cNvPicPr preferRelativeResize="0"/>
          <p:nvPr/>
        </p:nvPicPr>
        <p:blipFill rotWithShape="1">
          <a:blip r:embed="rId3">
            <a:alphaModFix/>
          </a:blip>
          <a:srcRect b="87460" l="12857" r="67232" t="2540"/>
          <a:stretch/>
        </p:blipFill>
        <p:spPr>
          <a:xfrm>
            <a:off x="246744" y="232229"/>
            <a:ext cx="3236687" cy="914400"/>
          </a:xfrm>
          <a:prstGeom prst="rect">
            <a:avLst/>
          </a:prstGeom>
          <a:noFill/>
          <a:ln>
            <a:noFill/>
          </a:ln>
        </p:spPr>
      </p:pic>
      <p:sp>
        <p:nvSpPr>
          <p:cNvPr id="21" name="Google Shape;21;p23"/>
          <p:cNvSpPr txBox="1"/>
          <p:nvPr>
            <p:ph idx="1" type="body"/>
          </p:nvPr>
        </p:nvSpPr>
        <p:spPr>
          <a:xfrm>
            <a:off x="3075048"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Learning Objectives">
    <p:spTree>
      <p:nvGrpSpPr>
        <p:cNvPr id="22" name="Shape 22"/>
        <p:cNvGrpSpPr/>
        <p:nvPr/>
      </p:nvGrpSpPr>
      <p:grpSpPr>
        <a:xfrm>
          <a:off x="0" y="0"/>
          <a:ext cx="0" cy="0"/>
          <a:chOff x="0" y="0"/>
          <a:chExt cx="0" cy="0"/>
        </a:xfrm>
      </p:grpSpPr>
      <p:pic>
        <p:nvPicPr>
          <p:cNvPr descr="A close up of a sign&#10;&#10;Description automatically generated" id="23" name="Google Shape;23;p27"/>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4" name="Google Shape;24;p27"/>
          <p:cNvSpPr/>
          <p:nvPr/>
        </p:nvSpPr>
        <p:spPr>
          <a:xfrm>
            <a:off x="2747395" y="769174"/>
            <a:ext cx="4819800" cy="523200"/>
          </a:xfrm>
          <a:prstGeom prst="rect">
            <a:avLst/>
          </a:prstGeom>
          <a:noFill/>
          <a:ln>
            <a:noFill/>
          </a:ln>
        </p:spPr>
        <p:txBody>
          <a:bodyPr anchorCtr="0" anchor="t" bIns="45700" lIns="91425" spcFirstLastPara="1" rIns="91425" wrap="square" tIns="45700">
            <a:sp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400" u="none" cap="none" strike="noStrike">
              <a:solidFill>
                <a:srgbClr val="000000"/>
              </a:solidFill>
              <a:latin typeface="Arial"/>
              <a:ea typeface="Arial"/>
              <a:cs typeface="Arial"/>
              <a:sym typeface="Arial"/>
            </a:endParaRPr>
          </a:p>
        </p:txBody>
      </p:sp>
      <p:pic>
        <p:nvPicPr>
          <p:cNvPr id="25" name="Google Shape;25;p27"/>
          <p:cNvPicPr preferRelativeResize="0"/>
          <p:nvPr/>
        </p:nvPicPr>
        <p:blipFill rotWithShape="1">
          <a:blip r:embed="rId3">
            <a:alphaModFix/>
          </a:blip>
          <a:srcRect b="0" l="0" r="0" t="0"/>
          <a:stretch/>
        </p:blipFill>
        <p:spPr>
          <a:xfrm>
            <a:off x="2870200" y="1186581"/>
            <a:ext cx="4819923" cy="365760"/>
          </a:xfrm>
          <a:prstGeom prst="rect">
            <a:avLst/>
          </a:prstGeom>
          <a:noFill/>
          <a:ln>
            <a:noFill/>
          </a:ln>
        </p:spPr>
      </p:pic>
      <p:sp>
        <p:nvSpPr>
          <p:cNvPr id="26" name="Google Shape;26;p27"/>
          <p:cNvSpPr txBox="1"/>
          <p:nvPr>
            <p:ph idx="1" type="body"/>
          </p:nvPr>
        </p:nvSpPr>
        <p:spPr>
          <a:xfrm>
            <a:off x="1332874" y="3087441"/>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7" name="Google Shape;27;p27"/>
          <p:cNvSpPr txBox="1"/>
          <p:nvPr>
            <p:ph idx="2" type="body"/>
          </p:nvPr>
        </p:nvSpPr>
        <p:spPr>
          <a:xfrm>
            <a:off x="1332874" y="4260784"/>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8" name="Google Shape;28;p27"/>
          <p:cNvSpPr txBox="1"/>
          <p:nvPr>
            <p:ph idx="3" type="body"/>
          </p:nvPr>
        </p:nvSpPr>
        <p:spPr>
          <a:xfrm>
            <a:off x="1332874" y="5434127"/>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9" name="Google Shape;29;p27"/>
          <p:cNvSpPr txBox="1"/>
          <p:nvPr>
            <p:ph idx="4" type="body"/>
          </p:nvPr>
        </p:nvSpPr>
        <p:spPr>
          <a:xfrm>
            <a:off x="1332874" y="6595283"/>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 name="Google Shape;30;p27"/>
          <p:cNvSpPr/>
          <p:nvPr/>
        </p:nvSpPr>
        <p:spPr>
          <a:xfrm>
            <a:off x="736529" y="1888777"/>
            <a:ext cx="7888027" cy="553212"/>
          </a:xfrm>
          <a:prstGeom prst="rect">
            <a:avLst/>
          </a:prstGeom>
          <a:noFill/>
          <a:ln>
            <a:noFill/>
          </a:ln>
        </p:spPr>
        <p:txBody>
          <a:bodyPr anchorCtr="0" anchor="t" bIns="0" lIns="91425" spcFirstLastPara="1" rIns="91425" wrap="square" tIns="0">
            <a:normAutofit/>
          </a:bodyPr>
          <a:lstStyle/>
          <a:p>
            <a:pPr indent="-342900" lvl="0" marL="342900" marR="0" rtl="0" algn="l">
              <a:lnSpc>
                <a:spcPct val="90000"/>
              </a:lnSpc>
              <a:spcBef>
                <a:spcPts val="1000"/>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By the end of this lesson, you will be able to:</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p:spTree>
      <p:nvGrpSpPr>
        <p:cNvPr id="31" name="Shape 31"/>
        <p:cNvGrpSpPr/>
        <p:nvPr/>
      </p:nvGrpSpPr>
      <p:grpSpPr>
        <a:xfrm>
          <a:off x="0" y="0"/>
          <a:ext cx="0" cy="0"/>
          <a:chOff x="0" y="0"/>
          <a:chExt cx="0" cy="0"/>
        </a:xfrm>
      </p:grpSpPr>
      <p:pic>
        <p:nvPicPr>
          <p:cNvPr descr="A picture containing water, outdoor&#10;&#10;Description automatically generated" id="32" name="Google Shape;32;p510"/>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3" name="Google Shape;33;p510"/>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descr="A close up of a logo&#10;&#10;Description automatically generated" id="34" name="Google Shape;34;p510"/>
          <p:cNvPicPr preferRelativeResize="0"/>
          <p:nvPr/>
        </p:nvPicPr>
        <p:blipFill rotWithShape="1">
          <a:blip r:embed="rId3">
            <a:alphaModFix/>
          </a:blip>
          <a:srcRect b="87460" l="12857" r="67232" t="2540"/>
          <a:stretch/>
        </p:blipFill>
        <p:spPr>
          <a:xfrm>
            <a:off x="246744" y="232229"/>
            <a:ext cx="3236687"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1_Content Slide">
    <p:spTree>
      <p:nvGrpSpPr>
        <p:cNvPr id="35" name="Shape 35"/>
        <p:cNvGrpSpPr/>
        <p:nvPr/>
      </p:nvGrpSpPr>
      <p:grpSpPr>
        <a:xfrm>
          <a:off x="0" y="0"/>
          <a:ext cx="0" cy="0"/>
          <a:chOff x="0" y="0"/>
          <a:chExt cx="0" cy="0"/>
        </a:xfrm>
      </p:grpSpPr>
      <p:sp>
        <p:nvSpPr>
          <p:cNvPr id="36" name="Google Shape;36;p51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11"/>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1_Content Slide 2">
    <p:spTree>
      <p:nvGrpSpPr>
        <p:cNvPr id="38" name="Shape 38"/>
        <p:cNvGrpSpPr/>
        <p:nvPr/>
      </p:nvGrpSpPr>
      <p:grpSpPr>
        <a:xfrm>
          <a:off x="0" y="0"/>
          <a:ext cx="0" cy="0"/>
          <a:chOff x="0" y="0"/>
          <a:chExt cx="0" cy="0"/>
        </a:xfrm>
      </p:grpSpPr>
      <p:sp>
        <p:nvSpPr>
          <p:cNvPr id="39" name="Google Shape;39;p512"/>
          <p:cNvSpPr txBox="1"/>
          <p:nvPr>
            <p:ph type="title"/>
          </p:nvPr>
        </p:nvSpPr>
        <p:spPr>
          <a:xfrm>
            <a:off x="508000" y="229878"/>
            <a:ext cx="1554480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s ">
  <p:cSld name="Guides ">
    <p:spTree>
      <p:nvGrpSpPr>
        <p:cNvPr id="40" name="Shape 40"/>
        <p:cNvGrpSpPr/>
        <p:nvPr/>
      </p:nvGrpSpPr>
      <p:grpSpPr>
        <a:xfrm>
          <a:off x="0" y="0"/>
          <a:ext cx="0" cy="0"/>
          <a:chOff x="0" y="0"/>
          <a:chExt cx="0" cy="0"/>
        </a:xfrm>
      </p:grpSpPr>
      <p:sp>
        <p:nvSpPr>
          <p:cNvPr id="41" name="Google Shape;41;p51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13"/>
          <p:cNvSpPr/>
          <p:nvPr/>
        </p:nvSpPr>
        <p:spPr>
          <a:xfrm>
            <a:off x="16440756" y="259179"/>
            <a:ext cx="640080" cy="640080"/>
          </a:xfrm>
          <a:prstGeom prst="ellipse">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 name="Google Shape;43;p513"/>
          <p:cNvSpPr/>
          <p:nvPr/>
        </p:nvSpPr>
        <p:spPr>
          <a:xfrm>
            <a:off x="16440756" y="1121705"/>
            <a:ext cx="640080" cy="640080"/>
          </a:xfrm>
          <a:prstGeom prst="ellipse">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 name="Google Shape;44;p513"/>
          <p:cNvSpPr/>
          <p:nvPr/>
        </p:nvSpPr>
        <p:spPr>
          <a:xfrm>
            <a:off x="16440756" y="1984231"/>
            <a:ext cx="640080" cy="640080"/>
          </a:xfrm>
          <a:prstGeom prst="ellipse">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 name="Google Shape;45;p513"/>
          <p:cNvSpPr/>
          <p:nvPr/>
        </p:nvSpPr>
        <p:spPr>
          <a:xfrm>
            <a:off x="16440756" y="2846757"/>
            <a:ext cx="640080" cy="640080"/>
          </a:xfrm>
          <a:prstGeom prst="ellipse">
            <a:avLst/>
          </a:prstGeom>
          <a:solidFill>
            <a:srgbClr val="3A40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 name="Google Shape;46;p513"/>
          <p:cNvSpPr/>
          <p:nvPr/>
        </p:nvSpPr>
        <p:spPr>
          <a:xfrm>
            <a:off x="16440756" y="3709283"/>
            <a:ext cx="640080" cy="640080"/>
          </a:xfrm>
          <a:prstGeom prst="ellipse">
            <a:avLst/>
          </a:prstGeom>
          <a:solidFill>
            <a:srgbClr val="F9DE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 name="Google Shape;47;p513"/>
          <p:cNvSpPr/>
          <p:nvPr/>
        </p:nvSpPr>
        <p:spPr>
          <a:xfrm>
            <a:off x="16440756" y="4571809"/>
            <a:ext cx="640080" cy="640080"/>
          </a:xfrm>
          <a:prstGeom prst="ellipse">
            <a:avLst/>
          </a:prstGeom>
          <a:solidFill>
            <a:srgbClr val="E9A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 name="Google Shape;48;p513"/>
          <p:cNvSpPr/>
          <p:nvPr/>
        </p:nvSpPr>
        <p:spPr>
          <a:xfrm>
            <a:off x="16440756" y="5434335"/>
            <a:ext cx="640080" cy="640080"/>
          </a:xfrm>
          <a:prstGeom prst="ellipse">
            <a:avLst/>
          </a:prstGeom>
          <a:solidFill>
            <a:srgbClr val="EF64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 name="Google Shape;49;p513"/>
          <p:cNvSpPr/>
          <p:nvPr/>
        </p:nvSpPr>
        <p:spPr>
          <a:xfrm>
            <a:off x="16440756" y="6296861"/>
            <a:ext cx="640080" cy="640080"/>
          </a:xfrm>
          <a:prstGeom prst="ellipse">
            <a:avLst/>
          </a:prstGeom>
          <a:solidFill>
            <a:srgbClr val="E4B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 name="Google Shape;50;p513"/>
          <p:cNvSpPr/>
          <p:nvPr/>
        </p:nvSpPr>
        <p:spPr>
          <a:xfrm>
            <a:off x="16440756" y="7159387"/>
            <a:ext cx="640080" cy="640080"/>
          </a:xfrm>
          <a:prstGeom prst="ellipse">
            <a:avLst/>
          </a:prstGeom>
          <a:solidFill>
            <a:srgbClr val="0075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 name="Google Shape;51;p513"/>
          <p:cNvSpPr/>
          <p:nvPr/>
        </p:nvSpPr>
        <p:spPr>
          <a:xfrm>
            <a:off x="16440756" y="8021912"/>
            <a:ext cx="640080" cy="640080"/>
          </a:xfrm>
          <a:prstGeom prst="ellipse">
            <a:avLst/>
          </a:prstGeom>
          <a:solidFill>
            <a:srgbClr val="0FCF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52" name="Shape 52"/>
        <p:cNvGrpSpPr/>
        <p:nvPr/>
      </p:nvGrpSpPr>
      <p:grpSpPr>
        <a:xfrm>
          <a:off x="0" y="0"/>
          <a:ext cx="0" cy="0"/>
          <a:chOff x="0" y="0"/>
          <a:chExt cx="0" cy="0"/>
        </a:xfrm>
      </p:grpSpPr>
      <p:sp>
        <p:nvSpPr>
          <p:cNvPr id="53" name="Google Shape;53;p514"/>
          <p:cNvSpPr/>
          <p:nvPr/>
        </p:nvSpPr>
        <p:spPr>
          <a:xfrm>
            <a:off x="16440756" y="259179"/>
            <a:ext cx="640080" cy="640080"/>
          </a:xfrm>
          <a:prstGeom prst="ellipse">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 name="Google Shape;54;p514"/>
          <p:cNvSpPr/>
          <p:nvPr/>
        </p:nvSpPr>
        <p:spPr>
          <a:xfrm>
            <a:off x="16440756" y="1121705"/>
            <a:ext cx="640080" cy="640080"/>
          </a:xfrm>
          <a:prstGeom prst="ellipse">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 name="Google Shape;55;p514"/>
          <p:cNvSpPr/>
          <p:nvPr/>
        </p:nvSpPr>
        <p:spPr>
          <a:xfrm>
            <a:off x="16440756" y="1984231"/>
            <a:ext cx="640080" cy="640080"/>
          </a:xfrm>
          <a:prstGeom prst="ellipse">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514"/>
          <p:cNvSpPr/>
          <p:nvPr/>
        </p:nvSpPr>
        <p:spPr>
          <a:xfrm>
            <a:off x="16440756" y="2846757"/>
            <a:ext cx="640080" cy="640080"/>
          </a:xfrm>
          <a:prstGeom prst="ellipse">
            <a:avLst/>
          </a:prstGeom>
          <a:solidFill>
            <a:srgbClr val="3A40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 name="Google Shape;57;p514"/>
          <p:cNvSpPr/>
          <p:nvPr/>
        </p:nvSpPr>
        <p:spPr>
          <a:xfrm>
            <a:off x="16440756" y="3709283"/>
            <a:ext cx="640080" cy="640080"/>
          </a:xfrm>
          <a:prstGeom prst="ellipse">
            <a:avLst/>
          </a:prstGeom>
          <a:solidFill>
            <a:srgbClr val="F9DE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 name="Google Shape;58;p514"/>
          <p:cNvSpPr/>
          <p:nvPr/>
        </p:nvSpPr>
        <p:spPr>
          <a:xfrm>
            <a:off x="16440756" y="4571809"/>
            <a:ext cx="640080" cy="640080"/>
          </a:xfrm>
          <a:prstGeom prst="ellipse">
            <a:avLst/>
          </a:prstGeom>
          <a:solidFill>
            <a:srgbClr val="E9A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514"/>
          <p:cNvSpPr/>
          <p:nvPr/>
        </p:nvSpPr>
        <p:spPr>
          <a:xfrm>
            <a:off x="16440756" y="5434335"/>
            <a:ext cx="640080" cy="640080"/>
          </a:xfrm>
          <a:prstGeom prst="ellipse">
            <a:avLst/>
          </a:prstGeom>
          <a:solidFill>
            <a:srgbClr val="EF64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 name="Google Shape;60;p514"/>
          <p:cNvSpPr/>
          <p:nvPr/>
        </p:nvSpPr>
        <p:spPr>
          <a:xfrm>
            <a:off x="16440756" y="6296861"/>
            <a:ext cx="640080" cy="640080"/>
          </a:xfrm>
          <a:prstGeom prst="ellipse">
            <a:avLst/>
          </a:prstGeom>
          <a:solidFill>
            <a:srgbClr val="E4B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 name="Google Shape;61;p514"/>
          <p:cNvSpPr/>
          <p:nvPr/>
        </p:nvSpPr>
        <p:spPr>
          <a:xfrm>
            <a:off x="16440756" y="7159387"/>
            <a:ext cx="640080" cy="640080"/>
          </a:xfrm>
          <a:prstGeom prst="ellipse">
            <a:avLst/>
          </a:prstGeom>
          <a:solidFill>
            <a:srgbClr val="0075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 name="Google Shape;62;p514"/>
          <p:cNvSpPr/>
          <p:nvPr/>
        </p:nvSpPr>
        <p:spPr>
          <a:xfrm>
            <a:off x="16440756" y="8021912"/>
            <a:ext cx="640080" cy="640080"/>
          </a:xfrm>
          <a:prstGeom prst="ellipse">
            <a:avLst/>
          </a:prstGeom>
          <a:solidFill>
            <a:srgbClr val="0FCF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 name="Google Shape;63;p514"/>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4" name="Google Shape;64;p514"/>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14"/>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p:cSld name="Content page">
    <p:spTree>
      <p:nvGrpSpPr>
        <p:cNvPr id="66" name="Shape 66"/>
        <p:cNvGrpSpPr/>
        <p:nvPr/>
      </p:nvGrpSpPr>
      <p:grpSpPr>
        <a:xfrm>
          <a:off x="0" y="0"/>
          <a:ext cx="0" cy="0"/>
          <a:chOff x="0" y="0"/>
          <a:chExt cx="0" cy="0"/>
        </a:xfrm>
      </p:grpSpPr>
      <p:sp>
        <p:nvSpPr>
          <p:cNvPr id="67" name="Google Shape;67;p515"/>
          <p:cNvSpPr txBox="1"/>
          <p:nvPr>
            <p:ph type="title"/>
          </p:nvPr>
        </p:nvSpPr>
        <p:spPr>
          <a:xfrm>
            <a:off x="0" y="229878"/>
            <a:ext cx="16255998"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15"/>
          <p:cNvSpPr txBox="1"/>
          <p:nvPr>
            <p:ph idx="1" type="body"/>
          </p:nvPr>
        </p:nvSpPr>
        <p:spPr>
          <a:xfrm>
            <a:off x="0" y="864000"/>
            <a:ext cx="16256000" cy="454478"/>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800"/>
              <a:buNone/>
              <a:defRPr sz="2133">
                <a:solidFill>
                  <a:srgbClr val="888888"/>
                </a:solidFill>
                <a:latin typeface="Open Sans"/>
                <a:ea typeface="Open Sans"/>
                <a:cs typeface="Open Sans"/>
                <a:sym typeface="Open Sans"/>
              </a:defRPr>
            </a:lvl1pPr>
            <a:lvl2pPr indent="-228600" lvl="1" marL="914400" algn="l">
              <a:lnSpc>
                <a:spcPct val="90000"/>
              </a:lnSpc>
              <a:spcBef>
                <a:spcPts val="500"/>
              </a:spcBef>
              <a:spcAft>
                <a:spcPts val="0"/>
              </a:spcAft>
              <a:buSzPts val="2400"/>
              <a:buNone/>
              <a:defRPr sz="2667">
                <a:solidFill>
                  <a:srgbClr val="888888"/>
                </a:solidFill>
              </a:defRPr>
            </a:lvl2pPr>
            <a:lvl3pPr indent="-228600" lvl="2" marL="1371600" algn="l">
              <a:lnSpc>
                <a:spcPct val="90000"/>
              </a:lnSpc>
              <a:spcBef>
                <a:spcPts val="500"/>
              </a:spcBef>
              <a:spcAft>
                <a:spcPts val="0"/>
              </a:spcAft>
              <a:buSzPts val="2000"/>
              <a:buNone/>
              <a:defRPr sz="2400">
                <a:solidFill>
                  <a:srgbClr val="888888"/>
                </a:solidFill>
              </a:defRPr>
            </a:lvl3pPr>
            <a:lvl4pPr indent="-228600" lvl="3" marL="1828800" algn="l">
              <a:lnSpc>
                <a:spcPct val="90000"/>
              </a:lnSpc>
              <a:spcBef>
                <a:spcPts val="500"/>
              </a:spcBef>
              <a:spcAft>
                <a:spcPts val="0"/>
              </a:spcAft>
              <a:buSzPts val="1800"/>
              <a:buNone/>
              <a:defRPr sz="2133">
                <a:solidFill>
                  <a:srgbClr val="888888"/>
                </a:solidFill>
              </a:defRPr>
            </a:lvl4pPr>
            <a:lvl5pPr indent="-228600" lvl="4" marL="2286000" algn="l">
              <a:lnSpc>
                <a:spcPct val="90000"/>
              </a:lnSpc>
              <a:spcBef>
                <a:spcPts val="500"/>
              </a:spcBef>
              <a:spcAft>
                <a:spcPts val="0"/>
              </a:spcAft>
              <a:buSzPts val="1800"/>
              <a:buNone/>
              <a:defRPr sz="2133">
                <a:solidFill>
                  <a:srgbClr val="888888"/>
                </a:solidFill>
              </a:defRPr>
            </a:lvl5pPr>
            <a:lvl6pPr indent="-228600" lvl="5" marL="2743200" algn="l">
              <a:lnSpc>
                <a:spcPct val="90000"/>
              </a:lnSpc>
              <a:spcBef>
                <a:spcPts val="500"/>
              </a:spcBef>
              <a:spcAft>
                <a:spcPts val="0"/>
              </a:spcAft>
              <a:buSzPts val="1800"/>
              <a:buNone/>
              <a:defRPr sz="2133">
                <a:solidFill>
                  <a:srgbClr val="888888"/>
                </a:solidFill>
              </a:defRPr>
            </a:lvl6pPr>
            <a:lvl7pPr indent="-228600" lvl="6" marL="3200400" algn="l">
              <a:lnSpc>
                <a:spcPct val="90000"/>
              </a:lnSpc>
              <a:spcBef>
                <a:spcPts val="500"/>
              </a:spcBef>
              <a:spcAft>
                <a:spcPts val="0"/>
              </a:spcAft>
              <a:buSzPts val="1800"/>
              <a:buNone/>
              <a:defRPr sz="2133">
                <a:solidFill>
                  <a:srgbClr val="888888"/>
                </a:solidFill>
              </a:defRPr>
            </a:lvl7pPr>
            <a:lvl8pPr indent="-228600" lvl="7" marL="3657600" algn="l">
              <a:lnSpc>
                <a:spcPct val="90000"/>
              </a:lnSpc>
              <a:spcBef>
                <a:spcPts val="500"/>
              </a:spcBef>
              <a:spcAft>
                <a:spcPts val="0"/>
              </a:spcAft>
              <a:buSzPts val="1800"/>
              <a:buNone/>
              <a:defRPr sz="2133">
                <a:solidFill>
                  <a:srgbClr val="888888"/>
                </a:solidFill>
              </a:defRPr>
            </a:lvl8pPr>
            <a:lvl9pPr indent="-228600" lvl="8" marL="4114800" algn="l">
              <a:lnSpc>
                <a:spcPct val="90000"/>
              </a:lnSpc>
              <a:spcBef>
                <a:spcPts val="500"/>
              </a:spcBef>
              <a:spcAft>
                <a:spcPts val="0"/>
              </a:spcAft>
              <a:buSzPts val="1800"/>
              <a:buNone/>
              <a:defRPr sz="2133">
                <a:solidFill>
                  <a:srgbClr val="888888"/>
                </a:solidFill>
              </a:defRPr>
            </a:lvl9pPr>
          </a:lstStyle>
          <a:p/>
        </p:txBody>
      </p:sp>
      <p:sp>
        <p:nvSpPr>
          <p:cNvPr id="69" name="Google Shape;69;p515"/>
          <p:cNvSpPr txBox="1"/>
          <p:nvPr>
            <p:ph idx="2" type="body"/>
          </p:nvPr>
        </p:nvSpPr>
        <p:spPr>
          <a:xfrm>
            <a:off x="558307" y="1952600"/>
            <a:ext cx="14478943" cy="11176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SzPts val="2800"/>
              <a:buChar char="•"/>
              <a:defRPr sz="2133">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1117600" y="487363"/>
            <a:ext cx="14020801" cy="176688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1117600" y="2433638"/>
            <a:ext cx="14020801" cy="58023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1117600" y="8475663"/>
            <a:ext cx="3657600" cy="485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5384800" y="8475663"/>
            <a:ext cx="5486400" cy="4857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5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42.png"/><Relationship Id="rId4" Type="http://schemas.openxmlformats.org/officeDocument/2006/relationships/image" Target="../media/image1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47.jpg"/><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4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56.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53.png"/><Relationship Id="rId4" Type="http://schemas.openxmlformats.org/officeDocument/2006/relationships/image" Target="../media/image155.png"/><Relationship Id="rId5" Type="http://schemas.openxmlformats.org/officeDocument/2006/relationships/image" Target="../media/image160.png"/><Relationship Id="rId6" Type="http://schemas.openxmlformats.org/officeDocument/2006/relationships/image" Target="../media/image16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 Id="rId3" Type="http://schemas.openxmlformats.org/officeDocument/2006/relationships/image" Target="../media/image16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1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 Id="rId3" Type="http://schemas.openxmlformats.org/officeDocument/2006/relationships/image" Target="../media/image16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image" Target="../media/image16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 Id="rId3" Type="http://schemas.openxmlformats.org/officeDocument/2006/relationships/image" Target="../media/image16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42.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7.png"/><Relationship Id="rId7" Type="http://schemas.openxmlformats.org/officeDocument/2006/relationships/image" Target="../media/image19.png"/><Relationship Id="rId8"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 Id="rId3" Type="http://schemas.openxmlformats.org/officeDocument/2006/relationships/image" Target="../media/image1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65.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18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16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8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6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72.png"/><Relationship Id="rId4" Type="http://schemas.openxmlformats.org/officeDocument/2006/relationships/image" Target="../media/image175.png"/><Relationship Id="rId5" Type="http://schemas.openxmlformats.org/officeDocument/2006/relationships/image" Target="../media/image1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7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7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17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95.png"/><Relationship Id="rId6" Type="http://schemas.openxmlformats.org/officeDocument/2006/relationships/image" Target="../media/image186.png"/><Relationship Id="rId7" Type="http://schemas.openxmlformats.org/officeDocument/2006/relationships/image" Target="../media/image178.png"/><Relationship Id="rId8" Type="http://schemas.openxmlformats.org/officeDocument/2006/relationships/image" Target="../media/image18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17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19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18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18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17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1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19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2.png"/><Relationship Id="rId4" Type="http://schemas.openxmlformats.org/officeDocument/2006/relationships/image" Target="../media/image192.png"/><Relationship Id="rId5" Type="http://schemas.openxmlformats.org/officeDocument/2006/relationships/image" Target="../media/image19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9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 Id="rId3" Type="http://schemas.openxmlformats.org/officeDocument/2006/relationships/image" Target="../media/image20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213.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1.xml"/><Relationship Id="rId3" Type="http://schemas.openxmlformats.org/officeDocument/2006/relationships/image" Target="../media/image19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5.xml"/><Relationship Id="rId3" Type="http://schemas.openxmlformats.org/officeDocument/2006/relationships/image" Target="../media/image19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0.xml"/><Relationship Id="rId3" Type="http://schemas.openxmlformats.org/officeDocument/2006/relationships/image" Target="../media/image20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3.xml"/><Relationship Id="rId3" Type="http://schemas.openxmlformats.org/officeDocument/2006/relationships/image" Target="../media/image19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4.xml"/><Relationship Id="rId3" Type="http://schemas.openxmlformats.org/officeDocument/2006/relationships/image" Target="../media/image19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6.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20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7.xml"/><Relationship Id="rId3" Type="http://schemas.openxmlformats.org/officeDocument/2006/relationships/image" Target="../media/image209.png"/><Relationship Id="rId4" Type="http://schemas.openxmlformats.org/officeDocument/2006/relationships/image" Target="../media/image204.png"/><Relationship Id="rId5" Type="http://schemas.openxmlformats.org/officeDocument/2006/relationships/image" Target="../media/image203.png"/><Relationship Id="rId6" Type="http://schemas.openxmlformats.org/officeDocument/2006/relationships/image" Target="../media/image208.png"/><Relationship Id="rId7" Type="http://schemas.openxmlformats.org/officeDocument/2006/relationships/image" Target="../media/image21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8.xml"/><Relationship Id="rId3" Type="http://schemas.openxmlformats.org/officeDocument/2006/relationships/image" Target="../media/image217.png"/><Relationship Id="rId4" Type="http://schemas.openxmlformats.org/officeDocument/2006/relationships/image" Target="../media/image21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9.xml"/><Relationship Id="rId3" Type="http://schemas.openxmlformats.org/officeDocument/2006/relationships/image" Target="../media/image214.png"/><Relationship Id="rId4" Type="http://schemas.openxmlformats.org/officeDocument/2006/relationships/image" Target="../media/image219.png"/><Relationship Id="rId5" Type="http://schemas.openxmlformats.org/officeDocument/2006/relationships/image" Target="../media/image2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44.png"/></Relationships>
</file>

<file path=ppt/slides/_rels/slide170.xml.rels><?xml version="1.0" encoding="UTF-8" standalone="yes"?><Relationships xmlns="http://schemas.openxmlformats.org/package/2006/relationships"><Relationship Id="rId11" Type="http://schemas.openxmlformats.org/officeDocument/2006/relationships/image" Target="../media/image222.png"/><Relationship Id="rId10" Type="http://schemas.openxmlformats.org/officeDocument/2006/relationships/image" Target="../media/image234.png"/><Relationship Id="rId1" Type="http://schemas.openxmlformats.org/officeDocument/2006/relationships/slideLayout" Target="../slideLayouts/slideLayout6.xml"/><Relationship Id="rId2" Type="http://schemas.openxmlformats.org/officeDocument/2006/relationships/notesSlide" Target="../notesSlides/notesSlide170.xml"/><Relationship Id="rId3"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23.png"/><Relationship Id="rId5" Type="http://schemas.openxmlformats.org/officeDocument/2006/relationships/image" Target="../media/image206.jpg"/><Relationship Id="rId6" Type="http://schemas.openxmlformats.org/officeDocument/2006/relationships/image" Target="../media/image201.png"/><Relationship Id="rId7" Type="http://schemas.openxmlformats.org/officeDocument/2006/relationships/image" Target="../media/image221.png"/><Relationship Id="rId8" Type="http://schemas.openxmlformats.org/officeDocument/2006/relationships/image" Target="../media/image22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3.xml"/><Relationship Id="rId3" Type="http://schemas.openxmlformats.org/officeDocument/2006/relationships/image" Target="../media/image226.png"/><Relationship Id="rId4" Type="http://schemas.openxmlformats.org/officeDocument/2006/relationships/image" Target="../media/image233.png"/><Relationship Id="rId9" Type="http://schemas.openxmlformats.org/officeDocument/2006/relationships/image" Target="../media/image232.png"/><Relationship Id="rId5" Type="http://schemas.openxmlformats.org/officeDocument/2006/relationships/image" Target="../media/image229.png"/><Relationship Id="rId6" Type="http://schemas.openxmlformats.org/officeDocument/2006/relationships/image" Target="../media/image228.png"/><Relationship Id="rId7" Type="http://schemas.openxmlformats.org/officeDocument/2006/relationships/image" Target="../media/image231.png"/><Relationship Id="rId8" Type="http://schemas.openxmlformats.org/officeDocument/2006/relationships/image" Target="../media/image24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4.xml"/><Relationship Id="rId3" Type="http://schemas.openxmlformats.org/officeDocument/2006/relationships/image" Target="../media/image239.png"/><Relationship Id="rId4" Type="http://schemas.openxmlformats.org/officeDocument/2006/relationships/image" Target="../media/image23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5.xml"/><Relationship Id="rId3" Type="http://schemas.openxmlformats.org/officeDocument/2006/relationships/image" Target="../media/image241.png"/><Relationship Id="rId4" Type="http://schemas.openxmlformats.org/officeDocument/2006/relationships/image" Target="../media/image246.png"/><Relationship Id="rId5" Type="http://schemas.openxmlformats.org/officeDocument/2006/relationships/image" Target="../media/image236.png"/><Relationship Id="rId6" Type="http://schemas.openxmlformats.org/officeDocument/2006/relationships/image" Target="../media/image238.png"/><Relationship Id="rId7" Type="http://schemas.openxmlformats.org/officeDocument/2006/relationships/image" Target="../media/image24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6.xml"/><Relationship Id="rId3" Type="http://schemas.openxmlformats.org/officeDocument/2006/relationships/image" Target="../media/image242.png"/><Relationship Id="rId4" Type="http://schemas.openxmlformats.org/officeDocument/2006/relationships/image" Target="../media/image248.png"/><Relationship Id="rId5" Type="http://schemas.openxmlformats.org/officeDocument/2006/relationships/image" Target="../media/image243.png"/><Relationship Id="rId6" Type="http://schemas.openxmlformats.org/officeDocument/2006/relationships/image" Target="../media/image255.jpg"/><Relationship Id="rId7" Type="http://schemas.openxmlformats.org/officeDocument/2006/relationships/image" Target="../media/image24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7.xml"/><Relationship Id="rId3" Type="http://schemas.openxmlformats.org/officeDocument/2006/relationships/image" Target="../media/image247.png"/><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9.xml"/><Relationship Id="rId3" Type="http://schemas.openxmlformats.org/officeDocument/2006/relationships/image" Target="../media/image249.png"/><Relationship Id="rId4" Type="http://schemas.openxmlformats.org/officeDocument/2006/relationships/image" Target="../media/image254.png"/><Relationship Id="rId5" Type="http://schemas.openxmlformats.org/officeDocument/2006/relationships/image" Target="../media/image2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image" Target="../media/image252.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image" Target="../media/image256.png"/><Relationship Id="rId4" Type="http://schemas.openxmlformats.org/officeDocument/2006/relationships/image" Target="../media/image25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 Id="rId3" Type="http://schemas.openxmlformats.org/officeDocument/2006/relationships/image" Target="../media/image25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3.xml"/><Relationship Id="rId3" Type="http://schemas.openxmlformats.org/officeDocument/2006/relationships/image" Target="../media/image26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 Id="rId3" Type="http://schemas.openxmlformats.org/officeDocument/2006/relationships/image" Target="../media/image261.png"/><Relationship Id="rId4" Type="http://schemas.openxmlformats.org/officeDocument/2006/relationships/image" Target="../media/image26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 Id="rId3" Type="http://schemas.openxmlformats.org/officeDocument/2006/relationships/image" Target="../media/image25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 Id="rId3" Type="http://schemas.openxmlformats.org/officeDocument/2006/relationships/image" Target="../media/image266.png"/><Relationship Id="rId4" Type="http://schemas.openxmlformats.org/officeDocument/2006/relationships/image" Target="../media/image260.png"/><Relationship Id="rId5" Type="http://schemas.openxmlformats.org/officeDocument/2006/relationships/image" Target="../media/image269.png"/><Relationship Id="rId6" Type="http://schemas.openxmlformats.org/officeDocument/2006/relationships/image" Target="../media/image26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27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26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26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4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27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265.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27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6.xml"/><Relationship Id="rId3" Type="http://schemas.openxmlformats.org/officeDocument/2006/relationships/image" Target="../media/image277.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3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 Id="rId3" Type="http://schemas.openxmlformats.org/officeDocument/2006/relationships/image" Target="../media/image27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6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 Id="rId3" Type="http://schemas.openxmlformats.org/officeDocument/2006/relationships/image" Target="../media/image27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 Id="rId3" Type="http://schemas.openxmlformats.org/officeDocument/2006/relationships/image" Target="../media/image272.png"/><Relationship Id="rId4" Type="http://schemas.openxmlformats.org/officeDocument/2006/relationships/image" Target="../media/image27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 Id="rId3" Type="http://schemas.openxmlformats.org/officeDocument/2006/relationships/image" Target="../media/image273.png"/><Relationship Id="rId4" Type="http://schemas.openxmlformats.org/officeDocument/2006/relationships/image" Target="../media/image27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27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5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28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 Id="rId3" Type="http://schemas.openxmlformats.org/officeDocument/2006/relationships/image" Target="../media/image28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6.xml"/><Relationship Id="rId3" Type="http://schemas.openxmlformats.org/officeDocument/2006/relationships/image" Target="../media/image28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8.xml"/><Relationship Id="rId3" Type="http://schemas.openxmlformats.org/officeDocument/2006/relationships/image" Target="../media/image39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5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0.xml"/><Relationship Id="rId3" Type="http://schemas.openxmlformats.org/officeDocument/2006/relationships/image" Target="../media/image28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1.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286.png"/><Relationship Id="rId6" Type="http://schemas.openxmlformats.org/officeDocument/2006/relationships/image" Target="../media/image28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2.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291.png"/><Relationship Id="rId6" Type="http://schemas.openxmlformats.org/officeDocument/2006/relationships/image" Target="../media/image288.png"/><Relationship Id="rId7" Type="http://schemas.openxmlformats.org/officeDocument/2006/relationships/image" Target="../media/image286.png"/><Relationship Id="rId8" Type="http://schemas.openxmlformats.org/officeDocument/2006/relationships/image" Target="../media/image297.png"/></Relationships>
</file>

<file path=ppt/slides/_rels/slide233.xml.rels><?xml version="1.0" encoding="UTF-8" standalone="yes"?><Relationships xmlns="http://schemas.openxmlformats.org/package/2006/relationships"><Relationship Id="rId10" Type="http://schemas.openxmlformats.org/officeDocument/2006/relationships/image" Target="../media/image327.png"/><Relationship Id="rId1" Type="http://schemas.openxmlformats.org/officeDocument/2006/relationships/slideLayout" Target="../slideLayouts/slideLayout7.xml"/><Relationship Id="rId2" Type="http://schemas.openxmlformats.org/officeDocument/2006/relationships/notesSlide" Target="../notesSlides/notesSlide233.xml"/><Relationship Id="rId3" Type="http://schemas.openxmlformats.org/officeDocument/2006/relationships/image" Target="../media/image290.png"/><Relationship Id="rId4" Type="http://schemas.openxmlformats.org/officeDocument/2006/relationships/image" Target="../media/image287.png"/><Relationship Id="rId9" Type="http://schemas.openxmlformats.org/officeDocument/2006/relationships/image" Target="../media/image201.png"/><Relationship Id="rId5" Type="http://schemas.openxmlformats.org/officeDocument/2006/relationships/image" Target="../media/image295.png"/><Relationship Id="rId6" Type="http://schemas.openxmlformats.org/officeDocument/2006/relationships/image" Target="../media/image305.png"/><Relationship Id="rId7" Type="http://schemas.openxmlformats.org/officeDocument/2006/relationships/image" Target="../media/image302.png"/><Relationship Id="rId8" Type="http://schemas.openxmlformats.org/officeDocument/2006/relationships/image" Target="../media/image206.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5.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293.png"/><Relationship Id="rId6" Type="http://schemas.openxmlformats.org/officeDocument/2006/relationships/image" Target="../media/image285.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6.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318.png"/><Relationship Id="rId6" Type="http://schemas.openxmlformats.org/officeDocument/2006/relationships/image" Target="../media/image291.png"/><Relationship Id="rId7" Type="http://schemas.openxmlformats.org/officeDocument/2006/relationships/image" Target="../media/image286.png"/><Relationship Id="rId8" Type="http://schemas.openxmlformats.org/officeDocument/2006/relationships/image" Target="../media/image297.png"/></Relationships>
</file>

<file path=ppt/slides/_rels/slide237.xml.rels><?xml version="1.0" encoding="UTF-8" standalone="yes"?><Relationships xmlns="http://schemas.openxmlformats.org/package/2006/relationships"><Relationship Id="rId10" Type="http://schemas.openxmlformats.org/officeDocument/2006/relationships/image" Target="../media/image302.png"/><Relationship Id="rId1" Type="http://schemas.openxmlformats.org/officeDocument/2006/relationships/slideLayout" Target="../slideLayouts/slideLayout7.xml"/><Relationship Id="rId2" Type="http://schemas.openxmlformats.org/officeDocument/2006/relationships/notesSlide" Target="../notesSlides/notesSlide237.xml"/><Relationship Id="rId3" Type="http://schemas.openxmlformats.org/officeDocument/2006/relationships/image" Target="../media/image206.jpg"/><Relationship Id="rId4" Type="http://schemas.openxmlformats.org/officeDocument/2006/relationships/image" Target="../media/image201.png"/><Relationship Id="rId9" Type="http://schemas.openxmlformats.org/officeDocument/2006/relationships/image" Target="../media/image305.png"/><Relationship Id="rId5" Type="http://schemas.openxmlformats.org/officeDocument/2006/relationships/image" Target="../media/image301.png"/><Relationship Id="rId6" Type="http://schemas.openxmlformats.org/officeDocument/2006/relationships/image" Target="../media/image287.png"/><Relationship Id="rId7" Type="http://schemas.openxmlformats.org/officeDocument/2006/relationships/image" Target="../media/image295.png"/><Relationship Id="rId8" Type="http://schemas.openxmlformats.org/officeDocument/2006/relationships/image" Target="../media/image290.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54.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0.xml"/><Relationship Id="rId3" Type="http://schemas.openxmlformats.org/officeDocument/2006/relationships/image" Target="../media/image309.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 Id="rId3" Type="http://schemas.openxmlformats.org/officeDocument/2006/relationships/image" Target="../media/image32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3.xml"/><Relationship Id="rId3" Type="http://schemas.openxmlformats.org/officeDocument/2006/relationships/image" Target="../media/image32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4.xml"/><Relationship Id="rId3" Type="http://schemas.openxmlformats.org/officeDocument/2006/relationships/image" Target="../media/image30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5.xml"/><Relationship Id="rId3" Type="http://schemas.openxmlformats.org/officeDocument/2006/relationships/image" Target="../media/image308.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6.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28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7.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291.png"/><Relationship Id="rId6" Type="http://schemas.openxmlformats.org/officeDocument/2006/relationships/image" Target="../media/image288.png"/><Relationship Id="rId7" Type="http://schemas.openxmlformats.org/officeDocument/2006/relationships/image" Target="../media/image286.png"/></Relationships>
</file>

<file path=ppt/slides/_rels/slide248.xml.rels><?xml version="1.0" encoding="UTF-8" standalone="yes"?><Relationships xmlns="http://schemas.openxmlformats.org/package/2006/relationships"><Relationship Id="rId10" Type="http://schemas.openxmlformats.org/officeDocument/2006/relationships/image" Target="../media/image288.png"/><Relationship Id="rId1" Type="http://schemas.openxmlformats.org/officeDocument/2006/relationships/slideLayout" Target="../slideLayouts/slideLayout7.xml"/><Relationship Id="rId2" Type="http://schemas.openxmlformats.org/officeDocument/2006/relationships/notesSlide" Target="../notesSlides/notesSlide248.xml"/><Relationship Id="rId3" Type="http://schemas.openxmlformats.org/officeDocument/2006/relationships/image" Target="../media/image206.jpg"/><Relationship Id="rId4" Type="http://schemas.openxmlformats.org/officeDocument/2006/relationships/image" Target="../media/image201.png"/><Relationship Id="rId9" Type="http://schemas.openxmlformats.org/officeDocument/2006/relationships/image" Target="../media/image317.png"/><Relationship Id="rId5" Type="http://schemas.openxmlformats.org/officeDocument/2006/relationships/image" Target="../media/image320.png"/><Relationship Id="rId6" Type="http://schemas.openxmlformats.org/officeDocument/2006/relationships/image" Target="../media/image312.png"/><Relationship Id="rId7" Type="http://schemas.openxmlformats.org/officeDocument/2006/relationships/image" Target="../media/image222.png"/><Relationship Id="rId8" Type="http://schemas.openxmlformats.org/officeDocument/2006/relationships/image" Target="../media/image31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9.xml"/><Relationship Id="rId3" Type="http://schemas.openxmlformats.org/officeDocument/2006/relationships/image" Target="../media/image322.png"/><Relationship Id="rId4" Type="http://schemas.openxmlformats.org/officeDocument/2006/relationships/image" Target="../media/image201.png"/><Relationship Id="rId9" Type="http://schemas.openxmlformats.org/officeDocument/2006/relationships/image" Target="../media/image291.png"/><Relationship Id="rId5" Type="http://schemas.openxmlformats.org/officeDocument/2006/relationships/image" Target="../media/image320.png"/><Relationship Id="rId6" Type="http://schemas.openxmlformats.org/officeDocument/2006/relationships/image" Target="../media/image222.png"/><Relationship Id="rId7" Type="http://schemas.openxmlformats.org/officeDocument/2006/relationships/image" Target="../media/image333.png"/><Relationship Id="rId8" Type="http://schemas.openxmlformats.org/officeDocument/2006/relationships/image" Target="../media/image3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5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1.xml"/><Relationship Id="rId3" Type="http://schemas.openxmlformats.org/officeDocument/2006/relationships/image" Target="../media/image32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 Id="rId3" Type="http://schemas.openxmlformats.org/officeDocument/2006/relationships/image" Target="../media/image32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5.xml"/><Relationship Id="rId3" Type="http://schemas.openxmlformats.org/officeDocument/2006/relationships/image" Target="../media/image379.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6.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286.png"/><Relationship Id="rId6" Type="http://schemas.openxmlformats.org/officeDocument/2006/relationships/image" Target="../media/image337.png"/><Relationship Id="rId7" Type="http://schemas.openxmlformats.org/officeDocument/2006/relationships/image" Target="../media/image285.png"/></Relationships>
</file>

<file path=ppt/slides/_rels/slide257.xml.rels><?xml version="1.0" encoding="UTF-8" standalone="yes"?><Relationships xmlns="http://schemas.openxmlformats.org/package/2006/relationships"><Relationship Id="rId10" Type="http://schemas.openxmlformats.org/officeDocument/2006/relationships/image" Target="../media/image337.png"/><Relationship Id="rId1" Type="http://schemas.openxmlformats.org/officeDocument/2006/relationships/slideLayout" Target="../slideLayouts/slideLayout7.xml"/><Relationship Id="rId2" Type="http://schemas.openxmlformats.org/officeDocument/2006/relationships/notesSlide" Target="../notesSlides/notesSlide257.xml"/><Relationship Id="rId3" Type="http://schemas.openxmlformats.org/officeDocument/2006/relationships/image" Target="../media/image206.jpg"/><Relationship Id="rId4" Type="http://schemas.openxmlformats.org/officeDocument/2006/relationships/image" Target="../media/image201.png"/><Relationship Id="rId9" Type="http://schemas.openxmlformats.org/officeDocument/2006/relationships/image" Target="../media/image326.png"/><Relationship Id="rId5" Type="http://schemas.openxmlformats.org/officeDocument/2006/relationships/image" Target="../media/image297.png"/><Relationship Id="rId6" Type="http://schemas.openxmlformats.org/officeDocument/2006/relationships/image" Target="../media/image290.png"/><Relationship Id="rId7" Type="http://schemas.openxmlformats.org/officeDocument/2006/relationships/image" Target="../media/image305.png"/><Relationship Id="rId8" Type="http://schemas.openxmlformats.org/officeDocument/2006/relationships/image" Target="../media/image315.png"/></Relationships>
</file>

<file path=ppt/slides/_rels/slide258.xml.rels><?xml version="1.0" encoding="UTF-8" standalone="yes"?><Relationships xmlns="http://schemas.openxmlformats.org/package/2006/relationships"><Relationship Id="rId10" Type="http://schemas.openxmlformats.org/officeDocument/2006/relationships/image" Target="../media/image344.png"/><Relationship Id="rId1" Type="http://schemas.openxmlformats.org/officeDocument/2006/relationships/slideLayout" Target="../slideLayouts/slideLayout7.xml"/><Relationship Id="rId2" Type="http://schemas.openxmlformats.org/officeDocument/2006/relationships/notesSlide" Target="../notesSlides/notesSlide258.xml"/><Relationship Id="rId3" Type="http://schemas.openxmlformats.org/officeDocument/2006/relationships/image" Target="../media/image201.png"/><Relationship Id="rId4" Type="http://schemas.openxmlformats.org/officeDocument/2006/relationships/image" Target="../media/image337.png"/><Relationship Id="rId9" Type="http://schemas.openxmlformats.org/officeDocument/2006/relationships/image" Target="../media/image326.png"/><Relationship Id="rId5" Type="http://schemas.openxmlformats.org/officeDocument/2006/relationships/image" Target="../media/image302.png"/><Relationship Id="rId6" Type="http://schemas.openxmlformats.org/officeDocument/2006/relationships/image" Target="../media/image336.png"/><Relationship Id="rId7" Type="http://schemas.openxmlformats.org/officeDocument/2006/relationships/image" Target="../media/image349.png"/><Relationship Id="rId8" Type="http://schemas.openxmlformats.org/officeDocument/2006/relationships/image" Target="../media/image31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3.xml"/><Relationship Id="rId3" Type="http://schemas.openxmlformats.org/officeDocument/2006/relationships/image" Target="../media/image33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6.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33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7.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33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8.xml"/><Relationship Id="rId3" Type="http://schemas.openxmlformats.org/officeDocument/2006/relationships/image" Target="../media/image206.jpg"/><Relationship Id="rId4" Type="http://schemas.openxmlformats.org/officeDocument/2006/relationships/image" Target="../media/image201.png"/><Relationship Id="rId5" Type="http://schemas.openxmlformats.org/officeDocument/2006/relationships/image" Target="../media/image332.png"/><Relationship Id="rId6" Type="http://schemas.openxmlformats.org/officeDocument/2006/relationships/image" Target="../media/image342.png"/><Relationship Id="rId7" Type="http://schemas.openxmlformats.org/officeDocument/2006/relationships/image" Target="../media/image335.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9.xml"/><Relationship Id="rId3" Type="http://schemas.openxmlformats.org/officeDocument/2006/relationships/image" Target="../media/image201.png"/><Relationship Id="rId4" Type="http://schemas.openxmlformats.org/officeDocument/2006/relationships/image" Target="../media/image332.png"/><Relationship Id="rId5" Type="http://schemas.openxmlformats.org/officeDocument/2006/relationships/image" Target="../media/image348.png"/><Relationship Id="rId6" Type="http://schemas.openxmlformats.org/officeDocument/2006/relationships/image" Target="../media/image342.png"/><Relationship Id="rId7" Type="http://schemas.openxmlformats.org/officeDocument/2006/relationships/image" Target="../media/image3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49.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1.xml"/><Relationship Id="rId3" Type="http://schemas.openxmlformats.org/officeDocument/2006/relationships/image" Target="../media/image343.png"/><Relationship Id="rId4" Type="http://schemas.openxmlformats.org/officeDocument/2006/relationships/image" Target="../media/image340.png"/><Relationship Id="rId5" Type="http://schemas.openxmlformats.org/officeDocument/2006/relationships/image" Target="../media/image345.png"/><Relationship Id="rId6" Type="http://schemas.openxmlformats.org/officeDocument/2006/relationships/image" Target="../media/image357.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5.xml"/><Relationship Id="rId3" Type="http://schemas.openxmlformats.org/officeDocument/2006/relationships/image" Target="../media/image280.png"/><Relationship Id="rId4" Type="http://schemas.openxmlformats.org/officeDocument/2006/relationships/image" Target="../media/image350.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6.xml"/><Relationship Id="rId3" Type="http://schemas.openxmlformats.org/officeDocument/2006/relationships/image" Target="../media/image351.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7.xml"/><Relationship Id="rId3" Type="http://schemas.openxmlformats.org/officeDocument/2006/relationships/image" Target="../media/image35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8.xml"/><Relationship Id="rId3" Type="http://schemas.openxmlformats.org/officeDocument/2006/relationships/image" Target="../media/image34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9.xml"/><Relationship Id="rId3" Type="http://schemas.openxmlformats.org/officeDocument/2006/relationships/image" Target="../media/image3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0.xml"/><Relationship Id="rId3" Type="http://schemas.openxmlformats.org/officeDocument/2006/relationships/image" Target="../media/image35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1.xml"/><Relationship Id="rId3" Type="http://schemas.openxmlformats.org/officeDocument/2006/relationships/image" Target="../media/image388.jpg"/><Relationship Id="rId4" Type="http://schemas.openxmlformats.org/officeDocument/2006/relationships/image" Target="../media/image1.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2.xml"/><Relationship Id="rId3" Type="http://schemas.openxmlformats.org/officeDocument/2006/relationships/image" Target="../media/image359.png"/><Relationship Id="rId4" Type="http://schemas.openxmlformats.org/officeDocument/2006/relationships/image" Target="../media/image360.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3.xml"/><Relationship Id="rId3" Type="http://schemas.openxmlformats.org/officeDocument/2006/relationships/image" Target="../media/image5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4.xml"/><Relationship Id="rId3" Type="http://schemas.openxmlformats.org/officeDocument/2006/relationships/image" Target="../media/image52.png"/><Relationship Id="rId4" Type="http://schemas.openxmlformats.org/officeDocument/2006/relationships/image" Target="../media/image376.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5.xml"/><Relationship Id="rId3" Type="http://schemas.openxmlformats.org/officeDocument/2006/relationships/image" Target="../media/image368.png"/><Relationship Id="rId4" Type="http://schemas.openxmlformats.org/officeDocument/2006/relationships/image" Target="../media/image36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6.xml"/><Relationship Id="rId3" Type="http://schemas.openxmlformats.org/officeDocument/2006/relationships/image" Target="../media/image358.png"/><Relationship Id="rId4" Type="http://schemas.openxmlformats.org/officeDocument/2006/relationships/image" Target="../media/image362.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7.xml"/><Relationship Id="rId3" Type="http://schemas.openxmlformats.org/officeDocument/2006/relationships/image" Target="../media/image386.jp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9.xml"/><Relationship Id="rId3" Type="http://schemas.openxmlformats.org/officeDocument/2006/relationships/image" Target="../media/image39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0.xml"/><Relationship Id="rId3" Type="http://schemas.openxmlformats.org/officeDocument/2006/relationships/image" Target="../media/image397.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1.xml"/><Relationship Id="rId3" Type="http://schemas.openxmlformats.org/officeDocument/2006/relationships/image" Target="../media/image35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2.xml"/><Relationship Id="rId3" Type="http://schemas.openxmlformats.org/officeDocument/2006/relationships/image" Target="../media/image37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5.xml"/><Relationship Id="rId3" Type="http://schemas.openxmlformats.org/officeDocument/2006/relationships/image" Target="../media/image371.png"/></Relationships>
</file>

<file path=ppt/slides/_rels/slide296.xml.rels><?xml version="1.0" encoding="UTF-8" standalone="yes"?><Relationships xmlns="http://schemas.openxmlformats.org/package/2006/relationships"><Relationship Id="rId10" Type="http://schemas.openxmlformats.org/officeDocument/2006/relationships/image" Target="../media/image366.png"/><Relationship Id="rId1" Type="http://schemas.openxmlformats.org/officeDocument/2006/relationships/slideLayout" Target="../slideLayouts/slideLayout5.xml"/><Relationship Id="rId2" Type="http://schemas.openxmlformats.org/officeDocument/2006/relationships/notesSlide" Target="../notesSlides/notesSlide296.xml"/><Relationship Id="rId3" Type="http://schemas.openxmlformats.org/officeDocument/2006/relationships/image" Target="../media/image365.png"/><Relationship Id="rId4" Type="http://schemas.openxmlformats.org/officeDocument/2006/relationships/image" Target="../media/image372.png"/><Relationship Id="rId9" Type="http://schemas.openxmlformats.org/officeDocument/2006/relationships/image" Target="../media/image375.png"/><Relationship Id="rId5" Type="http://schemas.openxmlformats.org/officeDocument/2006/relationships/image" Target="../media/image369.png"/><Relationship Id="rId6" Type="http://schemas.openxmlformats.org/officeDocument/2006/relationships/image" Target="../media/image364.png"/><Relationship Id="rId7" Type="http://schemas.openxmlformats.org/officeDocument/2006/relationships/image" Target="../media/image361.png"/><Relationship Id="rId8" Type="http://schemas.openxmlformats.org/officeDocument/2006/relationships/image" Target="../media/image383.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7.xml"/><Relationship Id="rId3" Type="http://schemas.openxmlformats.org/officeDocument/2006/relationships/image" Target="../media/image38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8.xml"/><Relationship Id="rId3" Type="http://schemas.openxmlformats.org/officeDocument/2006/relationships/image" Target="../media/image9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9.xml"/><Relationship Id="rId3" Type="http://schemas.openxmlformats.org/officeDocument/2006/relationships/image" Target="../media/image3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0.xml"/><Relationship Id="rId3" Type="http://schemas.openxmlformats.org/officeDocument/2006/relationships/image" Target="../media/image373.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1.xml"/><Relationship Id="rId3" Type="http://schemas.openxmlformats.org/officeDocument/2006/relationships/image" Target="../media/image38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2.xml"/><Relationship Id="rId3" Type="http://schemas.openxmlformats.org/officeDocument/2006/relationships/image" Target="../media/image374.png"/><Relationship Id="rId4" Type="http://schemas.openxmlformats.org/officeDocument/2006/relationships/image" Target="../media/image38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5.xml"/><Relationship Id="rId3" Type="http://schemas.openxmlformats.org/officeDocument/2006/relationships/image" Target="../media/image390.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7.xml"/><Relationship Id="rId3" Type="http://schemas.openxmlformats.org/officeDocument/2006/relationships/image" Target="../media/image377.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9.xml"/><Relationship Id="rId3" Type="http://schemas.openxmlformats.org/officeDocument/2006/relationships/image" Target="../media/image38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55.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1.xml"/><Relationship Id="rId3" Type="http://schemas.openxmlformats.org/officeDocument/2006/relationships/image" Target="../media/image392.png"/><Relationship Id="rId4" Type="http://schemas.openxmlformats.org/officeDocument/2006/relationships/image" Target="../media/image381.png"/><Relationship Id="rId5" Type="http://schemas.openxmlformats.org/officeDocument/2006/relationships/image" Target="../media/image389.png"/><Relationship Id="rId6" Type="http://schemas.openxmlformats.org/officeDocument/2006/relationships/image" Target="../media/image384.png"/><Relationship Id="rId7" Type="http://schemas.openxmlformats.org/officeDocument/2006/relationships/image" Target="../media/image394.png"/><Relationship Id="rId8" Type="http://schemas.openxmlformats.org/officeDocument/2006/relationships/image" Target="../media/image39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3.xml"/><Relationship Id="rId3" Type="http://schemas.openxmlformats.org/officeDocument/2006/relationships/image" Target="../media/image391.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5.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81.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80.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5.png"/><Relationship Id="rId4" Type="http://schemas.openxmlformats.org/officeDocument/2006/relationships/image" Target="../media/image72.png"/><Relationship Id="rId5" Type="http://schemas.openxmlformats.org/officeDocument/2006/relationships/image" Target="../media/image74.png"/><Relationship Id="rId6" Type="http://schemas.openxmlformats.org/officeDocument/2006/relationships/image" Target="../media/image67.png"/><Relationship Id="rId7"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9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83.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92.png"/><Relationship Id="rId6"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9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97.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1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98.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33.pn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100.png"/><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97.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10.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08.png"/><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1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85.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1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2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3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26.png"/><Relationship Id="rId4" Type="http://schemas.openxmlformats.org/officeDocument/2006/relationships/image" Target="../media/image1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28.png"/><Relationship Id="rId4" Type="http://schemas.openxmlformats.org/officeDocument/2006/relationships/image" Target="../media/image133.png"/><Relationship Id="rId5" Type="http://schemas.openxmlformats.org/officeDocument/2006/relationships/image" Target="../media/image129.png"/><Relationship Id="rId6" Type="http://schemas.openxmlformats.org/officeDocument/2006/relationships/image" Target="../media/image1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36.png"/><Relationship Id="rId4" Type="http://schemas.openxmlformats.org/officeDocument/2006/relationships/image" Target="../media/image135.png"/><Relationship Id="rId5" Type="http://schemas.openxmlformats.org/officeDocument/2006/relationships/image" Target="../media/image139.png"/><Relationship Id="rId6" Type="http://schemas.openxmlformats.org/officeDocument/2006/relationships/image" Target="../media/image137.png"/><Relationship Id="rId7" Type="http://schemas.openxmlformats.org/officeDocument/2006/relationships/image" Target="../media/image13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44.png"/><Relationship Id="rId4" Type="http://schemas.openxmlformats.org/officeDocument/2006/relationships/image" Target="../media/image140.png"/><Relationship Id="rId5" Type="http://schemas.openxmlformats.org/officeDocument/2006/relationships/image" Target="../media/image14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46"/>
          <p:cNvSpPr txBox="1"/>
          <p:nvPr>
            <p:ph idx="1" type="body"/>
          </p:nvPr>
        </p:nvSpPr>
        <p:spPr>
          <a:xfrm>
            <a:off x="6037855" y="4114800"/>
            <a:ext cx="9734340" cy="87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lang="en-US"/>
              <a:t>CompTIA Security + 701</a:t>
            </a:r>
            <a:endParaRPr/>
          </a:p>
          <a:p>
            <a:pPr indent="0" lvl="0" marL="0" rtl="0" algn="ctr">
              <a:lnSpc>
                <a:spcPct val="90000"/>
              </a:lnSpc>
              <a:spcBef>
                <a:spcPts val="1000"/>
              </a:spcBef>
              <a:spcAft>
                <a:spcPts val="0"/>
              </a:spcAft>
              <a:buSzPts val="2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7"/>
          <p:cNvSpPr txBox="1"/>
          <p:nvPr>
            <p:ph type="title"/>
          </p:nvPr>
        </p:nvSpPr>
        <p:spPr>
          <a:xfrm>
            <a:off x="-10160" y="29349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Why Is </a:t>
            </a:r>
            <a:r>
              <a:rPr lang="en-US">
                <a:solidFill>
                  <a:srgbClr val="3F3F3F"/>
                </a:solidFill>
              </a:rPr>
              <a:t>Cybersecurity Important?</a:t>
            </a:r>
            <a:endParaRPr>
              <a:solidFill>
                <a:srgbClr val="3F3F3F"/>
              </a:solidFill>
            </a:endParaRPr>
          </a:p>
        </p:txBody>
      </p:sp>
      <p:grpSp>
        <p:nvGrpSpPr>
          <p:cNvPr id="174" name="Google Shape;174;p257"/>
          <p:cNvGrpSpPr/>
          <p:nvPr/>
        </p:nvGrpSpPr>
        <p:grpSpPr>
          <a:xfrm>
            <a:off x="7700211" y="2423111"/>
            <a:ext cx="7015914" cy="4271833"/>
            <a:chOff x="7700211" y="2423111"/>
            <a:chExt cx="7015914" cy="4271833"/>
          </a:xfrm>
        </p:grpSpPr>
        <p:sp>
          <p:nvSpPr>
            <p:cNvPr id="175" name="Google Shape;175;p257"/>
            <p:cNvSpPr/>
            <p:nvPr/>
          </p:nvSpPr>
          <p:spPr>
            <a:xfrm>
              <a:off x="7700211" y="2423111"/>
              <a:ext cx="7015914" cy="4271833"/>
            </a:xfrm>
            <a:prstGeom prst="roundRect">
              <a:avLst>
                <a:gd fmla="val 8781" name="adj"/>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257"/>
            <p:cNvSpPr txBox="1"/>
            <p:nvPr/>
          </p:nvSpPr>
          <p:spPr>
            <a:xfrm>
              <a:off x="7968063" y="2705976"/>
              <a:ext cx="6480210" cy="3706102"/>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Due to technological advancement, the rate of cybercrime is increasing.</a:t>
              </a:r>
              <a:endParaRPr b="0" i="0" sz="1400" u="none" cap="none" strike="noStrike">
                <a:solidFill>
                  <a:srgbClr val="000000"/>
                </a:solidFill>
                <a:latin typeface="Arial"/>
                <a:ea typeface="Arial"/>
                <a:cs typeface="Arial"/>
                <a:sym typeface="Arial"/>
              </a:endParaRPr>
            </a:p>
            <a:p>
              <a:pPr indent="-203200" lvl="1" marL="342900" marR="0" rtl="0" algn="l">
                <a:lnSpc>
                  <a:spcPct val="114000"/>
                </a:lnSpc>
                <a:spcBef>
                  <a:spcPts val="0"/>
                </a:spcBef>
                <a:spcAft>
                  <a:spcPts val="0"/>
                </a:spcAft>
                <a:buNone/>
              </a:pPr>
              <a:r>
                <a:t/>
              </a:r>
              <a:endParaRPr b="0" i="0" sz="15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As most of the business happens online, there is an increasing demand to protect this data.</a:t>
              </a:r>
              <a:endParaRPr b="0" i="0" sz="1400" u="none" cap="none" strike="noStrike">
                <a:solidFill>
                  <a:srgbClr val="000000"/>
                </a:solidFill>
                <a:latin typeface="Arial"/>
                <a:ea typeface="Arial"/>
                <a:cs typeface="Arial"/>
                <a:sym typeface="Arial"/>
              </a:endParaRPr>
            </a:p>
            <a:p>
              <a:pPr indent="-203200" lvl="1" marL="342900" marR="0" rtl="0" algn="l">
                <a:lnSpc>
                  <a:spcPct val="114000"/>
                </a:lnSpc>
                <a:spcBef>
                  <a:spcPts val="0"/>
                </a:spcBef>
                <a:spcAft>
                  <a:spcPts val="0"/>
                </a:spcAft>
                <a:buClr>
                  <a:srgbClr val="000000"/>
                </a:buClr>
                <a:buSzPts val="2200"/>
                <a:buFont typeface="Arial"/>
                <a:buNone/>
              </a:pPr>
              <a:r>
                <a:t/>
              </a:r>
              <a:endParaRPr b="0" i="0" sz="15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presence of crime syndicates,</a:t>
              </a:r>
              <a:r>
                <a:rPr b="0" i="0" lang="en-US" sz="1400" u="none" cap="none" strike="noStrike">
                  <a:solidFill>
                    <a:srgbClr val="000000"/>
                  </a:solidFill>
                  <a:latin typeface="Arial"/>
                  <a:ea typeface="Arial"/>
                  <a:cs typeface="Arial"/>
                  <a:sym typeface="Arial"/>
                </a:rPr>
                <a:t> </a:t>
              </a:r>
              <a:r>
                <a:rPr b="0" i="0" lang="en-US" sz="2200" u="none" cap="none" strike="noStrike">
                  <a:solidFill>
                    <a:srgbClr val="3F3F3F"/>
                  </a:solidFill>
                  <a:latin typeface="Open Sans"/>
                  <a:ea typeface="Open Sans"/>
                  <a:cs typeface="Open Sans"/>
                  <a:sym typeface="Open Sans"/>
                </a:rPr>
                <a:t>cyber armies, and financial frauds has also highlighted the importance of cybersecurity.</a:t>
              </a:r>
              <a:endParaRPr b="0" i="0" sz="2200" u="none" cap="none" strike="noStrike">
                <a:solidFill>
                  <a:srgbClr val="3F3F3F"/>
                </a:solidFill>
                <a:latin typeface="Open Sans"/>
                <a:ea typeface="Open Sans"/>
                <a:cs typeface="Open Sans"/>
                <a:sym typeface="Open Sans"/>
              </a:endParaRPr>
            </a:p>
          </p:txBody>
        </p:sp>
      </p:grpSp>
      <p:pic>
        <p:nvPicPr>
          <p:cNvPr id="177" name="Google Shape;177;p257"/>
          <p:cNvPicPr preferRelativeResize="0"/>
          <p:nvPr/>
        </p:nvPicPr>
        <p:blipFill rotWithShape="1">
          <a:blip r:embed="rId3">
            <a:alphaModFix/>
          </a:blip>
          <a:srcRect b="14495" l="8425" r="10800" t="13811"/>
          <a:stretch/>
        </p:blipFill>
        <p:spPr>
          <a:xfrm>
            <a:off x="1539875" y="1737932"/>
            <a:ext cx="5693248" cy="5053264"/>
          </a:xfrm>
          <a:prstGeom prst="rect">
            <a:avLst/>
          </a:prstGeom>
          <a:noFill/>
          <a:ln>
            <a:noFill/>
          </a:ln>
        </p:spPr>
      </p:pic>
      <p:sp>
        <p:nvSpPr>
          <p:cNvPr id="178" name="Google Shape;178;p257"/>
          <p:cNvSpPr/>
          <p:nvPr/>
        </p:nvSpPr>
        <p:spPr>
          <a:xfrm>
            <a:off x="4508500" y="879936"/>
            <a:ext cx="7252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332"/>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90000"/>
              </a:lnSpc>
              <a:spcBef>
                <a:spcPts val="0"/>
              </a:spcBef>
              <a:spcAft>
                <a:spcPts val="0"/>
              </a:spcAft>
              <a:buSzPts val="4400"/>
              <a:buNone/>
            </a:pPr>
            <a:r>
              <a:rPr lang="en-US"/>
              <a:t>Emanation Security: Protecting Against Electronic Emanations</a:t>
            </a:r>
            <a:endParaRPr>
              <a:solidFill>
                <a:srgbClr val="3F3F3F"/>
              </a:solidFill>
            </a:endParaRPr>
          </a:p>
        </p:txBody>
      </p:sp>
      <p:sp>
        <p:nvSpPr>
          <p:cNvPr id="1600" name="Google Shape;1600;p332"/>
          <p:cNvSpPr/>
          <p:nvPr/>
        </p:nvSpPr>
        <p:spPr>
          <a:xfrm>
            <a:off x="1929369" y="1400126"/>
            <a:ext cx="12397262" cy="455151"/>
          </a:xfrm>
          <a:custGeom>
            <a:rect b="b" l="l" r="r" t="t"/>
            <a:pathLst>
              <a:path extrusionOk="0" h="21600" w="21600">
                <a:moveTo>
                  <a:pt x="0" y="3600"/>
                </a:moveTo>
                <a:lnTo>
                  <a:pt x="19" y="2462"/>
                </a:lnTo>
                <a:lnTo>
                  <a:pt x="72" y="1473"/>
                </a:lnTo>
                <a:lnTo>
                  <a:pt x="153" y="694"/>
                </a:lnTo>
                <a:lnTo>
                  <a:pt x="255" y="183"/>
                </a:lnTo>
                <a:lnTo>
                  <a:pt x="373" y="0"/>
                </a:lnTo>
                <a:lnTo>
                  <a:pt x="21227" y="0"/>
                </a:lnTo>
                <a:lnTo>
                  <a:pt x="21345" y="183"/>
                </a:lnTo>
                <a:lnTo>
                  <a:pt x="21447" y="694"/>
                </a:lnTo>
                <a:lnTo>
                  <a:pt x="21528" y="1473"/>
                </a:lnTo>
                <a:lnTo>
                  <a:pt x="21581" y="2462"/>
                </a:lnTo>
                <a:lnTo>
                  <a:pt x="21600" y="3600"/>
                </a:lnTo>
                <a:lnTo>
                  <a:pt x="21600" y="18000"/>
                </a:lnTo>
                <a:lnTo>
                  <a:pt x="21581" y="19138"/>
                </a:lnTo>
                <a:lnTo>
                  <a:pt x="21528" y="20127"/>
                </a:lnTo>
                <a:lnTo>
                  <a:pt x="21447" y="20906"/>
                </a:lnTo>
                <a:lnTo>
                  <a:pt x="21345" y="21417"/>
                </a:lnTo>
                <a:lnTo>
                  <a:pt x="21227" y="21600"/>
                </a:lnTo>
                <a:lnTo>
                  <a:pt x="373" y="21600"/>
                </a:lnTo>
                <a:lnTo>
                  <a:pt x="255" y="21417"/>
                </a:lnTo>
                <a:lnTo>
                  <a:pt x="153" y="20906"/>
                </a:lnTo>
                <a:lnTo>
                  <a:pt x="72" y="20127"/>
                </a:lnTo>
                <a:lnTo>
                  <a:pt x="19" y="19138"/>
                </a:lnTo>
                <a:lnTo>
                  <a:pt x="0" y="18000"/>
                </a:lnTo>
                <a:lnTo>
                  <a:pt x="0" y="3600"/>
                </a:lnTo>
                <a:close/>
              </a:path>
            </a:pathLst>
          </a:custGeom>
          <a:noFill/>
          <a:ln cap="flat" cmpd="sng" w="121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Various methods are deployed to mitigate risks associated with electronic emanations each tailored to specific security needs:</a:t>
            </a:r>
            <a:endParaRPr b="0" i="0" sz="2200" u="none" cap="none" strike="noStrike">
              <a:solidFill>
                <a:srgbClr val="3F3F3F"/>
              </a:solidFill>
              <a:latin typeface="Open Sans"/>
              <a:ea typeface="Open Sans"/>
              <a:cs typeface="Open Sans"/>
              <a:sym typeface="Open Sans"/>
            </a:endParaRPr>
          </a:p>
        </p:txBody>
      </p:sp>
      <p:sp>
        <p:nvSpPr>
          <p:cNvPr id="1601" name="Google Shape;1601;p332"/>
          <p:cNvSpPr/>
          <p:nvPr/>
        </p:nvSpPr>
        <p:spPr>
          <a:xfrm>
            <a:off x="11025697" y="3878339"/>
            <a:ext cx="4626000" cy="3110312"/>
          </a:xfrm>
          <a:prstGeom prst="roundRect">
            <a:avLst>
              <a:gd fmla="val 3401" name="adj"/>
            </a:avLst>
          </a:prstGeom>
          <a:solidFill>
            <a:srgbClr val="F2F2F2"/>
          </a:solidFill>
          <a:ln cap="flat" cmpd="sng" w="25400">
            <a:solidFill>
              <a:srgbClr val="D8D8D8"/>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1602" name="Google Shape;1602;p332"/>
          <p:cNvSpPr txBox="1"/>
          <p:nvPr/>
        </p:nvSpPr>
        <p:spPr>
          <a:xfrm>
            <a:off x="11442057" y="4175005"/>
            <a:ext cx="3809629" cy="1777882"/>
          </a:xfrm>
          <a:prstGeom prst="rect">
            <a:avLst/>
          </a:prstGeom>
          <a:noFill/>
          <a:ln>
            <a:noFill/>
          </a:ln>
        </p:spPr>
        <p:txBody>
          <a:bodyPr anchorCtr="0" anchor="t" bIns="45700" lIns="91425" spcFirstLastPara="1" rIns="91425" wrap="square" tIns="45700">
            <a:spAutoFit/>
          </a:bodyPr>
          <a:lstStyle/>
          <a:p>
            <a:pPr indent="0" lvl="0" marL="0" marR="356870" rtl="0" algn="l">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Defines areas to manage emanations, utilizing tools like Faraday cages or white noise</a:t>
            </a:r>
            <a:endParaRPr/>
          </a:p>
        </p:txBody>
      </p:sp>
      <p:sp>
        <p:nvSpPr>
          <p:cNvPr id="1603" name="Google Shape;1603;p332"/>
          <p:cNvSpPr/>
          <p:nvPr/>
        </p:nvSpPr>
        <p:spPr>
          <a:xfrm>
            <a:off x="5959537" y="3864467"/>
            <a:ext cx="4626000" cy="3124184"/>
          </a:xfrm>
          <a:prstGeom prst="roundRect">
            <a:avLst>
              <a:gd fmla="val 2962" name="adj"/>
            </a:avLst>
          </a:prstGeom>
          <a:solidFill>
            <a:srgbClr val="F2F2F2"/>
          </a:solidFill>
          <a:ln cap="flat" cmpd="sng" w="25400">
            <a:solidFill>
              <a:srgbClr val="D8D8D8"/>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1604" name="Google Shape;1604;p332"/>
          <p:cNvSpPr txBox="1"/>
          <p:nvPr/>
        </p:nvSpPr>
        <p:spPr>
          <a:xfrm>
            <a:off x="6268342" y="4175005"/>
            <a:ext cx="4658100" cy="1388545"/>
          </a:xfrm>
          <a:prstGeom prst="rect">
            <a:avLst/>
          </a:prstGeom>
          <a:noFill/>
          <a:ln>
            <a:noFill/>
          </a:ln>
        </p:spPr>
        <p:txBody>
          <a:bodyPr anchorCtr="0" anchor="t" bIns="45700" lIns="91425" spcFirstLastPara="1" rIns="91425" wrap="square" tIns="45700">
            <a:spAutoFit/>
          </a:bodyPr>
          <a:lstStyle/>
          <a:p>
            <a:pPr indent="0" lvl="0" marL="0" marR="448944" rtl="0" algn="l">
              <a:lnSpc>
                <a:spcPct val="115000"/>
              </a:lnSpc>
              <a:spcBef>
                <a:spcPts val="10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Masks and conceals real emanations by broadcasting simulated traffic</a:t>
            </a:r>
            <a:endParaRPr b="0" i="0" sz="2200" u="none" cap="none" strike="noStrike">
              <a:solidFill>
                <a:srgbClr val="3F3F3F"/>
              </a:solidFill>
              <a:latin typeface="Open Sans"/>
              <a:ea typeface="Open Sans"/>
              <a:cs typeface="Open Sans"/>
              <a:sym typeface="Open Sans"/>
            </a:endParaRPr>
          </a:p>
        </p:txBody>
      </p:sp>
      <p:sp>
        <p:nvSpPr>
          <p:cNvPr id="1605" name="Google Shape;1605;p332"/>
          <p:cNvSpPr/>
          <p:nvPr/>
        </p:nvSpPr>
        <p:spPr>
          <a:xfrm>
            <a:off x="833948" y="3878338"/>
            <a:ext cx="4624068" cy="3110313"/>
          </a:xfrm>
          <a:prstGeom prst="roundRect">
            <a:avLst>
              <a:gd fmla="val 3401" name="adj"/>
            </a:avLst>
          </a:prstGeom>
          <a:solidFill>
            <a:srgbClr val="F2F2F2"/>
          </a:solidFill>
          <a:ln cap="flat" cmpd="sng" w="25400">
            <a:solidFill>
              <a:srgbClr val="D8D8D8"/>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100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nvGrpSpPr>
          <p:cNvPr id="1606" name="Google Shape;1606;p332"/>
          <p:cNvGrpSpPr/>
          <p:nvPr/>
        </p:nvGrpSpPr>
        <p:grpSpPr>
          <a:xfrm>
            <a:off x="1195785" y="3205738"/>
            <a:ext cx="3923827" cy="901685"/>
            <a:chOff x="1195785" y="3205738"/>
            <a:chExt cx="3923827" cy="901685"/>
          </a:xfrm>
        </p:grpSpPr>
        <p:grpSp>
          <p:nvGrpSpPr>
            <p:cNvPr id="1607" name="Google Shape;1607;p332"/>
            <p:cNvGrpSpPr/>
            <p:nvPr/>
          </p:nvGrpSpPr>
          <p:grpSpPr>
            <a:xfrm>
              <a:off x="1195785" y="3205738"/>
              <a:ext cx="3923827" cy="901685"/>
              <a:chOff x="1591293" y="2718487"/>
              <a:chExt cx="4427542" cy="1136822"/>
            </a:xfrm>
          </p:grpSpPr>
          <p:sp>
            <p:nvSpPr>
              <p:cNvPr id="1608" name="Google Shape;1608;p33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609" name="Google Shape;1609;p332"/>
              <p:cNvSpPr/>
              <p:nvPr/>
            </p:nvSpPr>
            <p:spPr>
              <a:xfrm>
                <a:off x="1741828" y="2718487"/>
                <a:ext cx="4131774" cy="1136822"/>
              </a:xfrm>
              <a:prstGeom prst="round2SameRect">
                <a:avLst>
                  <a:gd fmla="val 16993" name="adj1"/>
                  <a:gd fmla="val 0" name="adj2"/>
                </a:avLst>
              </a:prstGeom>
              <a:solidFill>
                <a:srgbClr val="F8B8B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1610" name="Google Shape;1610;p332"/>
            <p:cNvSpPr txBox="1"/>
            <p:nvPr/>
          </p:nvSpPr>
          <p:spPr>
            <a:xfrm>
              <a:off x="1279120" y="3447492"/>
              <a:ext cx="3661708"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Faraday cage</a:t>
              </a:r>
              <a:endParaRPr b="0" i="0" sz="2200" u="none" cap="none" strike="noStrike">
                <a:solidFill>
                  <a:srgbClr val="3F3F3F"/>
                </a:solidFill>
                <a:latin typeface="Arial"/>
                <a:ea typeface="Arial"/>
                <a:cs typeface="Arial"/>
                <a:sym typeface="Arial"/>
              </a:endParaRPr>
            </a:p>
          </p:txBody>
        </p:sp>
      </p:grpSp>
      <p:grpSp>
        <p:nvGrpSpPr>
          <p:cNvPr id="1611" name="Google Shape;1611;p332"/>
          <p:cNvGrpSpPr/>
          <p:nvPr/>
        </p:nvGrpSpPr>
        <p:grpSpPr>
          <a:xfrm>
            <a:off x="6336137" y="3206754"/>
            <a:ext cx="3923827" cy="901685"/>
            <a:chOff x="6336137" y="3206754"/>
            <a:chExt cx="3923827" cy="901685"/>
          </a:xfrm>
        </p:grpSpPr>
        <p:grpSp>
          <p:nvGrpSpPr>
            <p:cNvPr id="1612" name="Google Shape;1612;p332"/>
            <p:cNvGrpSpPr/>
            <p:nvPr/>
          </p:nvGrpSpPr>
          <p:grpSpPr>
            <a:xfrm>
              <a:off x="6336137" y="3206754"/>
              <a:ext cx="3923827" cy="901685"/>
              <a:chOff x="1591293" y="2718487"/>
              <a:chExt cx="4427542" cy="1136822"/>
            </a:xfrm>
          </p:grpSpPr>
          <p:sp>
            <p:nvSpPr>
              <p:cNvPr id="1613" name="Google Shape;1613;p33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614" name="Google Shape;1614;p332"/>
              <p:cNvSpPr/>
              <p:nvPr/>
            </p:nvSpPr>
            <p:spPr>
              <a:xfrm>
                <a:off x="1741828" y="2718487"/>
                <a:ext cx="4131774" cy="1136822"/>
              </a:xfrm>
              <a:prstGeom prst="round2SameRect">
                <a:avLst>
                  <a:gd fmla="val 16993" name="adj1"/>
                  <a:gd fmla="val 0" name="adj2"/>
                </a:avLst>
              </a:prstGeom>
              <a:solidFill>
                <a:srgbClr val="F3DC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1615" name="Google Shape;1615;p332"/>
            <p:cNvSpPr txBox="1"/>
            <p:nvPr/>
          </p:nvSpPr>
          <p:spPr>
            <a:xfrm>
              <a:off x="6498551" y="3455024"/>
              <a:ext cx="3625453"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White noise</a:t>
              </a:r>
              <a:endParaRPr b="0" i="0" sz="2200" u="none" cap="none" strike="noStrike">
                <a:solidFill>
                  <a:srgbClr val="3F3F3F"/>
                </a:solidFill>
                <a:latin typeface="Arial"/>
                <a:ea typeface="Arial"/>
                <a:cs typeface="Arial"/>
                <a:sym typeface="Arial"/>
              </a:endParaRPr>
            </a:p>
          </p:txBody>
        </p:sp>
      </p:grpSp>
      <p:sp>
        <p:nvSpPr>
          <p:cNvPr id="1616" name="Google Shape;1616;p332"/>
          <p:cNvSpPr txBox="1"/>
          <p:nvPr/>
        </p:nvSpPr>
        <p:spPr>
          <a:xfrm>
            <a:off x="1187282" y="4175005"/>
            <a:ext cx="4673100" cy="1388545"/>
          </a:xfrm>
          <a:prstGeom prst="rect">
            <a:avLst/>
          </a:prstGeom>
          <a:noFill/>
          <a:ln>
            <a:noFill/>
          </a:ln>
        </p:spPr>
        <p:txBody>
          <a:bodyPr anchorCtr="0" anchor="t" bIns="45700" lIns="91425" spcFirstLastPara="1" rIns="91425" wrap="square" tIns="45700">
            <a:spAutoFit/>
          </a:bodyPr>
          <a:lstStyle/>
          <a:p>
            <a:pPr indent="0" lvl="0" marL="0" marR="413384" rtl="0" algn="l">
              <a:lnSpc>
                <a:spcPct val="115000"/>
              </a:lnSpc>
              <a:spcBef>
                <a:spcPts val="10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Encloses a metal mesh that absorbs EM signals surrounding the area</a:t>
            </a:r>
            <a:endParaRPr b="0" i="0" sz="2200" u="none" cap="none" strike="noStrike">
              <a:solidFill>
                <a:srgbClr val="3F3F3F"/>
              </a:solidFill>
              <a:latin typeface="Open Sans"/>
              <a:ea typeface="Open Sans"/>
              <a:cs typeface="Open Sans"/>
              <a:sym typeface="Open Sans"/>
            </a:endParaRPr>
          </a:p>
        </p:txBody>
      </p:sp>
      <p:grpSp>
        <p:nvGrpSpPr>
          <p:cNvPr id="1617" name="Google Shape;1617;p332"/>
          <p:cNvGrpSpPr/>
          <p:nvPr/>
        </p:nvGrpSpPr>
        <p:grpSpPr>
          <a:xfrm>
            <a:off x="11376784" y="3206751"/>
            <a:ext cx="3923827" cy="901685"/>
            <a:chOff x="11376784" y="3206751"/>
            <a:chExt cx="3923827" cy="901685"/>
          </a:xfrm>
        </p:grpSpPr>
        <p:grpSp>
          <p:nvGrpSpPr>
            <p:cNvPr id="1618" name="Google Shape;1618;p332"/>
            <p:cNvGrpSpPr/>
            <p:nvPr/>
          </p:nvGrpSpPr>
          <p:grpSpPr>
            <a:xfrm>
              <a:off x="11376784" y="3206751"/>
              <a:ext cx="3923827" cy="901685"/>
              <a:chOff x="1591293" y="2718487"/>
              <a:chExt cx="4427542" cy="1136822"/>
            </a:xfrm>
          </p:grpSpPr>
          <p:sp>
            <p:nvSpPr>
              <p:cNvPr id="1619" name="Google Shape;1619;p33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1620" name="Google Shape;1620;p332"/>
              <p:cNvSpPr/>
              <p:nvPr/>
            </p:nvSpPr>
            <p:spPr>
              <a:xfrm>
                <a:off x="1741828" y="2718487"/>
                <a:ext cx="4131774" cy="1136822"/>
              </a:xfrm>
              <a:prstGeom prst="round2SameRect">
                <a:avLst>
                  <a:gd fmla="val 16993" name="adj1"/>
                  <a:gd fmla="val 0" name="adj2"/>
                </a:avLst>
              </a:prstGeom>
              <a:solidFill>
                <a:srgbClr val="ADCA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sp>
          <p:nvSpPr>
            <p:cNvPr id="1621" name="Google Shape;1621;p332"/>
            <p:cNvSpPr txBox="1"/>
            <p:nvPr/>
          </p:nvSpPr>
          <p:spPr>
            <a:xfrm>
              <a:off x="11992621" y="3450763"/>
              <a:ext cx="262890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Control zone</a:t>
              </a:r>
              <a:endParaRPr b="0" i="0" sz="1400" u="none" cap="none" strike="noStrike">
                <a:solidFill>
                  <a:srgbClr val="3F3F3F"/>
                </a:solidFill>
                <a:latin typeface="Arial"/>
                <a:ea typeface="Arial"/>
                <a:cs typeface="Arial"/>
                <a:sym typeface="Arial"/>
              </a:endParaRPr>
            </a:p>
          </p:txBody>
        </p:sp>
      </p:grpSp>
      <p:sp>
        <p:nvSpPr>
          <p:cNvPr id="1622" name="Google Shape;1622;p332"/>
          <p:cNvSpPr/>
          <p:nvPr/>
        </p:nvSpPr>
        <p:spPr>
          <a:xfrm>
            <a:off x="1130300" y="893768"/>
            <a:ext cx="1398992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333"/>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937" lvl="0" marL="0" rtl="0" algn="ctr">
              <a:lnSpc>
                <a:spcPct val="90000"/>
              </a:lnSpc>
              <a:spcBef>
                <a:spcPts val="0"/>
              </a:spcBef>
              <a:spcAft>
                <a:spcPts val="0"/>
              </a:spcAft>
              <a:buSzPts val="4400"/>
              <a:buNone/>
            </a:pPr>
            <a:r>
              <a:rPr lang="en-US">
                <a:solidFill>
                  <a:srgbClr val="3F3F3F"/>
                </a:solidFill>
              </a:rPr>
              <a:t>HVAC</a:t>
            </a:r>
            <a:endParaRPr>
              <a:solidFill>
                <a:srgbClr val="3F3F3F"/>
              </a:solidFill>
            </a:endParaRPr>
          </a:p>
        </p:txBody>
      </p:sp>
      <p:sp>
        <p:nvSpPr>
          <p:cNvPr id="1628" name="Google Shape;1628;p333"/>
          <p:cNvSpPr/>
          <p:nvPr/>
        </p:nvSpPr>
        <p:spPr>
          <a:xfrm>
            <a:off x="2602595" y="2780594"/>
            <a:ext cx="10956466" cy="3582813"/>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nvGrpSpPr>
          <p:cNvPr id="1629" name="Google Shape;1629;p333"/>
          <p:cNvGrpSpPr/>
          <p:nvPr/>
        </p:nvGrpSpPr>
        <p:grpSpPr>
          <a:xfrm rot="-5400000">
            <a:off x="6669215" y="-782251"/>
            <a:ext cx="594850" cy="7737355"/>
            <a:chOff x="5733265" y="1718302"/>
            <a:chExt cx="642145" cy="3928148"/>
          </a:xfrm>
        </p:grpSpPr>
        <p:sp>
          <p:nvSpPr>
            <p:cNvPr id="1630" name="Google Shape;1630;p333"/>
            <p:cNvSpPr/>
            <p:nvPr/>
          </p:nvSpPr>
          <p:spPr>
            <a:xfrm rot="-5400000">
              <a:off x="4109129" y="3380169"/>
              <a:ext cx="3890416" cy="642145"/>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1631" name="Google Shape;1631;p333"/>
            <p:cNvSpPr txBox="1"/>
            <p:nvPr/>
          </p:nvSpPr>
          <p:spPr>
            <a:xfrm rot="5400000">
              <a:off x="4144664" y="3431183"/>
              <a:ext cx="3857640" cy="431877"/>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000" u="none" cap="none" strike="noStrike">
                  <a:solidFill>
                    <a:schemeClr val="lt1"/>
                  </a:solidFill>
                  <a:latin typeface="Open Sans"/>
                  <a:ea typeface="Open Sans"/>
                  <a:cs typeface="Open Sans"/>
                  <a:sym typeface="Open Sans"/>
                </a:rPr>
                <a:t>HVAC standards for data center stability and efficiency</a:t>
              </a:r>
              <a:endParaRPr/>
            </a:p>
          </p:txBody>
        </p:sp>
      </p:grpSp>
      <p:sp>
        <p:nvSpPr>
          <p:cNvPr id="1632" name="Google Shape;1632;p333"/>
          <p:cNvSpPr txBox="1"/>
          <p:nvPr/>
        </p:nvSpPr>
        <p:spPr>
          <a:xfrm>
            <a:off x="2602596" y="3576500"/>
            <a:ext cx="10760114" cy="2792647"/>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Temperature is maintained between 68 to 77°F (20-25°C) for ideal operational conditions.</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Humidity levels are kept between 40% and 55% to prevent static electricity buildup and corrosion.</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Positive pressure and proper drainage systems are employed to stabilize environmental conditions.</a:t>
            </a:r>
            <a:endParaRPr/>
          </a:p>
        </p:txBody>
      </p:sp>
      <p:sp>
        <p:nvSpPr>
          <p:cNvPr id="1633" name="Google Shape;1633;p333"/>
          <p:cNvSpPr/>
          <p:nvPr/>
        </p:nvSpPr>
        <p:spPr>
          <a:xfrm>
            <a:off x="1193188" y="1379154"/>
            <a:ext cx="13509508" cy="1401440"/>
          </a:xfrm>
          <a:custGeom>
            <a:rect b="b" l="l" r="r" t="t"/>
            <a:pathLst>
              <a:path extrusionOk="0" h="21600" w="21600">
                <a:moveTo>
                  <a:pt x="0" y="3600"/>
                </a:moveTo>
                <a:lnTo>
                  <a:pt x="19" y="2462"/>
                </a:lnTo>
                <a:lnTo>
                  <a:pt x="72" y="1473"/>
                </a:lnTo>
                <a:lnTo>
                  <a:pt x="153" y="694"/>
                </a:lnTo>
                <a:lnTo>
                  <a:pt x="255" y="183"/>
                </a:lnTo>
                <a:lnTo>
                  <a:pt x="373" y="0"/>
                </a:lnTo>
                <a:lnTo>
                  <a:pt x="21227" y="0"/>
                </a:lnTo>
                <a:lnTo>
                  <a:pt x="21345" y="183"/>
                </a:lnTo>
                <a:lnTo>
                  <a:pt x="21447" y="694"/>
                </a:lnTo>
                <a:lnTo>
                  <a:pt x="21528" y="1473"/>
                </a:lnTo>
                <a:lnTo>
                  <a:pt x="21581" y="2462"/>
                </a:lnTo>
                <a:lnTo>
                  <a:pt x="21600" y="3600"/>
                </a:lnTo>
                <a:lnTo>
                  <a:pt x="21600" y="18000"/>
                </a:lnTo>
                <a:lnTo>
                  <a:pt x="21581" y="19138"/>
                </a:lnTo>
                <a:lnTo>
                  <a:pt x="21528" y="20127"/>
                </a:lnTo>
                <a:lnTo>
                  <a:pt x="21447" y="20906"/>
                </a:lnTo>
                <a:lnTo>
                  <a:pt x="21345" y="21417"/>
                </a:lnTo>
                <a:lnTo>
                  <a:pt x="21227" y="21600"/>
                </a:lnTo>
                <a:lnTo>
                  <a:pt x="373" y="21600"/>
                </a:lnTo>
                <a:lnTo>
                  <a:pt x="255" y="21417"/>
                </a:lnTo>
                <a:lnTo>
                  <a:pt x="153" y="20906"/>
                </a:lnTo>
                <a:lnTo>
                  <a:pt x="72" y="20127"/>
                </a:lnTo>
                <a:lnTo>
                  <a:pt x="19" y="19138"/>
                </a:lnTo>
                <a:lnTo>
                  <a:pt x="0" y="18000"/>
                </a:lnTo>
                <a:lnTo>
                  <a:pt x="0" y="3600"/>
                </a:lnTo>
                <a:close/>
              </a:path>
            </a:pathLst>
          </a:custGeom>
          <a:noFill/>
          <a:ln cap="flat" cmpd="sng" w="121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Effective Heating, Ventilation, and Air Conditioning (HVAC) management maintains ideal temperature and humidity in data centers, enhancing the reliability and efficiency of electronic equipment.</a:t>
            </a:r>
            <a:endParaRPr/>
          </a:p>
        </p:txBody>
      </p:sp>
      <p:sp>
        <p:nvSpPr>
          <p:cNvPr id="1634" name="Google Shape;1634;p333"/>
          <p:cNvSpPr/>
          <p:nvPr/>
        </p:nvSpPr>
        <p:spPr>
          <a:xfrm>
            <a:off x="7518400" y="890466"/>
            <a:ext cx="1220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5" name="Google Shape;1635;p333"/>
          <p:cNvSpPr/>
          <p:nvPr/>
        </p:nvSpPr>
        <p:spPr>
          <a:xfrm>
            <a:off x="1326074" y="7002561"/>
            <a:ext cx="13509508" cy="1401440"/>
          </a:xfrm>
          <a:custGeom>
            <a:rect b="b" l="l" r="r" t="t"/>
            <a:pathLst>
              <a:path extrusionOk="0" h="21600" w="21600">
                <a:moveTo>
                  <a:pt x="0" y="3600"/>
                </a:moveTo>
                <a:lnTo>
                  <a:pt x="19" y="2462"/>
                </a:lnTo>
                <a:lnTo>
                  <a:pt x="72" y="1473"/>
                </a:lnTo>
                <a:lnTo>
                  <a:pt x="153" y="694"/>
                </a:lnTo>
                <a:lnTo>
                  <a:pt x="255" y="183"/>
                </a:lnTo>
                <a:lnTo>
                  <a:pt x="373" y="0"/>
                </a:lnTo>
                <a:lnTo>
                  <a:pt x="21227" y="0"/>
                </a:lnTo>
                <a:lnTo>
                  <a:pt x="21345" y="183"/>
                </a:lnTo>
                <a:lnTo>
                  <a:pt x="21447" y="694"/>
                </a:lnTo>
                <a:lnTo>
                  <a:pt x="21528" y="1473"/>
                </a:lnTo>
                <a:lnTo>
                  <a:pt x="21581" y="2462"/>
                </a:lnTo>
                <a:lnTo>
                  <a:pt x="21600" y="3600"/>
                </a:lnTo>
                <a:lnTo>
                  <a:pt x="21600" y="18000"/>
                </a:lnTo>
                <a:lnTo>
                  <a:pt x="21581" y="19138"/>
                </a:lnTo>
                <a:lnTo>
                  <a:pt x="21528" y="20127"/>
                </a:lnTo>
                <a:lnTo>
                  <a:pt x="21447" y="20906"/>
                </a:lnTo>
                <a:lnTo>
                  <a:pt x="21345" y="21417"/>
                </a:lnTo>
                <a:lnTo>
                  <a:pt x="21227" y="21600"/>
                </a:lnTo>
                <a:lnTo>
                  <a:pt x="373" y="21600"/>
                </a:lnTo>
                <a:lnTo>
                  <a:pt x="255" y="21417"/>
                </a:lnTo>
                <a:lnTo>
                  <a:pt x="153" y="20906"/>
                </a:lnTo>
                <a:lnTo>
                  <a:pt x="72" y="20127"/>
                </a:lnTo>
                <a:lnTo>
                  <a:pt x="19" y="19138"/>
                </a:lnTo>
                <a:lnTo>
                  <a:pt x="0" y="18000"/>
                </a:lnTo>
                <a:lnTo>
                  <a:pt x="0" y="3600"/>
                </a:lnTo>
                <a:close/>
              </a:path>
            </a:pathLst>
          </a:custGeom>
          <a:noFill/>
          <a:ln cap="flat" cmpd="sng" w="121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By carefully controlling temperature and humidity, HVAC systems protect sensitive electronic equipment and enhance overall efficiency.</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334"/>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a:solidFill>
                  <a:srgbClr val="3F3F3F"/>
                </a:solidFill>
              </a:rPr>
              <a:t>Power Supply</a:t>
            </a:r>
            <a:endParaRPr>
              <a:solidFill>
                <a:srgbClr val="3F3F3F"/>
              </a:solidFill>
            </a:endParaRPr>
          </a:p>
        </p:txBody>
      </p:sp>
      <p:sp>
        <p:nvSpPr>
          <p:cNvPr id="1641" name="Google Shape;1641;p334"/>
          <p:cNvSpPr txBox="1"/>
          <p:nvPr/>
        </p:nvSpPr>
        <p:spPr>
          <a:xfrm>
            <a:off x="2468091" y="1393101"/>
            <a:ext cx="11319669" cy="771878"/>
          </a:xfrm>
          <a:prstGeom prst="rect">
            <a:avLst/>
          </a:prstGeom>
          <a:noFill/>
          <a:ln>
            <a:noFill/>
          </a:ln>
        </p:spPr>
        <p:txBody>
          <a:bodyPr anchorCtr="0" anchor="ctr" bIns="0" lIns="0" spcFirstLastPara="1" rIns="0" wrap="square" tIns="0">
            <a:spAutoFit/>
          </a:bodyPr>
          <a:lstStyle/>
          <a:p>
            <a:pPr indent="1270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reliable power supply is critical for any data center. The following are common threats to the power system:</a:t>
            </a:r>
            <a:endParaRPr b="0" i="0" sz="2200" u="none" cap="none" strike="noStrike">
              <a:solidFill>
                <a:srgbClr val="3F3F3F"/>
              </a:solidFill>
              <a:latin typeface="Open Sans"/>
              <a:ea typeface="Open Sans"/>
              <a:cs typeface="Open Sans"/>
              <a:sym typeface="Open Sans"/>
            </a:endParaRPr>
          </a:p>
        </p:txBody>
      </p:sp>
      <p:sp>
        <p:nvSpPr>
          <p:cNvPr id="1642" name="Google Shape;1642;p334"/>
          <p:cNvSpPr/>
          <p:nvPr/>
        </p:nvSpPr>
        <p:spPr>
          <a:xfrm>
            <a:off x="977962" y="3135823"/>
            <a:ext cx="5967587" cy="1303257"/>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000"/>
              </a:lnSpc>
              <a:spcBef>
                <a:spcPts val="1000"/>
              </a:spcBef>
              <a:spcAft>
                <a:spcPts val="0"/>
              </a:spcAft>
              <a:buClr>
                <a:srgbClr val="000000"/>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643" name="Google Shape;1643;p334"/>
          <p:cNvSpPr/>
          <p:nvPr/>
        </p:nvSpPr>
        <p:spPr>
          <a:xfrm>
            <a:off x="955494" y="2900853"/>
            <a:ext cx="3384667" cy="488959"/>
          </a:xfrm>
          <a:prstGeom prst="snipRoundRect">
            <a:avLst>
              <a:gd fmla="val 16667" name="adj1"/>
              <a:gd fmla="val 32955" name="adj2"/>
            </a:avLst>
          </a:prstGeom>
          <a:solidFill>
            <a:srgbClr val="C86A4C"/>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714375" lvl="0" marL="0" marR="0" rtl="0" algn="l">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Power excess</a:t>
            </a:r>
            <a:endParaRPr b="0" i="0" sz="2200" u="none" cap="none" strike="noStrike">
              <a:solidFill>
                <a:schemeClr val="lt1"/>
              </a:solidFill>
              <a:latin typeface="Open Sans"/>
              <a:ea typeface="Open Sans"/>
              <a:cs typeface="Open Sans"/>
              <a:sym typeface="Open Sans"/>
            </a:endParaRPr>
          </a:p>
        </p:txBody>
      </p:sp>
      <p:sp>
        <p:nvSpPr>
          <p:cNvPr id="1644" name="Google Shape;1644;p334"/>
          <p:cNvSpPr/>
          <p:nvPr/>
        </p:nvSpPr>
        <p:spPr>
          <a:xfrm>
            <a:off x="7728752" y="3042549"/>
            <a:ext cx="7826131" cy="1396531"/>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000"/>
              </a:lnSpc>
              <a:spcBef>
                <a:spcPts val="1000"/>
              </a:spcBef>
              <a:spcAft>
                <a:spcPts val="0"/>
              </a:spcAft>
              <a:buClr>
                <a:srgbClr val="000000"/>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645" name="Google Shape;1645;p334"/>
          <p:cNvSpPr/>
          <p:nvPr/>
        </p:nvSpPr>
        <p:spPr>
          <a:xfrm>
            <a:off x="7706283" y="2807579"/>
            <a:ext cx="3422767" cy="488959"/>
          </a:xfrm>
          <a:prstGeom prst="snipRoundRect">
            <a:avLst>
              <a:gd fmla="val 16667" name="adj1"/>
              <a:gd fmla="val 32955" name="adj2"/>
            </a:avLst>
          </a:prstGeom>
          <a:solidFill>
            <a:srgbClr val="009FB7"/>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839469" lvl="0" marL="0" marR="0" rtl="0" algn="l">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Power loss</a:t>
            </a:r>
            <a:endParaRPr b="0" i="0" sz="2200" u="none" cap="none" strike="noStrike">
              <a:solidFill>
                <a:schemeClr val="lt1"/>
              </a:solidFill>
              <a:latin typeface="Open Sans"/>
              <a:ea typeface="Open Sans"/>
              <a:cs typeface="Open Sans"/>
              <a:sym typeface="Open Sans"/>
            </a:endParaRPr>
          </a:p>
        </p:txBody>
      </p:sp>
      <p:sp>
        <p:nvSpPr>
          <p:cNvPr id="1646" name="Google Shape;1646;p334"/>
          <p:cNvSpPr/>
          <p:nvPr/>
        </p:nvSpPr>
        <p:spPr>
          <a:xfrm>
            <a:off x="4117527" y="5299401"/>
            <a:ext cx="8020946" cy="1396531"/>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000"/>
              </a:lnSpc>
              <a:spcBef>
                <a:spcPts val="1000"/>
              </a:spcBef>
              <a:spcAft>
                <a:spcPts val="0"/>
              </a:spcAft>
              <a:buClr>
                <a:srgbClr val="000000"/>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647" name="Google Shape;1647;p334"/>
          <p:cNvSpPr/>
          <p:nvPr/>
        </p:nvSpPr>
        <p:spPr>
          <a:xfrm>
            <a:off x="4095058" y="5064431"/>
            <a:ext cx="3422767" cy="488959"/>
          </a:xfrm>
          <a:prstGeom prst="snipRoundRect">
            <a:avLst>
              <a:gd fmla="val 16667" name="adj1"/>
              <a:gd fmla="val 32955" name="adj2"/>
            </a:avLst>
          </a:prstGeom>
          <a:solidFill>
            <a:srgbClr val="6A9672"/>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337820" lvl="0" marL="0" marR="0" rtl="0" algn="l">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Power degradation</a:t>
            </a:r>
            <a:endParaRPr b="0" i="0" sz="2200" u="none" cap="none" strike="noStrike">
              <a:solidFill>
                <a:schemeClr val="lt1"/>
              </a:solidFill>
              <a:latin typeface="Open Sans"/>
              <a:ea typeface="Open Sans"/>
              <a:cs typeface="Open Sans"/>
              <a:sym typeface="Open Sans"/>
            </a:endParaRPr>
          </a:p>
        </p:txBody>
      </p:sp>
      <p:sp>
        <p:nvSpPr>
          <p:cNvPr id="1648" name="Google Shape;1648;p334"/>
          <p:cNvSpPr txBox="1"/>
          <p:nvPr/>
        </p:nvSpPr>
        <p:spPr>
          <a:xfrm>
            <a:off x="955494" y="3257297"/>
            <a:ext cx="6773258" cy="1120651"/>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Surge: </a:t>
            </a:r>
            <a:r>
              <a:rPr b="0" i="0" lang="en-US" sz="2200" u="none" cap="none" strike="noStrike">
                <a:solidFill>
                  <a:srgbClr val="3F3F3F"/>
                </a:solidFill>
                <a:latin typeface="Open Sans"/>
                <a:ea typeface="Open Sans"/>
                <a:cs typeface="Open Sans"/>
                <a:sym typeface="Open Sans"/>
              </a:rPr>
              <a:t>Prolonged high voltage</a:t>
            </a:r>
            <a:endParaRPr/>
          </a:p>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Spike: </a:t>
            </a:r>
            <a:r>
              <a:rPr b="0" i="0" lang="en-US" sz="2200" u="none" cap="none" strike="noStrike">
                <a:solidFill>
                  <a:srgbClr val="3F3F3F"/>
                </a:solidFill>
                <a:latin typeface="Open Sans"/>
                <a:ea typeface="Open Sans"/>
                <a:cs typeface="Open Sans"/>
                <a:sym typeface="Open Sans"/>
              </a:rPr>
              <a:t>Momentary high voltage</a:t>
            </a:r>
            <a:endParaRPr/>
          </a:p>
        </p:txBody>
      </p:sp>
      <p:sp>
        <p:nvSpPr>
          <p:cNvPr id="1649" name="Google Shape;1649;p334"/>
          <p:cNvSpPr txBox="1"/>
          <p:nvPr/>
        </p:nvSpPr>
        <p:spPr>
          <a:xfrm>
            <a:off x="7706283" y="3203123"/>
            <a:ext cx="7848600" cy="1120651"/>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Blackout: </a:t>
            </a:r>
            <a:r>
              <a:rPr b="0" i="0" lang="en-US" sz="2200" u="none" cap="none" strike="noStrike">
                <a:solidFill>
                  <a:srgbClr val="3F3F3F"/>
                </a:solidFill>
                <a:latin typeface="Open Sans"/>
                <a:ea typeface="Open Sans"/>
                <a:cs typeface="Open Sans"/>
                <a:sym typeface="Open Sans"/>
              </a:rPr>
              <a:t>Prolonged, complete loss of electric power</a:t>
            </a:r>
            <a:endParaRPr/>
          </a:p>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Fault: </a:t>
            </a:r>
            <a:r>
              <a:rPr b="0" i="0" lang="en-US" sz="2200" u="none" cap="none" strike="noStrike">
                <a:solidFill>
                  <a:srgbClr val="3F3F3F"/>
                </a:solidFill>
                <a:latin typeface="Open Sans"/>
                <a:ea typeface="Open Sans"/>
                <a:cs typeface="Open Sans"/>
                <a:sym typeface="Open Sans"/>
              </a:rPr>
              <a:t>Momentary power outage</a:t>
            </a:r>
            <a:endParaRPr/>
          </a:p>
        </p:txBody>
      </p:sp>
      <p:sp>
        <p:nvSpPr>
          <p:cNvPr id="1650" name="Google Shape;1650;p334"/>
          <p:cNvSpPr txBox="1"/>
          <p:nvPr/>
        </p:nvSpPr>
        <p:spPr>
          <a:xfrm>
            <a:off x="4095058" y="5458843"/>
            <a:ext cx="7848600" cy="1120651"/>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Brownout: </a:t>
            </a:r>
            <a:r>
              <a:rPr b="0" i="0" lang="en-US" sz="2200" u="none" cap="none" strike="noStrike">
                <a:solidFill>
                  <a:srgbClr val="3F3F3F"/>
                </a:solidFill>
                <a:latin typeface="Open Sans"/>
                <a:ea typeface="Open Sans"/>
                <a:cs typeface="Open Sans"/>
                <a:sym typeface="Open Sans"/>
              </a:rPr>
              <a:t>Prolonged reduction in voltage</a:t>
            </a:r>
            <a:endParaRPr/>
          </a:p>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Sag or dip: </a:t>
            </a:r>
            <a:r>
              <a:rPr b="0" i="0" lang="en-US" sz="2200" u="none" cap="none" strike="noStrike">
                <a:solidFill>
                  <a:srgbClr val="3F3F3F"/>
                </a:solidFill>
                <a:latin typeface="Open Sans"/>
                <a:ea typeface="Open Sans"/>
                <a:cs typeface="Open Sans"/>
                <a:sym typeface="Open Sans"/>
              </a:rPr>
              <a:t>Momentary reduction in voltage</a:t>
            </a:r>
            <a:endParaRPr/>
          </a:p>
        </p:txBody>
      </p:sp>
      <p:sp>
        <p:nvSpPr>
          <p:cNvPr id="1651" name="Google Shape;1651;p334"/>
          <p:cNvSpPr/>
          <p:nvPr/>
        </p:nvSpPr>
        <p:spPr>
          <a:xfrm>
            <a:off x="6629401" y="890466"/>
            <a:ext cx="30024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335"/>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a:solidFill>
                  <a:srgbClr val="3F3F3F"/>
                </a:solidFill>
              </a:rPr>
              <a:t>Security Training and Awareness</a:t>
            </a:r>
            <a:endParaRPr>
              <a:solidFill>
                <a:srgbClr val="3F3F3F"/>
              </a:solidFill>
            </a:endParaRPr>
          </a:p>
        </p:txBody>
      </p:sp>
      <p:pic>
        <p:nvPicPr>
          <p:cNvPr id="1657" name="Google Shape;1657;p335"/>
          <p:cNvPicPr preferRelativeResize="0"/>
          <p:nvPr/>
        </p:nvPicPr>
        <p:blipFill rotWithShape="1">
          <a:blip r:embed="rId3">
            <a:alphaModFix/>
          </a:blip>
          <a:srcRect b="0" l="0" r="0" t="0"/>
          <a:stretch/>
        </p:blipFill>
        <p:spPr>
          <a:xfrm>
            <a:off x="8468510" y="3251861"/>
            <a:ext cx="6060290" cy="2485292"/>
          </a:xfrm>
          <a:prstGeom prst="roundRect">
            <a:avLst>
              <a:gd fmla="val 5936" name="adj"/>
            </a:avLst>
          </a:prstGeom>
          <a:noFill/>
          <a:ln>
            <a:noFill/>
          </a:ln>
        </p:spPr>
      </p:pic>
      <p:sp>
        <p:nvSpPr>
          <p:cNvPr id="1658" name="Google Shape;1658;p335"/>
          <p:cNvSpPr/>
          <p:nvPr/>
        </p:nvSpPr>
        <p:spPr>
          <a:xfrm>
            <a:off x="1224822" y="2994049"/>
            <a:ext cx="6903178" cy="3155901"/>
          </a:xfrm>
          <a:prstGeom prst="roundRect">
            <a:avLst>
              <a:gd fmla="val 4633" name="adj"/>
            </a:avLst>
          </a:prstGeom>
          <a:solidFill>
            <a:srgbClr val="F2F2F2"/>
          </a:solidFill>
          <a:ln cap="flat" cmpd="sng" w="12700">
            <a:solidFill>
              <a:srgbClr val="D8D8D8"/>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659" name="Google Shape;1659;p335"/>
          <p:cNvSpPr txBox="1"/>
          <p:nvPr/>
        </p:nvSpPr>
        <p:spPr>
          <a:xfrm>
            <a:off x="1251621" y="3117742"/>
            <a:ext cx="6582511" cy="2920887"/>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Training on operating emergency power systems</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Training on operating fire extinguishers</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Evacuation routes should be prominently displayed</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Fire drills</a:t>
            </a:r>
            <a:endParaRPr/>
          </a:p>
        </p:txBody>
      </p:sp>
      <p:sp>
        <p:nvSpPr>
          <p:cNvPr id="1660" name="Google Shape;1660;p335"/>
          <p:cNvSpPr/>
          <p:nvPr/>
        </p:nvSpPr>
        <p:spPr>
          <a:xfrm>
            <a:off x="4508500" y="890466"/>
            <a:ext cx="724304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1" name="Google Shape;1661;p335"/>
          <p:cNvSpPr txBox="1"/>
          <p:nvPr/>
        </p:nvSpPr>
        <p:spPr>
          <a:xfrm>
            <a:off x="2468091" y="1586070"/>
            <a:ext cx="11319669" cy="385939"/>
          </a:xfrm>
          <a:prstGeom prst="rect">
            <a:avLst/>
          </a:prstGeom>
          <a:noFill/>
          <a:ln>
            <a:noFill/>
          </a:ln>
        </p:spPr>
        <p:txBody>
          <a:bodyPr anchorCtr="0" anchor="ctr" bIns="0" lIns="0" spcFirstLastPara="1" rIns="0" wrap="square" tIns="0">
            <a:spAutoFit/>
          </a:bodyPr>
          <a:lstStyle/>
          <a:p>
            <a:pPr indent="1270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Physical security awareness and training are very critical. It should include: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02"/>
          <p:cNvSpPr txBox="1"/>
          <p:nvPr>
            <p:ph type="title"/>
          </p:nvPr>
        </p:nvSpPr>
        <p:spPr>
          <a:xfrm>
            <a:off x="-10160" y="36606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Perimeter Security Controls</a:t>
            </a:r>
            <a:endParaRPr>
              <a:latin typeface="Open Sans"/>
              <a:ea typeface="Open Sans"/>
              <a:cs typeface="Open Sans"/>
              <a:sym typeface="Open Sans"/>
            </a:endParaRPr>
          </a:p>
        </p:txBody>
      </p:sp>
      <p:grpSp>
        <p:nvGrpSpPr>
          <p:cNvPr id="1667" name="Google Shape;1667;p202"/>
          <p:cNvGrpSpPr/>
          <p:nvPr/>
        </p:nvGrpSpPr>
        <p:grpSpPr>
          <a:xfrm>
            <a:off x="9667052" y="2369706"/>
            <a:ext cx="6599108" cy="4404587"/>
            <a:chOff x="8752023" y="1930442"/>
            <a:chExt cx="7231053" cy="4826380"/>
          </a:xfrm>
        </p:grpSpPr>
        <p:pic>
          <p:nvPicPr>
            <p:cNvPr descr="A picture containing graphical user interface&#10;&#10;Description automatically generated" id="1668" name="Google Shape;1668;p202"/>
            <p:cNvPicPr preferRelativeResize="0"/>
            <p:nvPr/>
          </p:nvPicPr>
          <p:blipFill rotWithShape="1">
            <a:blip r:embed="rId3">
              <a:alphaModFix/>
            </a:blip>
            <a:srcRect b="0" l="0" r="0" t="0"/>
            <a:stretch/>
          </p:blipFill>
          <p:spPr>
            <a:xfrm>
              <a:off x="8752023" y="1930442"/>
              <a:ext cx="6660587" cy="4734141"/>
            </a:xfrm>
            <a:prstGeom prst="rect">
              <a:avLst/>
            </a:prstGeom>
            <a:noFill/>
            <a:ln>
              <a:noFill/>
            </a:ln>
          </p:spPr>
        </p:pic>
        <p:sp>
          <p:nvSpPr>
            <p:cNvPr id="1669" name="Google Shape;1669;p202"/>
            <p:cNvSpPr txBox="1"/>
            <p:nvPr/>
          </p:nvSpPr>
          <p:spPr>
            <a:xfrm rot="5400000">
              <a:off x="8586566" y="3779190"/>
              <a:ext cx="209192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Open Sans SemiBold"/>
                  <a:ea typeface="Open Sans SemiBold"/>
                  <a:cs typeface="Open Sans SemiBold"/>
                  <a:sym typeface="Open Sans SemiBold"/>
                </a:rPr>
                <a:t>Employee Parking</a:t>
              </a:r>
              <a:endParaRPr b="1" i="0" sz="1600" u="none" cap="none" strike="noStrike">
                <a:solidFill>
                  <a:srgbClr val="000000"/>
                </a:solidFill>
                <a:latin typeface="Open Sans SemiBold"/>
                <a:ea typeface="Open Sans SemiBold"/>
                <a:cs typeface="Open Sans SemiBold"/>
                <a:sym typeface="Open Sans SemiBold"/>
              </a:endParaRPr>
            </a:p>
          </p:txBody>
        </p:sp>
        <p:sp>
          <p:nvSpPr>
            <p:cNvPr id="1670" name="Google Shape;1670;p202"/>
            <p:cNvSpPr txBox="1"/>
            <p:nvPr/>
          </p:nvSpPr>
          <p:spPr>
            <a:xfrm>
              <a:off x="10259000" y="4953935"/>
              <a:ext cx="146705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Open Sans SemiBold"/>
                  <a:ea typeface="Open Sans SemiBold"/>
                  <a:cs typeface="Open Sans SemiBold"/>
                  <a:sym typeface="Open Sans SemiBold"/>
                </a:rPr>
                <a:t>Employee car entrance</a:t>
              </a:r>
              <a:endParaRPr b="1" i="0" sz="1400" u="none" cap="none" strike="noStrike">
                <a:solidFill>
                  <a:srgbClr val="000000"/>
                </a:solidFill>
                <a:latin typeface="Open Sans SemiBold"/>
                <a:ea typeface="Open Sans SemiBold"/>
                <a:cs typeface="Open Sans SemiBold"/>
                <a:sym typeface="Open Sans SemiBold"/>
              </a:endParaRPr>
            </a:p>
          </p:txBody>
        </p:sp>
        <p:cxnSp>
          <p:nvCxnSpPr>
            <p:cNvPr id="1671" name="Google Shape;1671;p202"/>
            <p:cNvCxnSpPr/>
            <p:nvPr/>
          </p:nvCxnSpPr>
          <p:spPr>
            <a:xfrm rot="10800000">
              <a:off x="10992530" y="5405140"/>
              <a:ext cx="0" cy="251209"/>
            </a:xfrm>
            <a:prstGeom prst="straightConnector1">
              <a:avLst/>
            </a:prstGeom>
            <a:noFill/>
            <a:ln cap="flat" cmpd="sng" w="9525">
              <a:solidFill>
                <a:schemeClr val="dk1"/>
              </a:solidFill>
              <a:prstDash val="solid"/>
              <a:round/>
              <a:headEnd len="sm" w="sm" type="none"/>
              <a:tailEnd len="med" w="med" type="triangle"/>
            </a:ln>
          </p:spPr>
        </p:cxnSp>
        <p:cxnSp>
          <p:nvCxnSpPr>
            <p:cNvPr id="1672" name="Google Shape;1672;p202"/>
            <p:cNvCxnSpPr/>
            <p:nvPr/>
          </p:nvCxnSpPr>
          <p:spPr>
            <a:xfrm rot="10800000">
              <a:off x="12611139" y="5385267"/>
              <a:ext cx="0" cy="238727"/>
            </a:xfrm>
            <a:prstGeom prst="straightConnector1">
              <a:avLst/>
            </a:prstGeom>
            <a:noFill/>
            <a:ln cap="flat" cmpd="sng" w="9525">
              <a:solidFill>
                <a:schemeClr val="dk1"/>
              </a:solidFill>
              <a:prstDash val="solid"/>
              <a:round/>
              <a:headEnd len="sm" w="sm" type="none"/>
              <a:tailEnd len="med" w="med" type="triangle"/>
            </a:ln>
          </p:spPr>
        </p:cxnSp>
        <p:sp>
          <p:nvSpPr>
            <p:cNvPr id="1673" name="Google Shape;1673;p202"/>
            <p:cNvSpPr txBox="1"/>
            <p:nvPr/>
          </p:nvSpPr>
          <p:spPr>
            <a:xfrm>
              <a:off x="11932643" y="4967376"/>
              <a:ext cx="1467059"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Foot entrance for visitors</a:t>
              </a:r>
              <a:endParaRPr b="1" i="0" sz="1200" u="none" cap="none" strike="noStrike">
                <a:solidFill>
                  <a:srgbClr val="000000"/>
                </a:solidFill>
                <a:latin typeface="Open Sans SemiBold"/>
                <a:ea typeface="Open Sans SemiBold"/>
                <a:cs typeface="Open Sans SemiBold"/>
                <a:sym typeface="Open Sans SemiBold"/>
              </a:endParaRPr>
            </a:p>
          </p:txBody>
        </p:sp>
        <p:cxnSp>
          <p:nvCxnSpPr>
            <p:cNvPr id="1674" name="Google Shape;1674;p202"/>
            <p:cNvCxnSpPr/>
            <p:nvPr/>
          </p:nvCxnSpPr>
          <p:spPr>
            <a:xfrm rot="10800000">
              <a:off x="11775490" y="4450507"/>
              <a:ext cx="0" cy="159738"/>
            </a:xfrm>
            <a:prstGeom prst="straightConnector1">
              <a:avLst/>
            </a:prstGeom>
            <a:noFill/>
            <a:ln cap="flat" cmpd="sng" w="9525">
              <a:solidFill>
                <a:schemeClr val="dk1"/>
              </a:solidFill>
              <a:prstDash val="solid"/>
              <a:round/>
              <a:headEnd len="sm" w="sm" type="none"/>
              <a:tailEnd len="med" w="med" type="triangle"/>
            </a:ln>
          </p:spPr>
        </p:cxnSp>
        <p:sp>
          <p:nvSpPr>
            <p:cNvPr id="1675" name="Google Shape;1675;p202"/>
            <p:cNvSpPr txBox="1"/>
            <p:nvPr/>
          </p:nvSpPr>
          <p:spPr>
            <a:xfrm>
              <a:off x="12079914" y="4602907"/>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Common area</a:t>
              </a:r>
              <a:endParaRPr b="1" i="0" sz="1200" u="none" cap="none" strike="noStrike">
                <a:solidFill>
                  <a:srgbClr val="000000"/>
                </a:solidFill>
                <a:latin typeface="Open Sans SemiBold"/>
                <a:ea typeface="Open Sans SemiBold"/>
                <a:cs typeface="Open Sans SemiBold"/>
                <a:sym typeface="Open Sans SemiBold"/>
              </a:endParaRPr>
            </a:p>
          </p:txBody>
        </p:sp>
        <p:sp>
          <p:nvSpPr>
            <p:cNvPr id="1676" name="Google Shape;1676;p202"/>
            <p:cNvSpPr txBox="1"/>
            <p:nvPr/>
          </p:nvSpPr>
          <p:spPr>
            <a:xfrm>
              <a:off x="10308431" y="4591631"/>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Buildings</a:t>
              </a:r>
              <a:endParaRPr b="1" i="0" sz="1200" u="none" cap="none" strike="noStrike">
                <a:solidFill>
                  <a:srgbClr val="000000"/>
                </a:solidFill>
                <a:latin typeface="Open Sans SemiBold"/>
                <a:ea typeface="Open Sans SemiBold"/>
                <a:cs typeface="Open Sans SemiBold"/>
                <a:sym typeface="Open Sans SemiBold"/>
              </a:endParaRPr>
            </a:p>
          </p:txBody>
        </p:sp>
        <p:sp>
          <p:nvSpPr>
            <p:cNvPr id="1677" name="Google Shape;1677;p202"/>
            <p:cNvSpPr txBox="1"/>
            <p:nvPr/>
          </p:nvSpPr>
          <p:spPr>
            <a:xfrm>
              <a:off x="11041960" y="4113185"/>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F2F2F2"/>
                  </a:solidFill>
                  <a:latin typeface="Arial"/>
                  <a:ea typeface="Arial"/>
                  <a:cs typeface="Arial"/>
                  <a:sym typeface="Arial"/>
                </a:rPr>
                <a:t>Data Center</a:t>
              </a:r>
              <a:endParaRPr b="1" i="0" sz="1200" u="none" cap="none" strike="noStrike">
                <a:solidFill>
                  <a:srgbClr val="F2F2F2"/>
                </a:solidFill>
                <a:latin typeface="Arial"/>
                <a:ea typeface="Arial"/>
                <a:cs typeface="Arial"/>
                <a:sym typeface="Arial"/>
              </a:endParaRPr>
            </a:p>
          </p:txBody>
        </p:sp>
        <p:sp>
          <p:nvSpPr>
            <p:cNvPr id="1678" name="Google Shape;1678;p202"/>
            <p:cNvSpPr txBox="1"/>
            <p:nvPr/>
          </p:nvSpPr>
          <p:spPr>
            <a:xfrm>
              <a:off x="9154849" y="5239287"/>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Grounds</a:t>
              </a:r>
              <a:endParaRPr b="1" i="0" sz="1200" u="none" cap="none" strike="noStrike">
                <a:solidFill>
                  <a:srgbClr val="000000"/>
                </a:solidFill>
                <a:latin typeface="Open Sans SemiBold"/>
                <a:ea typeface="Open Sans SemiBold"/>
                <a:cs typeface="Open Sans SemiBold"/>
                <a:sym typeface="Open Sans SemiBold"/>
              </a:endParaRPr>
            </a:p>
          </p:txBody>
        </p:sp>
        <p:sp>
          <p:nvSpPr>
            <p:cNvPr id="1679" name="Google Shape;1679;p202"/>
            <p:cNvSpPr txBox="1"/>
            <p:nvPr/>
          </p:nvSpPr>
          <p:spPr>
            <a:xfrm>
              <a:off x="13202569" y="5290541"/>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Fence</a:t>
              </a:r>
              <a:endParaRPr b="1" i="0" sz="1200" u="none" cap="none" strike="noStrike">
                <a:solidFill>
                  <a:srgbClr val="000000"/>
                </a:solidFill>
                <a:latin typeface="Open Sans SemiBold"/>
                <a:ea typeface="Open Sans SemiBold"/>
                <a:cs typeface="Open Sans SemiBold"/>
                <a:sym typeface="Open Sans SemiBold"/>
              </a:endParaRPr>
            </a:p>
          </p:txBody>
        </p:sp>
        <p:sp>
          <p:nvSpPr>
            <p:cNvPr id="1680" name="Google Shape;1680;p202"/>
            <p:cNvSpPr txBox="1"/>
            <p:nvPr/>
          </p:nvSpPr>
          <p:spPr>
            <a:xfrm>
              <a:off x="10434065" y="3557739"/>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F2F2F2"/>
                  </a:solidFill>
                  <a:latin typeface="Arial"/>
                  <a:ea typeface="Arial"/>
                  <a:cs typeface="Arial"/>
                  <a:sym typeface="Arial"/>
                </a:rPr>
                <a:t>Room</a:t>
              </a:r>
              <a:endParaRPr b="1" i="0" sz="1200" u="none" cap="none" strike="noStrike">
                <a:solidFill>
                  <a:srgbClr val="F2F2F2"/>
                </a:solidFill>
                <a:latin typeface="Arial"/>
                <a:ea typeface="Arial"/>
                <a:cs typeface="Arial"/>
                <a:sym typeface="Arial"/>
              </a:endParaRPr>
            </a:p>
          </p:txBody>
        </p:sp>
        <p:sp>
          <p:nvSpPr>
            <p:cNvPr id="1681" name="Google Shape;1681;p202"/>
            <p:cNvSpPr txBox="1"/>
            <p:nvPr/>
          </p:nvSpPr>
          <p:spPr>
            <a:xfrm>
              <a:off x="10434064" y="3107282"/>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F2F2F2"/>
                  </a:solidFill>
                  <a:latin typeface="Arial"/>
                  <a:ea typeface="Arial"/>
                  <a:cs typeface="Arial"/>
                  <a:sym typeface="Arial"/>
                </a:rPr>
                <a:t>Rack</a:t>
              </a:r>
              <a:endParaRPr b="1" i="0" sz="1200" u="none" cap="none" strike="noStrike">
                <a:solidFill>
                  <a:srgbClr val="F2F2F2"/>
                </a:solidFill>
                <a:latin typeface="Arial"/>
                <a:ea typeface="Arial"/>
                <a:cs typeface="Arial"/>
                <a:sym typeface="Arial"/>
              </a:endParaRPr>
            </a:p>
          </p:txBody>
        </p:sp>
        <p:cxnSp>
          <p:nvCxnSpPr>
            <p:cNvPr id="1682" name="Google Shape;1682;p202"/>
            <p:cNvCxnSpPr/>
            <p:nvPr/>
          </p:nvCxnSpPr>
          <p:spPr>
            <a:xfrm rot="10800000">
              <a:off x="11168895" y="3315031"/>
              <a:ext cx="2" cy="311958"/>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683" name="Google Shape;1683;p202"/>
            <p:cNvCxnSpPr/>
            <p:nvPr/>
          </p:nvCxnSpPr>
          <p:spPr>
            <a:xfrm rot="10800000">
              <a:off x="11543159" y="3808180"/>
              <a:ext cx="317439"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684" name="Google Shape;1684;p202"/>
            <p:cNvCxnSpPr/>
            <p:nvPr/>
          </p:nvCxnSpPr>
          <p:spPr>
            <a:xfrm rot="10800000">
              <a:off x="10598263" y="2860183"/>
              <a:ext cx="0" cy="21579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685" name="Google Shape;1685;p202"/>
            <p:cNvCxnSpPr/>
            <p:nvPr/>
          </p:nvCxnSpPr>
          <p:spPr>
            <a:xfrm rot="10800000">
              <a:off x="11035544" y="2872245"/>
              <a:ext cx="0" cy="21579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686" name="Google Shape;1686;p202"/>
            <p:cNvCxnSpPr/>
            <p:nvPr/>
          </p:nvCxnSpPr>
          <p:spPr>
            <a:xfrm rot="10800000">
              <a:off x="11497638" y="2860183"/>
              <a:ext cx="0" cy="21579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sp>
          <p:nvSpPr>
            <p:cNvPr id="1687" name="Google Shape;1687;p202"/>
            <p:cNvSpPr txBox="1"/>
            <p:nvPr/>
          </p:nvSpPr>
          <p:spPr>
            <a:xfrm>
              <a:off x="12309829" y="3257255"/>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Delivery</a:t>
              </a:r>
              <a:endParaRPr b="1" i="0" sz="1200" u="none" cap="none" strike="noStrike">
                <a:solidFill>
                  <a:srgbClr val="000000"/>
                </a:solidFill>
                <a:latin typeface="Open Sans SemiBold"/>
                <a:ea typeface="Open Sans SemiBold"/>
                <a:cs typeface="Open Sans SemiBold"/>
                <a:sym typeface="Open Sans SemiBold"/>
              </a:endParaRPr>
            </a:p>
          </p:txBody>
        </p:sp>
        <p:sp>
          <p:nvSpPr>
            <p:cNvPr id="1688" name="Google Shape;1688;p202"/>
            <p:cNvSpPr txBox="1"/>
            <p:nvPr/>
          </p:nvSpPr>
          <p:spPr>
            <a:xfrm>
              <a:off x="12566391" y="2572585"/>
              <a:ext cx="853279"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Mech. room</a:t>
              </a:r>
              <a:endParaRPr b="1" i="0" sz="1200" u="none" cap="none" strike="noStrike">
                <a:solidFill>
                  <a:srgbClr val="000000"/>
                </a:solidFill>
                <a:latin typeface="Open Sans SemiBold"/>
                <a:ea typeface="Open Sans SemiBold"/>
                <a:cs typeface="Open Sans SemiBold"/>
                <a:sym typeface="Open Sans SemiBold"/>
              </a:endParaRPr>
            </a:p>
          </p:txBody>
        </p:sp>
        <p:sp>
          <p:nvSpPr>
            <p:cNvPr id="1689" name="Google Shape;1689;p202"/>
            <p:cNvSpPr txBox="1"/>
            <p:nvPr/>
          </p:nvSpPr>
          <p:spPr>
            <a:xfrm>
              <a:off x="11257653" y="2495054"/>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Data vault</a:t>
              </a:r>
              <a:endParaRPr b="1" i="0" sz="1200" u="none" cap="none" strike="noStrike">
                <a:solidFill>
                  <a:srgbClr val="000000"/>
                </a:solidFill>
                <a:latin typeface="Open Sans SemiBold"/>
                <a:ea typeface="Open Sans SemiBold"/>
                <a:cs typeface="Open Sans SemiBold"/>
                <a:sym typeface="Open Sans SemiBold"/>
              </a:endParaRPr>
            </a:p>
          </p:txBody>
        </p:sp>
        <p:sp>
          <p:nvSpPr>
            <p:cNvPr id="1690" name="Google Shape;1690;p202"/>
            <p:cNvSpPr txBox="1"/>
            <p:nvPr/>
          </p:nvSpPr>
          <p:spPr>
            <a:xfrm>
              <a:off x="10234945" y="2502206"/>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Offices</a:t>
              </a:r>
              <a:endParaRPr b="1" i="0" sz="1200" u="none" cap="none" strike="noStrike">
                <a:solidFill>
                  <a:srgbClr val="000000"/>
                </a:solidFill>
                <a:latin typeface="Open Sans SemiBold"/>
                <a:ea typeface="Open Sans SemiBold"/>
                <a:cs typeface="Open Sans SemiBold"/>
                <a:sym typeface="Open Sans SemiBold"/>
              </a:endParaRPr>
            </a:p>
          </p:txBody>
        </p:sp>
        <p:sp>
          <p:nvSpPr>
            <p:cNvPr id="1691" name="Google Shape;1691;p202"/>
            <p:cNvSpPr txBox="1"/>
            <p:nvPr/>
          </p:nvSpPr>
          <p:spPr>
            <a:xfrm>
              <a:off x="14516017" y="2900406"/>
              <a:ext cx="1467059" cy="505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Deliveries and services</a:t>
              </a:r>
              <a:endParaRPr b="1" i="0" sz="1200" u="none" cap="none" strike="noStrike">
                <a:solidFill>
                  <a:srgbClr val="000000"/>
                </a:solidFill>
                <a:latin typeface="Open Sans SemiBold"/>
                <a:ea typeface="Open Sans SemiBold"/>
                <a:cs typeface="Open Sans SemiBold"/>
                <a:sym typeface="Open Sans SemiBold"/>
              </a:endParaRPr>
            </a:p>
          </p:txBody>
        </p:sp>
        <p:sp>
          <p:nvSpPr>
            <p:cNvPr id="1692" name="Google Shape;1692;p202"/>
            <p:cNvSpPr txBox="1"/>
            <p:nvPr/>
          </p:nvSpPr>
          <p:spPr>
            <a:xfrm>
              <a:off x="9050072" y="6479823"/>
              <a:ext cx="146705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Open Sans SemiBold"/>
                  <a:ea typeface="Open Sans SemiBold"/>
                  <a:cs typeface="Open Sans SemiBold"/>
                  <a:sym typeface="Open Sans SemiBold"/>
                </a:rPr>
                <a:t>Visitor parking</a:t>
              </a:r>
              <a:endParaRPr b="1" i="0" sz="1200" u="none" cap="none" strike="noStrike">
                <a:solidFill>
                  <a:srgbClr val="000000"/>
                </a:solidFill>
                <a:latin typeface="Open Sans SemiBold"/>
                <a:ea typeface="Open Sans SemiBold"/>
                <a:cs typeface="Open Sans SemiBold"/>
                <a:sym typeface="Open Sans SemiBold"/>
              </a:endParaRPr>
            </a:p>
          </p:txBody>
        </p:sp>
        <p:cxnSp>
          <p:nvCxnSpPr>
            <p:cNvPr id="1693" name="Google Shape;1693;p202"/>
            <p:cNvCxnSpPr/>
            <p:nvPr/>
          </p:nvCxnSpPr>
          <p:spPr>
            <a:xfrm rot="10800000">
              <a:off x="11932643" y="2860183"/>
              <a:ext cx="0" cy="21579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694" name="Google Shape;1694;p202"/>
            <p:cNvCxnSpPr/>
            <p:nvPr/>
          </p:nvCxnSpPr>
          <p:spPr>
            <a:xfrm rot="10800000">
              <a:off x="12361238" y="2860183"/>
              <a:ext cx="0" cy="21579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grpSp>
      <p:grpSp>
        <p:nvGrpSpPr>
          <p:cNvPr id="1695" name="Google Shape;1695;p202"/>
          <p:cNvGrpSpPr/>
          <p:nvPr/>
        </p:nvGrpSpPr>
        <p:grpSpPr>
          <a:xfrm>
            <a:off x="9819482" y="7078656"/>
            <a:ext cx="5769251" cy="1467809"/>
            <a:chOff x="9234475" y="7077334"/>
            <a:chExt cx="5769251" cy="1467809"/>
          </a:xfrm>
        </p:grpSpPr>
        <p:pic>
          <p:nvPicPr>
            <p:cNvPr id="1696" name="Google Shape;1696;p202"/>
            <p:cNvPicPr preferRelativeResize="0"/>
            <p:nvPr/>
          </p:nvPicPr>
          <p:blipFill rotWithShape="1">
            <a:blip r:embed="rId4">
              <a:alphaModFix/>
            </a:blip>
            <a:srcRect b="0" l="0" r="0" t="0"/>
            <a:stretch/>
          </p:blipFill>
          <p:spPr>
            <a:xfrm>
              <a:off x="11439347" y="7077334"/>
              <a:ext cx="1467060" cy="1467060"/>
            </a:xfrm>
            <a:prstGeom prst="rect">
              <a:avLst/>
            </a:prstGeom>
            <a:noFill/>
            <a:ln>
              <a:noFill/>
            </a:ln>
          </p:spPr>
        </p:pic>
        <p:sp>
          <p:nvSpPr>
            <p:cNvPr id="1697" name="Google Shape;1697;p202"/>
            <p:cNvSpPr txBox="1"/>
            <p:nvPr/>
          </p:nvSpPr>
          <p:spPr>
            <a:xfrm>
              <a:off x="9338287" y="7220669"/>
              <a:ext cx="188252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Open Sans SemiBold"/>
                  <a:ea typeface="Open Sans SemiBold"/>
                  <a:cs typeface="Open Sans SemiBold"/>
                  <a:sym typeface="Open Sans SemiBold"/>
                </a:rPr>
                <a:t>Depth of Security</a:t>
              </a:r>
              <a:endParaRPr b="1" i="0" sz="1400" u="none" cap="none" strike="noStrike">
                <a:solidFill>
                  <a:srgbClr val="000000"/>
                </a:solidFill>
                <a:latin typeface="Open Sans SemiBold"/>
                <a:ea typeface="Open Sans SemiBold"/>
                <a:cs typeface="Open Sans SemiBold"/>
                <a:sym typeface="Open Sans SemiBold"/>
              </a:endParaRPr>
            </a:p>
          </p:txBody>
        </p:sp>
        <p:sp>
          <p:nvSpPr>
            <p:cNvPr id="1698" name="Google Shape;1698;p202"/>
            <p:cNvSpPr txBox="1"/>
            <p:nvPr/>
          </p:nvSpPr>
          <p:spPr>
            <a:xfrm>
              <a:off x="9348491" y="7621296"/>
              <a:ext cx="188252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Open Sans SemiBold"/>
                  <a:ea typeface="Open Sans SemiBold"/>
                  <a:cs typeface="Open Sans SemiBold"/>
                  <a:sym typeface="Open Sans SemiBold"/>
                </a:rPr>
                <a:t>Concentric areas to protect data center</a:t>
              </a:r>
              <a:endParaRPr b="1" i="0" sz="1400" u="none" cap="none" strike="noStrike">
                <a:solidFill>
                  <a:srgbClr val="000000"/>
                </a:solidFill>
                <a:latin typeface="Open Sans SemiBold"/>
                <a:ea typeface="Open Sans SemiBold"/>
                <a:cs typeface="Open Sans SemiBold"/>
                <a:sym typeface="Open Sans SemiBold"/>
              </a:endParaRPr>
            </a:p>
          </p:txBody>
        </p:sp>
        <p:sp>
          <p:nvSpPr>
            <p:cNvPr id="1699" name="Google Shape;1699;p202"/>
            <p:cNvSpPr txBox="1"/>
            <p:nvPr/>
          </p:nvSpPr>
          <p:spPr>
            <a:xfrm>
              <a:off x="9234475" y="8237366"/>
              <a:ext cx="220487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Open Sans SemiBold"/>
                  <a:ea typeface="Open Sans SemiBold"/>
                  <a:cs typeface="Open Sans SemiBold"/>
                  <a:sym typeface="Open Sans SemiBold"/>
                </a:rPr>
                <a:t>Darker = More Secure</a:t>
              </a:r>
              <a:endParaRPr b="1" i="0" sz="1400" u="none" cap="none" strike="noStrike">
                <a:solidFill>
                  <a:srgbClr val="000000"/>
                </a:solidFill>
                <a:latin typeface="Open Sans SemiBold"/>
                <a:ea typeface="Open Sans SemiBold"/>
                <a:cs typeface="Open Sans SemiBold"/>
                <a:sym typeface="Open Sans SemiBold"/>
              </a:endParaRPr>
            </a:p>
          </p:txBody>
        </p:sp>
        <p:cxnSp>
          <p:nvCxnSpPr>
            <p:cNvPr id="1700" name="Google Shape;1700;p202"/>
            <p:cNvCxnSpPr/>
            <p:nvPr/>
          </p:nvCxnSpPr>
          <p:spPr>
            <a:xfrm rot="10800000">
              <a:off x="13115925" y="7399510"/>
              <a:ext cx="0" cy="719287"/>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sp>
          <p:nvSpPr>
            <p:cNvPr id="1701" name="Google Shape;1701;p202"/>
            <p:cNvSpPr txBox="1"/>
            <p:nvPr/>
          </p:nvSpPr>
          <p:spPr>
            <a:xfrm>
              <a:off x="12798854" y="7683619"/>
              <a:ext cx="220487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Open Sans SemiBold"/>
                  <a:ea typeface="Open Sans SemiBold"/>
                  <a:cs typeface="Open Sans SemiBold"/>
                  <a:sym typeface="Open Sans SemiBold"/>
                </a:rPr>
                <a:t>= Access Point</a:t>
              </a:r>
              <a:endParaRPr b="1" i="0" sz="1400" u="none" cap="none" strike="noStrike">
                <a:solidFill>
                  <a:srgbClr val="000000"/>
                </a:solidFill>
                <a:latin typeface="Open Sans SemiBold"/>
                <a:ea typeface="Open Sans SemiBold"/>
                <a:cs typeface="Open Sans SemiBold"/>
                <a:sym typeface="Open Sans SemiBold"/>
              </a:endParaRPr>
            </a:p>
          </p:txBody>
        </p:sp>
      </p:grpSp>
      <p:sp>
        <p:nvSpPr>
          <p:cNvPr id="1702" name="Google Shape;1702;p202"/>
          <p:cNvSpPr txBox="1"/>
          <p:nvPr/>
        </p:nvSpPr>
        <p:spPr>
          <a:xfrm>
            <a:off x="2468091" y="1393101"/>
            <a:ext cx="11319669" cy="771878"/>
          </a:xfrm>
          <a:prstGeom prst="rect">
            <a:avLst/>
          </a:prstGeom>
          <a:noFill/>
          <a:ln>
            <a:noFill/>
          </a:ln>
        </p:spPr>
        <p:txBody>
          <a:bodyPr anchorCtr="0" anchor="ctr" bIns="0" lIns="0" spcFirstLastPara="1" rIns="0" wrap="square" tIns="0">
            <a:spAutoFit/>
          </a:bodyPr>
          <a:lstStyle/>
          <a:p>
            <a:pPr indent="1270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Perimeter defenses are critical for preventing, detecting, and correcting unauthorized access into the facility.</a:t>
            </a:r>
            <a:endParaRPr/>
          </a:p>
        </p:txBody>
      </p:sp>
      <p:sp>
        <p:nvSpPr>
          <p:cNvPr id="1703" name="Google Shape;1703;p202"/>
          <p:cNvSpPr/>
          <p:nvPr/>
        </p:nvSpPr>
        <p:spPr>
          <a:xfrm>
            <a:off x="794543" y="3150820"/>
            <a:ext cx="8562080" cy="4600079"/>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nvGrpSpPr>
          <p:cNvPr id="1704" name="Google Shape;1704;p202"/>
          <p:cNvGrpSpPr/>
          <p:nvPr/>
        </p:nvGrpSpPr>
        <p:grpSpPr>
          <a:xfrm rot="-5400000">
            <a:off x="4916427" y="-392973"/>
            <a:ext cx="594850" cy="7699245"/>
            <a:chOff x="5733265" y="1756034"/>
            <a:chExt cx="642145" cy="3908801"/>
          </a:xfrm>
        </p:grpSpPr>
        <p:sp>
          <p:nvSpPr>
            <p:cNvPr id="1705" name="Google Shape;1705;p202"/>
            <p:cNvSpPr/>
            <p:nvPr/>
          </p:nvSpPr>
          <p:spPr>
            <a:xfrm rot="-5400000">
              <a:off x="4109129" y="3380169"/>
              <a:ext cx="3890416" cy="642145"/>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1706" name="Google Shape;1706;p202"/>
            <p:cNvSpPr txBox="1"/>
            <p:nvPr/>
          </p:nvSpPr>
          <p:spPr>
            <a:xfrm rot="5400000">
              <a:off x="4144664" y="3520076"/>
              <a:ext cx="3857640" cy="431877"/>
            </a:xfrm>
            <a:prstGeom prst="rect">
              <a:avLst/>
            </a:prstGeom>
            <a:noFill/>
            <a:ln>
              <a:noFill/>
            </a:ln>
          </p:spPr>
          <p:txBody>
            <a:bodyPr anchorCtr="0" anchor="t" bIns="45700" lIns="91425" spcFirstLastPara="1" rIns="91425" wrap="square" tIns="45700">
              <a:spAutoFit/>
            </a:bodyPr>
            <a:lstStyle/>
            <a:p>
              <a:pPr indent="12700" lvl="0" marL="0" marR="0" rtl="0" algn="l">
                <a:lnSpc>
                  <a:spcPct val="100000"/>
                </a:lnSpc>
                <a:spcBef>
                  <a:spcPts val="0"/>
                </a:spcBef>
                <a:spcAft>
                  <a:spcPts val="0"/>
                </a:spcAft>
                <a:buClr>
                  <a:srgbClr val="000000"/>
                </a:buClr>
                <a:buSzPts val="2200"/>
                <a:buFont typeface="Arial"/>
                <a:buNone/>
              </a:pPr>
              <a:r>
                <a:rPr b="1" i="0" lang="en-US" sz="2000" u="none" cap="none" strike="noStrike">
                  <a:solidFill>
                    <a:schemeClr val="lt1"/>
                  </a:solidFill>
                  <a:latin typeface="Open Sans"/>
                  <a:ea typeface="Open Sans"/>
                  <a:cs typeface="Open Sans"/>
                  <a:sym typeface="Open Sans"/>
                </a:rPr>
                <a:t>Key features</a:t>
              </a:r>
              <a:endParaRPr/>
            </a:p>
          </p:txBody>
        </p:sp>
      </p:grpSp>
      <p:sp>
        <p:nvSpPr>
          <p:cNvPr id="1707" name="Google Shape;1707;p202"/>
          <p:cNvSpPr txBox="1"/>
          <p:nvPr/>
        </p:nvSpPr>
        <p:spPr>
          <a:xfrm>
            <a:off x="794544" y="3946726"/>
            <a:ext cx="8405680" cy="3692765"/>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Employs the defense-in-depth concept for enhanced security</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Features layered architectural barriers where the core area is most protected</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Designs security systems with multiple barriers known as rings of protection</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Reduces the likelihood of successful attacks through layered design</a:t>
            </a:r>
            <a:endParaRPr/>
          </a:p>
        </p:txBody>
      </p:sp>
      <p:sp>
        <p:nvSpPr>
          <p:cNvPr id="1708" name="Google Shape;1708;p202"/>
          <p:cNvSpPr/>
          <p:nvPr/>
        </p:nvSpPr>
        <p:spPr>
          <a:xfrm>
            <a:off x="5054600" y="952509"/>
            <a:ext cx="61496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203"/>
          <p:cNvSpPr txBox="1"/>
          <p:nvPr>
            <p:ph type="title"/>
          </p:nvPr>
        </p:nvSpPr>
        <p:spPr>
          <a:xfrm>
            <a:off x="-10160" y="32715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Barriers</a:t>
            </a:r>
            <a:endParaRPr>
              <a:latin typeface="Open Sans"/>
              <a:ea typeface="Open Sans"/>
              <a:cs typeface="Open Sans"/>
              <a:sym typeface="Open Sans"/>
            </a:endParaRPr>
          </a:p>
        </p:txBody>
      </p:sp>
      <p:pic>
        <p:nvPicPr>
          <p:cNvPr descr="Google Shape;1646;p109" id="1714" name="Google Shape;1714;p203"/>
          <p:cNvPicPr preferRelativeResize="0"/>
          <p:nvPr/>
        </p:nvPicPr>
        <p:blipFill rotWithShape="1">
          <a:blip r:embed="rId3">
            <a:alphaModFix/>
          </a:blip>
          <a:srcRect b="0" l="0" r="0" t="0"/>
          <a:stretch/>
        </p:blipFill>
        <p:spPr>
          <a:xfrm>
            <a:off x="8433535" y="3002133"/>
            <a:ext cx="6527256" cy="3928380"/>
          </a:xfrm>
          <a:prstGeom prst="rect">
            <a:avLst/>
          </a:prstGeom>
          <a:noFill/>
          <a:ln>
            <a:noFill/>
          </a:ln>
        </p:spPr>
      </p:pic>
      <p:sp>
        <p:nvSpPr>
          <p:cNvPr id="1715" name="Google Shape;1715;p203"/>
          <p:cNvSpPr txBox="1"/>
          <p:nvPr/>
        </p:nvSpPr>
        <p:spPr>
          <a:xfrm>
            <a:off x="2589253" y="1396855"/>
            <a:ext cx="11239044"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Barriers strategically define and outline how an area should be architecturally designed and to obstruct or deny unauthorized access effectively.</a:t>
            </a:r>
            <a:endParaRPr/>
          </a:p>
        </p:txBody>
      </p:sp>
      <p:grpSp>
        <p:nvGrpSpPr>
          <p:cNvPr id="1716" name="Google Shape;1716;p203"/>
          <p:cNvGrpSpPr/>
          <p:nvPr/>
        </p:nvGrpSpPr>
        <p:grpSpPr>
          <a:xfrm>
            <a:off x="1295209" y="3106421"/>
            <a:ext cx="6331637" cy="3824092"/>
            <a:chOff x="1964268" y="3751605"/>
            <a:chExt cx="6331637" cy="3824092"/>
          </a:xfrm>
        </p:grpSpPr>
        <p:grpSp>
          <p:nvGrpSpPr>
            <p:cNvPr id="1717" name="Google Shape;1717;p203"/>
            <p:cNvGrpSpPr/>
            <p:nvPr/>
          </p:nvGrpSpPr>
          <p:grpSpPr>
            <a:xfrm>
              <a:off x="1964268" y="3751605"/>
              <a:ext cx="6331637" cy="3824092"/>
              <a:chOff x="1082200" y="2542338"/>
              <a:chExt cx="8266698" cy="4422850"/>
            </a:xfrm>
          </p:grpSpPr>
          <p:sp>
            <p:nvSpPr>
              <p:cNvPr id="1718" name="Google Shape;1718;p203"/>
              <p:cNvSpPr/>
              <p:nvPr/>
            </p:nvSpPr>
            <p:spPr>
              <a:xfrm>
                <a:off x="1082200" y="2542338"/>
                <a:ext cx="8266698" cy="4422850"/>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9" name="Google Shape;1719;p203"/>
              <p:cNvGrpSpPr/>
              <p:nvPr/>
            </p:nvGrpSpPr>
            <p:grpSpPr>
              <a:xfrm>
                <a:off x="1682680" y="2561204"/>
                <a:ext cx="7121129" cy="759950"/>
                <a:chOff x="5945953" y="1465534"/>
                <a:chExt cx="5350211" cy="371650"/>
              </a:xfrm>
            </p:grpSpPr>
            <p:sp>
              <p:nvSpPr>
                <p:cNvPr id="1720" name="Google Shape;1720;p203"/>
                <p:cNvSpPr/>
                <p:nvPr/>
              </p:nvSpPr>
              <p:spPr>
                <a:xfrm rot="10800000">
                  <a:off x="5945953" y="1465534"/>
                  <a:ext cx="5350211" cy="371650"/>
                </a:xfrm>
                <a:prstGeom prst="round2SameRect">
                  <a:avLst>
                    <a:gd fmla="val 16667" name="adj1"/>
                    <a:gd fmla="val 0" name="adj2"/>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721" name="Google Shape;1721;p203"/>
                <p:cNvSpPr txBox="1"/>
                <p:nvPr/>
              </p:nvSpPr>
              <p:spPr>
                <a:xfrm>
                  <a:off x="6089216" y="1528471"/>
                  <a:ext cx="5159738" cy="2436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Objectives of barriers include: </a:t>
                  </a:r>
                  <a:endParaRPr/>
                </a:p>
              </p:txBody>
            </p:sp>
          </p:grpSp>
        </p:grpSp>
        <p:sp>
          <p:nvSpPr>
            <p:cNvPr id="1722" name="Google Shape;1722;p203"/>
            <p:cNvSpPr txBox="1"/>
            <p:nvPr/>
          </p:nvSpPr>
          <p:spPr>
            <a:xfrm>
              <a:off x="2165222" y="4475414"/>
              <a:ext cx="6130683" cy="2869451"/>
            </a:xfrm>
            <a:prstGeom prst="rect">
              <a:avLst/>
            </a:prstGeom>
            <a:noFill/>
            <a:ln>
              <a:noFill/>
            </a:ln>
          </p:spPr>
          <p:txBody>
            <a:bodyPr anchorCtr="0" anchor="t" bIns="163550" lIns="163550" spcFirstLastPara="1" rIns="163550" wrap="square" tIns="163550">
              <a:spAutoFit/>
            </a:bodyPr>
            <a:lstStyle/>
            <a:p>
              <a:pPr indent="-342900" lvl="0" marL="342900" marR="0" rtl="0" algn="l">
                <a:lnSpc>
                  <a:spcPct val="15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Keep intruders out</a:t>
              </a:r>
              <a:endParaRPr/>
            </a:p>
            <a:p>
              <a:pPr indent="-342900" lvl="0" marL="342900" marR="0" rtl="0" algn="l">
                <a:lnSpc>
                  <a:spcPct val="15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Cause delays in intrusion</a:t>
              </a:r>
              <a:endParaRPr/>
            </a:p>
            <a:p>
              <a:pPr indent="-342900" lvl="0" marL="342900" marR="0" rtl="0" algn="l">
                <a:lnSpc>
                  <a:spcPct val="15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Control access points</a:t>
              </a:r>
              <a:endParaRPr/>
            </a:p>
            <a:p>
              <a:pPr indent="-342900" lvl="0" marL="342900" marR="0" rtl="0" algn="l">
                <a:lnSpc>
                  <a:spcPct val="15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Enable surveillance</a:t>
              </a:r>
              <a:endParaRPr/>
            </a:p>
            <a:p>
              <a:pPr indent="-342900" lvl="0" marL="342900" marR="0" rtl="0" algn="l">
                <a:lnSpc>
                  <a:spcPct val="15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Provide safe evacuation routes</a:t>
              </a:r>
              <a:endParaRPr/>
            </a:p>
          </p:txBody>
        </p:sp>
      </p:grpSp>
      <p:sp>
        <p:nvSpPr>
          <p:cNvPr id="1723" name="Google Shape;1723;p203"/>
          <p:cNvSpPr/>
          <p:nvPr/>
        </p:nvSpPr>
        <p:spPr>
          <a:xfrm>
            <a:off x="7239000" y="913599"/>
            <a:ext cx="1791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04"/>
          <p:cNvSpPr txBox="1"/>
          <p:nvPr>
            <p:ph type="title"/>
          </p:nvPr>
        </p:nvSpPr>
        <p:spPr>
          <a:xfrm>
            <a:off x="-10160" y="30769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Fences</a:t>
            </a:r>
            <a:endParaRPr>
              <a:latin typeface="Open Sans"/>
              <a:ea typeface="Open Sans"/>
              <a:cs typeface="Open Sans"/>
              <a:sym typeface="Open Sans"/>
            </a:endParaRPr>
          </a:p>
        </p:txBody>
      </p:sp>
      <p:graphicFrame>
        <p:nvGraphicFramePr>
          <p:cNvPr id="1729" name="Google Shape;1729;p204"/>
          <p:cNvGraphicFramePr/>
          <p:nvPr/>
        </p:nvGraphicFramePr>
        <p:xfrm>
          <a:off x="8204503" y="2957578"/>
          <a:ext cx="3000000" cy="3000000"/>
        </p:xfrm>
        <a:graphic>
          <a:graphicData uri="http://schemas.openxmlformats.org/drawingml/2006/table">
            <a:tbl>
              <a:tblPr>
                <a:noFill/>
                <a:tableStyleId>{436F4C31-F3C4-4819-9751-A1D41B19AAD6}</a:tableStyleId>
              </a:tblPr>
              <a:tblGrid>
                <a:gridCol w="4094575"/>
                <a:gridCol w="3440975"/>
              </a:tblGrid>
              <a:tr h="525275">
                <a:tc>
                  <a:txBody>
                    <a:bodyPr/>
                    <a:lstStyle/>
                    <a:p>
                      <a:pPr indent="0" lvl="0" marL="127000" marR="127000" rtl="0" algn="ctr">
                        <a:lnSpc>
                          <a:spcPct val="100000"/>
                        </a:lnSpc>
                        <a:spcBef>
                          <a:spcPts val="0"/>
                        </a:spcBef>
                        <a:spcAft>
                          <a:spcPts val="0"/>
                        </a:spcAft>
                        <a:buClr>
                          <a:srgbClr val="000000"/>
                        </a:buClr>
                        <a:buSzPts val="2200"/>
                        <a:buFont typeface="Arial"/>
                        <a:buNone/>
                      </a:pPr>
                      <a:r>
                        <a:rPr b="1" lang="en-US" sz="2200" u="none" cap="none" strike="noStrike">
                          <a:solidFill>
                            <a:schemeClr val="lt1"/>
                          </a:solidFill>
                          <a:latin typeface="Open Sans"/>
                          <a:ea typeface="Open Sans"/>
                          <a:cs typeface="Open Sans"/>
                          <a:sym typeface="Open Sans"/>
                        </a:rPr>
                        <a:t>Height</a:t>
                      </a:r>
                      <a:endParaRPr/>
                    </a:p>
                  </a:txBody>
                  <a:tcPr marT="0" marB="0" marR="0" marL="0" anchor="ctr">
                    <a:solidFill>
                      <a:srgbClr val="5B9BD5"/>
                    </a:solidFill>
                  </a:tcPr>
                </a:tc>
                <a:tc>
                  <a:txBody>
                    <a:bodyPr/>
                    <a:lstStyle/>
                    <a:p>
                      <a:pPr indent="0" lvl="0" marL="127000" marR="127000" rtl="0" algn="ctr">
                        <a:lnSpc>
                          <a:spcPct val="100000"/>
                        </a:lnSpc>
                        <a:spcBef>
                          <a:spcPts val="0"/>
                        </a:spcBef>
                        <a:spcAft>
                          <a:spcPts val="0"/>
                        </a:spcAft>
                        <a:buClr>
                          <a:srgbClr val="000000"/>
                        </a:buClr>
                        <a:buSzPts val="2200"/>
                        <a:buFont typeface="Arial"/>
                        <a:buNone/>
                      </a:pPr>
                      <a:r>
                        <a:rPr b="1" lang="en-US" sz="2200" u="none" cap="none" strike="noStrike">
                          <a:solidFill>
                            <a:schemeClr val="lt1"/>
                          </a:solidFill>
                          <a:latin typeface="Open Sans"/>
                          <a:ea typeface="Open Sans"/>
                          <a:cs typeface="Open Sans"/>
                          <a:sym typeface="Open Sans"/>
                        </a:rPr>
                        <a:t>Effectiveness</a:t>
                      </a:r>
                      <a:endParaRPr/>
                    </a:p>
                  </a:txBody>
                  <a:tcPr marT="0" marB="0" marR="0" marL="0" anchor="ctr">
                    <a:solidFill>
                      <a:srgbClr val="5B9BD5"/>
                    </a:solidFill>
                  </a:tcPr>
                </a:tc>
              </a:tr>
              <a:tr h="787100">
                <a:tc>
                  <a:txBody>
                    <a:bodyPr/>
                    <a:lstStyle/>
                    <a:p>
                      <a:pPr indent="0" lvl="0" marL="127000" marR="12700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 3-4 ft</a:t>
                      </a:r>
                      <a:endParaRPr/>
                    </a:p>
                  </a:txBody>
                  <a:tcPr marT="0" marB="0" marR="0" marL="0" anchor="ctr">
                    <a:solidFill>
                      <a:srgbClr val="F2F2F2"/>
                    </a:solidFill>
                  </a:tcPr>
                </a:tc>
                <a:tc>
                  <a:txBody>
                    <a:bodyPr/>
                    <a:lstStyle/>
                    <a:p>
                      <a:pPr indent="0" lvl="0" marL="127000" marR="12700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Deters casual trespassers</a:t>
                      </a:r>
                      <a:endParaRPr sz="2200" u="none" cap="none" strike="noStrike">
                        <a:latin typeface="Open Sans"/>
                        <a:ea typeface="Open Sans"/>
                        <a:cs typeface="Open Sans"/>
                        <a:sym typeface="Open Sans"/>
                      </a:endParaRPr>
                    </a:p>
                  </a:txBody>
                  <a:tcPr marT="0" marB="0" marR="0" marL="0" anchor="ctr">
                    <a:solidFill>
                      <a:srgbClr val="F2F2F2"/>
                    </a:solidFill>
                  </a:tcPr>
                </a:tc>
              </a:tr>
              <a:tr h="987075">
                <a:tc>
                  <a:txBody>
                    <a:bodyPr/>
                    <a:lstStyle/>
                    <a:p>
                      <a:pPr indent="0" lvl="0" marL="127000" marR="12700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6-8 ft</a:t>
                      </a:r>
                      <a:endParaRPr sz="2200" u="none" cap="none" strike="noStrike">
                        <a:latin typeface="Open Sans"/>
                        <a:ea typeface="Open Sans"/>
                        <a:cs typeface="Open Sans"/>
                        <a:sym typeface="Open Sans"/>
                      </a:endParaRPr>
                    </a:p>
                  </a:txBody>
                  <a:tcPr marT="0" marB="0" marR="0" marL="0" anchor="ctr">
                    <a:solidFill>
                      <a:srgbClr val="D8D8D8"/>
                    </a:solidFill>
                  </a:tcPr>
                </a:tc>
                <a:tc>
                  <a:txBody>
                    <a:bodyPr/>
                    <a:lstStyle/>
                    <a:p>
                      <a:pPr indent="0" lvl="0" marL="127000" marR="12700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Too difficult to climb easily</a:t>
                      </a:r>
                      <a:endParaRPr sz="2200" u="none" cap="none" strike="noStrike">
                        <a:latin typeface="Open Sans"/>
                        <a:ea typeface="Open Sans"/>
                        <a:cs typeface="Open Sans"/>
                        <a:sym typeface="Open Sans"/>
                      </a:endParaRPr>
                    </a:p>
                  </a:txBody>
                  <a:tcPr marT="0" marB="0" marR="0" marL="0" anchor="ctr">
                    <a:solidFill>
                      <a:srgbClr val="D8D8D8"/>
                    </a:solidFill>
                  </a:tcPr>
                </a:tc>
              </a:tr>
              <a:tr h="1283275">
                <a:tc>
                  <a:txBody>
                    <a:bodyPr/>
                    <a:lstStyle/>
                    <a:p>
                      <a:pPr indent="0" lvl="0" marL="0" marR="0" rtl="0" algn="ctr">
                        <a:lnSpc>
                          <a:spcPct val="100000"/>
                        </a:lnSpc>
                        <a:spcBef>
                          <a:spcPts val="0"/>
                        </a:spcBef>
                        <a:spcAft>
                          <a:spcPts val="0"/>
                        </a:spcAft>
                        <a:buClr>
                          <a:srgbClr val="000000"/>
                        </a:buClr>
                        <a:buSzPts val="2200"/>
                        <a:buFont typeface="Arial"/>
                        <a:buNone/>
                      </a:pPr>
                      <a:r>
                        <a:t/>
                      </a:r>
                      <a:endParaRPr sz="2200" u="none" cap="none" strike="noStrike">
                        <a:solidFill>
                          <a:srgbClr val="3F3F3F"/>
                        </a:solidFill>
                        <a:latin typeface="Open Sans"/>
                        <a:ea typeface="Open Sans"/>
                        <a:cs typeface="Open Sans"/>
                        <a:sym typeface="Open Sans"/>
                      </a:endParaRPr>
                    </a:p>
                    <a:p>
                      <a:pPr indent="-88900" lvl="0" marL="8890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 8 ft plus 3 strands of barbed or razor wire</a:t>
                      </a:r>
                      <a:endParaRPr sz="2200" u="none" cap="none" strike="noStrike">
                        <a:latin typeface="Open Sans"/>
                        <a:ea typeface="Open Sans"/>
                        <a:cs typeface="Open Sans"/>
                        <a:sym typeface="Open Sans"/>
                      </a:endParaRPr>
                    </a:p>
                    <a:p>
                      <a:pPr indent="0" lvl="0" marL="127000" marR="127000" rtl="0" algn="ctr">
                        <a:lnSpc>
                          <a:spcPct val="100000"/>
                        </a:lnSpc>
                        <a:spcBef>
                          <a:spcPts val="0"/>
                        </a:spcBef>
                        <a:spcAft>
                          <a:spcPts val="0"/>
                        </a:spcAft>
                        <a:buClr>
                          <a:srgbClr val="000000"/>
                        </a:buClr>
                        <a:buSzPts val="2200"/>
                        <a:buFont typeface="Arial"/>
                        <a:buNone/>
                      </a:pPr>
                      <a:r>
                        <a:t/>
                      </a:r>
                      <a:endParaRPr sz="2200" u="none" cap="none" strike="noStrike">
                        <a:latin typeface="Open Sans"/>
                        <a:ea typeface="Open Sans"/>
                        <a:cs typeface="Open Sans"/>
                        <a:sym typeface="Open Sans"/>
                      </a:endParaRPr>
                    </a:p>
                  </a:txBody>
                  <a:tcPr marT="0" marB="0" marR="0" marL="0" anchor="ctr">
                    <a:solidFill>
                      <a:srgbClr val="F2F2F2"/>
                    </a:solidFill>
                  </a:tcPr>
                </a:tc>
                <a:tc>
                  <a:txBody>
                    <a:bodyPr/>
                    <a:lstStyle/>
                    <a:p>
                      <a:pPr indent="0" lvl="0" marL="127000" marR="12700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Deters determined trespassers</a:t>
                      </a:r>
                      <a:endParaRPr sz="2200" u="none" cap="none" strike="noStrike">
                        <a:latin typeface="Open Sans"/>
                        <a:ea typeface="Open Sans"/>
                        <a:cs typeface="Open Sans"/>
                        <a:sym typeface="Open Sans"/>
                      </a:endParaRPr>
                    </a:p>
                  </a:txBody>
                  <a:tcPr marT="0" marB="0" marR="0" marL="0" anchor="ctr">
                    <a:solidFill>
                      <a:srgbClr val="F2F2F2"/>
                    </a:solidFill>
                  </a:tcPr>
                </a:tc>
              </a:tr>
            </a:tbl>
          </a:graphicData>
        </a:graphic>
      </p:graphicFrame>
      <p:sp>
        <p:nvSpPr>
          <p:cNvPr id="1730" name="Google Shape;1730;p204"/>
          <p:cNvSpPr/>
          <p:nvPr/>
        </p:nvSpPr>
        <p:spPr>
          <a:xfrm>
            <a:off x="2012394" y="1420122"/>
            <a:ext cx="12385955" cy="956048"/>
          </a:xfrm>
          <a:prstGeom prst="roundRect">
            <a:avLst>
              <a:gd fmla="val 16667" name="adj"/>
            </a:avLst>
          </a:prstGeom>
          <a:solidFill>
            <a:schemeClr val="lt1"/>
          </a:solid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Fences serve as crucial perimeter identifiers meticulously designed and strategically installed to effectively deter and prevent unauthorized access by keeping intruders out.</a:t>
            </a:r>
            <a:endParaRPr/>
          </a:p>
        </p:txBody>
      </p:sp>
      <p:grpSp>
        <p:nvGrpSpPr>
          <p:cNvPr id="1731" name="Google Shape;1731;p204"/>
          <p:cNvGrpSpPr/>
          <p:nvPr/>
        </p:nvGrpSpPr>
        <p:grpSpPr>
          <a:xfrm>
            <a:off x="919791" y="3229978"/>
            <a:ext cx="6331637" cy="3068006"/>
            <a:chOff x="1964268" y="3751605"/>
            <a:chExt cx="6331637" cy="3068006"/>
          </a:xfrm>
        </p:grpSpPr>
        <p:grpSp>
          <p:nvGrpSpPr>
            <p:cNvPr id="1732" name="Google Shape;1732;p204"/>
            <p:cNvGrpSpPr/>
            <p:nvPr/>
          </p:nvGrpSpPr>
          <p:grpSpPr>
            <a:xfrm>
              <a:off x="1964268" y="3751605"/>
              <a:ext cx="6331637" cy="3068006"/>
              <a:chOff x="1082200" y="2542338"/>
              <a:chExt cx="8266698" cy="3548380"/>
            </a:xfrm>
          </p:grpSpPr>
          <p:sp>
            <p:nvSpPr>
              <p:cNvPr id="1733" name="Google Shape;1733;p204"/>
              <p:cNvSpPr/>
              <p:nvPr/>
            </p:nvSpPr>
            <p:spPr>
              <a:xfrm>
                <a:off x="1082200" y="2542338"/>
                <a:ext cx="8266698" cy="3548380"/>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4" name="Google Shape;1734;p204"/>
              <p:cNvGrpSpPr/>
              <p:nvPr/>
            </p:nvGrpSpPr>
            <p:grpSpPr>
              <a:xfrm>
                <a:off x="1682680" y="2561204"/>
                <a:ext cx="7121129" cy="759950"/>
                <a:chOff x="5945953" y="1465534"/>
                <a:chExt cx="5350211" cy="371650"/>
              </a:xfrm>
            </p:grpSpPr>
            <p:sp>
              <p:nvSpPr>
                <p:cNvPr id="1735" name="Google Shape;1735;p204"/>
                <p:cNvSpPr/>
                <p:nvPr/>
              </p:nvSpPr>
              <p:spPr>
                <a:xfrm rot="10800000">
                  <a:off x="5945953" y="1465534"/>
                  <a:ext cx="5350211" cy="371650"/>
                </a:xfrm>
                <a:prstGeom prst="round2SameRect">
                  <a:avLst>
                    <a:gd fmla="val 16667" name="adj1"/>
                    <a:gd fmla="val 0" name="adj2"/>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736" name="Google Shape;1736;p204"/>
                <p:cNvSpPr txBox="1"/>
                <p:nvPr/>
              </p:nvSpPr>
              <p:spPr>
                <a:xfrm>
                  <a:off x="6089216" y="1528471"/>
                  <a:ext cx="5159738" cy="272419"/>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The various types of fences include:</a:t>
                  </a:r>
                  <a:endParaRPr/>
                </a:p>
              </p:txBody>
            </p:sp>
          </p:grpSp>
        </p:grpSp>
        <p:sp>
          <p:nvSpPr>
            <p:cNvPr id="1737" name="Google Shape;1737;p204"/>
            <p:cNvSpPr txBox="1"/>
            <p:nvPr/>
          </p:nvSpPr>
          <p:spPr>
            <a:xfrm>
              <a:off x="2165222" y="4445434"/>
              <a:ext cx="6130683" cy="2361620"/>
            </a:xfrm>
            <a:prstGeom prst="rect">
              <a:avLst/>
            </a:prstGeom>
            <a:noFill/>
            <a:ln>
              <a:noFill/>
            </a:ln>
          </p:spPr>
          <p:txBody>
            <a:bodyPr anchorCtr="0" anchor="t" bIns="163550" lIns="163550" spcFirstLastPara="1" rIns="163550" wrap="square" tIns="163550">
              <a:spAutoFit/>
            </a:bodyPr>
            <a:lstStyle/>
            <a:p>
              <a:pPr indent="-342900" lvl="1" marL="3429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Chain link</a:t>
              </a:r>
              <a:endParaRPr/>
            </a:p>
            <a:p>
              <a:pPr indent="-342900" lvl="1" marL="3429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Barbed wire</a:t>
              </a:r>
              <a:endParaRPr/>
            </a:p>
            <a:p>
              <a:pPr indent="-342900" lvl="1" marL="3429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Barbed tape </a:t>
              </a:r>
              <a:endParaRPr/>
            </a:p>
            <a:p>
              <a:pPr indent="-342900" lvl="1" marL="3429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Concertina wire</a:t>
              </a:r>
              <a:endParaRPr/>
            </a:p>
          </p:txBody>
        </p:sp>
      </p:grpSp>
      <p:sp>
        <p:nvSpPr>
          <p:cNvPr id="1738" name="Google Shape;1738;p204"/>
          <p:cNvSpPr/>
          <p:nvPr/>
        </p:nvSpPr>
        <p:spPr>
          <a:xfrm>
            <a:off x="7378701" y="894144"/>
            <a:ext cx="15082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9" name="Google Shape;1739;p204"/>
          <p:cNvSpPr/>
          <p:nvPr/>
        </p:nvSpPr>
        <p:spPr>
          <a:xfrm>
            <a:off x="2011525" y="7245854"/>
            <a:ext cx="12385955" cy="956048"/>
          </a:xfrm>
          <a:prstGeom prst="roundRect">
            <a:avLst>
              <a:gd fmla="val 16667" name="adj"/>
            </a:avLst>
          </a:prstGeom>
          <a:solidFill>
            <a:schemeClr val="lt1"/>
          </a:solid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Selecting the appropriate fence type and height is essential for maximizing perimeter security and effectively managing the specific risks associated with unauthorized entry.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205"/>
          <p:cNvSpPr txBox="1"/>
          <p:nvPr>
            <p:ph type="title"/>
          </p:nvPr>
        </p:nvSpPr>
        <p:spPr>
          <a:xfrm>
            <a:off x="-10160" y="32715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Walls and Bollards</a:t>
            </a:r>
            <a:endParaRPr>
              <a:latin typeface="Open Sans"/>
              <a:ea typeface="Open Sans"/>
              <a:cs typeface="Open Sans"/>
              <a:sym typeface="Open Sans"/>
            </a:endParaRPr>
          </a:p>
        </p:txBody>
      </p:sp>
      <p:grpSp>
        <p:nvGrpSpPr>
          <p:cNvPr id="1745" name="Google Shape;1745;p205"/>
          <p:cNvGrpSpPr/>
          <p:nvPr/>
        </p:nvGrpSpPr>
        <p:grpSpPr>
          <a:xfrm>
            <a:off x="11204798" y="3475023"/>
            <a:ext cx="3763470" cy="5085352"/>
            <a:chOff x="128337" y="292444"/>
            <a:chExt cx="3763468" cy="5085349"/>
          </a:xfrm>
        </p:grpSpPr>
        <p:pic>
          <p:nvPicPr>
            <p:cNvPr descr="Google Shape;1664;p111" id="1746" name="Google Shape;1746;p205"/>
            <p:cNvPicPr preferRelativeResize="0"/>
            <p:nvPr/>
          </p:nvPicPr>
          <p:blipFill rotWithShape="1">
            <a:blip r:embed="rId3">
              <a:alphaModFix/>
            </a:blip>
            <a:srcRect b="0" l="0" r="0" t="0"/>
            <a:stretch/>
          </p:blipFill>
          <p:spPr>
            <a:xfrm>
              <a:off x="128337" y="292444"/>
              <a:ext cx="3763468" cy="1987111"/>
            </a:xfrm>
            <a:prstGeom prst="rect">
              <a:avLst/>
            </a:prstGeom>
            <a:noFill/>
            <a:ln>
              <a:noFill/>
            </a:ln>
          </p:spPr>
        </p:pic>
        <p:pic>
          <p:nvPicPr>
            <p:cNvPr descr="Google Shape;1665;p111" id="1747" name="Google Shape;1747;p205"/>
            <p:cNvPicPr preferRelativeResize="0"/>
            <p:nvPr/>
          </p:nvPicPr>
          <p:blipFill rotWithShape="1">
            <a:blip r:embed="rId4">
              <a:alphaModFix/>
            </a:blip>
            <a:srcRect b="0" l="0" r="0" t="0"/>
            <a:stretch/>
          </p:blipFill>
          <p:spPr>
            <a:xfrm>
              <a:off x="581951" y="2394609"/>
              <a:ext cx="2856240" cy="2983184"/>
            </a:xfrm>
            <a:prstGeom prst="rect">
              <a:avLst/>
            </a:prstGeom>
            <a:noFill/>
            <a:ln>
              <a:noFill/>
            </a:ln>
          </p:spPr>
        </p:pic>
      </p:grpSp>
      <p:sp>
        <p:nvSpPr>
          <p:cNvPr id="1748" name="Google Shape;1748;p205"/>
          <p:cNvSpPr/>
          <p:nvPr/>
        </p:nvSpPr>
        <p:spPr>
          <a:xfrm>
            <a:off x="6096000" y="913599"/>
            <a:ext cx="4077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9" name="Google Shape;1749;p205"/>
          <p:cNvSpPr/>
          <p:nvPr/>
        </p:nvSpPr>
        <p:spPr>
          <a:xfrm>
            <a:off x="2012394" y="1420122"/>
            <a:ext cx="12385955" cy="956048"/>
          </a:xfrm>
          <a:prstGeom prst="roundRect">
            <a:avLst>
              <a:gd fmla="val 16667" name="adj"/>
            </a:avLst>
          </a:prstGeom>
          <a:solidFill>
            <a:schemeClr val="lt1"/>
          </a:solid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Walls and bollards serve as crucial man-made barriers designed to enhance physical security by obstructing unauthorized access.</a:t>
            </a:r>
            <a:endParaRPr/>
          </a:p>
        </p:txBody>
      </p:sp>
      <p:sp>
        <p:nvSpPr>
          <p:cNvPr id="1750" name="Google Shape;1750;p205"/>
          <p:cNvSpPr/>
          <p:nvPr/>
        </p:nvSpPr>
        <p:spPr>
          <a:xfrm>
            <a:off x="686133" y="3135823"/>
            <a:ext cx="9255536" cy="2326312"/>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000"/>
              </a:lnSpc>
              <a:spcBef>
                <a:spcPts val="1000"/>
              </a:spcBef>
              <a:spcAft>
                <a:spcPts val="0"/>
              </a:spcAft>
              <a:buClr>
                <a:srgbClr val="000000"/>
              </a:buClr>
              <a:buSzPts val="2000"/>
              <a:buFont typeface="Arial"/>
              <a:buNone/>
            </a:pPr>
            <a:r>
              <a:rPr b="0" i="0" lang="en-US" sz="2200" u="none" cap="none" strike="noStrike">
                <a:solidFill>
                  <a:srgbClr val="3F3F3F"/>
                </a:solidFill>
                <a:latin typeface="Open Sans"/>
                <a:ea typeface="Open Sans"/>
                <a:cs typeface="Open Sans"/>
                <a:sym typeface="Open Sans"/>
              </a:rPr>
              <a:t>Walls are more permanent and sturdy barriers, generally resulting in higher installation costs.</a:t>
            </a:r>
            <a:endParaRPr/>
          </a:p>
          <a:p>
            <a:pPr indent="0" lvl="0" marL="0" marR="0" rtl="0" algn="l">
              <a:lnSpc>
                <a:spcPct val="114000"/>
              </a:lnSpc>
              <a:spcBef>
                <a:spcPts val="1000"/>
              </a:spcBef>
              <a:spcAft>
                <a:spcPts val="0"/>
              </a:spcAft>
              <a:buClr>
                <a:srgbClr val="000000"/>
              </a:buClr>
              <a:buSzPts val="2000"/>
              <a:buFont typeface="Arial"/>
              <a:buNone/>
            </a:pPr>
            <a:r>
              <a:rPr b="0" i="0" lang="en-US" sz="2200" u="none" cap="none" strike="noStrike">
                <a:solidFill>
                  <a:srgbClr val="3F3F3F"/>
                </a:solidFill>
                <a:latin typeface="Open Sans"/>
                <a:ea typeface="Open Sans"/>
                <a:cs typeface="Open Sans"/>
                <a:sym typeface="Open Sans"/>
              </a:rPr>
              <a:t>Common materials include cinder blocks, masonry, brick, and stone.</a:t>
            </a:r>
            <a:endParaRPr/>
          </a:p>
        </p:txBody>
      </p:sp>
      <p:sp>
        <p:nvSpPr>
          <p:cNvPr id="1751" name="Google Shape;1751;p205"/>
          <p:cNvSpPr/>
          <p:nvPr/>
        </p:nvSpPr>
        <p:spPr>
          <a:xfrm>
            <a:off x="663664" y="2900852"/>
            <a:ext cx="3384667" cy="488959"/>
          </a:xfrm>
          <a:prstGeom prst="snipRoundRect">
            <a:avLst>
              <a:gd fmla="val 16667" name="adj1"/>
              <a:gd fmla="val 32955" name="adj2"/>
            </a:avLst>
          </a:prstGeom>
          <a:solidFill>
            <a:srgbClr val="C86A4C"/>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714375" lvl="0" marL="0" marR="0" rtl="0" algn="l">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Walls</a:t>
            </a:r>
            <a:endParaRPr b="0" i="0" sz="2200" u="none" cap="none" strike="noStrike">
              <a:solidFill>
                <a:schemeClr val="lt1"/>
              </a:solidFill>
              <a:latin typeface="Open Sans"/>
              <a:ea typeface="Open Sans"/>
              <a:cs typeface="Open Sans"/>
              <a:sym typeface="Open Sans"/>
            </a:endParaRPr>
          </a:p>
        </p:txBody>
      </p:sp>
      <p:sp>
        <p:nvSpPr>
          <p:cNvPr id="1752" name="Google Shape;1752;p205"/>
          <p:cNvSpPr/>
          <p:nvPr/>
        </p:nvSpPr>
        <p:spPr>
          <a:xfrm>
            <a:off x="719829" y="6069565"/>
            <a:ext cx="9221840" cy="1809839"/>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000"/>
              </a:lnSpc>
              <a:spcBef>
                <a:spcPts val="1000"/>
              </a:spcBef>
              <a:spcAft>
                <a:spcPts val="0"/>
              </a:spcAft>
              <a:buClr>
                <a:srgbClr val="000000"/>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753" name="Google Shape;1753;p205"/>
          <p:cNvSpPr/>
          <p:nvPr/>
        </p:nvSpPr>
        <p:spPr>
          <a:xfrm>
            <a:off x="697360" y="5834595"/>
            <a:ext cx="3422767" cy="488959"/>
          </a:xfrm>
          <a:prstGeom prst="snipRoundRect">
            <a:avLst>
              <a:gd fmla="val 16667" name="adj1"/>
              <a:gd fmla="val 32955" name="adj2"/>
            </a:avLst>
          </a:prstGeom>
          <a:solidFill>
            <a:srgbClr val="6A9672"/>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337820" lvl="0" marL="0" marR="0" rtl="0" algn="l">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Bollards</a:t>
            </a:r>
            <a:endParaRPr b="0" i="0" sz="2200" u="none" cap="none" strike="noStrike">
              <a:solidFill>
                <a:schemeClr val="lt1"/>
              </a:solidFill>
              <a:latin typeface="Open Sans"/>
              <a:ea typeface="Open Sans"/>
              <a:cs typeface="Open Sans"/>
              <a:sym typeface="Open Sans"/>
            </a:endParaRPr>
          </a:p>
        </p:txBody>
      </p:sp>
      <p:sp>
        <p:nvSpPr>
          <p:cNvPr id="1754" name="Google Shape;1754;p205"/>
          <p:cNvSpPr txBox="1"/>
          <p:nvPr/>
        </p:nvSpPr>
        <p:spPr>
          <a:xfrm>
            <a:off x="697359" y="6229007"/>
            <a:ext cx="8991389" cy="1378350"/>
          </a:xfrm>
          <a:prstGeom prst="rect">
            <a:avLst/>
          </a:prstGeom>
          <a:noFill/>
          <a:ln>
            <a:noFill/>
          </a:ln>
        </p:spPr>
        <p:txBody>
          <a:bodyPr anchorCtr="0" anchor="t" bIns="45700" lIns="91425" spcFirstLastPara="1" rIns="91425" wrap="square" tIns="45700">
            <a:spAutoFit/>
          </a:bodyPr>
          <a:lstStyle/>
          <a:p>
            <a:pPr indent="0" lvl="0" marL="129600" marR="0" rtl="0" algn="l">
              <a:lnSpc>
                <a:spcPct val="114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Bollards are robust concrete pillars used to restrict vehicle access while permitting pedestrian movement, often employed to control traffic.</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06"/>
          <p:cNvSpPr txBox="1"/>
          <p:nvPr>
            <p:ph type="title"/>
          </p:nvPr>
        </p:nvSpPr>
        <p:spPr>
          <a:xfrm>
            <a:off x="-10160" y="34660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Perimeter Intrusion Detection</a:t>
            </a:r>
            <a:endParaRPr>
              <a:latin typeface="Open Sans"/>
              <a:ea typeface="Open Sans"/>
              <a:cs typeface="Open Sans"/>
              <a:sym typeface="Open Sans"/>
            </a:endParaRPr>
          </a:p>
        </p:txBody>
      </p:sp>
      <p:pic>
        <p:nvPicPr>
          <p:cNvPr descr="Google Shape;1676;p112" id="1760" name="Google Shape;1760;p206"/>
          <p:cNvPicPr preferRelativeResize="0"/>
          <p:nvPr/>
        </p:nvPicPr>
        <p:blipFill rotWithShape="1">
          <a:blip r:embed="rId3">
            <a:alphaModFix/>
          </a:blip>
          <a:srcRect b="0" l="0" r="0" t="0"/>
          <a:stretch/>
        </p:blipFill>
        <p:spPr>
          <a:xfrm>
            <a:off x="8727902" y="3042885"/>
            <a:ext cx="6527256" cy="3928380"/>
          </a:xfrm>
          <a:prstGeom prst="rect">
            <a:avLst/>
          </a:prstGeom>
          <a:noFill/>
          <a:ln>
            <a:noFill/>
          </a:ln>
        </p:spPr>
      </p:pic>
      <p:sp>
        <p:nvSpPr>
          <p:cNvPr id="1761" name="Google Shape;1761;p206"/>
          <p:cNvSpPr txBox="1"/>
          <p:nvPr/>
        </p:nvSpPr>
        <p:spPr>
          <a:xfrm>
            <a:off x="1371600" y="1408123"/>
            <a:ext cx="13624550" cy="864120"/>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Perimeter sensors alert security when any intruders attempt to gain access across the open space or attempt to breach the fence line.</a:t>
            </a:r>
            <a:endParaRPr/>
          </a:p>
        </p:txBody>
      </p:sp>
      <p:grpSp>
        <p:nvGrpSpPr>
          <p:cNvPr id="1762" name="Google Shape;1762;p206"/>
          <p:cNvGrpSpPr/>
          <p:nvPr/>
        </p:nvGrpSpPr>
        <p:grpSpPr>
          <a:xfrm>
            <a:off x="1000841" y="3508264"/>
            <a:ext cx="7318699" cy="3175614"/>
            <a:chOff x="4760388" y="3017492"/>
            <a:chExt cx="7067198" cy="3175614"/>
          </a:xfrm>
        </p:grpSpPr>
        <p:sp>
          <p:nvSpPr>
            <p:cNvPr id="1763" name="Google Shape;1763;p206"/>
            <p:cNvSpPr/>
            <p:nvPr/>
          </p:nvSpPr>
          <p:spPr>
            <a:xfrm>
              <a:off x="4760388" y="3017492"/>
              <a:ext cx="6819900" cy="2965572"/>
            </a:xfrm>
            <a:prstGeom prst="roundRect">
              <a:avLst>
                <a:gd fmla="val 311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06"/>
            <p:cNvSpPr/>
            <p:nvPr/>
          </p:nvSpPr>
          <p:spPr>
            <a:xfrm>
              <a:off x="4760388" y="3017492"/>
              <a:ext cx="6819900" cy="1007700"/>
            </a:xfrm>
            <a:prstGeom prst="round2SameRect">
              <a:avLst>
                <a:gd fmla="val 16667" name="adj1"/>
                <a:gd fmla="val 0" name="adj2"/>
              </a:avLst>
            </a:prstGeom>
            <a:solidFill>
              <a:srgbClr val="6EC9D6"/>
            </a:solid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Open-terrain sensors include:</a:t>
              </a:r>
              <a:endParaRPr/>
            </a:p>
          </p:txBody>
        </p:sp>
        <p:sp>
          <p:nvSpPr>
            <p:cNvPr id="1765" name="Google Shape;1765;p206"/>
            <p:cNvSpPr/>
            <p:nvPr/>
          </p:nvSpPr>
          <p:spPr>
            <a:xfrm>
              <a:off x="4814312" y="4112429"/>
              <a:ext cx="7013274" cy="208067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Infrared</a:t>
              </a:r>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Microwave systems</a:t>
              </a:r>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Time-domain reflectometry (TDR) systems</a:t>
              </a:r>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Video content analysis and motion path analysis </a:t>
              </a:r>
              <a:endParaRPr/>
            </a:p>
          </p:txBody>
        </p:sp>
      </p:grpSp>
      <p:sp>
        <p:nvSpPr>
          <p:cNvPr id="1766" name="Google Shape;1766;p206"/>
          <p:cNvSpPr/>
          <p:nvPr/>
        </p:nvSpPr>
        <p:spPr>
          <a:xfrm>
            <a:off x="4787900" y="933054"/>
            <a:ext cx="6681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08"/>
          <p:cNvSpPr txBox="1"/>
          <p:nvPr>
            <p:ph type="title"/>
          </p:nvPr>
        </p:nvSpPr>
        <p:spPr>
          <a:xfrm>
            <a:off x="-10160" y="32715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Importance </a:t>
            </a:r>
            <a:r>
              <a:rPr lang="en-US"/>
              <a:t>o</a:t>
            </a:r>
            <a:r>
              <a:rPr lang="en-US" sz="2800">
                <a:solidFill>
                  <a:srgbClr val="3F3F3F"/>
                </a:solidFill>
                <a:latin typeface="Open Sans"/>
                <a:ea typeface="Open Sans"/>
                <a:cs typeface="Open Sans"/>
                <a:sym typeface="Open Sans"/>
              </a:rPr>
              <a:t>f Lighting in Security</a:t>
            </a:r>
            <a:endParaRPr>
              <a:latin typeface="Open Sans"/>
              <a:ea typeface="Open Sans"/>
              <a:cs typeface="Open Sans"/>
              <a:sym typeface="Open Sans"/>
            </a:endParaRPr>
          </a:p>
        </p:txBody>
      </p:sp>
      <p:pic>
        <p:nvPicPr>
          <p:cNvPr descr="Google Shape;1692;p114" id="1772" name="Google Shape;1772;p208"/>
          <p:cNvPicPr preferRelativeResize="0"/>
          <p:nvPr/>
        </p:nvPicPr>
        <p:blipFill rotWithShape="1">
          <a:blip r:embed="rId3">
            <a:alphaModFix/>
          </a:blip>
          <a:srcRect b="0" l="0" r="33773" t="0"/>
          <a:stretch/>
        </p:blipFill>
        <p:spPr>
          <a:xfrm>
            <a:off x="11980863" y="2996119"/>
            <a:ext cx="2211095" cy="5353317"/>
          </a:xfrm>
          <a:prstGeom prst="rect">
            <a:avLst/>
          </a:prstGeom>
          <a:noFill/>
          <a:ln>
            <a:noFill/>
          </a:ln>
        </p:spPr>
      </p:pic>
      <p:grpSp>
        <p:nvGrpSpPr>
          <p:cNvPr id="1773" name="Google Shape;1773;p208"/>
          <p:cNvGrpSpPr/>
          <p:nvPr/>
        </p:nvGrpSpPr>
        <p:grpSpPr>
          <a:xfrm>
            <a:off x="1371600" y="2969324"/>
            <a:ext cx="8161647" cy="4766553"/>
            <a:chOff x="1385123" y="2132561"/>
            <a:chExt cx="8161647" cy="5504759"/>
          </a:xfrm>
        </p:grpSpPr>
        <p:sp>
          <p:nvSpPr>
            <p:cNvPr id="1774" name="Google Shape;1774;p208"/>
            <p:cNvSpPr/>
            <p:nvPr/>
          </p:nvSpPr>
          <p:spPr>
            <a:xfrm>
              <a:off x="1385123" y="2132561"/>
              <a:ext cx="8161647" cy="5504759"/>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08"/>
            <p:cNvSpPr txBox="1"/>
            <p:nvPr/>
          </p:nvSpPr>
          <p:spPr>
            <a:xfrm>
              <a:off x="1604416" y="2306212"/>
              <a:ext cx="7942353" cy="5073290"/>
            </a:xfrm>
            <a:prstGeom prst="rect">
              <a:avLst/>
            </a:prstGeom>
            <a:noFill/>
            <a:ln>
              <a:noFill/>
            </a:ln>
          </p:spPr>
          <p:txBody>
            <a:bodyPr anchorCtr="0" anchor="t" bIns="163550" lIns="163550" spcFirstLastPara="1" rIns="163550" wrap="square" tIns="163550">
              <a:spAutoFit/>
            </a:bodyPr>
            <a:lstStyle/>
            <a:p>
              <a:pPr indent="-228600" lvl="1" marL="228600" marR="0" rtl="0" algn="l">
                <a:lnSpc>
                  <a:spcPct val="150000"/>
                </a:lnSpc>
                <a:spcBef>
                  <a:spcPts val="0"/>
                </a:spcBef>
                <a:spcAft>
                  <a:spcPts val="0"/>
                </a:spcAft>
                <a:buClr>
                  <a:srgbClr val="3F3F3F"/>
                </a:buClr>
                <a:buSzPts val="2200"/>
                <a:buFont typeface="Open Sans"/>
                <a:buChar char="•"/>
              </a:pPr>
              <a:r>
                <a:rPr b="1" i="0" lang="en-US" sz="2200" u="none" cap="none" strike="noStrike">
                  <a:solidFill>
                    <a:srgbClr val="3F3F3F"/>
                  </a:solidFill>
                  <a:latin typeface="Open Sans"/>
                  <a:ea typeface="Open Sans"/>
                  <a:cs typeface="Open Sans"/>
                  <a:sym typeface="Open Sans"/>
                </a:rPr>
                <a:t>Improves visibility</a:t>
              </a:r>
              <a:r>
                <a:rPr b="0" i="0" lang="en-US" sz="2200" u="none" cap="none" strike="noStrike">
                  <a:solidFill>
                    <a:srgbClr val="3F3F3F"/>
                  </a:solidFill>
                  <a:latin typeface="Open Sans"/>
                  <a:ea typeface="Open Sans"/>
                  <a:cs typeface="Open Sans"/>
                  <a:sym typeface="Open Sans"/>
                </a:rPr>
                <a:t>: Allows security personnel to clearly assess surroundings during nighttime</a:t>
              </a:r>
              <a:endParaRPr/>
            </a:p>
            <a:p>
              <a:pPr indent="-228600" lvl="1" marL="228600" marR="0" rtl="0" algn="l">
                <a:lnSpc>
                  <a:spcPct val="150000"/>
                </a:lnSpc>
                <a:spcBef>
                  <a:spcPts val="0"/>
                </a:spcBef>
                <a:spcAft>
                  <a:spcPts val="0"/>
                </a:spcAft>
                <a:buClr>
                  <a:srgbClr val="3F3F3F"/>
                </a:buClr>
                <a:buSzPts val="2200"/>
                <a:buFont typeface="Open Sans"/>
                <a:buChar char="•"/>
              </a:pPr>
              <a:r>
                <a:rPr b="1" i="0" lang="en-US" sz="2200" u="none" cap="none" strike="noStrike">
                  <a:solidFill>
                    <a:srgbClr val="3F3F3F"/>
                  </a:solidFill>
                  <a:latin typeface="Open Sans"/>
                  <a:ea typeface="Open Sans"/>
                  <a:cs typeface="Open Sans"/>
                  <a:sym typeface="Open Sans"/>
                </a:rPr>
                <a:t>Enhances surveillance</a:t>
              </a:r>
              <a:r>
                <a:rPr b="0" i="0" lang="en-US" sz="2200" u="none" cap="none" strike="noStrike">
                  <a:solidFill>
                    <a:srgbClr val="3F3F3F"/>
                  </a:solidFill>
                  <a:latin typeface="Open Sans"/>
                  <a:ea typeface="Open Sans"/>
                  <a:cs typeface="Open Sans"/>
                  <a:sym typeface="Open Sans"/>
                </a:rPr>
                <a:t>: Boosts the performance of CCTV, providing clearer footage under all conditions</a:t>
              </a:r>
              <a:endParaRPr/>
            </a:p>
            <a:p>
              <a:pPr indent="-228600" lvl="1" marL="228600" marR="0" rtl="0" algn="l">
                <a:lnSpc>
                  <a:spcPct val="150000"/>
                </a:lnSpc>
                <a:spcBef>
                  <a:spcPts val="0"/>
                </a:spcBef>
                <a:spcAft>
                  <a:spcPts val="0"/>
                </a:spcAft>
                <a:buClr>
                  <a:srgbClr val="3F3F3F"/>
                </a:buClr>
                <a:buSzPts val="2200"/>
                <a:buFont typeface="Open Sans"/>
                <a:buChar char="•"/>
              </a:pPr>
              <a:r>
                <a:rPr b="1" i="0" lang="en-US" sz="2200" u="none" cap="none" strike="noStrike">
                  <a:solidFill>
                    <a:srgbClr val="3F3F3F"/>
                  </a:solidFill>
                  <a:latin typeface="Open Sans"/>
                  <a:ea typeface="Open Sans"/>
                  <a:cs typeface="Open Sans"/>
                  <a:sym typeface="Open Sans"/>
                </a:rPr>
                <a:t>Deters intruders</a:t>
              </a:r>
              <a:r>
                <a:rPr b="0" i="0" lang="en-US" sz="2200" u="none" cap="none" strike="noStrike">
                  <a:solidFill>
                    <a:srgbClr val="3F3F3F"/>
                  </a:solidFill>
                  <a:latin typeface="Open Sans"/>
                  <a:ea typeface="Open Sans"/>
                  <a:cs typeface="Open Sans"/>
                  <a:sym typeface="Open Sans"/>
                </a:rPr>
                <a:t>: Acts as a psychological deterrent, reducing potential security breaches</a:t>
              </a:r>
              <a:endParaRPr/>
            </a:p>
            <a:p>
              <a:pPr indent="-228600" lvl="1" marL="228600" marR="0" rtl="0" algn="l">
                <a:lnSpc>
                  <a:spcPct val="150000"/>
                </a:lnSpc>
                <a:spcBef>
                  <a:spcPts val="0"/>
                </a:spcBef>
                <a:spcAft>
                  <a:spcPts val="0"/>
                </a:spcAft>
                <a:buClr>
                  <a:srgbClr val="3F3F3F"/>
                </a:buClr>
                <a:buSzPts val="2200"/>
                <a:buFont typeface="Open Sans"/>
                <a:buChar char="•"/>
              </a:pPr>
              <a:r>
                <a:rPr b="1" i="0" lang="en-US" sz="2200" u="none" cap="none" strike="noStrike">
                  <a:solidFill>
                    <a:srgbClr val="3F3F3F"/>
                  </a:solidFill>
                  <a:latin typeface="Open Sans"/>
                  <a:ea typeface="Open Sans"/>
                  <a:cs typeface="Open Sans"/>
                  <a:sym typeface="Open Sans"/>
                </a:rPr>
                <a:t>Cost-effective</a:t>
              </a:r>
              <a:r>
                <a:rPr b="0" i="0" lang="en-US" sz="2200" u="none" cap="none" strike="noStrike">
                  <a:solidFill>
                    <a:srgbClr val="3F3F3F"/>
                  </a:solidFill>
                  <a:latin typeface="Open Sans"/>
                  <a:ea typeface="Open Sans"/>
                  <a:cs typeface="Open Sans"/>
                  <a:sym typeface="Open Sans"/>
                </a:rPr>
                <a:t>: Maintains minimal upkeep costs, offering a sustainable security enhancement</a:t>
              </a:r>
              <a:endParaRPr/>
            </a:p>
          </p:txBody>
        </p:sp>
      </p:grpSp>
      <p:sp>
        <p:nvSpPr>
          <p:cNvPr id="1776" name="Google Shape;1776;p208"/>
          <p:cNvSpPr/>
          <p:nvPr/>
        </p:nvSpPr>
        <p:spPr>
          <a:xfrm>
            <a:off x="4368800" y="913599"/>
            <a:ext cx="7530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7" name="Google Shape;1777;p208"/>
          <p:cNvSpPr txBox="1"/>
          <p:nvPr/>
        </p:nvSpPr>
        <p:spPr>
          <a:xfrm>
            <a:off x="1371600" y="1408123"/>
            <a:ext cx="13624550" cy="478182"/>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Effective lighting is pivotal in security, ensuring visibility and deterrence throughout low-light hours.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8"/>
          <p:cNvSpPr/>
          <p:nvPr/>
        </p:nvSpPr>
        <p:spPr>
          <a:xfrm>
            <a:off x="1291508" y="3229291"/>
            <a:ext cx="5981535" cy="4410765"/>
          </a:xfrm>
          <a:prstGeom prst="rect">
            <a:avLst/>
          </a:prstGeom>
          <a:solidFill>
            <a:srgbClr val="F8FAFA"/>
          </a:solidFill>
          <a:ln>
            <a:noFill/>
          </a:ln>
          <a:effectLst>
            <a:outerShdw blurRad="50800" rotWithShape="0" algn="t" dir="5400000" dist="38100">
              <a:srgbClr val="000000">
                <a:alpha val="40000"/>
              </a:srgbClr>
            </a:outerShdw>
          </a:effectLst>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grpSp>
        <p:nvGrpSpPr>
          <p:cNvPr id="184" name="Google Shape;184;p258"/>
          <p:cNvGrpSpPr/>
          <p:nvPr/>
        </p:nvGrpSpPr>
        <p:grpSpPr>
          <a:xfrm>
            <a:off x="1112818" y="2475027"/>
            <a:ext cx="6338914" cy="788658"/>
            <a:chOff x="4414848" y="2365410"/>
            <a:chExt cx="3347791" cy="720758"/>
          </a:xfrm>
        </p:grpSpPr>
        <p:sp>
          <p:nvSpPr>
            <p:cNvPr id="185" name="Google Shape;185;p258"/>
            <p:cNvSpPr/>
            <p:nvPr/>
          </p:nvSpPr>
          <p:spPr>
            <a:xfrm>
              <a:off x="4506832" y="2984836"/>
              <a:ext cx="3169199" cy="101332"/>
            </a:xfrm>
            <a:prstGeom prst="rect">
              <a:avLst/>
            </a:prstGeom>
            <a:solidFill>
              <a:srgbClr val="BCC0C1"/>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86" name="Google Shape;186;p258"/>
            <p:cNvSpPr/>
            <p:nvPr/>
          </p:nvSpPr>
          <p:spPr>
            <a:xfrm>
              <a:off x="4637338" y="2984836"/>
              <a:ext cx="2946709" cy="101332"/>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87" name="Google Shape;187;p258"/>
            <p:cNvSpPr/>
            <p:nvPr/>
          </p:nvSpPr>
          <p:spPr>
            <a:xfrm>
              <a:off x="4414848" y="2365410"/>
              <a:ext cx="3347791" cy="628076"/>
            </a:xfrm>
            <a:prstGeom prst="roundRect">
              <a:avLst>
                <a:gd fmla="val 12439" name="adj"/>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200" u="none" cap="none" strike="noStrike">
                  <a:solidFill>
                    <a:srgbClr val="FFFFFF"/>
                  </a:solidFill>
                  <a:latin typeface="Open Sans SemiBold"/>
                  <a:ea typeface="Open Sans SemiBold"/>
                  <a:cs typeface="Open Sans SemiBold"/>
                  <a:sym typeface="Open Sans SemiBold"/>
                </a:rPr>
                <a:t>Information Security</a:t>
              </a:r>
              <a:endParaRPr b="0" i="0" sz="2200" u="none" cap="none" strike="noStrike">
                <a:solidFill>
                  <a:schemeClr val="lt1"/>
                </a:solidFill>
                <a:latin typeface="Open Sans SemiBold"/>
                <a:ea typeface="Open Sans SemiBold"/>
                <a:cs typeface="Open Sans SemiBold"/>
                <a:sym typeface="Open Sans SemiBold"/>
              </a:endParaRPr>
            </a:p>
          </p:txBody>
        </p:sp>
      </p:grpSp>
      <p:sp>
        <p:nvSpPr>
          <p:cNvPr id="188" name="Google Shape;188;p258"/>
          <p:cNvSpPr/>
          <p:nvPr/>
        </p:nvSpPr>
        <p:spPr>
          <a:xfrm>
            <a:off x="8669807" y="3237721"/>
            <a:ext cx="5981535" cy="4402335"/>
          </a:xfrm>
          <a:prstGeom prst="rect">
            <a:avLst/>
          </a:prstGeom>
          <a:solidFill>
            <a:srgbClr val="F8FAFA"/>
          </a:solidFill>
          <a:ln>
            <a:noFill/>
          </a:ln>
          <a:effectLst>
            <a:outerShdw blurRad="50800" rotWithShape="0" algn="t" dir="5400000" dist="38100">
              <a:srgbClr val="000000">
                <a:alpha val="40000"/>
              </a:srgbClr>
            </a:outerShdw>
          </a:effectLst>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grpSp>
        <p:nvGrpSpPr>
          <p:cNvPr id="189" name="Google Shape;189;p258"/>
          <p:cNvGrpSpPr/>
          <p:nvPr/>
        </p:nvGrpSpPr>
        <p:grpSpPr>
          <a:xfrm>
            <a:off x="8491117" y="2475027"/>
            <a:ext cx="6338914" cy="788658"/>
            <a:chOff x="4414848" y="2365410"/>
            <a:chExt cx="3347791" cy="720758"/>
          </a:xfrm>
        </p:grpSpPr>
        <p:sp>
          <p:nvSpPr>
            <p:cNvPr id="190" name="Google Shape;190;p258"/>
            <p:cNvSpPr/>
            <p:nvPr/>
          </p:nvSpPr>
          <p:spPr>
            <a:xfrm>
              <a:off x="4506832" y="2984836"/>
              <a:ext cx="3169199" cy="101332"/>
            </a:xfrm>
            <a:prstGeom prst="rect">
              <a:avLst/>
            </a:prstGeom>
            <a:solidFill>
              <a:srgbClr val="BCC0C1"/>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91" name="Google Shape;191;p258"/>
            <p:cNvSpPr/>
            <p:nvPr/>
          </p:nvSpPr>
          <p:spPr>
            <a:xfrm>
              <a:off x="4637338" y="2984836"/>
              <a:ext cx="2946709" cy="101332"/>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92" name="Google Shape;192;p258"/>
            <p:cNvSpPr/>
            <p:nvPr/>
          </p:nvSpPr>
          <p:spPr>
            <a:xfrm>
              <a:off x="4414848" y="2365410"/>
              <a:ext cx="3347791" cy="628076"/>
            </a:xfrm>
            <a:prstGeom prst="roundRect">
              <a:avLst>
                <a:gd fmla="val 12439" name="adj"/>
              </a:avLst>
            </a:prstGeom>
            <a:solidFill>
              <a:srgbClr val="CC84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200" u="none" cap="none" strike="noStrike">
                  <a:solidFill>
                    <a:srgbClr val="FFFFFF"/>
                  </a:solidFill>
                  <a:latin typeface="Open Sans SemiBold"/>
                  <a:ea typeface="Open Sans SemiBold"/>
                  <a:cs typeface="Open Sans SemiBold"/>
                  <a:sym typeface="Open Sans SemiBold"/>
                </a:rPr>
                <a:t>Cybersecurity</a:t>
              </a:r>
              <a:endParaRPr b="0" i="0" sz="2200" u="none" cap="none" strike="noStrike">
                <a:solidFill>
                  <a:schemeClr val="lt1"/>
                </a:solidFill>
                <a:latin typeface="Open Sans SemiBold"/>
                <a:ea typeface="Open Sans SemiBold"/>
                <a:cs typeface="Open Sans SemiBold"/>
                <a:sym typeface="Open Sans SemiBold"/>
              </a:endParaRPr>
            </a:p>
          </p:txBody>
        </p:sp>
      </p:grpSp>
      <p:sp>
        <p:nvSpPr>
          <p:cNvPr id="193" name="Google Shape;193;p258"/>
          <p:cNvSpPr txBox="1"/>
          <p:nvPr/>
        </p:nvSpPr>
        <p:spPr>
          <a:xfrm>
            <a:off x="1477210" y="3756418"/>
            <a:ext cx="5693248" cy="2175876"/>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Information security deals with information regardless of its format.</a:t>
            </a:r>
            <a:endParaRPr b="0" i="0" sz="2400" u="none" cap="none" strike="noStrike">
              <a:solidFill>
                <a:srgbClr val="3F3F3F"/>
              </a:solidFill>
              <a:latin typeface="Open Sans"/>
              <a:ea typeface="Open Sans"/>
              <a:cs typeface="Open Sans"/>
              <a:sym typeface="Open Sans"/>
            </a:endParaRPr>
          </a:p>
          <a:p>
            <a:pPr indent="-203200" lvl="0" marL="454660" marR="0" rtl="0" algn="l">
              <a:lnSpc>
                <a:spcPct val="114000"/>
              </a:lnSpc>
              <a:spcBef>
                <a:spcPts val="6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6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encompasses paper documents, digital data, and intellectual property.</a:t>
            </a:r>
            <a:endParaRPr b="0" i="0" sz="1400" u="none" cap="none" strike="noStrike">
              <a:solidFill>
                <a:srgbClr val="000000"/>
              </a:solidFill>
              <a:latin typeface="Arial"/>
              <a:ea typeface="Arial"/>
              <a:cs typeface="Arial"/>
              <a:sym typeface="Arial"/>
            </a:endParaRPr>
          </a:p>
        </p:txBody>
      </p:sp>
      <p:sp>
        <p:nvSpPr>
          <p:cNvPr id="194" name="Google Shape;194;p258"/>
          <p:cNvSpPr txBox="1"/>
          <p:nvPr>
            <p:ph type="title"/>
          </p:nvPr>
        </p:nvSpPr>
        <p:spPr>
          <a:xfrm>
            <a:off x="-10160" y="29349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Difference Between Information Security and Cybersecurity</a:t>
            </a:r>
            <a:endParaRPr>
              <a:solidFill>
                <a:srgbClr val="3F3F3F"/>
              </a:solidFill>
            </a:endParaRPr>
          </a:p>
        </p:txBody>
      </p:sp>
      <p:sp>
        <p:nvSpPr>
          <p:cNvPr id="195" name="Google Shape;195;p258"/>
          <p:cNvSpPr txBox="1"/>
          <p:nvPr/>
        </p:nvSpPr>
        <p:spPr>
          <a:xfrm>
            <a:off x="8665285" y="3569800"/>
            <a:ext cx="5693248" cy="3951682"/>
          </a:xfrm>
          <a:prstGeom prst="rect">
            <a:avLst/>
          </a:prstGeom>
          <a:noFill/>
          <a:ln>
            <a:noFill/>
          </a:ln>
        </p:spPr>
        <p:txBody>
          <a:bodyPr anchorCtr="0" anchor="ctr" bIns="45700" lIns="91425" spcFirstLastPara="1" rIns="91425" wrap="square" tIns="45700">
            <a:spAutoFit/>
          </a:bodyPr>
          <a:lstStyle/>
          <a:p>
            <a:pPr indent="-342900" lvl="0" marL="6096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Cybersecurity is a component of information security.</a:t>
            </a:r>
            <a:endParaRPr b="0" i="0" sz="1400" u="none" cap="none" strike="noStrike">
              <a:solidFill>
                <a:srgbClr val="000000"/>
              </a:solidFill>
              <a:latin typeface="Arial"/>
              <a:ea typeface="Arial"/>
              <a:cs typeface="Arial"/>
              <a:sym typeface="Arial"/>
            </a:endParaRPr>
          </a:p>
          <a:p>
            <a:pPr indent="0" lvl="0" marL="266700" marR="0" rtl="0" algn="l">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342900" lvl="0" marL="6096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can be defined as the protection of information assets by addressing threats to information processed, stored, and transported by internetworked information systems.</a:t>
            </a:r>
            <a:endParaRPr b="0" i="0" sz="1400" u="none" cap="none" strike="noStrike">
              <a:solidFill>
                <a:srgbClr val="000000"/>
              </a:solidFill>
              <a:latin typeface="Arial"/>
              <a:ea typeface="Arial"/>
              <a:cs typeface="Arial"/>
              <a:sym typeface="Arial"/>
            </a:endParaRPr>
          </a:p>
          <a:p>
            <a:pPr indent="-203200" lvl="0" marL="60960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203200" lvl="0" marL="60960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96" name="Google Shape;196;p258"/>
          <p:cNvSpPr/>
          <p:nvPr/>
        </p:nvSpPr>
        <p:spPr>
          <a:xfrm>
            <a:off x="1511300" y="879936"/>
            <a:ext cx="1324776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209"/>
          <p:cNvSpPr txBox="1"/>
          <p:nvPr>
            <p:ph type="title"/>
          </p:nvPr>
        </p:nvSpPr>
        <p:spPr>
          <a:xfrm>
            <a:off x="-10160" y="30769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Types of Lighting Systems</a:t>
            </a:r>
            <a:endParaRPr>
              <a:latin typeface="Open Sans"/>
              <a:ea typeface="Open Sans"/>
              <a:cs typeface="Open Sans"/>
              <a:sym typeface="Open Sans"/>
            </a:endParaRPr>
          </a:p>
        </p:txBody>
      </p:sp>
      <p:grpSp>
        <p:nvGrpSpPr>
          <p:cNvPr id="1783" name="Google Shape;1783;p209"/>
          <p:cNvGrpSpPr/>
          <p:nvPr/>
        </p:nvGrpSpPr>
        <p:grpSpPr>
          <a:xfrm>
            <a:off x="12306697" y="3199345"/>
            <a:ext cx="3126536" cy="2973909"/>
            <a:chOff x="9436133" y="4436542"/>
            <a:chExt cx="3126536" cy="2973909"/>
          </a:xfrm>
        </p:grpSpPr>
        <p:sp>
          <p:nvSpPr>
            <p:cNvPr id="1784" name="Google Shape;1784;p209"/>
            <p:cNvSpPr/>
            <p:nvPr/>
          </p:nvSpPr>
          <p:spPr>
            <a:xfrm>
              <a:off x="9436133" y="4436542"/>
              <a:ext cx="3126536" cy="2973909"/>
            </a:xfrm>
            <a:prstGeom prst="roundRect">
              <a:avLst>
                <a:gd fmla="val 5077" name="adj"/>
              </a:avLst>
            </a:prstGeom>
            <a:solidFill>
              <a:srgbClr val="F2F2F2"/>
            </a:solid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785" name="Google Shape;1785;p209"/>
            <p:cNvSpPr txBox="1"/>
            <p:nvPr/>
          </p:nvSpPr>
          <p:spPr>
            <a:xfrm>
              <a:off x="9699841" y="4487644"/>
              <a:ext cx="2599121" cy="430796"/>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Movable light</a:t>
              </a:r>
              <a:endParaRPr b="0" i="0" sz="2200" u="none" cap="none" strike="noStrike">
                <a:solidFill>
                  <a:srgbClr val="000000"/>
                </a:solidFill>
                <a:latin typeface="Arial"/>
                <a:ea typeface="Arial"/>
                <a:cs typeface="Arial"/>
                <a:sym typeface="Arial"/>
              </a:endParaRPr>
            </a:p>
          </p:txBody>
        </p:sp>
        <p:pic>
          <p:nvPicPr>
            <p:cNvPr id="1786" name="Google Shape;1786;p209"/>
            <p:cNvPicPr preferRelativeResize="0"/>
            <p:nvPr/>
          </p:nvPicPr>
          <p:blipFill rotWithShape="1">
            <a:blip r:embed="rId3">
              <a:alphaModFix/>
            </a:blip>
            <a:srcRect b="0" l="0" r="0" t="0"/>
            <a:stretch/>
          </p:blipFill>
          <p:spPr>
            <a:xfrm rot="1876636">
              <a:off x="10665448" y="5176287"/>
              <a:ext cx="667906" cy="2010331"/>
            </a:xfrm>
            <a:prstGeom prst="rect">
              <a:avLst/>
            </a:prstGeom>
            <a:noFill/>
            <a:ln>
              <a:noFill/>
            </a:ln>
          </p:spPr>
        </p:pic>
      </p:grpSp>
      <p:grpSp>
        <p:nvGrpSpPr>
          <p:cNvPr id="1787" name="Google Shape;1787;p209"/>
          <p:cNvGrpSpPr/>
          <p:nvPr/>
        </p:nvGrpSpPr>
        <p:grpSpPr>
          <a:xfrm>
            <a:off x="5023683" y="3214259"/>
            <a:ext cx="3126537" cy="2973909"/>
            <a:chOff x="3190916" y="4347526"/>
            <a:chExt cx="3126537" cy="2973909"/>
          </a:xfrm>
        </p:grpSpPr>
        <p:sp>
          <p:nvSpPr>
            <p:cNvPr id="1788" name="Google Shape;1788;p209"/>
            <p:cNvSpPr/>
            <p:nvPr/>
          </p:nvSpPr>
          <p:spPr>
            <a:xfrm>
              <a:off x="3190916" y="4347526"/>
              <a:ext cx="3126537" cy="2973909"/>
            </a:xfrm>
            <a:prstGeom prst="roundRect">
              <a:avLst>
                <a:gd fmla="val 5077" name="adj"/>
              </a:avLst>
            </a:prstGeom>
            <a:solidFill>
              <a:srgbClr val="F2F2F2"/>
            </a:solid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789" name="Google Shape;1789;p209"/>
            <p:cNvSpPr txBox="1"/>
            <p:nvPr/>
          </p:nvSpPr>
          <p:spPr>
            <a:xfrm>
              <a:off x="3454624" y="4487644"/>
              <a:ext cx="2599121" cy="430796"/>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Emergency light</a:t>
              </a:r>
              <a:endParaRPr b="0" i="0" sz="2200" u="none" cap="none" strike="noStrike">
                <a:solidFill>
                  <a:srgbClr val="000000"/>
                </a:solidFill>
                <a:latin typeface="Arial"/>
                <a:ea typeface="Arial"/>
                <a:cs typeface="Arial"/>
                <a:sym typeface="Arial"/>
              </a:endParaRPr>
            </a:p>
          </p:txBody>
        </p:sp>
        <p:pic>
          <p:nvPicPr>
            <p:cNvPr id="1790" name="Google Shape;1790;p209"/>
            <p:cNvPicPr preferRelativeResize="0"/>
            <p:nvPr/>
          </p:nvPicPr>
          <p:blipFill rotWithShape="1">
            <a:blip r:embed="rId4">
              <a:alphaModFix/>
            </a:blip>
            <a:srcRect b="0" l="0" r="0" t="0"/>
            <a:stretch/>
          </p:blipFill>
          <p:spPr>
            <a:xfrm rot="1450182">
              <a:off x="4265850" y="5227467"/>
              <a:ext cx="976669" cy="1662976"/>
            </a:xfrm>
            <a:prstGeom prst="rect">
              <a:avLst/>
            </a:prstGeom>
            <a:noFill/>
            <a:ln>
              <a:noFill/>
            </a:ln>
          </p:spPr>
        </p:pic>
      </p:grpSp>
      <p:grpSp>
        <p:nvGrpSpPr>
          <p:cNvPr id="1791" name="Google Shape;1791;p209"/>
          <p:cNvGrpSpPr/>
          <p:nvPr/>
        </p:nvGrpSpPr>
        <p:grpSpPr>
          <a:xfrm>
            <a:off x="1398398" y="3199346"/>
            <a:ext cx="3126537" cy="2973909"/>
            <a:chOff x="-1183305" y="955419"/>
            <a:chExt cx="3126537" cy="2973909"/>
          </a:xfrm>
        </p:grpSpPr>
        <p:sp>
          <p:nvSpPr>
            <p:cNvPr id="1792" name="Google Shape;1792;p209"/>
            <p:cNvSpPr/>
            <p:nvPr/>
          </p:nvSpPr>
          <p:spPr>
            <a:xfrm>
              <a:off x="-1183305" y="955419"/>
              <a:ext cx="3126537" cy="2973909"/>
            </a:xfrm>
            <a:prstGeom prst="roundRect">
              <a:avLst>
                <a:gd fmla="val 5077" name="adj"/>
              </a:avLst>
            </a:prstGeom>
            <a:solidFill>
              <a:srgbClr val="F2F2F2"/>
            </a:solid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793" name="Google Shape;1793;p209"/>
            <p:cNvSpPr txBox="1"/>
            <p:nvPr/>
          </p:nvSpPr>
          <p:spPr>
            <a:xfrm>
              <a:off x="-919597" y="1095537"/>
              <a:ext cx="2599121" cy="430796"/>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Continuous Light</a:t>
              </a:r>
              <a:endParaRPr b="0" i="0" sz="2200" u="none" cap="none" strike="noStrike">
                <a:solidFill>
                  <a:srgbClr val="000000"/>
                </a:solidFill>
                <a:latin typeface="Arial"/>
                <a:ea typeface="Arial"/>
                <a:cs typeface="Arial"/>
                <a:sym typeface="Arial"/>
              </a:endParaRPr>
            </a:p>
          </p:txBody>
        </p:sp>
        <p:pic>
          <p:nvPicPr>
            <p:cNvPr id="1794" name="Google Shape;1794;p209"/>
            <p:cNvPicPr preferRelativeResize="0"/>
            <p:nvPr/>
          </p:nvPicPr>
          <p:blipFill rotWithShape="1">
            <a:blip r:embed="rId5">
              <a:alphaModFix/>
            </a:blip>
            <a:srcRect b="0" l="0" r="0" t="0"/>
            <a:stretch/>
          </p:blipFill>
          <p:spPr>
            <a:xfrm>
              <a:off x="-61613" y="1564630"/>
              <a:ext cx="883153" cy="2324342"/>
            </a:xfrm>
            <a:prstGeom prst="rect">
              <a:avLst/>
            </a:prstGeom>
            <a:noFill/>
            <a:ln>
              <a:noFill/>
            </a:ln>
          </p:spPr>
        </p:pic>
      </p:grpSp>
      <p:grpSp>
        <p:nvGrpSpPr>
          <p:cNvPr id="1795" name="Google Shape;1795;p209"/>
          <p:cNvGrpSpPr/>
          <p:nvPr/>
        </p:nvGrpSpPr>
        <p:grpSpPr>
          <a:xfrm>
            <a:off x="8594927" y="3188174"/>
            <a:ext cx="3126537" cy="2973909"/>
            <a:chOff x="10626227" y="1319703"/>
            <a:chExt cx="3126537" cy="2973909"/>
          </a:xfrm>
        </p:grpSpPr>
        <p:sp>
          <p:nvSpPr>
            <p:cNvPr id="1796" name="Google Shape;1796;p209"/>
            <p:cNvSpPr/>
            <p:nvPr/>
          </p:nvSpPr>
          <p:spPr>
            <a:xfrm>
              <a:off x="10626227" y="1319703"/>
              <a:ext cx="3126537" cy="2973909"/>
            </a:xfrm>
            <a:prstGeom prst="roundRect">
              <a:avLst>
                <a:gd fmla="val 5077" name="adj"/>
              </a:avLst>
            </a:prstGeom>
            <a:solidFill>
              <a:srgbClr val="F2F2F2"/>
            </a:solidFill>
            <a:ln cap="flat" cmpd="sng" w="12700">
              <a:solidFill>
                <a:srgbClr val="7F7F7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797" name="Google Shape;1797;p209"/>
            <p:cNvSpPr txBox="1"/>
            <p:nvPr/>
          </p:nvSpPr>
          <p:spPr>
            <a:xfrm>
              <a:off x="10889935" y="1459821"/>
              <a:ext cx="2599121" cy="430796"/>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Standby light</a:t>
              </a:r>
              <a:endParaRPr/>
            </a:p>
          </p:txBody>
        </p:sp>
        <p:pic>
          <p:nvPicPr>
            <p:cNvPr id="1798" name="Google Shape;1798;p209"/>
            <p:cNvPicPr preferRelativeResize="0"/>
            <p:nvPr/>
          </p:nvPicPr>
          <p:blipFill rotWithShape="1">
            <a:blip r:embed="rId6">
              <a:alphaModFix/>
            </a:blip>
            <a:srcRect b="0" l="0" r="0" t="0"/>
            <a:stretch/>
          </p:blipFill>
          <p:spPr>
            <a:xfrm>
              <a:off x="11934225" y="2188012"/>
              <a:ext cx="510540" cy="1914525"/>
            </a:xfrm>
            <a:prstGeom prst="rect">
              <a:avLst/>
            </a:prstGeom>
            <a:noFill/>
            <a:ln>
              <a:noFill/>
            </a:ln>
          </p:spPr>
        </p:pic>
      </p:grpSp>
      <p:sp>
        <p:nvSpPr>
          <p:cNvPr id="1799" name="Google Shape;1799;p209"/>
          <p:cNvSpPr/>
          <p:nvPr/>
        </p:nvSpPr>
        <p:spPr>
          <a:xfrm>
            <a:off x="5283200" y="894144"/>
            <a:ext cx="5697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0" name="Google Shape;1800;p209"/>
          <p:cNvSpPr txBox="1"/>
          <p:nvPr/>
        </p:nvSpPr>
        <p:spPr>
          <a:xfrm>
            <a:off x="1371600" y="1408123"/>
            <a:ext cx="13624550" cy="864120"/>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following are the main types of lighting systems, each serving distinct functions within a security framework:</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211"/>
          <p:cNvSpPr txBox="1"/>
          <p:nvPr>
            <p:ph type="title"/>
          </p:nvPr>
        </p:nvSpPr>
        <p:spPr>
          <a:xfrm>
            <a:off x="-10160" y="30769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Access Control</a:t>
            </a:r>
            <a:endParaRPr>
              <a:latin typeface="Open Sans"/>
              <a:ea typeface="Open Sans"/>
              <a:cs typeface="Open Sans"/>
              <a:sym typeface="Open Sans"/>
            </a:endParaRPr>
          </a:p>
        </p:txBody>
      </p:sp>
      <p:grpSp>
        <p:nvGrpSpPr>
          <p:cNvPr id="1806" name="Google Shape;1806;p211"/>
          <p:cNvGrpSpPr/>
          <p:nvPr/>
        </p:nvGrpSpPr>
        <p:grpSpPr>
          <a:xfrm>
            <a:off x="9247697" y="1222532"/>
            <a:ext cx="6166382" cy="7169308"/>
            <a:chOff x="8797885" y="725129"/>
            <a:chExt cx="6887461" cy="8007669"/>
          </a:xfrm>
        </p:grpSpPr>
        <p:pic>
          <p:nvPicPr>
            <p:cNvPr id="1807" name="Google Shape;1807;p211"/>
            <p:cNvPicPr preferRelativeResize="0"/>
            <p:nvPr/>
          </p:nvPicPr>
          <p:blipFill rotWithShape="1">
            <a:blip r:embed="rId3">
              <a:alphaModFix/>
            </a:blip>
            <a:srcRect b="0" l="0" r="0" t="0"/>
            <a:stretch/>
          </p:blipFill>
          <p:spPr>
            <a:xfrm>
              <a:off x="8797885" y="3028235"/>
              <a:ext cx="2327600" cy="4311350"/>
            </a:xfrm>
            <a:prstGeom prst="rect">
              <a:avLst/>
            </a:prstGeom>
            <a:noFill/>
            <a:ln>
              <a:noFill/>
            </a:ln>
          </p:spPr>
        </p:pic>
        <p:grpSp>
          <p:nvGrpSpPr>
            <p:cNvPr id="1808" name="Google Shape;1808;p211"/>
            <p:cNvGrpSpPr/>
            <p:nvPr/>
          </p:nvGrpSpPr>
          <p:grpSpPr>
            <a:xfrm>
              <a:off x="9155090" y="725129"/>
              <a:ext cx="6530256" cy="8007669"/>
              <a:chOff x="9155090" y="725129"/>
              <a:chExt cx="6530256" cy="8007669"/>
            </a:xfrm>
          </p:grpSpPr>
          <p:pic>
            <p:nvPicPr>
              <p:cNvPr descr="A picture containing icon&#10;&#10;Description automatically generated" id="1809" name="Google Shape;1809;p211"/>
              <p:cNvPicPr preferRelativeResize="0"/>
              <p:nvPr/>
            </p:nvPicPr>
            <p:blipFill rotWithShape="1">
              <a:blip r:embed="rId4">
                <a:alphaModFix/>
              </a:blip>
              <a:srcRect b="0" l="0" r="0" t="0"/>
              <a:stretch/>
            </p:blipFill>
            <p:spPr>
              <a:xfrm>
                <a:off x="11411641" y="4903105"/>
                <a:ext cx="780644" cy="2108636"/>
              </a:xfrm>
              <a:prstGeom prst="rect">
                <a:avLst/>
              </a:prstGeom>
              <a:noFill/>
              <a:ln>
                <a:noFill/>
              </a:ln>
            </p:spPr>
          </p:pic>
          <p:pic>
            <p:nvPicPr>
              <p:cNvPr descr="Icon&#10;&#10;Description automatically generated" id="1810" name="Google Shape;1810;p211"/>
              <p:cNvPicPr preferRelativeResize="0"/>
              <p:nvPr/>
            </p:nvPicPr>
            <p:blipFill rotWithShape="1">
              <a:blip r:embed="rId5">
                <a:alphaModFix/>
              </a:blip>
              <a:srcRect b="0" l="0" r="0" t="0"/>
              <a:stretch/>
            </p:blipFill>
            <p:spPr>
              <a:xfrm>
                <a:off x="12792161" y="5379458"/>
                <a:ext cx="820407" cy="1155930"/>
              </a:xfrm>
              <a:prstGeom prst="rect">
                <a:avLst/>
              </a:prstGeom>
              <a:noFill/>
              <a:ln>
                <a:noFill/>
              </a:ln>
            </p:spPr>
          </p:pic>
          <p:pic>
            <p:nvPicPr>
              <p:cNvPr descr="Icon&#10;&#10;Description automatically generated" id="1811" name="Google Shape;1811;p211"/>
              <p:cNvPicPr preferRelativeResize="0"/>
              <p:nvPr/>
            </p:nvPicPr>
            <p:blipFill rotWithShape="1">
              <a:blip r:embed="rId6">
                <a:alphaModFix/>
              </a:blip>
              <a:srcRect b="0" l="0" r="0" t="0"/>
              <a:stretch/>
            </p:blipFill>
            <p:spPr>
              <a:xfrm>
                <a:off x="14290400" y="5714981"/>
                <a:ext cx="820407" cy="820407"/>
              </a:xfrm>
              <a:prstGeom prst="rect">
                <a:avLst/>
              </a:prstGeom>
              <a:noFill/>
              <a:ln>
                <a:noFill/>
              </a:ln>
            </p:spPr>
          </p:pic>
          <p:cxnSp>
            <p:nvCxnSpPr>
              <p:cNvPr id="1812" name="Google Shape;1812;p211"/>
              <p:cNvCxnSpPr/>
              <p:nvPr/>
            </p:nvCxnSpPr>
            <p:spPr>
              <a:xfrm>
                <a:off x="9921400" y="2292096"/>
                <a:ext cx="527144" cy="646176"/>
              </a:xfrm>
              <a:prstGeom prst="straightConnector1">
                <a:avLst/>
              </a:prstGeom>
              <a:noFill/>
              <a:ln cap="flat" cmpd="sng" w="28575">
                <a:solidFill>
                  <a:srgbClr val="5597D3"/>
                </a:solidFill>
                <a:prstDash val="solid"/>
                <a:round/>
                <a:headEnd len="sm" w="sm" type="none"/>
                <a:tailEnd len="med" w="med" type="triangle"/>
              </a:ln>
            </p:spPr>
          </p:cxnSp>
          <p:sp>
            <p:nvSpPr>
              <p:cNvPr id="1813" name="Google Shape;1813;p211"/>
              <p:cNvSpPr txBox="1"/>
              <p:nvPr/>
            </p:nvSpPr>
            <p:spPr>
              <a:xfrm>
                <a:off x="9155090" y="1907152"/>
                <a:ext cx="16946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Open Sans SemiBold"/>
                    <a:ea typeface="Open Sans SemiBold"/>
                    <a:cs typeface="Open Sans SemiBold"/>
                    <a:sym typeface="Open Sans SemiBold"/>
                  </a:rPr>
                  <a:t>Door Contact</a:t>
                </a:r>
                <a:endParaRPr/>
              </a:p>
            </p:txBody>
          </p:sp>
          <p:sp>
            <p:nvSpPr>
              <p:cNvPr id="1814" name="Google Shape;1814;p211"/>
              <p:cNvSpPr txBox="1"/>
              <p:nvPr/>
            </p:nvSpPr>
            <p:spPr>
              <a:xfrm>
                <a:off x="11566828" y="725129"/>
                <a:ext cx="2571456" cy="4125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Open Sans SemiBold"/>
                    <a:ea typeface="Open Sans SemiBold"/>
                    <a:cs typeface="Open Sans SemiBold"/>
                    <a:sym typeface="Open Sans SemiBold"/>
                  </a:rPr>
                  <a:t>To control panel</a:t>
                </a:r>
                <a:endParaRPr/>
              </a:p>
            </p:txBody>
          </p:sp>
          <p:cxnSp>
            <p:nvCxnSpPr>
              <p:cNvPr id="1815" name="Google Shape;1815;p211"/>
              <p:cNvCxnSpPr/>
              <p:nvPr/>
            </p:nvCxnSpPr>
            <p:spPr>
              <a:xfrm rot="5400000">
                <a:off x="10585279" y="1844858"/>
                <a:ext cx="1211113" cy="1130226"/>
              </a:xfrm>
              <a:prstGeom prst="bentConnector3">
                <a:avLst>
                  <a:gd fmla="val 50000" name="adj1"/>
                </a:avLst>
              </a:prstGeom>
              <a:noFill/>
              <a:ln cap="flat" cmpd="sng" w="28575">
                <a:solidFill>
                  <a:srgbClr val="5597D3"/>
                </a:solidFill>
                <a:prstDash val="solid"/>
                <a:round/>
                <a:headEnd len="sm" w="sm" type="none"/>
                <a:tailEnd len="med" w="med" type="triangle"/>
              </a:ln>
            </p:spPr>
          </p:cxnSp>
          <p:cxnSp>
            <p:nvCxnSpPr>
              <p:cNvPr id="1816" name="Google Shape;1816;p211"/>
              <p:cNvCxnSpPr/>
              <p:nvPr/>
            </p:nvCxnSpPr>
            <p:spPr>
              <a:xfrm rot="5400000">
                <a:off x="10625754" y="2916165"/>
                <a:ext cx="2933906" cy="673512"/>
              </a:xfrm>
              <a:prstGeom prst="bentConnector3">
                <a:avLst>
                  <a:gd fmla="val 50000" name="adj1"/>
                </a:avLst>
              </a:prstGeom>
              <a:noFill/>
              <a:ln cap="flat" cmpd="sng" w="28575">
                <a:solidFill>
                  <a:srgbClr val="5597D3"/>
                </a:solidFill>
                <a:prstDash val="solid"/>
                <a:round/>
                <a:headEnd len="sm" w="sm" type="none"/>
                <a:tailEnd len="med" w="med" type="triangle"/>
              </a:ln>
            </p:spPr>
          </p:cxnSp>
          <p:cxnSp>
            <p:nvCxnSpPr>
              <p:cNvPr id="1817" name="Google Shape;1817;p211"/>
              <p:cNvCxnSpPr/>
              <p:nvPr/>
            </p:nvCxnSpPr>
            <p:spPr>
              <a:xfrm flipH="1" rot="-5400000">
                <a:off x="12283020" y="3164501"/>
                <a:ext cx="3773588" cy="1016519"/>
              </a:xfrm>
              <a:prstGeom prst="bentConnector3">
                <a:avLst>
                  <a:gd fmla="val 50000" name="adj1"/>
                </a:avLst>
              </a:prstGeom>
              <a:noFill/>
              <a:ln cap="flat" cmpd="sng" w="28575">
                <a:solidFill>
                  <a:srgbClr val="5597D3"/>
                </a:solidFill>
                <a:prstDash val="solid"/>
                <a:round/>
                <a:headEnd len="sm" w="sm" type="none"/>
                <a:tailEnd len="med" w="med" type="triangle"/>
              </a:ln>
            </p:spPr>
          </p:cxnSp>
          <p:cxnSp>
            <p:nvCxnSpPr>
              <p:cNvPr id="1818" name="Google Shape;1818;p211"/>
              <p:cNvCxnSpPr/>
              <p:nvPr/>
            </p:nvCxnSpPr>
            <p:spPr>
              <a:xfrm>
                <a:off x="13082016" y="1785966"/>
                <a:ext cx="0" cy="3397944"/>
              </a:xfrm>
              <a:prstGeom prst="straightConnector1">
                <a:avLst/>
              </a:prstGeom>
              <a:noFill/>
              <a:ln cap="flat" cmpd="sng" w="28575">
                <a:solidFill>
                  <a:srgbClr val="5597D3"/>
                </a:solidFill>
                <a:prstDash val="solid"/>
                <a:round/>
                <a:headEnd len="sm" w="sm" type="none"/>
                <a:tailEnd len="med" w="med" type="triangle"/>
              </a:ln>
            </p:spPr>
          </p:cxnSp>
          <p:cxnSp>
            <p:nvCxnSpPr>
              <p:cNvPr id="1819" name="Google Shape;1819;p211"/>
              <p:cNvCxnSpPr/>
              <p:nvPr/>
            </p:nvCxnSpPr>
            <p:spPr>
              <a:xfrm>
                <a:off x="11755948" y="1173832"/>
                <a:ext cx="1916893" cy="0"/>
              </a:xfrm>
              <a:prstGeom prst="straightConnector1">
                <a:avLst/>
              </a:prstGeom>
              <a:noFill/>
              <a:ln cap="flat" cmpd="sng" w="28575">
                <a:solidFill>
                  <a:srgbClr val="5597D3"/>
                </a:solidFill>
                <a:prstDash val="solid"/>
                <a:round/>
                <a:headEnd len="sm" w="sm" type="none"/>
                <a:tailEnd len="sm" w="sm" type="none"/>
              </a:ln>
            </p:spPr>
          </p:cxnSp>
          <p:cxnSp>
            <p:nvCxnSpPr>
              <p:cNvPr id="1820" name="Google Shape;1820;p211"/>
              <p:cNvCxnSpPr/>
              <p:nvPr/>
            </p:nvCxnSpPr>
            <p:spPr>
              <a:xfrm>
                <a:off x="11755948" y="1173832"/>
                <a:ext cx="0" cy="348098"/>
              </a:xfrm>
              <a:prstGeom prst="straightConnector1">
                <a:avLst/>
              </a:prstGeom>
              <a:noFill/>
              <a:ln cap="flat" cmpd="sng" w="28575">
                <a:solidFill>
                  <a:srgbClr val="5597D3"/>
                </a:solidFill>
                <a:prstDash val="solid"/>
                <a:round/>
                <a:headEnd len="sm" w="sm" type="none"/>
                <a:tailEnd len="sm" w="sm" type="none"/>
              </a:ln>
            </p:spPr>
          </p:cxnSp>
          <p:cxnSp>
            <p:nvCxnSpPr>
              <p:cNvPr id="1821" name="Google Shape;1821;p211"/>
              <p:cNvCxnSpPr/>
              <p:nvPr/>
            </p:nvCxnSpPr>
            <p:spPr>
              <a:xfrm>
                <a:off x="13672841" y="1174497"/>
                <a:ext cx="0" cy="348098"/>
              </a:xfrm>
              <a:prstGeom prst="straightConnector1">
                <a:avLst/>
              </a:prstGeom>
              <a:noFill/>
              <a:ln cap="flat" cmpd="sng" w="28575">
                <a:solidFill>
                  <a:srgbClr val="5597D3"/>
                </a:solidFill>
                <a:prstDash val="solid"/>
                <a:round/>
                <a:headEnd len="sm" w="sm" type="none"/>
                <a:tailEnd len="sm" w="sm" type="none"/>
              </a:ln>
            </p:spPr>
          </p:cxnSp>
          <p:sp>
            <p:nvSpPr>
              <p:cNvPr id="1822" name="Google Shape;1822;p211"/>
              <p:cNvSpPr txBox="1"/>
              <p:nvPr/>
            </p:nvSpPr>
            <p:spPr>
              <a:xfrm>
                <a:off x="10811552" y="8363466"/>
                <a:ext cx="185661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Open Sans SemiBold"/>
                    <a:ea typeface="Open Sans SemiBold"/>
                    <a:cs typeface="Open Sans SemiBold"/>
                    <a:sym typeface="Open Sans SemiBold"/>
                  </a:rPr>
                  <a:t>Electric Strike</a:t>
                </a:r>
                <a:endParaRPr/>
              </a:p>
            </p:txBody>
          </p:sp>
          <p:cxnSp>
            <p:nvCxnSpPr>
              <p:cNvPr id="1823" name="Google Shape;1823;p211"/>
              <p:cNvCxnSpPr/>
              <p:nvPr/>
            </p:nvCxnSpPr>
            <p:spPr>
              <a:xfrm>
                <a:off x="11737012" y="7093282"/>
                <a:ext cx="0" cy="1237760"/>
              </a:xfrm>
              <a:prstGeom prst="straightConnector1">
                <a:avLst/>
              </a:prstGeom>
              <a:noFill/>
              <a:ln cap="flat" cmpd="sng" w="28575">
                <a:solidFill>
                  <a:srgbClr val="5597D3"/>
                </a:solidFill>
                <a:prstDash val="solid"/>
                <a:round/>
                <a:headEnd len="sm" w="sm" type="none"/>
                <a:tailEnd len="med" w="med" type="triangle"/>
              </a:ln>
            </p:spPr>
          </p:cxnSp>
          <p:sp>
            <p:nvSpPr>
              <p:cNvPr id="1824" name="Google Shape;1824;p211"/>
              <p:cNvSpPr txBox="1"/>
              <p:nvPr/>
            </p:nvSpPr>
            <p:spPr>
              <a:xfrm>
                <a:off x="11866862" y="7300096"/>
                <a:ext cx="265883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Open Sans SemiBold"/>
                    <a:ea typeface="Open Sans SemiBold"/>
                    <a:cs typeface="Open Sans SemiBold"/>
                    <a:sym typeface="Open Sans SemiBold"/>
                  </a:rPr>
                  <a:t>Reader (card, keypad or biometric)</a:t>
                </a:r>
                <a:endParaRPr/>
              </a:p>
            </p:txBody>
          </p:sp>
          <p:cxnSp>
            <p:nvCxnSpPr>
              <p:cNvPr id="1825" name="Google Shape;1825;p211"/>
              <p:cNvCxnSpPr/>
              <p:nvPr/>
            </p:nvCxnSpPr>
            <p:spPr>
              <a:xfrm>
                <a:off x="13202364" y="6613943"/>
                <a:ext cx="0" cy="725642"/>
              </a:xfrm>
              <a:prstGeom prst="straightConnector1">
                <a:avLst/>
              </a:prstGeom>
              <a:noFill/>
              <a:ln cap="flat" cmpd="sng" w="28575">
                <a:solidFill>
                  <a:srgbClr val="5597D3"/>
                </a:solidFill>
                <a:prstDash val="solid"/>
                <a:round/>
                <a:headEnd len="sm" w="sm" type="none"/>
                <a:tailEnd len="med" w="med" type="triangle"/>
              </a:ln>
            </p:spPr>
          </p:cxnSp>
          <p:sp>
            <p:nvSpPr>
              <p:cNvPr id="1826" name="Google Shape;1826;p211"/>
              <p:cNvSpPr txBox="1"/>
              <p:nvPr/>
            </p:nvSpPr>
            <p:spPr>
              <a:xfrm>
                <a:off x="13828727" y="8032336"/>
                <a:ext cx="185661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Open Sans SemiBold"/>
                    <a:ea typeface="Open Sans SemiBold"/>
                    <a:cs typeface="Open Sans SemiBold"/>
                    <a:sym typeface="Open Sans SemiBold"/>
                  </a:rPr>
                  <a:t>Exit button</a:t>
                </a:r>
                <a:endParaRPr/>
              </a:p>
            </p:txBody>
          </p:sp>
          <p:cxnSp>
            <p:nvCxnSpPr>
              <p:cNvPr id="1827" name="Google Shape;1827;p211"/>
              <p:cNvCxnSpPr/>
              <p:nvPr/>
            </p:nvCxnSpPr>
            <p:spPr>
              <a:xfrm>
                <a:off x="14749224" y="6663354"/>
                <a:ext cx="0" cy="1371973"/>
              </a:xfrm>
              <a:prstGeom prst="straightConnector1">
                <a:avLst/>
              </a:prstGeom>
              <a:noFill/>
              <a:ln cap="flat" cmpd="sng" w="28575">
                <a:solidFill>
                  <a:srgbClr val="5597D3"/>
                </a:solidFill>
                <a:prstDash val="solid"/>
                <a:round/>
                <a:headEnd len="sm" w="sm" type="none"/>
                <a:tailEnd len="med" w="med" type="triangle"/>
              </a:ln>
            </p:spPr>
          </p:cxnSp>
        </p:grpSp>
      </p:grpSp>
      <p:sp>
        <p:nvSpPr>
          <p:cNvPr id="1828" name="Google Shape;1828;p211"/>
          <p:cNvSpPr/>
          <p:nvPr/>
        </p:nvSpPr>
        <p:spPr>
          <a:xfrm>
            <a:off x="6515100" y="894144"/>
            <a:ext cx="32385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9" name="Google Shape;1829;p211"/>
          <p:cNvSpPr txBox="1"/>
          <p:nvPr/>
        </p:nvSpPr>
        <p:spPr>
          <a:xfrm>
            <a:off x="875343" y="1872927"/>
            <a:ext cx="8400046" cy="864120"/>
          </a:xfrm>
          <a:prstGeom prst="rect">
            <a:avLst/>
          </a:prstGeom>
          <a:noFill/>
          <a:ln>
            <a:noFill/>
          </a:ln>
        </p:spPr>
        <p:txBody>
          <a:bodyPr anchorCtr="0" anchor="t" bIns="45675" lIns="45675" spcFirstLastPara="1" rIns="45675" wrap="square" tIns="45675">
            <a:sp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 access control system (ACS) allows only authorized personnel into a controlled area to reduce the risk of crime.</a:t>
            </a:r>
            <a:endParaRPr/>
          </a:p>
        </p:txBody>
      </p:sp>
      <p:grpSp>
        <p:nvGrpSpPr>
          <p:cNvPr id="1830" name="Google Shape;1830;p211"/>
          <p:cNvGrpSpPr/>
          <p:nvPr/>
        </p:nvGrpSpPr>
        <p:grpSpPr>
          <a:xfrm>
            <a:off x="815691" y="3363443"/>
            <a:ext cx="7318699" cy="3175614"/>
            <a:chOff x="4760388" y="3017492"/>
            <a:chExt cx="7067198" cy="3175614"/>
          </a:xfrm>
        </p:grpSpPr>
        <p:sp>
          <p:nvSpPr>
            <p:cNvPr id="1831" name="Google Shape;1831;p211"/>
            <p:cNvSpPr/>
            <p:nvPr/>
          </p:nvSpPr>
          <p:spPr>
            <a:xfrm>
              <a:off x="4760388" y="3017492"/>
              <a:ext cx="6819900" cy="2965572"/>
            </a:xfrm>
            <a:prstGeom prst="roundRect">
              <a:avLst>
                <a:gd fmla="val 311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11"/>
            <p:cNvSpPr/>
            <p:nvPr/>
          </p:nvSpPr>
          <p:spPr>
            <a:xfrm>
              <a:off x="4760388" y="3017492"/>
              <a:ext cx="6819900" cy="1007700"/>
            </a:xfrm>
            <a:prstGeom prst="round2SameRect">
              <a:avLst>
                <a:gd fmla="val 16667" name="adj1"/>
                <a:gd fmla="val 0" name="adj2"/>
              </a:avLst>
            </a:prstGeom>
            <a:solidFill>
              <a:srgbClr val="6EC9D6"/>
            </a:solid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Basic components of an ACS include:</a:t>
              </a:r>
              <a:endParaRPr/>
            </a:p>
          </p:txBody>
        </p:sp>
        <p:sp>
          <p:nvSpPr>
            <p:cNvPr id="1833" name="Google Shape;1833;p211"/>
            <p:cNvSpPr/>
            <p:nvPr/>
          </p:nvSpPr>
          <p:spPr>
            <a:xfrm>
              <a:off x="4814312" y="4112429"/>
              <a:ext cx="7013274" cy="208067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Card readers</a:t>
              </a:r>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Electric locks </a:t>
              </a:r>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Alarms</a:t>
              </a:r>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Computer systems</a:t>
              </a: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2"/>
          <p:cNvSpPr txBox="1"/>
          <p:nvPr>
            <p:ph type="title"/>
          </p:nvPr>
        </p:nvSpPr>
        <p:spPr>
          <a:xfrm>
            <a:off x="-10160" y="30769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Types of Access Control Systems</a:t>
            </a:r>
            <a:endParaRPr>
              <a:latin typeface="Open Sans"/>
              <a:ea typeface="Open Sans"/>
              <a:cs typeface="Open Sans"/>
              <a:sym typeface="Open Sans"/>
            </a:endParaRPr>
          </a:p>
        </p:txBody>
      </p:sp>
      <p:sp>
        <p:nvSpPr>
          <p:cNvPr id="1839" name="Google Shape;1839;p212"/>
          <p:cNvSpPr/>
          <p:nvPr/>
        </p:nvSpPr>
        <p:spPr>
          <a:xfrm>
            <a:off x="1702447" y="1815461"/>
            <a:ext cx="3188120" cy="1080000"/>
          </a:xfrm>
          <a:prstGeom prst="roundRect">
            <a:avLst>
              <a:gd fmla="val 16667" name="adj"/>
            </a:avLst>
          </a:prstGeom>
          <a:solidFill>
            <a:srgbClr val="FF8585"/>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Access cards</a:t>
            </a:r>
            <a:endParaRPr/>
          </a:p>
        </p:txBody>
      </p:sp>
      <p:sp>
        <p:nvSpPr>
          <p:cNvPr id="1840" name="Google Shape;1840;p212"/>
          <p:cNvSpPr/>
          <p:nvPr/>
        </p:nvSpPr>
        <p:spPr>
          <a:xfrm>
            <a:off x="1702447" y="3399417"/>
            <a:ext cx="3188120" cy="1080000"/>
          </a:xfrm>
          <a:prstGeom prst="roundRect">
            <a:avLst>
              <a:gd fmla="val 16667" name="adj"/>
            </a:avLst>
          </a:prstGeom>
          <a:solidFill>
            <a:srgbClr val="E4B3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Biometrics</a:t>
            </a:r>
            <a:endParaRPr/>
          </a:p>
        </p:txBody>
      </p:sp>
      <p:sp>
        <p:nvSpPr>
          <p:cNvPr id="1841" name="Google Shape;1841;p212"/>
          <p:cNvSpPr/>
          <p:nvPr/>
        </p:nvSpPr>
        <p:spPr>
          <a:xfrm>
            <a:off x="1702447" y="4983373"/>
            <a:ext cx="3188120" cy="1080000"/>
          </a:xfrm>
          <a:prstGeom prst="roundRect">
            <a:avLst>
              <a:gd fmla="val 16667" name="adj"/>
            </a:avLst>
          </a:prstGeom>
          <a:solidFill>
            <a:srgbClr val="17BFAB"/>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Closed circuit televisions</a:t>
            </a:r>
            <a:endParaRPr/>
          </a:p>
        </p:txBody>
      </p:sp>
      <p:sp>
        <p:nvSpPr>
          <p:cNvPr id="1842" name="Google Shape;1842;p212"/>
          <p:cNvSpPr/>
          <p:nvPr/>
        </p:nvSpPr>
        <p:spPr>
          <a:xfrm>
            <a:off x="1702447" y="6567328"/>
            <a:ext cx="3188120" cy="1080000"/>
          </a:xfrm>
          <a:prstGeom prst="roundRect">
            <a:avLst>
              <a:gd fmla="val 16667" name="adj"/>
            </a:avLst>
          </a:prstGeom>
          <a:solidFill>
            <a:srgbClr val="41A0CB"/>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CCTV color </a:t>
            </a:r>
            <a:endParaRPr/>
          </a:p>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camera</a:t>
            </a:r>
            <a:endParaRPr/>
          </a:p>
        </p:txBody>
      </p:sp>
      <p:sp>
        <p:nvSpPr>
          <p:cNvPr id="1843" name="Google Shape;1843;p212"/>
          <p:cNvSpPr txBox="1"/>
          <p:nvPr/>
        </p:nvSpPr>
        <p:spPr>
          <a:xfrm>
            <a:off x="5278152" y="2111477"/>
            <a:ext cx="9907800" cy="478232"/>
          </a:xfrm>
          <a:prstGeom prst="rect">
            <a:avLst/>
          </a:prstGeom>
          <a:noFill/>
          <a:ln>
            <a:noFill/>
          </a:ln>
        </p:spPr>
        <p:txBody>
          <a:bodyPr anchorCtr="0" anchor="t" bIns="45700" lIns="91425" spcFirstLastPara="1" rIns="91425" wrap="square" tIns="45700">
            <a:spAutoFit/>
          </a:bodyPr>
          <a:lstStyle/>
          <a:p>
            <a:pPr indent="0" lvl="1"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Types include magnetic stripes/ proximity cards/ smart cards</a:t>
            </a:r>
            <a:endParaRPr/>
          </a:p>
        </p:txBody>
      </p:sp>
      <p:sp>
        <p:nvSpPr>
          <p:cNvPr id="1844" name="Google Shape;1844;p212"/>
          <p:cNvSpPr txBox="1"/>
          <p:nvPr/>
        </p:nvSpPr>
        <p:spPr>
          <a:xfrm>
            <a:off x="5278152" y="3286552"/>
            <a:ext cx="9635093" cy="1250110"/>
          </a:xfrm>
          <a:prstGeom prst="rect">
            <a:avLst/>
          </a:prstGeom>
          <a:noFill/>
          <a:ln>
            <a:noFill/>
          </a:ln>
        </p:spPr>
        <p:txBody>
          <a:bodyPr anchorCtr="0" anchor="t" bIns="45700" lIns="91425" spcFirstLastPara="1" rIns="91425" wrap="square" tIns="45700">
            <a:spAutoFit/>
          </a:bodyPr>
          <a:lstStyle/>
          <a:p>
            <a:pPr indent="0" lvl="1"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Methods encompass fingerprint, facial image, hand geometry, voice recognition, iris patterns, retina scanning, signature dynamics, and keystroke dynamics</a:t>
            </a:r>
            <a:endParaRPr/>
          </a:p>
        </p:txBody>
      </p:sp>
      <p:sp>
        <p:nvSpPr>
          <p:cNvPr id="1845" name="Google Shape;1845;p212"/>
          <p:cNvSpPr txBox="1"/>
          <p:nvPr/>
        </p:nvSpPr>
        <p:spPr>
          <a:xfrm>
            <a:off x="5278152" y="5111443"/>
            <a:ext cx="9247906" cy="864171"/>
          </a:xfrm>
          <a:prstGeom prst="rect">
            <a:avLst/>
          </a:prstGeom>
          <a:noFill/>
          <a:ln>
            <a:noFill/>
          </a:ln>
        </p:spPr>
        <p:txBody>
          <a:bodyPr anchorCtr="0" anchor="t" bIns="45700" lIns="91425" spcFirstLastPara="1" rIns="91425" wrap="square" tIns="45700">
            <a:spAutoFit/>
          </a:bodyPr>
          <a:lstStyle/>
          <a:p>
            <a:pPr indent="0" lvl="1"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Comprise cameras, recorders, switches, keyboards, and monitors that enable the observation and recording of security events</a:t>
            </a:r>
            <a:endParaRPr/>
          </a:p>
        </p:txBody>
      </p:sp>
      <p:sp>
        <p:nvSpPr>
          <p:cNvPr id="1846" name="Google Shape;1846;p212"/>
          <p:cNvSpPr txBox="1"/>
          <p:nvPr/>
        </p:nvSpPr>
        <p:spPr>
          <a:xfrm>
            <a:off x="5278152" y="6686707"/>
            <a:ext cx="9603000" cy="864171"/>
          </a:xfrm>
          <a:prstGeom prst="rect">
            <a:avLst/>
          </a:prstGeom>
          <a:noFill/>
          <a:ln>
            <a:noFill/>
          </a:ln>
        </p:spPr>
        <p:txBody>
          <a:bodyPr anchorCtr="0" anchor="t" bIns="45700" lIns="91425" spcFirstLastPara="1" rIns="91425" wrap="square" tIns="45700">
            <a:spAutoFit/>
          </a:bodyPr>
          <a:lstStyle/>
          <a:p>
            <a:pPr indent="0" lvl="1"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Provides additional details, such as the color of a vehicle or a subject's clothing</a:t>
            </a:r>
            <a:endParaRPr/>
          </a:p>
        </p:txBody>
      </p:sp>
      <p:sp>
        <p:nvSpPr>
          <p:cNvPr id="1847" name="Google Shape;1847;p212"/>
          <p:cNvSpPr/>
          <p:nvPr/>
        </p:nvSpPr>
        <p:spPr>
          <a:xfrm>
            <a:off x="4783719" y="2228114"/>
            <a:ext cx="377849" cy="317365"/>
          </a:xfrm>
          <a:prstGeom prst="rightArrow">
            <a:avLst>
              <a:gd fmla="val 50000" name="adj1"/>
              <a:gd fmla="val 50000" name="adj2"/>
            </a:avLst>
          </a:prstGeom>
          <a:solidFill>
            <a:srgbClr val="FF8585"/>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8" name="Google Shape;1848;p212"/>
          <p:cNvSpPr/>
          <p:nvPr/>
        </p:nvSpPr>
        <p:spPr>
          <a:xfrm>
            <a:off x="4783719" y="3796650"/>
            <a:ext cx="377849" cy="317365"/>
          </a:xfrm>
          <a:prstGeom prst="rightArrow">
            <a:avLst>
              <a:gd fmla="val 50000" name="adj1"/>
              <a:gd fmla="val 50000" name="adj2"/>
            </a:avLst>
          </a:prstGeom>
          <a:solidFill>
            <a:srgbClr val="E4B363"/>
          </a:solidFill>
          <a:ln cap="flat" cmpd="sng" w="25400">
            <a:solidFill>
              <a:srgbClr val="E4B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200" u="none" cap="none" strike="noStrike">
              <a:solidFill>
                <a:srgbClr val="000000"/>
              </a:solidFill>
              <a:latin typeface="Open Sans"/>
              <a:ea typeface="Open Sans"/>
              <a:cs typeface="Open Sans"/>
              <a:sym typeface="Open Sans"/>
            </a:endParaRPr>
          </a:p>
        </p:txBody>
      </p:sp>
      <p:sp>
        <p:nvSpPr>
          <p:cNvPr id="1849" name="Google Shape;1849;p212"/>
          <p:cNvSpPr/>
          <p:nvPr/>
        </p:nvSpPr>
        <p:spPr>
          <a:xfrm>
            <a:off x="4783719" y="5378066"/>
            <a:ext cx="377849" cy="317365"/>
          </a:xfrm>
          <a:prstGeom prst="rightArrow">
            <a:avLst>
              <a:gd fmla="val 50000" name="adj1"/>
              <a:gd fmla="val 50000" name="adj2"/>
            </a:avLst>
          </a:prstGeom>
          <a:solidFill>
            <a:srgbClr val="17BFAB"/>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0" name="Google Shape;1850;p212"/>
          <p:cNvSpPr/>
          <p:nvPr/>
        </p:nvSpPr>
        <p:spPr>
          <a:xfrm>
            <a:off x="4783719" y="6946602"/>
            <a:ext cx="377849" cy="317365"/>
          </a:xfrm>
          <a:prstGeom prst="rightArrow">
            <a:avLst>
              <a:gd fmla="val 50000" name="adj1"/>
              <a:gd fmla="val 50000" name="adj2"/>
            </a:avLst>
          </a:prstGeom>
          <a:solidFill>
            <a:srgbClr val="41A0CB"/>
          </a:solidFill>
          <a:ln cap="flat" cmpd="sng" w="25400">
            <a:solidFill>
              <a:srgbClr val="41A0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200" u="none" cap="none" strike="noStrike">
              <a:solidFill>
                <a:srgbClr val="000000"/>
              </a:solidFill>
              <a:latin typeface="Open Sans"/>
              <a:ea typeface="Open Sans"/>
              <a:cs typeface="Open Sans"/>
              <a:sym typeface="Open Sans"/>
            </a:endParaRPr>
          </a:p>
        </p:txBody>
      </p:sp>
      <p:sp>
        <p:nvSpPr>
          <p:cNvPr id="1851" name="Google Shape;1851;p212"/>
          <p:cNvSpPr/>
          <p:nvPr/>
        </p:nvSpPr>
        <p:spPr>
          <a:xfrm>
            <a:off x="4559300" y="894144"/>
            <a:ext cx="713390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213"/>
          <p:cNvSpPr txBox="1"/>
          <p:nvPr>
            <p:ph type="title"/>
          </p:nvPr>
        </p:nvSpPr>
        <p:spPr>
          <a:xfrm>
            <a:off x="-10160" y="307698"/>
            <a:ext cx="16276200"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Types of Access Control Systems</a:t>
            </a:r>
            <a:endParaRPr>
              <a:latin typeface="Open Sans"/>
              <a:ea typeface="Open Sans"/>
              <a:cs typeface="Open Sans"/>
              <a:sym typeface="Open Sans"/>
            </a:endParaRPr>
          </a:p>
        </p:txBody>
      </p:sp>
      <p:sp>
        <p:nvSpPr>
          <p:cNvPr id="1857" name="Google Shape;1857;p213"/>
          <p:cNvSpPr txBox="1"/>
          <p:nvPr/>
        </p:nvSpPr>
        <p:spPr>
          <a:xfrm>
            <a:off x="5264641" y="2644838"/>
            <a:ext cx="9907800" cy="864171"/>
          </a:xfrm>
          <a:prstGeom prst="rect">
            <a:avLst/>
          </a:prstGeom>
          <a:noFill/>
          <a:ln>
            <a:noFill/>
          </a:ln>
        </p:spPr>
        <p:txBody>
          <a:bodyPr anchorCtr="0" anchor="t" bIns="45700" lIns="91425" spcFirstLastPara="1" rIns="91425" wrap="square" tIns="45700">
            <a:spAutoFit/>
          </a:bodyPr>
          <a:lstStyle/>
          <a:p>
            <a:pPr indent="0" lvl="1"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Camera footage is downloaded to a hard drive for historical information storage.</a:t>
            </a:r>
            <a:endParaRPr/>
          </a:p>
        </p:txBody>
      </p:sp>
      <p:sp>
        <p:nvSpPr>
          <p:cNvPr id="1858" name="Google Shape;1858;p213"/>
          <p:cNvSpPr txBox="1"/>
          <p:nvPr/>
        </p:nvSpPr>
        <p:spPr>
          <a:xfrm>
            <a:off x="5258452" y="4256609"/>
            <a:ext cx="9635093" cy="864171"/>
          </a:xfrm>
          <a:prstGeom prst="rect">
            <a:avLst/>
          </a:prstGeom>
          <a:noFill/>
          <a:ln>
            <a:noFill/>
          </a:ln>
        </p:spPr>
        <p:txBody>
          <a:bodyPr anchorCtr="0" anchor="t" bIns="45700" lIns="91425" spcFirstLastPara="1" rIns="91425" wrap="square" tIns="45700">
            <a:spAutoFit/>
          </a:bodyPr>
          <a:lstStyle/>
          <a:p>
            <a:pPr indent="0" lvl="1"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Guards or officers patrol and inspect properties to safeguard against fire, theft, vandalism, terrorism, and illegal activities.</a:t>
            </a:r>
            <a:endParaRPr/>
          </a:p>
        </p:txBody>
      </p:sp>
      <p:sp>
        <p:nvSpPr>
          <p:cNvPr id="1859" name="Google Shape;1859;p213"/>
          <p:cNvSpPr txBox="1"/>
          <p:nvPr/>
        </p:nvSpPr>
        <p:spPr>
          <a:xfrm>
            <a:off x="5264641" y="5851379"/>
            <a:ext cx="9247906" cy="864171"/>
          </a:xfrm>
          <a:prstGeom prst="rect">
            <a:avLst/>
          </a:prstGeom>
          <a:noFill/>
          <a:ln>
            <a:noFill/>
          </a:ln>
        </p:spPr>
        <p:txBody>
          <a:bodyPr anchorCtr="0" anchor="t" bIns="45700" lIns="91425" spcFirstLastPara="1" rIns="91425" wrap="square" tIns="45700">
            <a:spAutoFit/>
          </a:bodyPr>
          <a:lstStyle/>
          <a:p>
            <a:pPr indent="0" lvl="1"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Guard dogs serve as a physical control that provides detective, preventive, and deterrent security measures.</a:t>
            </a:r>
            <a:endParaRPr/>
          </a:p>
        </p:txBody>
      </p:sp>
      <p:sp>
        <p:nvSpPr>
          <p:cNvPr id="1860" name="Google Shape;1860;p213"/>
          <p:cNvSpPr/>
          <p:nvPr/>
        </p:nvSpPr>
        <p:spPr>
          <a:xfrm>
            <a:off x="1694401" y="2476353"/>
            <a:ext cx="3188120" cy="1188000"/>
          </a:xfrm>
          <a:prstGeom prst="roundRect">
            <a:avLst>
              <a:gd fmla="val 16667" name="adj"/>
            </a:avLst>
          </a:prstGeom>
          <a:solidFill>
            <a:srgbClr val="FF8585"/>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Digital video recorder (DVR) and monitor displays </a:t>
            </a:r>
            <a:endParaRPr/>
          </a:p>
        </p:txBody>
      </p:sp>
      <p:sp>
        <p:nvSpPr>
          <p:cNvPr id="1861" name="Google Shape;1861;p213"/>
          <p:cNvSpPr/>
          <p:nvPr/>
        </p:nvSpPr>
        <p:spPr>
          <a:xfrm>
            <a:off x="1694401" y="4099319"/>
            <a:ext cx="3188120" cy="1080000"/>
          </a:xfrm>
          <a:prstGeom prst="roundRect">
            <a:avLst>
              <a:gd fmla="val 16667" name="adj"/>
            </a:avLst>
          </a:prstGeom>
          <a:solidFill>
            <a:srgbClr val="E4B3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Security patrols</a:t>
            </a:r>
            <a:endParaRPr/>
          </a:p>
        </p:txBody>
      </p:sp>
      <p:sp>
        <p:nvSpPr>
          <p:cNvPr id="1862" name="Google Shape;1862;p213"/>
          <p:cNvSpPr/>
          <p:nvPr/>
        </p:nvSpPr>
        <p:spPr>
          <a:xfrm>
            <a:off x="1694401" y="5683275"/>
            <a:ext cx="3188120" cy="1080000"/>
          </a:xfrm>
          <a:prstGeom prst="roundRect">
            <a:avLst>
              <a:gd fmla="val 16667" name="adj"/>
            </a:avLst>
          </a:prstGeom>
          <a:solidFill>
            <a:srgbClr val="17BFAB"/>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Guard dogs</a:t>
            </a:r>
            <a:endParaRPr/>
          </a:p>
        </p:txBody>
      </p:sp>
      <p:sp>
        <p:nvSpPr>
          <p:cNvPr id="1863" name="Google Shape;1863;p213"/>
          <p:cNvSpPr/>
          <p:nvPr/>
        </p:nvSpPr>
        <p:spPr>
          <a:xfrm>
            <a:off x="4775673" y="2928016"/>
            <a:ext cx="377849" cy="317365"/>
          </a:xfrm>
          <a:prstGeom prst="rightArrow">
            <a:avLst>
              <a:gd fmla="val 50000" name="adj1"/>
              <a:gd fmla="val 50000" name="adj2"/>
            </a:avLst>
          </a:prstGeom>
          <a:solidFill>
            <a:srgbClr val="FF8585"/>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64" name="Google Shape;1864;p213"/>
          <p:cNvSpPr/>
          <p:nvPr/>
        </p:nvSpPr>
        <p:spPr>
          <a:xfrm>
            <a:off x="4775673" y="4496552"/>
            <a:ext cx="377849" cy="317365"/>
          </a:xfrm>
          <a:prstGeom prst="rightArrow">
            <a:avLst>
              <a:gd fmla="val 50000" name="adj1"/>
              <a:gd fmla="val 50000" name="adj2"/>
            </a:avLst>
          </a:prstGeom>
          <a:solidFill>
            <a:srgbClr val="E4B363"/>
          </a:solidFill>
          <a:ln cap="flat" cmpd="sng" w="25400">
            <a:solidFill>
              <a:srgbClr val="E4B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200" u="none" cap="none" strike="noStrike">
              <a:solidFill>
                <a:srgbClr val="000000"/>
              </a:solidFill>
              <a:latin typeface="Open Sans"/>
              <a:ea typeface="Open Sans"/>
              <a:cs typeface="Open Sans"/>
              <a:sym typeface="Open Sans"/>
            </a:endParaRPr>
          </a:p>
        </p:txBody>
      </p:sp>
      <p:sp>
        <p:nvSpPr>
          <p:cNvPr id="1865" name="Google Shape;1865;p213"/>
          <p:cNvSpPr/>
          <p:nvPr/>
        </p:nvSpPr>
        <p:spPr>
          <a:xfrm>
            <a:off x="4775673" y="6077968"/>
            <a:ext cx="377849" cy="317365"/>
          </a:xfrm>
          <a:prstGeom prst="rightArrow">
            <a:avLst>
              <a:gd fmla="val 50000" name="adj1"/>
              <a:gd fmla="val 50000" name="adj2"/>
            </a:avLst>
          </a:prstGeom>
          <a:solidFill>
            <a:srgbClr val="17BFAB"/>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66" name="Google Shape;1866;p213"/>
          <p:cNvSpPr/>
          <p:nvPr/>
        </p:nvSpPr>
        <p:spPr>
          <a:xfrm>
            <a:off x="4559300" y="894172"/>
            <a:ext cx="713390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336"/>
          <p:cNvSpPr txBox="1"/>
          <p:nvPr>
            <p:ph idx="1" type="body"/>
          </p:nvPr>
        </p:nvSpPr>
        <p:spPr>
          <a:xfrm>
            <a:off x="0" y="4294680"/>
            <a:ext cx="162561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US"/>
              <a:t>Deceptive Technologies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33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Deceptive Technologies</a:t>
            </a:r>
            <a:endParaRPr/>
          </a:p>
        </p:txBody>
      </p:sp>
      <p:pic>
        <p:nvPicPr>
          <p:cNvPr id="1878" name="Google Shape;1878;p337"/>
          <p:cNvPicPr preferRelativeResize="0"/>
          <p:nvPr/>
        </p:nvPicPr>
        <p:blipFill rotWithShape="1">
          <a:blip r:embed="rId3">
            <a:alphaModFix/>
          </a:blip>
          <a:srcRect b="0" l="0" r="0" t="0"/>
          <a:stretch/>
        </p:blipFill>
        <p:spPr>
          <a:xfrm>
            <a:off x="8761663" y="2783793"/>
            <a:ext cx="4876800" cy="4876800"/>
          </a:xfrm>
          <a:prstGeom prst="rect">
            <a:avLst/>
          </a:prstGeom>
          <a:noFill/>
          <a:ln>
            <a:noFill/>
          </a:ln>
        </p:spPr>
      </p:pic>
      <p:sp>
        <p:nvSpPr>
          <p:cNvPr id="1879" name="Google Shape;1879;p337"/>
          <p:cNvSpPr txBox="1"/>
          <p:nvPr/>
        </p:nvSpPr>
        <p:spPr>
          <a:xfrm>
            <a:off x="3002548" y="1242791"/>
            <a:ext cx="10250905"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are cybersecurity solutions designed to outsmart attackers by creating a web of illusions within your network.</a:t>
            </a:r>
            <a:endParaRPr/>
          </a:p>
        </p:txBody>
      </p:sp>
      <p:sp>
        <p:nvSpPr>
          <p:cNvPr id="1880" name="Google Shape;1880;p337"/>
          <p:cNvSpPr/>
          <p:nvPr/>
        </p:nvSpPr>
        <p:spPr>
          <a:xfrm>
            <a:off x="1578221" y="3263085"/>
            <a:ext cx="6569242" cy="3805418"/>
          </a:xfrm>
          <a:prstGeom prst="roundRect">
            <a:avLst>
              <a:gd fmla="val 6215" name="adj"/>
            </a:avLst>
          </a:prstGeom>
          <a:solidFill>
            <a:srgbClr val="DDEAF6"/>
          </a:solid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This technology can assist in: </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457200" lvl="3" marL="4572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Early threat detection</a:t>
            </a:r>
            <a:endParaRPr/>
          </a:p>
          <a:p>
            <a:pPr indent="-457200" lvl="3" marL="4572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Reduced dwell time</a:t>
            </a:r>
            <a:endParaRPr/>
          </a:p>
          <a:p>
            <a:pPr indent="-457200" lvl="3" marL="4572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Improved incident response</a:t>
            </a:r>
            <a:endParaRPr/>
          </a:p>
          <a:p>
            <a:pPr indent="-457200" lvl="3" marL="4572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Wasting attacker resources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1" name="Google Shape;1881;p337"/>
          <p:cNvSpPr/>
          <p:nvPr/>
        </p:nvSpPr>
        <p:spPr>
          <a:xfrm>
            <a:off x="5524500" y="816352"/>
            <a:ext cx="52070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7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Honeypot</a:t>
            </a:r>
            <a:endParaRPr/>
          </a:p>
        </p:txBody>
      </p:sp>
      <p:sp>
        <p:nvSpPr>
          <p:cNvPr id="1888" name="Google Shape;1888;p73"/>
          <p:cNvSpPr/>
          <p:nvPr/>
        </p:nvSpPr>
        <p:spPr>
          <a:xfrm>
            <a:off x="2409950" y="1336975"/>
            <a:ext cx="11436000" cy="1480200"/>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487CA9"/>
              </a:buClr>
              <a:buSzPts val="4400"/>
              <a:buFont typeface="Open Sans"/>
              <a:buNone/>
            </a:pPr>
            <a:r>
              <a:rPr b="0" i="0" lang="en-US" sz="2200" u="none" cap="none" strike="noStrike">
                <a:solidFill>
                  <a:srgbClr val="434343"/>
                </a:solidFill>
                <a:latin typeface="Open Sans"/>
                <a:ea typeface="Open Sans"/>
                <a:cs typeface="Open Sans"/>
                <a:sym typeface="Open Sans"/>
              </a:rPr>
              <a:t>Honeypot is a network-attached system set up as a decoy to lure cyber attackers and detect, deflect, and study hacking attempts to gain unauthorized access to information systems.</a:t>
            </a:r>
            <a:endParaRPr b="0" i="0" sz="2200" u="none" cap="none" strike="noStrike">
              <a:solidFill>
                <a:srgbClr val="434343"/>
              </a:solidFill>
              <a:latin typeface="Open Sans"/>
              <a:ea typeface="Open Sans"/>
              <a:cs typeface="Open Sans"/>
              <a:sym typeface="Open Sans"/>
            </a:endParaRPr>
          </a:p>
        </p:txBody>
      </p:sp>
      <p:pic>
        <p:nvPicPr>
          <p:cNvPr id="1889" name="Google Shape;1889;p73"/>
          <p:cNvPicPr preferRelativeResize="0"/>
          <p:nvPr/>
        </p:nvPicPr>
        <p:blipFill rotWithShape="1">
          <a:blip r:embed="rId3">
            <a:alphaModFix/>
          </a:blip>
          <a:srcRect b="0" l="0" r="0" t="0"/>
          <a:stretch/>
        </p:blipFill>
        <p:spPr>
          <a:xfrm>
            <a:off x="5186163" y="3008175"/>
            <a:ext cx="5883576" cy="5263400"/>
          </a:xfrm>
          <a:prstGeom prst="rect">
            <a:avLst/>
          </a:prstGeom>
          <a:noFill/>
          <a:ln>
            <a:noFill/>
          </a:ln>
        </p:spPr>
      </p:pic>
      <p:sp>
        <p:nvSpPr>
          <p:cNvPr id="1890" name="Google Shape;1890;p73"/>
          <p:cNvSpPr/>
          <p:nvPr/>
        </p:nvSpPr>
        <p:spPr>
          <a:xfrm>
            <a:off x="7048501" y="816352"/>
            <a:ext cx="2170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7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Features of Honeypot</a:t>
            </a:r>
            <a:endParaRPr/>
          </a:p>
        </p:txBody>
      </p:sp>
      <p:grpSp>
        <p:nvGrpSpPr>
          <p:cNvPr id="1897" name="Google Shape;1897;p75"/>
          <p:cNvGrpSpPr/>
          <p:nvPr/>
        </p:nvGrpSpPr>
        <p:grpSpPr>
          <a:xfrm>
            <a:off x="1493423" y="2528385"/>
            <a:ext cx="13595417" cy="5049750"/>
            <a:chOff x="1493423" y="2047125"/>
            <a:chExt cx="13595417" cy="5049750"/>
          </a:xfrm>
        </p:grpSpPr>
        <p:sp>
          <p:nvSpPr>
            <p:cNvPr id="1898" name="Google Shape;1898;p75"/>
            <p:cNvSpPr txBox="1"/>
            <p:nvPr/>
          </p:nvSpPr>
          <p:spPr>
            <a:xfrm>
              <a:off x="9833650" y="2123325"/>
              <a:ext cx="4976700" cy="1297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is not hardened or locked down and has services enabled and open ports.</a:t>
              </a:r>
              <a:endParaRPr b="0" i="0" sz="2200" u="none" cap="none" strike="noStrike">
                <a:solidFill>
                  <a:srgbClr val="434343"/>
                </a:solidFill>
                <a:latin typeface="Open Sans"/>
                <a:ea typeface="Open Sans"/>
                <a:cs typeface="Open Sans"/>
                <a:sym typeface="Open Sans"/>
              </a:endParaRPr>
            </a:p>
          </p:txBody>
        </p:sp>
        <p:sp>
          <p:nvSpPr>
            <p:cNvPr id="1899" name="Google Shape;1899;p75"/>
            <p:cNvSpPr txBox="1"/>
            <p:nvPr/>
          </p:nvSpPr>
          <p:spPr>
            <a:xfrm>
              <a:off x="1493425" y="3043225"/>
              <a:ext cx="4976700" cy="1297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Honeypot is a decoy system intended to mimic likely targets for cyberattacks.</a:t>
              </a:r>
              <a:endParaRPr b="0" i="0" sz="2200" u="none" cap="none" strike="noStrike">
                <a:solidFill>
                  <a:srgbClr val="434343"/>
                </a:solidFill>
                <a:latin typeface="Open Sans"/>
                <a:ea typeface="Open Sans"/>
                <a:cs typeface="Open Sans"/>
                <a:sym typeface="Open Sans"/>
              </a:endParaRPr>
            </a:p>
          </p:txBody>
        </p:sp>
        <p:sp>
          <p:nvSpPr>
            <p:cNvPr id="1900" name="Google Shape;1900;p75"/>
            <p:cNvSpPr txBox="1"/>
            <p:nvPr/>
          </p:nvSpPr>
          <p:spPr>
            <a:xfrm>
              <a:off x="9785877" y="3691975"/>
              <a:ext cx="4976700" cy="1297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does not contain anything sensitive or valuable data.</a:t>
              </a:r>
              <a:endParaRPr b="0" i="0" sz="2200" u="none" cap="none" strike="noStrike">
                <a:solidFill>
                  <a:srgbClr val="535353"/>
                </a:solidFill>
                <a:latin typeface="Open Sans"/>
                <a:ea typeface="Open Sans"/>
                <a:cs typeface="Open Sans"/>
                <a:sym typeface="Open Sans"/>
              </a:endParaRPr>
            </a:p>
          </p:txBody>
        </p:sp>
        <p:sp>
          <p:nvSpPr>
            <p:cNvPr id="1901" name="Google Shape;1901;p75"/>
            <p:cNvSpPr txBox="1"/>
            <p:nvPr/>
          </p:nvSpPr>
          <p:spPr>
            <a:xfrm>
              <a:off x="1493425" y="4727200"/>
              <a:ext cx="4976700" cy="1297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is designed to confuse the attacker into thinking that it is a production server.</a:t>
              </a:r>
              <a:endParaRPr b="0" i="0" sz="2200" u="none" cap="none" strike="noStrike">
                <a:solidFill>
                  <a:srgbClr val="434343"/>
                </a:solidFill>
                <a:latin typeface="Open Sans"/>
                <a:ea typeface="Open Sans"/>
                <a:cs typeface="Open Sans"/>
                <a:sym typeface="Open Sans"/>
              </a:endParaRPr>
            </a:p>
          </p:txBody>
        </p:sp>
        <p:pic>
          <p:nvPicPr>
            <p:cNvPr id="1902" name="Google Shape;1902;p75"/>
            <p:cNvPicPr preferRelativeResize="0"/>
            <p:nvPr/>
          </p:nvPicPr>
          <p:blipFill rotWithShape="1">
            <a:blip r:embed="rId3">
              <a:alphaModFix/>
            </a:blip>
            <a:srcRect b="0" l="0" r="0" t="0"/>
            <a:stretch/>
          </p:blipFill>
          <p:spPr>
            <a:xfrm>
              <a:off x="1493423" y="2047125"/>
              <a:ext cx="13317054" cy="4895500"/>
            </a:xfrm>
            <a:prstGeom prst="rect">
              <a:avLst/>
            </a:prstGeom>
            <a:noFill/>
            <a:ln>
              <a:noFill/>
            </a:ln>
          </p:spPr>
        </p:pic>
        <p:grpSp>
          <p:nvGrpSpPr>
            <p:cNvPr id="1903" name="Google Shape;1903;p75"/>
            <p:cNvGrpSpPr/>
            <p:nvPr/>
          </p:nvGrpSpPr>
          <p:grpSpPr>
            <a:xfrm>
              <a:off x="7748230" y="5459011"/>
              <a:ext cx="7340610" cy="1637864"/>
              <a:chOff x="7748230" y="5459011"/>
              <a:chExt cx="7340610" cy="1637864"/>
            </a:xfrm>
          </p:grpSpPr>
          <p:sp>
            <p:nvSpPr>
              <p:cNvPr id="1904" name="Google Shape;1904;p75"/>
              <p:cNvSpPr/>
              <p:nvPr/>
            </p:nvSpPr>
            <p:spPr>
              <a:xfrm>
                <a:off x="7748230" y="5656881"/>
                <a:ext cx="1085803" cy="11313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5" name="Google Shape;1905;p75"/>
              <p:cNvSpPr/>
              <p:nvPr/>
            </p:nvSpPr>
            <p:spPr>
              <a:xfrm>
                <a:off x="8747847" y="5459011"/>
                <a:ext cx="6340993" cy="16378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906" name="Google Shape;1906;p75"/>
            <p:cNvSpPr txBox="1"/>
            <p:nvPr/>
          </p:nvSpPr>
          <p:spPr>
            <a:xfrm>
              <a:off x="1517375" y="3207573"/>
              <a:ext cx="4976700"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 decoy system intended to mimic likely targets for cyberattacks.</a:t>
              </a:r>
              <a:endParaRPr b="0" i="0" sz="2200" u="none" cap="none" strike="noStrike">
                <a:solidFill>
                  <a:srgbClr val="404040"/>
                </a:solidFill>
                <a:latin typeface="Open Sans"/>
                <a:ea typeface="Open Sans"/>
                <a:cs typeface="Open Sans"/>
                <a:sym typeface="Open Sans"/>
              </a:endParaRPr>
            </a:p>
          </p:txBody>
        </p:sp>
        <p:sp>
          <p:nvSpPr>
            <p:cNvPr id="1907" name="Google Shape;1907;p75"/>
            <p:cNvSpPr txBox="1"/>
            <p:nvPr/>
          </p:nvSpPr>
          <p:spPr>
            <a:xfrm>
              <a:off x="1541325" y="4798664"/>
              <a:ext cx="4952750"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not hardened or locked down with enabled services and open ports.</a:t>
              </a:r>
              <a:endParaRPr b="0" i="0" sz="2200" u="none" cap="none" strike="noStrike">
                <a:solidFill>
                  <a:srgbClr val="404040"/>
                </a:solidFill>
                <a:latin typeface="Open Sans"/>
                <a:ea typeface="Open Sans"/>
                <a:cs typeface="Open Sans"/>
                <a:sym typeface="Open Sans"/>
              </a:endParaRPr>
            </a:p>
          </p:txBody>
        </p:sp>
        <p:sp>
          <p:nvSpPr>
            <p:cNvPr id="1908" name="Google Shape;1908;p75"/>
            <p:cNvSpPr txBox="1"/>
            <p:nvPr/>
          </p:nvSpPr>
          <p:spPr>
            <a:xfrm>
              <a:off x="9833650" y="2123325"/>
              <a:ext cx="4928925"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designed to confuse attackers into believing it is a production server.</a:t>
              </a:r>
              <a:endParaRPr b="0" i="0" sz="2200" u="none" cap="none" strike="noStrike">
                <a:solidFill>
                  <a:srgbClr val="404040"/>
                </a:solidFill>
                <a:latin typeface="Open Sans"/>
                <a:ea typeface="Open Sans"/>
                <a:cs typeface="Open Sans"/>
                <a:sym typeface="Open Sans"/>
              </a:endParaRPr>
            </a:p>
          </p:txBody>
        </p:sp>
        <p:sp>
          <p:nvSpPr>
            <p:cNvPr id="1909" name="Google Shape;1909;p75"/>
            <p:cNvSpPr txBox="1"/>
            <p:nvPr/>
          </p:nvSpPr>
          <p:spPr>
            <a:xfrm>
              <a:off x="9833650" y="4054087"/>
              <a:ext cx="490497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n-US" sz="2200" u="none" cap="none" strike="noStrike">
                  <a:solidFill>
                    <a:srgbClr val="434343"/>
                  </a:solidFill>
                  <a:latin typeface="Open Sans"/>
                  <a:ea typeface="Open Sans"/>
                  <a:cs typeface="Open Sans"/>
                  <a:sym typeface="Open Sans"/>
                </a:rPr>
                <a:t>It does not contain any sensitive or valuable data.</a:t>
              </a:r>
              <a:endParaRPr/>
            </a:p>
          </p:txBody>
        </p:sp>
      </p:grpSp>
      <p:sp>
        <p:nvSpPr>
          <p:cNvPr id="1910" name="Google Shape;1910;p75"/>
          <p:cNvSpPr/>
          <p:nvPr/>
        </p:nvSpPr>
        <p:spPr>
          <a:xfrm>
            <a:off x="5740400" y="816352"/>
            <a:ext cx="4792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7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Honeynet</a:t>
            </a:r>
            <a:endParaRPr/>
          </a:p>
        </p:txBody>
      </p:sp>
      <p:sp>
        <p:nvSpPr>
          <p:cNvPr id="1917" name="Google Shape;1917;p76"/>
          <p:cNvSpPr/>
          <p:nvPr/>
        </p:nvSpPr>
        <p:spPr>
          <a:xfrm>
            <a:off x="2409950" y="1489375"/>
            <a:ext cx="11436000" cy="1456200"/>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A honeynet is a set of multiple honeypots linked together as a network or subnet that simulates a larger network installation.</a:t>
            </a:r>
            <a:endParaRPr b="0" i="0" sz="2200" u="none" cap="none" strike="noStrike">
              <a:solidFill>
                <a:srgbClr val="434343"/>
              </a:solidFill>
              <a:latin typeface="Open Sans"/>
              <a:ea typeface="Open Sans"/>
              <a:cs typeface="Open Sans"/>
              <a:sym typeface="Open Sans"/>
            </a:endParaRPr>
          </a:p>
        </p:txBody>
      </p:sp>
      <p:pic>
        <p:nvPicPr>
          <p:cNvPr id="1918" name="Google Shape;1918;p76"/>
          <p:cNvPicPr preferRelativeResize="0"/>
          <p:nvPr/>
        </p:nvPicPr>
        <p:blipFill rotWithShape="1">
          <a:blip r:embed="rId3">
            <a:alphaModFix/>
          </a:blip>
          <a:srcRect b="0" l="0" r="0" t="0"/>
          <a:stretch/>
        </p:blipFill>
        <p:spPr>
          <a:xfrm>
            <a:off x="5022997" y="3360600"/>
            <a:ext cx="6210007" cy="4142552"/>
          </a:xfrm>
          <a:prstGeom prst="roundRect">
            <a:avLst>
              <a:gd fmla="val 7171" name="adj"/>
            </a:avLst>
          </a:prstGeom>
          <a:noFill/>
          <a:ln>
            <a:noFill/>
          </a:ln>
        </p:spPr>
      </p:pic>
      <p:sp>
        <p:nvSpPr>
          <p:cNvPr id="1919" name="Google Shape;1919;p76"/>
          <p:cNvSpPr/>
          <p:nvPr/>
        </p:nvSpPr>
        <p:spPr>
          <a:xfrm>
            <a:off x="7048500" y="816352"/>
            <a:ext cx="21670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7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Honeytokens</a:t>
            </a:r>
            <a:endParaRPr/>
          </a:p>
        </p:txBody>
      </p:sp>
      <p:sp>
        <p:nvSpPr>
          <p:cNvPr id="1926" name="Google Shape;1926;p74"/>
          <p:cNvSpPr/>
          <p:nvPr/>
        </p:nvSpPr>
        <p:spPr>
          <a:xfrm>
            <a:off x="2409950" y="1145975"/>
            <a:ext cx="11436000" cy="2121300"/>
          </a:xfrm>
          <a:prstGeom prst="roundRect">
            <a:avLst>
              <a:gd fmla="val 16667" name="adj"/>
            </a:avLst>
          </a:prstGeom>
          <a:noFill/>
          <a:ln>
            <a:noFill/>
          </a:ln>
        </p:spPr>
        <p:txBody>
          <a:bodyPr anchorCtr="0" anchor="ctr" bIns="91425" lIns="91425" spcFirstLastPara="1" rIns="91425" wrap="square" tIns="91425">
            <a:noAutofit/>
          </a:bodyPr>
          <a:lstStyle/>
          <a:p>
            <a:pPr indent="0" lvl="0" marL="8890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Honeytokens are fictitious words or records added to legitimate databases to detect unauthorized attempts to access information.</a:t>
            </a:r>
            <a:endParaRPr b="0" i="0" sz="2200" u="none" cap="none" strike="noStrike">
              <a:solidFill>
                <a:srgbClr val="434343"/>
              </a:solidFill>
              <a:latin typeface="Open Sans"/>
              <a:ea typeface="Open Sans"/>
              <a:cs typeface="Open Sans"/>
              <a:sym typeface="Open Sans"/>
            </a:endParaRPr>
          </a:p>
        </p:txBody>
      </p:sp>
      <p:pic>
        <p:nvPicPr>
          <p:cNvPr id="1927" name="Google Shape;1927;p74"/>
          <p:cNvPicPr preferRelativeResize="0"/>
          <p:nvPr/>
        </p:nvPicPr>
        <p:blipFill rotWithShape="1">
          <a:blip r:embed="rId3">
            <a:alphaModFix/>
          </a:blip>
          <a:srcRect b="0" l="0" r="0" t="0"/>
          <a:stretch/>
        </p:blipFill>
        <p:spPr>
          <a:xfrm>
            <a:off x="1208985" y="3383888"/>
            <a:ext cx="5395976" cy="4497524"/>
          </a:xfrm>
          <a:prstGeom prst="rect">
            <a:avLst/>
          </a:prstGeom>
          <a:noFill/>
          <a:ln>
            <a:noFill/>
          </a:ln>
        </p:spPr>
      </p:pic>
      <p:sp>
        <p:nvSpPr>
          <p:cNvPr id="1928" name="Google Shape;1928;p74"/>
          <p:cNvSpPr/>
          <p:nvPr/>
        </p:nvSpPr>
        <p:spPr>
          <a:xfrm>
            <a:off x="6604962" y="4572000"/>
            <a:ext cx="7881060" cy="1636295"/>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88900" marR="0" rtl="0" algn="ctr">
              <a:lnSpc>
                <a:spcPct val="115000"/>
              </a:lnSpc>
              <a:spcBef>
                <a:spcPts val="1000"/>
              </a:spcBef>
              <a:spcAft>
                <a:spcPts val="1000"/>
              </a:spcAft>
              <a:buNone/>
            </a:pPr>
            <a:r>
              <a:rPr b="0" i="0" lang="en-US" sz="2200" u="none" cap="none" strike="noStrike">
                <a:solidFill>
                  <a:srgbClr val="434343"/>
                </a:solidFill>
                <a:latin typeface="Open Sans"/>
                <a:ea typeface="Open Sans"/>
                <a:cs typeface="Open Sans"/>
                <a:sym typeface="Open Sans"/>
              </a:rPr>
              <a:t>They are characterized by properties that make them appear as genuine data items.</a:t>
            </a:r>
            <a:endParaRPr b="0" i="0" sz="2200" u="none" cap="none" strike="noStrike">
              <a:solidFill>
                <a:srgbClr val="434343"/>
              </a:solidFill>
              <a:latin typeface="Open Sans"/>
              <a:ea typeface="Open Sans"/>
              <a:cs typeface="Open Sans"/>
              <a:sym typeface="Open Sans"/>
            </a:endParaRPr>
          </a:p>
        </p:txBody>
      </p:sp>
      <p:sp>
        <p:nvSpPr>
          <p:cNvPr id="1929" name="Google Shape;1929;p74"/>
          <p:cNvSpPr/>
          <p:nvPr/>
        </p:nvSpPr>
        <p:spPr>
          <a:xfrm>
            <a:off x="6667500" y="816352"/>
            <a:ext cx="29389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9"/>
          <p:cNvSpPr txBox="1"/>
          <p:nvPr>
            <p:ph type="title"/>
          </p:nvPr>
        </p:nvSpPr>
        <p:spPr>
          <a:xfrm>
            <a:off x="-10100" y="1072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Risks of Security on Business</a:t>
            </a:r>
            <a:endParaRPr>
              <a:solidFill>
                <a:srgbClr val="3F3F3F"/>
              </a:solidFill>
              <a:latin typeface="Open Sans"/>
              <a:ea typeface="Open Sans"/>
              <a:cs typeface="Open Sans"/>
              <a:sym typeface="Open Sans"/>
            </a:endParaRPr>
          </a:p>
        </p:txBody>
      </p:sp>
      <p:sp>
        <p:nvSpPr>
          <p:cNvPr id="203" name="Google Shape;203;p259"/>
          <p:cNvSpPr/>
          <p:nvPr/>
        </p:nvSpPr>
        <p:spPr>
          <a:xfrm>
            <a:off x="6496099" y="3756550"/>
            <a:ext cx="3263802" cy="974736"/>
          </a:xfrm>
          <a:prstGeom prst="roundRect">
            <a:avLst>
              <a:gd fmla="val 16667" name="adj"/>
            </a:avLst>
          </a:prstGeom>
          <a:solidFill>
            <a:srgbClr val="CFE2F3"/>
          </a:solidFill>
          <a:ln cap="flat" cmpd="sng" w="9525">
            <a:solidFill>
              <a:srgbClr val="0FCF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Business interruption loss</a:t>
            </a:r>
            <a:endParaRPr b="0" i="0" sz="2200" u="none" cap="none" strike="noStrike">
              <a:solidFill>
                <a:srgbClr val="3F3F3F"/>
              </a:solidFill>
              <a:latin typeface="Open Sans"/>
              <a:ea typeface="Open Sans"/>
              <a:cs typeface="Open Sans"/>
              <a:sym typeface="Open Sans"/>
            </a:endParaRPr>
          </a:p>
        </p:txBody>
      </p:sp>
      <p:sp>
        <p:nvSpPr>
          <p:cNvPr id="204" name="Google Shape;204;p259"/>
          <p:cNvSpPr/>
          <p:nvPr/>
        </p:nvSpPr>
        <p:spPr>
          <a:xfrm>
            <a:off x="6496099" y="7828941"/>
            <a:ext cx="3263802" cy="974736"/>
          </a:xfrm>
          <a:prstGeom prst="roundRect">
            <a:avLst>
              <a:gd fmla="val 16667" name="adj"/>
            </a:avLst>
          </a:prstGeom>
          <a:solidFill>
            <a:srgbClr val="A4C2F4"/>
          </a:solid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Intellectual property loss</a:t>
            </a:r>
            <a:endParaRPr b="0" i="0" sz="2200" u="none" cap="none" strike="noStrike">
              <a:solidFill>
                <a:srgbClr val="3F3F3F"/>
              </a:solidFill>
              <a:latin typeface="Open Sans"/>
              <a:ea typeface="Open Sans"/>
              <a:cs typeface="Open Sans"/>
              <a:sym typeface="Open Sans"/>
            </a:endParaRPr>
          </a:p>
        </p:txBody>
      </p:sp>
      <p:sp>
        <p:nvSpPr>
          <p:cNvPr id="205" name="Google Shape;205;p259"/>
          <p:cNvSpPr/>
          <p:nvPr/>
        </p:nvSpPr>
        <p:spPr>
          <a:xfrm>
            <a:off x="1681115" y="3755077"/>
            <a:ext cx="3263802" cy="974736"/>
          </a:xfrm>
          <a:prstGeom prst="roundRect">
            <a:avLst>
              <a:gd fmla="val 16667" name="adj"/>
            </a:avLst>
          </a:prstGeom>
          <a:solidFill>
            <a:srgbClr val="F9DEC9"/>
          </a:solidFill>
          <a:ln cap="flat" cmpd="sng" w="9525">
            <a:solidFill>
              <a:srgbClr val="F9DE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Reputational and financial loss</a:t>
            </a:r>
            <a:endParaRPr b="0" i="0" sz="2200" u="none" cap="none" strike="noStrike">
              <a:solidFill>
                <a:srgbClr val="3F3F3F"/>
              </a:solidFill>
              <a:latin typeface="Open Sans"/>
              <a:ea typeface="Open Sans"/>
              <a:cs typeface="Open Sans"/>
              <a:sym typeface="Open Sans"/>
            </a:endParaRPr>
          </a:p>
        </p:txBody>
      </p:sp>
      <p:sp>
        <p:nvSpPr>
          <p:cNvPr id="206" name="Google Shape;206;p259"/>
          <p:cNvSpPr/>
          <p:nvPr/>
        </p:nvSpPr>
        <p:spPr>
          <a:xfrm>
            <a:off x="1205222" y="7828941"/>
            <a:ext cx="3263802" cy="974736"/>
          </a:xfrm>
          <a:prstGeom prst="roundRect">
            <a:avLst>
              <a:gd fmla="val 16667" name="adj"/>
            </a:avLst>
          </a:prstGeom>
          <a:solidFill>
            <a:srgbClr val="FFD966"/>
          </a:solidFill>
          <a:ln cap="flat" cmpd="sng" w="9525">
            <a:solidFill>
              <a:srgbClr val="E4B3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Legal action against company</a:t>
            </a:r>
            <a:endParaRPr b="0" i="0" sz="2200" u="none" cap="none" strike="noStrike">
              <a:solidFill>
                <a:srgbClr val="3F3F3F"/>
              </a:solidFill>
              <a:latin typeface="Open Sans"/>
              <a:ea typeface="Open Sans"/>
              <a:cs typeface="Open Sans"/>
              <a:sym typeface="Open Sans"/>
            </a:endParaRPr>
          </a:p>
        </p:txBody>
      </p:sp>
      <p:sp>
        <p:nvSpPr>
          <p:cNvPr id="207" name="Google Shape;207;p259"/>
          <p:cNvSpPr/>
          <p:nvPr/>
        </p:nvSpPr>
        <p:spPr>
          <a:xfrm>
            <a:off x="11311083" y="3787363"/>
            <a:ext cx="3263802" cy="974736"/>
          </a:xfrm>
          <a:prstGeom prst="roundRect">
            <a:avLst>
              <a:gd fmla="val 16667" name="adj"/>
            </a:avLst>
          </a:prstGeom>
          <a:solidFill>
            <a:srgbClr val="92D050"/>
          </a:solidFill>
          <a:ln cap="flat" cmpd="sng" w="9525">
            <a:solidFill>
              <a:srgbClr val="0FCF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Loss of customer confidence</a:t>
            </a:r>
            <a:endParaRPr b="0" i="0" sz="2200" u="none" cap="none" strike="noStrike">
              <a:solidFill>
                <a:srgbClr val="3F3F3F"/>
              </a:solidFill>
              <a:latin typeface="Open Sans"/>
              <a:ea typeface="Open Sans"/>
              <a:cs typeface="Open Sans"/>
              <a:sym typeface="Open Sans"/>
            </a:endParaRPr>
          </a:p>
        </p:txBody>
      </p:sp>
      <p:sp>
        <p:nvSpPr>
          <p:cNvPr id="208" name="Google Shape;208;p259"/>
          <p:cNvSpPr/>
          <p:nvPr/>
        </p:nvSpPr>
        <p:spPr>
          <a:xfrm>
            <a:off x="11786976" y="7801154"/>
            <a:ext cx="3263802" cy="978408"/>
          </a:xfrm>
          <a:prstGeom prst="roundRect">
            <a:avLst>
              <a:gd fmla="val 16667" name="adj"/>
            </a:avLst>
          </a:prstGeom>
          <a:solidFill>
            <a:srgbClr val="CFE2F3"/>
          </a:solidFill>
          <a:ln cap="flat" cmpd="sng" w="9525">
            <a:solidFill>
              <a:srgbClr val="0FCF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Data breach</a:t>
            </a:r>
            <a:endParaRPr b="0" i="0" sz="2200" u="none" cap="none" strike="noStrike">
              <a:solidFill>
                <a:srgbClr val="3F3F3F"/>
              </a:solidFill>
              <a:latin typeface="Open Sans"/>
              <a:ea typeface="Open Sans"/>
              <a:cs typeface="Open Sans"/>
              <a:sym typeface="Open Sans"/>
            </a:endParaRPr>
          </a:p>
        </p:txBody>
      </p:sp>
      <p:pic>
        <p:nvPicPr>
          <p:cNvPr id="209" name="Google Shape;209;p259"/>
          <p:cNvPicPr preferRelativeResize="0"/>
          <p:nvPr/>
        </p:nvPicPr>
        <p:blipFill rotWithShape="1">
          <a:blip r:embed="rId3">
            <a:alphaModFix/>
          </a:blip>
          <a:srcRect b="0" l="0" r="0" t="0"/>
          <a:stretch/>
        </p:blipFill>
        <p:spPr>
          <a:xfrm>
            <a:off x="2468823" y="1766247"/>
            <a:ext cx="1664777" cy="1664777"/>
          </a:xfrm>
          <a:prstGeom prst="rect">
            <a:avLst/>
          </a:prstGeom>
          <a:noFill/>
          <a:ln>
            <a:noFill/>
          </a:ln>
        </p:spPr>
      </p:pic>
      <p:pic>
        <p:nvPicPr>
          <p:cNvPr id="210" name="Google Shape;210;p259"/>
          <p:cNvPicPr preferRelativeResize="0"/>
          <p:nvPr/>
        </p:nvPicPr>
        <p:blipFill rotWithShape="1">
          <a:blip r:embed="rId4">
            <a:alphaModFix/>
          </a:blip>
          <a:srcRect b="0" l="0" r="0" t="0"/>
          <a:stretch/>
        </p:blipFill>
        <p:spPr>
          <a:xfrm>
            <a:off x="7295612" y="1815478"/>
            <a:ext cx="1664777" cy="1664777"/>
          </a:xfrm>
          <a:prstGeom prst="rect">
            <a:avLst/>
          </a:prstGeom>
          <a:noFill/>
          <a:ln>
            <a:noFill/>
          </a:ln>
        </p:spPr>
      </p:pic>
      <p:grpSp>
        <p:nvGrpSpPr>
          <p:cNvPr id="211" name="Google Shape;211;p259"/>
          <p:cNvGrpSpPr/>
          <p:nvPr/>
        </p:nvGrpSpPr>
        <p:grpSpPr>
          <a:xfrm>
            <a:off x="11513428" y="1793370"/>
            <a:ext cx="2185163" cy="1620354"/>
            <a:chOff x="11861037" y="1259445"/>
            <a:chExt cx="2700052" cy="2002157"/>
          </a:xfrm>
        </p:grpSpPr>
        <p:pic>
          <p:nvPicPr>
            <p:cNvPr id="212" name="Google Shape;212;p259"/>
            <p:cNvPicPr preferRelativeResize="0"/>
            <p:nvPr/>
          </p:nvPicPr>
          <p:blipFill rotWithShape="1">
            <a:blip r:embed="rId5">
              <a:alphaModFix/>
            </a:blip>
            <a:srcRect b="0" l="0" r="0" t="0"/>
            <a:stretch/>
          </p:blipFill>
          <p:spPr>
            <a:xfrm>
              <a:off x="12558932" y="1259445"/>
              <a:ext cx="2002157" cy="2002157"/>
            </a:xfrm>
            <a:prstGeom prst="rect">
              <a:avLst/>
            </a:prstGeom>
            <a:noFill/>
            <a:ln>
              <a:noFill/>
            </a:ln>
          </p:spPr>
        </p:pic>
        <p:pic>
          <p:nvPicPr>
            <p:cNvPr id="213" name="Google Shape;213;p259"/>
            <p:cNvPicPr preferRelativeResize="0"/>
            <p:nvPr/>
          </p:nvPicPr>
          <p:blipFill rotWithShape="1">
            <a:blip r:embed="rId6">
              <a:alphaModFix/>
            </a:blip>
            <a:srcRect b="0" l="0" r="0" t="0"/>
            <a:stretch/>
          </p:blipFill>
          <p:spPr>
            <a:xfrm>
              <a:off x="11861037" y="1668868"/>
              <a:ext cx="939842" cy="939842"/>
            </a:xfrm>
            <a:prstGeom prst="rect">
              <a:avLst/>
            </a:prstGeom>
            <a:noFill/>
            <a:ln>
              <a:noFill/>
            </a:ln>
          </p:spPr>
        </p:pic>
      </p:grpSp>
      <p:pic>
        <p:nvPicPr>
          <p:cNvPr id="214" name="Google Shape;214;p259"/>
          <p:cNvPicPr preferRelativeResize="0"/>
          <p:nvPr/>
        </p:nvPicPr>
        <p:blipFill rotWithShape="1">
          <a:blip r:embed="rId7">
            <a:alphaModFix/>
          </a:blip>
          <a:srcRect b="0" l="0" r="0" t="0"/>
          <a:stretch/>
        </p:blipFill>
        <p:spPr>
          <a:xfrm>
            <a:off x="1681115" y="5592389"/>
            <a:ext cx="1970325" cy="1970325"/>
          </a:xfrm>
          <a:prstGeom prst="rect">
            <a:avLst/>
          </a:prstGeom>
          <a:noFill/>
          <a:ln>
            <a:noFill/>
          </a:ln>
        </p:spPr>
      </p:pic>
      <p:pic>
        <p:nvPicPr>
          <p:cNvPr id="215" name="Google Shape;215;p259"/>
          <p:cNvPicPr preferRelativeResize="0"/>
          <p:nvPr/>
        </p:nvPicPr>
        <p:blipFill rotWithShape="1">
          <a:blip r:embed="rId8">
            <a:alphaModFix/>
          </a:blip>
          <a:srcRect b="0" l="0" r="0" t="0"/>
          <a:stretch/>
        </p:blipFill>
        <p:spPr>
          <a:xfrm>
            <a:off x="7219038" y="5592747"/>
            <a:ext cx="1970325" cy="1970325"/>
          </a:xfrm>
          <a:prstGeom prst="rect">
            <a:avLst/>
          </a:prstGeom>
          <a:noFill/>
          <a:ln>
            <a:noFill/>
          </a:ln>
        </p:spPr>
      </p:pic>
      <p:pic>
        <p:nvPicPr>
          <p:cNvPr id="216" name="Google Shape;216;p259"/>
          <p:cNvPicPr preferRelativeResize="0"/>
          <p:nvPr/>
        </p:nvPicPr>
        <p:blipFill rotWithShape="1">
          <a:blip r:embed="rId9">
            <a:alphaModFix/>
          </a:blip>
          <a:srcRect b="0" l="0" r="0" t="0"/>
          <a:stretch/>
        </p:blipFill>
        <p:spPr>
          <a:xfrm>
            <a:off x="12604556" y="5559537"/>
            <a:ext cx="1970325" cy="1970325"/>
          </a:xfrm>
          <a:prstGeom prst="rect">
            <a:avLst/>
          </a:prstGeom>
          <a:noFill/>
          <a:ln>
            <a:noFill/>
          </a:ln>
        </p:spPr>
      </p:pic>
      <p:sp>
        <p:nvSpPr>
          <p:cNvPr id="217" name="Google Shape;217;p259"/>
          <p:cNvSpPr/>
          <p:nvPr/>
        </p:nvSpPr>
        <p:spPr>
          <a:xfrm>
            <a:off x="4940300" y="747092"/>
            <a:ext cx="636992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3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Honey file</a:t>
            </a:r>
            <a:endParaRPr/>
          </a:p>
        </p:txBody>
      </p:sp>
      <p:pic>
        <p:nvPicPr>
          <p:cNvPr id="1936" name="Google Shape;1936;p338"/>
          <p:cNvPicPr preferRelativeResize="0"/>
          <p:nvPr/>
        </p:nvPicPr>
        <p:blipFill rotWithShape="1">
          <a:blip r:embed="rId3">
            <a:alphaModFix/>
          </a:blip>
          <a:srcRect b="0" l="0" r="0" t="0"/>
          <a:stretch/>
        </p:blipFill>
        <p:spPr>
          <a:xfrm>
            <a:off x="2496576" y="2935736"/>
            <a:ext cx="3135297" cy="3712618"/>
          </a:xfrm>
          <a:prstGeom prst="roundRect">
            <a:avLst>
              <a:gd fmla="val 8616" name="adj"/>
            </a:avLst>
          </a:prstGeom>
          <a:noFill/>
          <a:ln>
            <a:noFill/>
          </a:ln>
        </p:spPr>
      </p:pic>
      <p:sp>
        <p:nvSpPr>
          <p:cNvPr id="1937" name="Google Shape;1937;p338"/>
          <p:cNvSpPr/>
          <p:nvPr/>
        </p:nvSpPr>
        <p:spPr>
          <a:xfrm>
            <a:off x="6574515" y="3050917"/>
            <a:ext cx="8099228" cy="3482255"/>
          </a:xfrm>
          <a:prstGeom prst="roundRect">
            <a:avLst>
              <a:gd fmla="val 7244"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Honey files are not software applications or services but decoy files used for security purpose.</a:t>
            </a:r>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These files are decoy files intentionally placed on a network file share to lure attackers trying to steal data.</a:t>
            </a:r>
            <a:endParaRPr b="0" i="0" sz="2200" u="none" cap="none" strike="noStrike">
              <a:solidFill>
                <a:srgbClr val="404040"/>
              </a:solidFill>
              <a:latin typeface="Open Sans"/>
              <a:ea typeface="Open Sans"/>
              <a:cs typeface="Open Sans"/>
              <a:sym typeface="Open Sans"/>
            </a:endParaRPr>
          </a:p>
        </p:txBody>
      </p:sp>
      <p:sp>
        <p:nvSpPr>
          <p:cNvPr id="1938" name="Google Shape;1938;p338"/>
          <p:cNvSpPr/>
          <p:nvPr/>
        </p:nvSpPr>
        <p:spPr>
          <a:xfrm>
            <a:off x="7010400" y="816352"/>
            <a:ext cx="22404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339"/>
          <p:cNvSpPr txBox="1"/>
          <p:nvPr>
            <p:ph idx="1" type="body"/>
          </p:nvPr>
        </p:nvSpPr>
        <p:spPr>
          <a:xfrm>
            <a:off x="0" y="4294680"/>
            <a:ext cx="162561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US"/>
              <a:t>Types of Security Controls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340"/>
          <p:cNvSpPr/>
          <p:nvPr/>
        </p:nvSpPr>
        <p:spPr>
          <a:xfrm>
            <a:off x="3616056" y="1288353"/>
            <a:ext cx="9023888" cy="956104"/>
          </a:xfrm>
          <a:prstGeom prst="roundRect">
            <a:avLst>
              <a:gd fmla="val 9797" name="adj"/>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An asset is any resource that gives value to an organization. </a:t>
            </a:r>
            <a:endParaRPr/>
          </a:p>
        </p:txBody>
      </p:sp>
      <p:sp>
        <p:nvSpPr>
          <p:cNvPr id="1949" name="Google Shape;1949;p340"/>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Asset</a:t>
            </a:r>
            <a:endParaRPr/>
          </a:p>
        </p:txBody>
      </p:sp>
      <p:grpSp>
        <p:nvGrpSpPr>
          <p:cNvPr id="1950" name="Google Shape;1950;p340"/>
          <p:cNvGrpSpPr/>
          <p:nvPr/>
        </p:nvGrpSpPr>
        <p:grpSpPr>
          <a:xfrm>
            <a:off x="2057683" y="3158787"/>
            <a:ext cx="4269596" cy="2826434"/>
            <a:chOff x="3906" y="789"/>
            <a:chExt cx="2352" cy="1557"/>
          </a:xfrm>
        </p:grpSpPr>
        <p:sp>
          <p:nvSpPr>
            <p:cNvPr id="1951" name="Google Shape;1951;p340"/>
            <p:cNvSpPr/>
            <p:nvPr/>
          </p:nvSpPr>
          <p:spPr>
            <a:xfrm>
              <a:off x="5023" y="1260"/>
              <a:ext cx="663" cy="301"/>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52" name="Google Shape;1952;p340"/>
            <p:cNvSpPr/>
            <p:nvPr/>
          </p:nvSpPr>
          <p:spPr>
            <a:xfrm>
              <a:off x="5023" y="1260"/>
              <a:ext cx="663" cy="301"/>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53" name="Google Shape;1953;p340"/>
            <p:cNvSpPr/>
            <p:nvPr/>
          </p:nvSpPr>
          <p:spPr>
            <a:xfrm>
              <a:off x="5284" y="1044"/>
              <a:ext cx="142" cy="298"/>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54" name="Google Shape;1954;p340"/>
            <p:cNvSpPr/>
            <p:nvPr/>
          </p:nvSpPr>
          <p:spPr>
            <a:xfrm>
              <a:off x="5190" y="1025"/>
              <a:ext cx="59" cy="87"/>
            </a:xfrm>
            <a:custGeom>
              <a:rect b="b" l="l" r="r" t="t"/>
              <a:pathLst>
                <a:path extrusionOk="0" h="102" w="70">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55" name="Google Shape;1955;p340"/>
            <p:cNvSpPr/>
            <p:nvPr/>
          </p:nvSpPr>
          <p:spPr>
            <a:xfrm>
              <a:off x="5459" y="1025"/>
              <a:ext cx="60" cy="87"/>
            </a:xfrm>
            <a:custGeom>
              <a:rect b="b" l="l" r="r" t="t"/>
              <a:pathLst>
                <a:path extrusionOk="0" h="102" w="70">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56" name="Google Shape;1956;p340"/>
            <p:cNvSpPr/>
            <p:nvPr/>
          </p:nvSpPr>
          <p:spPr>
            <a:xfrm>
              <a:off x="5278" y="1240"/>
              <a:ext cx="77" cy="151"/>
            </a:xfrm>
            <a:custGeom>
              <a:rect b="b" l="l" r="r" t="t"/>
              <a:pathLst>
                <a:path extrusionOk="0" h="151" w="77">
                  <a:moveTo>
                    <a:pt x="6" y="0"/>
                  </a:moveTo>
                  <a:lnTo>
                    <a:pt x="0" y="24"/>
                  </a:lnTo>
                  <a:lnTo>
                    <a:pt x="17" y="151"/>
                  </a:lnTo>
                  <a:lnTo>
                    <a:pt x="77" y="89"/>
                  </a:lnTo>
                  <a:lnTo>
                    <a:pt x="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57" name="Google Shape;1957;p340"/>
            <p:cNvSpPr/>
            <p:nvPr/>
          </p:nvSpPr>
          <p:spPr>
            <a:xfrm>
              <a:off x="5278" y="1240"/>
              <a:ext cx="77" cy="151"/>
            </a:xfrm>
            <a:custGeom>
              <a:rect b="b" l="l" r="r" t="t"/>
              <a:pathLst>
                <a:path extrusionOk="0" h="151" w="77">
                  <a:moveTo>
                    <a:pt x="6" y="0"/>
                  </a:moveTo>
                  <a:lnTo>
                    <a:pt x="0" y="24"/>
                  </a:lnTo>
                  <a:lnTo>
                    <a:pt x="17" y="151"/>
                  </a:lnTo>
                  <a:lnTo>
                    <a:pt x="77"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58" name="Google Shape;1958;p340"/>
            <p:cNvSpPr/>
            <p:nvPr/>
          </p:nvSpPr>
          <p:spPr>
            <a:xfrm>
              <a:off x="5284" y="1211"/>
              <a:ext cx="142" cy="49"/>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59" name="Google Shape;1959;p340"/>
            <p:cNvSpPr/>
            <p:nvPr/>
          </p:nvSpPr>
          <p:spPr>
            <a:xfrm>
              <a:off x="5136" y="840"/>
              <a:ext cx="438" cy="404"/>
            </a:xfrm>
            <a:custGeom>
              <a:rect b="b" l="l" r="r" t="t"/>
              <a:pathLst>
                <a:path extrusionOk="0" h="473" w="51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0" name="Google Shape;1960;p340"/>
            <p:cNvSpPr/>
            <p:nvPr/>
          </p:nvSpPr>
          <p:spPr>
            <a:xfrm>
              <a:off x="5163" y="815"/>
              <a:ext cx="359" cy="275"/>
            </a:xfrm>
            <a:custGeom>
              <a:rect b="b" l="l" r="r" t="t"/>
              <a:pathLst>
                <a:path extrusionOk="0" h="322" w="420">
                  <a:moveTo>
                    <a:pt x="407" y="269"/>
                  </a:moveTo>
                  <a:cubicBezTo>
                    <a:pt x="420" y="204"/>
                    <a:pt x="411" y="52"/>
                    <a:pt x="361" y="57"/>
                  </a:cubicBezTo>
                  <a:cubicBezTo>
                    <a:pt x="313" y="9"/>
                    <a:pt x="149" y="0"/>
                    <a:pt x="103" y="52"/>
                  </a:cubicBezTo>
                  <a:cubicBezTo>
                    <a:pt x="0" y="72"/>
                    <a:pt x="48" y="270"/>
                    <a:pt x="48" y="270"/>
                  </a:cubicBezTo>
                  <a:cubicBezTo>
                    <a:pt x="51" y="290"/>
                    <a:pt x="56" y="307"/>
                    <a:pt x="60" y="322"/>
                  </a:cubicBezTo>
                  <a:cubicBezTo>
                    <a:pt x="67" y="322"/>
                    <a:pt x="74" y="321"/>
                    <a:pt x="81" y="321"/>
                  </a:cubicBezTo>
                  <a:cubicBezTo>
                    <a:pt x="74" y="307"/>
                    <a:pt x="67" y="293"/>
                    <a:pt x="65" y="283"/>
                  </a:cubicBezTo>
                  <a:cubicBezTo>
                    <a:pt x="64" y="277"/>
                    <a:pt x="61" y="256"/>
                    <a:pt x="61" y="251"/>
                  </a:cubicBezTo>
                  <a:cubicBezTo>
                    <a:pt x="62" y="215"/>
                    <a:pt x="88" y="111"/>
                    <a:pt x="133" y="103"/>
                  </a:cubicBezTo>
                  <a:cubicBezTo>
                    <a:pt x="150" y="100"/>
                    <a:pt x="193" y="139"/>
                    <a:pt x="222" y="139"/>
                  </a:cubicBezTo>
                  <a:cubicBezTo>
                    <a:pt x="251" y="138"/>
                    <a:pt x="289" y="99"/>
                    <a:pt x="308" y="101"/>
                  </a:cubicBezTo>
                  <a:cubicBezTo>
                    <a:pt x="355" y="108"/>
                    <a:pt x="394" y="203"/>
                    <a:pt x="393" y="249"/>
                  </a:cubicBezTo>
                  <a:cubicBezTo>
                    <a:pt x="393" y="255"/>
                    <a:pt x="386" y="291"/>
                    <a:pt x="375" y="316"/>
                  </a:cubicBezTo>
                  <a:cubicBezTo>
                    <a:pt x="382" y="315"/>
                    <a:pt x="390" y="315"/>
                    <a:pt x="397" y="314"/>
                  </a:cubicBezTo>
                  <a:cubicBezTo>
                    <a:pt x="401" y="301"/>
                    <a:pt x="404" y="286"/>
                    <a:pt x="407" y="269"/>
                  </a:cubicBezTo>
                  <a:close/>
                </a:path>
              </a:pathLst>
            </a:custGeom>
            <a:solidFill>
              <a:srgbClr val="8060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1" name="Google Shape;1961;p340"/>
            <p:cNvSpPr/>
            <p:nvPr/>
          </p:nvSpPr>
          <p:spPr>
            <a:xfrm>
              <a:off x="5355" y="1240"/>
              <a:ext cx="76" cy="152"/>
            </a:xfrm>
            <a:custGeom>
              <a:rect b="b" l="l" r="r" t="t"/>
              <a:pathLst>
                <a:path extrusionOk="0" h="152" w="76">
                  <a:moveTo>
                    <a:pt x="71" y="0"/>
                  </a:moveTo>
                  <a:lnTo>
                    <a:pt x="76" y="24"/>
                  </a:lnTo>
                  <a:lnTo>
                    <a:pt x="59" y="152"/>
                  </a:lnTo>
                  <a:lnTo>
                    <a:pt x="0" y="89"/>
                  </a:lnTo>
                  <a:lnTo>
                    <a:pt x="7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2" name="Google Shape;1962;p340"/>
            <p:cNvSpPr/>
            <p:nvPr/>
          </p:nvSpPr>
          <p:spPr>
            <a:xfrm>
              <a:off x="5355" y="1240"/>
              <a:ext cx="76" cy="152"/>
            </a:xfrm>
            <a:custGeom>
              <a:rect b="b" l="l" r="r" t="t"/>
              <a:pathLst>
                <a:path extrusionOk="0" h="152" w="76">
                  <a:moveTo>
                    <a:pt x="71" y="0"/>
                  </a:moveTo>
                  <a:lnTo>
                    <a:pt x="76" y="24"/>
                  </a:lnTo>
                  <a:lnTo>
                    <a:pt x="59" y="152"/>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3" name="Google Shape;1963;p340"/>
            <p:cNvSpPr/>
            <p:nvPr/>
          </p:nvSpPr>
          <p:spPr>
            <a:xfrm>
              <a:off x="5355" y="1329"/>
              <a:ext cx="0" cy="0"/>
            </a:xfrm>
            <a:custGeom>
              <a:rect b="b" l="l" r="r" t="t"/>
              <a:pathLst>
                <a:path extrusionOk="0" h="120000" w="120000">
                  <a:moveTo>
                    <a:pt x="0" y="0"/>
                  </a:moveTo>
                  <a:lnTo>
                    <a:pt x="0" y="0"/>
                  </a:lnTo>
                  <a:lnTo>
                    <a:pt x="0"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4" name="Google Shape;1964;p340"/>
            <p:cNvSpPr/>
            <p:nvPr/>
          </p:nvSpPr>
          <p:spPr>
            <a:xfrm>
              <a:off x="5355" y="1329"/>
              <a:ext cx="0" cy="0"/>
            </a:xfrm>
            <a:custGeom>
              <a:rect b="b" l="l" r="r" t="t"/>
              <a:pathLst>
                <a:path extrusionOk="0" h="120000" w="120000">
                  <a:moveTo>
                    <a:pt x="0" y="0"/>
                  </a:moveTo>
                  <a:lnTo>
                    <a:pt x="0"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5" name="Google Shape;1965;p340"/>
            <p:cNvSpPr/>
            <p:nvPr/>
          </p:nvSpPr>
          <p:spPr>
            <a:xfrm>
              <a:off x="5284" y="1238"/>
              <a:ext cx="142" cy="91"/>
            </a:xfrm>
            <a:custGeom>
              <a:rect b="b" l="l" r="r" t="t"/>
              <a:pathLst>
                <a:path extrusionOk="0" h="91" w="142">
                  <a:moveTo>
                    <a:pt x="142" y="0"/>
                  </a:moveTo>
                  <a:lnTo>
                    <a:pt x="71" y="89"/>
                  </a:lnTo>
                  <a:lnTo>
                    <a:pt x="0" y="0"/>
                  </a:lnTo>
                  <a:lnTo>
                    <a:pt x="0" y="2"/>
                  </a:lnTo>
                  <a:lnTo>
                    <a:pt x="71" y="91"/>
                  </a:lnTo>
                  <a:lnTo>
                    <a:pt x="71" y="91"/>
                  </a:lnTo>
                  <a:lnTo>
                    <a:pt x="142" y="2"/>
                  </a:lnTo>
                  <a:lnTo>
                    <a:pt x="142" y="0"/>
                  </a:lnTo>
                  <a:close/>
                </a:path>
              </a:pathLst>
            </a:custGeom>
            <a:solidFill>
              <a:srgbClr val="E9B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6" name="Google Shape;1966;p340"/>
            <p:cNvSpPr/>
            <p:nvPr/>
          </p:nvSpPr>
          <p:spPr>
            <a:xfrm>
              <a:off x="5284" y="1238"/>
              <a:ext cx="142" cy="91"/>
            </a:xfrm>
            <a:custGeom>
              <a:rect b="b" l="l" r="r" t="t"/>
              <a:pathLst>
                <a:path extrusionOk="0" h="91" w="142">
                  <a:moveTo>
                    <a:pt x="142" y="0"/>
                  </a:moveTo>
                  <a:lnTo>
                    <a:pt x="71" y="89"/>
                  </a:lnTo>
                  <a:lnTo>
                    <a:pt x="0" y="0"/>
                  </a:lnTo>
                  <a:lnTo>
                    <a:pt x="0" y="2"/>
                  </a:lnTo>
                  <a:lnTo>
                    <a:pt x="71" y="91"/>
                  </a:lnTo>
                  <a:lnTo>
                    <a:pt x="71" y="91"/>
                  </a:lnTo>
                  <a:lnTo>
                    <a:pt x="142" y="2"/>
                  </a:lnTo>
                  <a:lnTo>
                    <a:pt x="14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7" name="Google Shape;1967;p340"/>
            <p:cNvSpPr/>
            <p:nvPr/>
          </p:nvSpPr>
          <p:spPr>
            <a:xfrm>
              <a:off x="5342" y="1389"/>
              <a:ext cx="26" cy="1"/>
            </a:xfrm>
            <a:prstGeom prst="rect">
              <a:avLst/>
            </a:prstGeom>
            <a:solidFill>
              <a:srgbClr val="2E2E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8" name="Google Shape;1968;p340"/>
            <p:cNvSpPr/>
            <p:nvPr/>
          </p:nvSpPr>
          <p:spPr>
            <a:xfrm>
              <a:off x="5342" y="1389"/>
              <a:ext cx="26" cy="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69" name="Google Shape;1969;p340"/>
            <p:cNvSpPr/>
            <p:nvPr/>
          </p:nvSpPr>
          <p:spPr>
            <a:xfrm>
              <a:off x="5271" y="1127"/>
              <a:ext cx="168" cy="25"/>
            </a:xfrm>
            <a:custGeom>
              <a:rect b="b" l="l" r="r" t="t"/>
              <a:pathLst>
                <a:path extrusionOk="0" h="29" w="197">
                  <a:moveTo>
                    <a:pt x="105" y="0"/>
                  </a:moveTo>
                  <a:cubicBezTo>
                    <a:pt x="101" y="0"/>
                    <a:pt x="99" y="5"/>
                    <a:pt x="99" y="5"/>
                  </a:cubicBezTo>
                  <a:cubicBezTo>
                    <a:pt x="99" y="5"/>
                    <a:pt x="96" y="0"/>
                    <a:pt x="92" y="0"/>
                  </a:cubicBezTo>
                  <a:cubicBezTo>
                    <a:pt x="78" y="0"/>
                    <a:pt x="17" y="6"/>
                    <a:pt x="0" y="29"/>
                  </a:cubicBezTo>
                  <a:cubicBezTo>
                    <a:pt x="0" y="29"/>
                    <a:pt x="85" y="27"/>
                    <a:pt x="90" y="26"/>
                  </a:cubicBezTo>
                  <a:cubicBezTo>
                    <a:pt x="94" y="24"/>
                    <a:pt x="99" y="15"/>
                    <a:pt x="99" y="15"/>
                  </a:cubicBezTo>
                  <a:cubicBezTo>
                    <a:pt x="99" y="15"/>
                    <a:pt x="103" y="24"/>
                    <a:pt x="107" y="26"/>
                  </a:cubicBezTo>
                  <a:cubicBezTo>
                    <a:pt x="112" y="27"/>
                    <a:pt x="197" y="29"/>
                    <a:pt x="197" y="29"/>
                  </a:cubicBezTo>
                  <a:cubicBezTo>
                    <a:pt x="180" y="6"/>
                    <a:pt x="120" y="0"/>
                    <a:pt x="105" y="0"/>
                  </a:cubicBezTo>
                  <a:close/>
                </a:path>
              </a:pathLst>
            </a:custGeom>
            <a:solidFill>
              <a:srgbClr val="8060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0" name="Google Shape;1970;p340"/>
            <p:cNvSpPr/>
            <p:nvPr/>
          </p:nvSpPr>
          <p:spPr>
            <a:xfrm>
              <a:off x="4443" y="1260"/>
              <a:ext cx="663" cy="301"/>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1" name="Google Shape;1971;p340"/>
            <p:cNvSpPr/>
            <p:nvPr/>
          </p:nvSpPr>
          <p:spPr>
            <a:xfrm>
              <a:off x="4443" y="1260"/>
              <a:ext cx="663" cy="301"/>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2" name="Google Shape;1972;p340"/>
            <p:cNvSpPr/>
            <p:nvPr/>
          </p:nvSpPr>
          <p:spPr>
            <a:xfrm>
              <a:off x="4703" y="1044"/>
              <a:ext cx="143" cy="298"/>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3" name="Google Shape;1973;p340"/>
            <p:cNvSpPr/>
            <p:nvPr/>
          </p:nvSpPr>
          <p:spPr>
            <a:xfrm>
              <a:off x="4609" y="1025"/>
              <a:ext cx="60" cy="87"/>
            </a:xfrm>
            <a:custGeom>
              <a:rect b="b" l="l" r="r" t="t"/>
              <a:pathLst>
                <a:path extrusionOk="0" h="102" w="70">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4" name="Google Shape;1974;p340"/>
            <p:cNvSpPr/>
            <p:nvPr/>
          </p:nvSpPr>
          <p:spPr>
            <a:xfrm>
              <a:off x="4879" y="1025"/>
              <a:ext cx="60" cy="87"/>
            </a:xfrm>
            <a:custGeom>
              <a:rect b="b" l="l" r="r" t="t"/>
              <a:pathLst>
                <a:path extrusionOk="0" h="102" w="70">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5" name="Google Shape;1975;p340"/>
            <p:cNvSpPr/>
            <p:nvPr/>
          </p:nvSpPr>
          <p:spPr>
            <a:xfrm>
              <a:off x="4703" y="1211"/>
              <a:ext cx="143" cy="49"/>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7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6" name="Google Shape;1976;p340"/>
            <p:cNvSpPr/>
            <p:nvPr/>
          </p:nvSpPr>
          <p:spPr>
            <a:xfrm>
              <a:off x="4556" y="840"/>
              <a:ext cx="437" cy="404"/>
            </a:xfrm>
            <a:custGeom>
              <a:rect b="b" l="l" r="r" t="t"/>
              <a:pathLst>
                <a:path extrusionOk="0" h="473" w="51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7" name="Google Shape;1977;p340"/>
            <p:cNvSpPr/>
            <p:nvPr/>
          </p:nvSpPr>
          <p:spPr>
            <a:xfrm>
              <a:off x="4607" y="789"/>
              <a:ext cx="345" cy="310"/>
            </a:xfrm>
            <a:custGeom>
              <a:rect b="b" l="l" r="r" t="t"/>
              <a:pathLst>
                <a:path extrusionOk="0" h="363" w="404">
                  <a:moveTo>
                    <a:pt x="312" y="68"/>
                  </a:moveTo>
                  <a:cubicBezTo>
                    <a:pt x="225" y="0"/>
                    <a:pt x="91" y="40"/>
                    <a:pt x="51" y="97"/>
                  </a:cubicBezTo>
                  <a:cubicBezTo>
                    <a:pt x="0" y="168"/>
                    <a:pt x="18" y="276"/>
                    <a:pt x="30" y="357"/>
                  </a:cubicBezTo>
                  <a:cubicBezTo>
                    <a:pt x="30" y="357"/>
                    <a:pt x="30" y="357"/>
                    <a:pt x="30" y="357"/>
                  </a:cubicBezTo>
                  <a:cubicBezTo>
                    <a:pt x="30" y="358"/>
                    <a:pt x="30" y="359"/>
                    <a:pt x="31" y="360"/>
                  </a:cubicBezTo>
                  <a:cubicBezTo>
                    <a:pt x="31" y="360"/>
                    <a:pt x="32" y="362"/>
                    <a:pt x="33" y="363"/>
                  </a:cubicBezTo>
                  <a:cubicBezTo>
                    <a:pt x="33" y="363"/>
                    <a:pt x="36" y="363"/>
                    <a:pt x="37" y="362"/>
                  </a:cubicBezTo>
                  <a:cubicBezTo>
                    <a:pt x="38" y="362"/>
                    <a:pt x="38" y="361"/>
                    <a:pt x="38" y="361"/>
                  </a:cubicBezTo>
                  <a:cubicBezTo>
                    <a:pt x="38" y="354"/>
                    <a:pt x="38" y="340"/>
                    <a:pt x="38" y="339"/>
                  </a:cubicBezTo>
                  <a:cubicBezTo>
                    <a:pt x="37" y="328"/>
                    <a:pt x="34" y="318"/>
                    <a:pt x="33" y="307"/>
                  </a:cubicBezTo>
                  <a:cubicBezTo>
                    <a:pt x="41" y="255"/>
                    <a:pt x="65" y="245"/>
                    <a:pt x="77" y="183"/>
                  </a:cubicBezTo>
                  <a:cubicBezTo>
                    <a:pt x="80" y="179"/>
                    <a:pt x="83" y="175"/>
                    <a:pt x="86" y="171"/>
                  </a:cubicBezTo>
                  <a:cubicBezTo>
                    <a:pt x="89" y="167"/>
                    <a:pt x="93" y="162"/>
                    <a:pt x="97" y="158"/>
                  </a:cubicBezTo>
                  <a:cubicBezTo>
                    <a:pt x="99" y="157"/>
                    <a:pt x="101" y="156"/>
                    <a:pt x="103" y="154"/>
                  </a:cubicBezTo>
                  <a:cubicBezTo>
                    <a:pt x="150" y="137"/>
                    <a:pt x="198" y="158"/>
                    <a:pt x="242" y="175"/>
                  </a:cubicBezTo>
                  <a:cubicBezTo>
                    <a:pt x="259" y="182"/>
                    <a:pt x="261" y="152"/>
                    <a:pt x="280" y="151"/>
                  </a:cubicBezTo>
                  <a:cubicBezTo>
                    <a:pt x="288" y="150"/>
                    <a:pt x="304" y="177"/>
                    <a:pt x="311" y="176"/>
                  </a:cubicBezTo>
                  <a:cubicBezTo>
                    <a:pt x="377" y="169"/>
                    <a:pt x="349" y="269"/>
                    <a:pt x="360" y="315"/>
                  </a:cubicBezTo>
                  <a:cubicBezTo>
                    <a:pt x="358" y="323"/>
                    <a:pt x="357" y="331"/>
                    <a:pt x="356" y="339"/>
                  </a:cubicBezTo>
                  <a:cubicBezTo>
                    <a:pt x="356" y="340"/>
                    <a:pt x="356" y="354"/>
                    <a:pt x="356" y="361"/>
                  </a:cubicBezTo>
                  <a:cubicBezTo>
                    <a:pt x="356" y="361"/>
                    <a:pt x="356" y="362"/>
                    <a:pt x="357" y="362"/>
                  </a:cubicBezTo>
                  <a:cubicBezTo>
                    <a:pt x="358" y="363"/>
                    <a:pt x="361" y="363"/>
                    <a:pt x="361" y="363"/>
                  </a:cubicBezTo>
                  <a:cubicBezTo>
                    <a:pt x="362" y="362"/>
                    <a:pt x="363" y="360"/>
                    <a:pt x="363" y="360"/>
                  </a:cubicBezTo>
                  <a:cubicBezTo>
                    <a:pt x="364" y="356"/>
                    <a:pt x="364" y="354"/>
                    <a:pt x="364" y="351"/>
                  </a:cubicBezTo>
                  <a:cubicBezTo>
                    <a:pt x="365" y="347"/>
                    <a:pt x="365" y="342"/>
                    <a:pt x="366" y="338"/>
                  </a:cubicBezTo>
                  <a:cubicBezTo>
                    <a:pt x="379" y="288"/>
                    <a:pt x="404" y="89"/>
                    <a:pt x="312" y="68"/>
                  </a:cubicBezTo>
                  <a:close/>
                  <a:moveTo>
                    <a:pt x="180" y="135"/>
                  </a:moveTo>
                  <a:cubicBezTo>
                    <a:pt x="179" y="135"/>
                    <a:pt x="177" y="134"/>
                    <a:pt x="176" y="134"/>
                  </a:cubicBezTo>
                  <a:cubicBezTo>
                    <a:pt x="178" y="134"/>
                    <a:pt x="180" y="135"/>
                    <a:pt x="182" y="135"/>
                  </a:cubicBezTo>
                  <a:cubicBezTo>
                    <a:pt x="182" y="135"/>
                    <a:pt x="181" y="135"/>
                    <a:pt x="180" y="135"/>
                  </a:cubicBez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8" name="Google Shape;1978;p340"/>
            <p:cNvSpPr/>
            <p:nvPr/>
          </p:nvSpPr>
          <p:spPr>
            <a:xfrm>
              <a:off x="4761" y="1389"/>
              <a:ext cx="27" cy="1"/>
            </a:xfrm>
            <a:prstGeom prst="rect">
              <a:avLst/>
            </a:prstGeom>
            <a:solidFill>
              <a:srgbClr val="B5323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79" name="Google Shape;1979;p340"/>
            <p:cNvSpPr/>
            <p:nvPr/>
          </p:nvSpPr>
          <p:spPr>
            <a:xfrm>
              <a:off x="4761" y="1389"/>
              <a:ext cx="27" cy="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0" name="Google Shape;1980;p340"/>
            <p:cNvSpPr/>
            <p:nvPr/>
          </p:nvSpPr>
          <p:spPr>
            <a:xfrm>
              <a:off x="4541" y="823"/>
              <a:ext cx="324" cy="192"/>
            </a:xfrm>
            <a:custGeom>
              <a:rect b="b" l="l" r="r" t="t"/>
              <a:pathLst>
                <a:path extrusionOk="0" h="225" w="380">
                  <a:moveTo>
                    <a:pt x="323" y="52"/>
                  </a:moveTo>
                  <a:cubicBezTo>
                    <a:pt x="323" y="52"/>
                    <a:pt x="248" y="0"/>
                    <a:pt x="182" y="28"/>
                  </a:cubicBezTo>
                  <a:cubicBezTo>
                    <a:pt x="115" y="56"/>
                    <a:pt x="56" y="66"/>
                    <a:pt x="42" y="48"/>
                  </a:cubicBezTo>
                  <a:cubicBezTo>
                    <a:pt x="42" y="48"/>
                    <a:pt x="0" y="134"/>
                    <a:pt x="78" y="180"/>
                  </a:cubicBezTo>
                  <a:cubicBezTo>
                    <a:pt x="155" y="225"/>
                    <a:pt x="243" y="189"/>
                    <a:pt x="268" y="161"/>
                  </a:cubicBezTo>
                  <a:cubicBezTo>
                    <a:pt x="294" y="133"/>
                    <a:pt x="335" y="88"/>
                    <a:pt x="358" y="97"/>
                  </a:cubicBezTo>
                  <a:cubicBezTo>
                    <a:pt x="380" y="106"/>
                    <a:pt x="323" y="52"/>
                    <a:pt x="323" y="52"/>
                  </a:cubicBez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1" name="Google Shape;1981;p340"/>
            <p:cNvSpPr/>
            <p:nvPr/>
          </p:nvSpPr>
          <p:spPr>
            <a:xfrm>
              <a:off x="4119" y="1554"/>
              <a:ext cx="663" cy="300"/>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2" name="Google Shape;1982;p340"/>
            <p:cNvSpPr/>
            <p:nvPr/>
          </p:nvSpPr>
          <p:spPr>
            <a:xfrm>
              <a:off x="4119" y="1554"/>
              <a:ext cx="663" cy="300"/>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3" name="Google Shape;1983;p340"/>
            <p:cNvSpPr/>
            <p:nvPr/>
          </p:nvSpPr>
          <p:spPr>
            <a:xfrm>
              <a:off x="4379" y="1338"/>
              <a:ext cx="142" cy="298"/>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4" name="Google Shape;1984;p340"/>
            <p:cNvSpPr/>
            <p:nvPr/>
          </p:nvSpPr>
          <p:spPr>
            <a:xfrm>
              <a:off x="4285" y="1319"/>
              <a:ext cx="60" cy="87"/>
            </a:xfrm>
            <a:custGeom>
              <a:rect b="b" l="l" r="r" t="t"/>
              <a:pathLst>
                <a:path extrusionOk="0" h="102" w="70">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5" name="Google Shape;1985;p340"/>
            <p:cNvSpPr/>
            <p:nvPr/>
          </p:nvSpPr>
          <p:spPr>
            <a:xfrm>
              <a:off x="4555" y="1319"/>
              <a:ext cx="59" cy="87"/>
            </a:xfrm>
            <a:custGeom>
              <a:rect b="b" l="l" r="r" t="t"/>
              <a:pathLst>
                <a:path extrusionOk="0" h="102" w="70">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6" name="Google Shape;1986;p340"/>
            <p:cNvSpPr/>
            <p:nvPr/>
          </p:nvSpPr>
          <p:spPr>
            <a:xfrm>
              <a:off x="4352" y="1623"/>
              <a:ext cx="187" cy="231"/>
            </a:xfrm>
            <a:custGeom>
              <a:rect b="b" l="l" r="r" t="t"/>
              <a:pathLst>
                <a:path extrusionOk="0" h="271" w="220">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7" name="Google Shape;1987;p340"/>
            <p:cNvSpPr/>
            <p:nvPr/>
          </p:nvSpPr>
          <p:spPr>
            <a:xfrm>
              <a:off x="4286" y="1556"/>
              <a:ext cx="124" cy="298"/>
            </a:xfrm>
            <a:custGeom>
              <a:rect b="b" l="l" r="r" t="t"/>
              <a:pathLst>
                <a:path extrusionOk="0" h="298" w="124">
                  <a:moveTo>
                    <a:pt x="93" y="0"/>
                  </a:moveTo>
                  <a:lnTo>
                    <a:pt x="93" y="32"/>
                  </a:lnTo>
                  <a:lnTo>
                    <a:pt x="124" y="298"/>
                  </a:lnTo>
                  <a:lnTo>
                    <a:pt x="71" y="298"/>
                  </a:lnTo>
                  <a:lnTo>
                    <a:pt x="13" y="180"/>
                  </a:lnTo>
                  <a:lnTo>
                    <a:pt x="68" y="142"/>
                  </a:lnTo>
                  <a:lnTo>
                    <a:pt x="0" y="111"/>
                  </a:lnTo>
                  <a:lnTo>
                    <a:pt x="63" y="13"/>
                  </a:lnTo>
                  <a:lnTo>
                    <a:pt x="93" y="0"/>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8" name="Google Shape;1988;p340"/>
            <p:cNvSpPr/>
            <p:nvPr/>
          </p:nvSpPr>
          <p:spPr>
            <a:xfrm>
              <a:off x="4490" y="1556"/>
              <a:ext cx="124" cy="298"/>
            </a:xfrm>
            <a:custGeom>
              <a:rect b="b" l="l" r="r" t="t"/>
              <a:pathLst>
                <a:path extrusionOk="0" h="298" w="124">
                  <a:moveTo>
                    <a:pt x="31" y="0"/>
                  </a:moveTo>
                  <a:lnTo>
                    <a:pt x="31" y="32"/>
                  </a:lnTo>
                  <a:lnTo>
                    <a:pt x="0" y="298"/>
                  </a:lnTo>
                  <a:lnTo>
                    <a:pt x="54" y="298"/>
                  </a:lnTo>
                  <a:lnTo>
                    <a:pt x="112" y="180"/>
                  </a:lnTo>
                  <a:lnTo>
                    <a:pt x="56" y="142"/>
                  </a:lnTo>
                  <a:lnTo>
                    <a:pt x="124" y="111"/>
                  </a:lnTo>
                  <a:lnTo>
                    <a:pt x="68" y="17"/>
                  </a:lnTo>
                  <a:lnTo>
                    <a:pt x="31" y="0"/>
                  </a:lnTo>
                  <a:close/>
                </a:path>
              </a:pathLst>
            </a:custGeom>
            <a:solidFill>
              <a:srgbClr val="1B1B1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89" name="Google Shape;1989;p340"/>
            <p:cNvSpPr/>
            <p:nvPr/>
          </p:nvSpPr>
          <p:spPr>
            <a:xfrm>
              <a:off x="4420" y="1623"/>
              <a:ext cx="60" cy="60"/>
            </a:xfrm>
            <a:custGeom>
              <a:rect b="b" l="l" r="r" t="t"/>
              <a:pathLst>
                <a:path extrusionOk="0" h="70" w="71">
                  <a:moveTo>
                    <a:pt x="0" y="39"/>
                  </a:moveTo>
                  <a:cubicBezTo>
                    <a:pt x="20" y="70"/>
                    <a:pt x="20" y="70"/>
                    <a:pt x="20" y="70"/>
                  </a:cubicBezTo>
                  <a:cubicBezTo>
                    <a:pt x="30" y="70"/>
                    <a:pt x="41" y="70"/>
                    <a:pt x="51" y="70"/>
                  </a:cubicBezTo>
                  <a:cubicBezTo>
                    <a:pt x="71" y="39"/>
                    <a:pt x="71" y="39"/>
                    <a:pt x="71" y="39"/>
                  </a:cubicBezTo>
                  <a:cubicBezTo>
                    <a:pt x="36" y="0"/>
                    <a:pt x="36" y="0"/>
                    <a:pt x="36" y="0"/>
                  </a:cubicBezTo>
                  <a:cubicBezTo>
                    <a:pt x="0" y="39"/>
                    <a:pt x="0" y="39"/>
                    <a:pt x="0" y="39"/>
                  </a:cubicBezTo>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0" name="Google Shape;1990;p340"/>
            <p:cNvSpPr/>
            <p:nvPr/>
          </p:nvSpPr>
          <p:spPr>
            <a:xfrm>
              <a:off x="4412" y="1683"/>
              <a:ext cx="76" cy="171"/>
            </a:xfrm>
            <a:custGeom>
              <a:rect b="b" l="l" r="r" t="t"/>
              <a:pathLst>
                <a:path extrusionOk="0" h="171" w="76">
                  <a:moveTo>
                    <a:pt x="25" y="0"/>
                  </a:moveTo>
                  <a:lnTo>
                    <a:pt x="0" y="171"/>
                  </a:lnTo>
                  <a:lnTo>
                    <a:pt x="76" y="171"/>
                  </a:lnTo>
                  <a:lnTo>
                    <a:pt x="51" y="0"/>
                  </a:lnTo>
                  <a:lnTo>
                    <a:pt x="25" y="0"/>
                  </a:lnTo>
                  <a:close/>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1" name="Google Shape;1991;p340"/>
            <p:cNvSpPr/>
            <p:nvPr/>
          </p:nvSpPr>
          <p:spPr>
            <a:xfrm>
              <a:off x="4412" y="1683"/>
              <a:ext cx="76" cy="171"/>
            </a:xfrm>
            <a:custGeom>
              <a:rect b="b" l="l" r="r" t="t"/>
              <a:pathLst>
                <a:path extrusionOk="0" h="171" w="76">
                  <a:moveTo>
                    <a:pt x="25" y="0"/>
                  </a:moveTo>
                  <a:lnTo>
                    <a:pt x="0" y="171"/>
                  </a:lnTo>
                  <a:lnTo>
                    <a:pt x="76" y="171"/>
                  </a:lnTo>
                  <a:lnTo>
                    <a:pt x="51" y="0"/>
                  </a:lnTo>
                  <a:lnTo>
                    <a:pt x="2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2" name="Google Shape;1992;p340"/>
            <p:cNvSpPr/>
            <p:nvPr/>
          </p:nvSpPr>
          <p:spPr>
            <a:xfrm>
              <a:off x="4373" y="1534"/>
              <a:ext cx="78" cy="151"/>
            </a:xfrm>
            <a:custGeom>
              <a:rect b="b" l="l" r="r" t="t"/>
              <a:pathLst>
                <a:path extrusionOk="0" h="151" w="78">
                  <a:moveTo>
                    <a:pt x="6" y="0"/>
                  </a:moveTo>
                  <a:lnTo>
                    <a:pt x="0" y="24"/>
                  </a:lnTo>
                  <a:lnTo>
                    <a:pt x="17" y="151"/>
                  </a:lnTo>
                  <a:lnTo>
                    <a:pt x="78" y="89"/>
                  </a:lnTo>
                  <a:lnTo>
                    <a:pt x="6"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3" name="Google Shape;1993;p340"/>
            <p:cNvSpPr/>
            <p:nvPr/>
          </p:nvSpPr>
          <p:spPr>
            <a:xfrm>
              <a:off x="4373" y="1534"/>
              <a:ext cx="78" cy="151"/>
            </a:xfrm>
            <a:custGeom>
              <a:rect b="b" l="l" r="r" t="t"/>
              <a:pathLst>
                <a:path extrusionOk="0" h="151" w="78">
                  <a:moveTo>
                    <a:pt x="6" y="0"/>
                  </a:moveTo>
                  <a:lnTo>
                    <a:pt x="0" y="24"/>
                  </a:lnTo>
                  <a:lnTo>
                    <a:pt x="17" y="151"/>
                  </a:lnTo>
                  <a:lnTo>
                    <a:pt x="78"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4" name="Google Shape;1994;p340"/>
            <p:cNvSpPr/>
            <p:nvPr/>
          </p:nvSpPr>
          <p:spPr>
            <a:xfrm>
              <a:off x="4379" y="1504"/>
              <a:ext cx="142" cy="50"/>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5" name="Google Shape;1995;p340"/>
            <p:cNvSpPr/>
            <p:nvPr/>
          </p:nvSpPr>
          <p:spPr>
            <a:xfrm>
              <a:off x="4231" y="1134"/>
              <a:ext cx="438" cy="404"/>
            </a:xfrm>
            <a:custGeom>
              <a:rect b="b" l="l" r="r" t="t"/>
              <a:pathLst>
                <a:path extrusionOk="0" h="473" w="51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6" name="Google Shape;1996;p340"/>
            <p:cNvSpPr/>
            <p:nvPr/>
          </p:nvSpPr>
          <p:spPr>
            <a:xfrm>
              <a:off x="4451" y="1534"/>
              <a:ext cx="75" cy="151"/>
            </a:xfrm>
            <a:custGeom>
              <a:rect b="b" l="l" r="r" t="t"/>
              <a:pathLst>
                <a:path extrusionOk="0" h="151" w="75">
                  <a:moveTo>
                    <a:pt x="70" y="0"/>
                  </a:moveTo>
                  <a:lnTo>
                    <a:pt x="75" y="24"/>
                  </a:lnTo>
                  <a:lnTo>
                    <a:pt x="58" y="151"/>
                  </a:lnTo>
                  <a:lnTo>
                    <a:pt x="0" y="89"/>
                  </a:lnTo>
                  <a:lnTo>
                    <a:pt x="70"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7" name="Google Shape;1997;p340"/>
            <p:cNvSpPr/>
            <p:nvPr/>
          </p:nvSpPr>
          <p:spPr>
            <a:xfrm>
              <a:off x="4451" y="1534"/>
              <a:ext cx="75" cy="151"/>
            </a:xfrm>
            <a:custGeom>
              <a:rect b="b" l="l" r="r" t="t"/>
              <a:pathLst>
                <a:path extrusionOk="0" h="151" w="75">
                  <a:moveTo>
                    <a:pt x="70" y="0"/>
                  </a:moveTo>
                  <a:lnTo>
                    <a:pt x="75" y="24"/>
                  </a:lnTo>
                  <a:lnTo>
                    <a:pt x="58" y="151"/>
                  </a:lnTo>
                  <a:lnTo>
                    <a:pt x="0" y="89"/>
                  </a:lnTo>
                  <a:lnTo>
                    <a:pt x="7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8" name="Google Shape;1998;p340"/>
            <p:cNvSpPr/>
            <p:nvPr/>
          </p:nvSpPr>
          <p:spPr>
            <a:xfrm>
              <a:off x="4379" y="1532"/>
              <a:ext cx="142" cy="91"/>
            </a:xfrm>
            <a:custGeom>
              <a:rect b="b" l="l" r="r" t="t"/>
              <a:pathLst>
                <a:path extrusionOk="0" h="91" w="142">
                  <a:moveTo>
                    <a:pt x="142" y="0"/>
                  </a:moveTo>
                  <a:lnTo>
                    <a:pt x="72" y="88"/>
                  </a:lnTo>
                  <a:lnTo>
                    <a:pt x="0" y="0"/>
                  </a:lnTo>
                  <a:lnTo>
                    <a:pt x="0" y="2"/>
                  </a:lnTo>
                  <a:lnTo>
                    <a:pt x="72" y="91"/>
                  </a:lnTo>
                  <a:lnTo>
                    <a:pt x="142" y="2"/>
                  </a:lnTo>
                  <a:lnTo>
                    <a:pt x="142" y="0"/>
                  </a:lnTo>
                  <a:close/>
                </a:path>
              </a:pathLst>
            </a:custGeom>
            <a:solidFill>
              <a:srgbClr val="E9BE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1999" name="Google Shape;1999;p340"/>
            <p:cNvSpPr/>
            <p:nvPr/>
          </p:nvSpPr>
          <p:spPr>
            <a:xfrm>
              <a:off x="4379" y="1532"/>
              <a:ext cx="142" cy="91"/>
            </a:xfrm>
            <a:custGeom>
              <a:rect b="b" l="l" r="r" t="t"/>
              <a:pathLst>
                <a:path extrusionOk="0" h="91" w="142">
                  <a:moveTo>
                    <a:pt x="142" y="0"/>
                  </a:moveTo>
                  <a:lnTo>
                    <a:pt x="72" y="88"/>
                  </a:lnTo>
                  <a:lnTo>
                    <a:pt x="0" y="0"/>
                  </a:lnTo>
                  <a:lnTo>
                    <a:pt x="0" y="2"/>
                  </a:lnTo>
                  <a:lnTo>
                    <a:pt x="72" y="91"/>
                  </a:lnTo>
                  <a:lnTo>
                    <a:pt x="142" y="2"/>
                  </a:lnTo>
                  <a:lnTo>
                    <a:pt x="14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0" name="Google Shape;2000;p340"/>
            <p:cNvSpPr/>
            <p:nvPr/>
          </p:nvSpPr>
          <p:spPr>
            <a:xfrm>
              <a:off x="4437" y="1683"/>
              <a:ext cx="26" cy="1"/>
            </a:xfrm>
            <a:custGeom>
              <a:rect b="b" l="l" r="r" t="t"/>
              <a:pathLst>
                <a:path extrusionOk="0" h="1" w="26">
                  <a:moveTo>
                    <a:pt x="0" y="0"/>
                  </a:moveTo>
                  <a:lnTo>
                    <a:pt x="0" y="1"/>
                  </a:lnTo>
                  <a:lnTo>
                    <a:pt x="0" y="1"/>
                  </a:lnTo>
                  <a:lnTo>
                    <a:pt x="0" y="0"/>
                  </a:lnTo>
                  <a:close/>
                  <a:moveTo>
                    <a:pt x="26" y="0"/>
                  </a:moveTo>
                  <a:lnTo>
                    <a:pt x="26" y="0"/>
                  </a:lnTo>
                  <a:lnTo>
                    <a:pt x="26" y="1"/>
                  </a:lnTo>
                  <a:lnTo>
                    <a:pt x="26" y="1"/>
                  </a:lnTo>
                  <a:lnTo>
                    <a:pt x="26" y="0"/>
                  </a:lnTo>
                  <a:close/>
                </a:path>
              </a:pathLst>
            </a:custGeom>
            <a:solidFill>
              <a:srgbClr val="2F2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1" name="Google Shape;2001;p340"/>
            <p:cNvSpPr/>
            <p:nvPr/>
          </p:nvSpPr>
          <p:spPr>
            <a:xfrm>
              <a:off x="4437" y="1683"/>
              <a:ext cx="26" cy="1"/>
            </a:xfrm>
            <a:custGeom>
              <a:rect b="b" l="l" r="r" t="t"/>
              <a:pathLst>
                <a:path extrusionOk="0" h="1" w="26">
                  <a:moveTo>
                    <a:pt x="0" y="0"/>
                  </a:moveTo>
                  <a:lnTo>
                    <a:pt x="0" y="1"/>
                  </a:lnTo>
                  <a:lnTo>
                    <a:pt x="0" y="1"/>
                  </a:lnTo>
                  <a:lnTo>
                    <a:pt x="0" y="0"/>
                  </a:lnTo>
                  <a:moveTo>
                    <a:pt x="26" y="0"/>
                  </a:moveTo>
                  <a:lnTo>
                    <a:pt x="26" y="0"/>
                  </a:lnTo>
                  <a:lnTo>
                    <a:pt x="26" y="1"/>
                  </a:lnTo>
                  <a:lnTo>
                    <a:pt x="26" y="1"/>
                  </a:lnTo>
                  <a:lnTo>
                    <a:pt x="2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2" name="Google Shape;2002;p340"/>
            <p:cNvSpPr/>
            <p:nvPr/>
          </p:nvSpPr>
          <p:spPr>
            <a:xfrm>
              <a:off x="4437" y="1683"/>
              <a:ext cx="26" cy="1"/>
            </a:xfrm>
            <a:prstGeom prst="rect">
              <a:avLst/>
            </a:prstGeom>
            <a:solidFill>
              <a:srgbClr val="22737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3" name="Google Shape;2003;p340"/>
            <p:cNvSpPr/>
            <p:nvPr/>
          </p:nvSpPr>
          <p:spPr>
            <a:xfrm>
              <a:off x="4437" y="1683"/>
              <a:ext cx="26" cy="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4" name="Google Shape;2004;p340"/>
            <p:cNvSpPr/>
            <p:nvPr/>
          </p:nvSpPr>
          <p:spPr>
            <a:xfrm>
              <a:off x="4304" y="1352"/>
              <a:ext cx="292" cy="186"/>
            </a:xfrm>
            <a:custGeom>
              <a:rect b="b" l="l" r="r" t="t"/>
              <a:pathLst>
                <a:path extrusionOk="0" h="217" w="342">
                  <a:moveTo>
                    <a:pt x="338" y="4"/>
                  </a:moveTo>
                  <a:cubicBezTo>
                    <a:pt x="337" y="9"/>
                    <a:pt x="336" y="13"/>
                    <a:pt x="336" y="13"/>
                  </a:cubicBezTo>
                  <a:cubicBezTo>
                    <a:pt x="336" y="13"/>
                    <a:pt x="313" y="91"/>
                    <a:pt x="293" y="115"/>
                  </a:cubicBezTo>
                  <a:cubicBezTo>
                    <a:pt x="255" y="162"/>
                    <a:pt x="205" y="191"/>
                    <a:pt x="172" y="192"/>
                  </a:cubicBezTo>
                  <a:cubicBezTo>
                    <a:pt x="138" y="192"/>
                    <a:pt x="89" y="165"/>
                    <a:pt x="51" y="119"/>
                  </a:cubicBezTo>
                  <a:cubicBezTo>
                    <a:pt x="36" y="101"/>
                    <a:pt x="8" y="20"/>
                    <a:pt x="7" y="13"/>
                  </a:cubicBezTo>
                  <a:cubicBezTo>
                    <a:pt x="7" y="9"/>
                    <a:pt x="6" y="4"/>
                    <a:pt x="5" y="0"/>
                  </a:cubicBezTo>
                  <a:cubicBezTo>
                    <a:pt x="0" y="0"/>
                    <a:pt x="0" y="35"/>
                    <a:pt x="0" y="35"/>
                  </a:cubicBezTo>
                  <a:cubicBezTo>
                    <a:pt x="7" y="76"/>
                    <a:pt x="13" y="102"/>
                    <a:pt x="29" y="125"/>
                  </a:cubicBezTo>
                  <a:cubicBezTo>
                    <a:pt x="54" y="160"/>
                    <a:pt x="126" y="217"/>
                    <a:pt x="170" y="217"/>
                  </a:cubicBezTo>
                  <a:cubicBezTo>
                    <a:pt x="214" y="217"/>
                    <a:pt x="285" y="160"/>
                    <a:pt x="311" y="125"/>
                  </a:cubicBezTo>
                  <a:cubicBezTo>
                    <a:pt x="327" y="102"/>
                    <a:pt x="331" y="72"/>
                    <a:pt x="340" y="30"/>
                  </a:cubicBezTo>
                  <a:cubicBezTo>
                    <a:pt x="340" y="30"/>
                    <a:pt x="342" y="4"/>
                    <a:pt x="338" y="4"/>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5" name="Google Shape;2005;p340"/>
            <p:cNvSpPr/>
            <p:nvPr/>
          </p:nvSpPr>
          <p:spPr>
            <a:xfrm>
              <a:off x="4378" y="1415"/>
              <a:ext cx="147" cy="89"/>
            </a:xfrm>
            <a:custGeom>
              <a:rect b="b" l="l" r="r" t="t"/>
              <a:pathLst>
                <a:path extrusionOk="0" h="105" w="172">
                  <a:moveTo>
                    <a:pt x="163" y="36"/>
                  </a:moveTo>
                  <a:cubicBezTo>
                    <a:pt x="157" y="23"/>
                    <a:pt x="109" y="6"/>
                    <a:pt x="101" y="3"/>
                  </a:cubicBezTo>
                  <a:cubicBezTo>
                    <a:pt x="92" y="0"/>
                    <a:pt x="86" y="11"/>
                    <a:pt x="86" y="11"/>
                  </a:cubicBezTo>
                  <a:cubicBezTo>
                    <a:pt x="86" y="11"/>
                    <a:pt x="80" y="0"/>
                    <a:pt x="71" y="3"/>
                  </a:cubicBezTo>
                  <a:cubicBezTo>
                    <a:pt x="63" y="6"/>
                    <a:pt x="15" y="23"/>
                    <a:pt x="9" y="36"/>
                  </a:cubicBezTo>
                  <a:cubicBezTo>
                    <a:pt x="3" y="48"/>
                    <a:pt x="0" y="57"/>
                    <a:pt x="0" y="65"/>
                  </a:cubicBezTo>
                  <a:cubicBezTo>
                    <a:pt x="0" y="74"/>
                    <a:pt x="0" y="104"/>
                    <a:pt x="0" y="104"/>
                  </a:cubicBezTo>
                  <a:cubicBezTo>
                    <a:pt x="0" y="104"/>
                    <a:pt x="9" y="105"/>
                    <a:pt x="14" y="101"/>
                  </a:cubicBezTo>
                  <a:cubicBezTo>
                    <a:pt x="19" y="98"/>
                    <a:pt x="24" y="87"/>
                    <a:pt x="24" y="74"/>
                  </a:cubicBezTo>
                  <a:cubicBezTo>
                    <a:pt x="24" y="61"/>
                    <a:pt x="34" y="50"/>
                    <a:pt x="45" y="48"/>
                  </a:cubicBezTo>
                  <a:cubicBezTo>
                    <a:pt x="58" y="46"/>
                    <a:pt x="86" y="41"/>
                    <a:pt x="86" y="33"/>
                  </a:cubicBezTo>
                  <a:cubicBezTo>
                    <a:pt x="86" y="41"/>
                    <a:pt x="117" y="46"/>
                    <a:pt x="127" y="48"/>
                  </a:cubicBezTo>
                  <a:cubicBezTo>
                    <a:pt x="139" y="50"/>
                    <a:pt x="148" y="61"/>
                    <a:pt x="148" y="74"/>
                  </a:cubicBezTo>
                  <a:cubicBezTo>
                    <a:pt x="148" y="87"/>
                    <a:pt x="154" y="98"/>
                    <a:pt x="159" y="101"/>
                  </a:cubicBezTo>
                  <a:cubicBezTo>
                    <a:pt x="164" y="105"/>
                    <a:pt x="172" y="104"/>
                    <a:pt x="172" y="104"/>
                  </a:cubicBezTo>
                  <a:cubicBezTo>
                    <a:pt x="172" y="104"/>
                    <a:pt x="172" y="74"/>
                    <a:pt x="172" y="65"/>
                  </a:cubicBezTo>
                  <a:cubicBezTo>
                    <a:pt x="172" y="57"/>
                    <a:pt x="169" y="48"/>
                    <a:pt x="163" y="36"/>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6" name="Google Shape;2006;p340"/>
            <p:cNvSpPr/>
            <p:nvPr/>
          </p:nvSpPr>
          <p:spPr>
            <a:xfrm>
              <a:off x="4319" y="1304"/>
              <a:ext cx="269" cy="98"/>
            </a:xfrm>
            <a:custGeom>
              <a:rect b="b" l="l" r="r" t="t"/>
              <a:pathLst>
                <a:path extrusionOk="0" h="115" w="3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7" name="Google Shape;2007;p340"/>
            <p:cNvSpPr/>
            <p:nvPr/>
          </p:nvSpPr>
          <p:spPr>
            <a:xfrm>
              <a:off x="4042" y="1449"/>
              <a:ext cx="367" cy="510"/>
            </a:xfrm>
            <a:custGeom>
              <a:rect b="b" l="l" r="r" t="t"/>
              <a:pathLst>
                <a:path extrusionOk="0" h="598" w="430">
                  <a:moveTo>
                    <a:pt x="155" y="55"/>
                  </a:moveTo>
                  <a:cubicBezTo>
                    <a:pt x="171" y="26"/>
                    <a:pt x="297" y="0"/>
                    <a:pt x="348" y="103"/>
                  </a:cubicBezTo>
                  <a:cubicBezTo>
                    <a:pt x="400" y="207"/>
                    <a:pt x="374" y="243"/>
                    <a:pt x="402" y="279"/>
                  </a:cubicBezTo>
                  <a:cubicBezTo>
                    <a:pt x="430" y="316"/>
                    <a:pt x="364" y="598"/>
                    <a:pt x="205" y="597"/>
                  </a:cubicBezTo>
                  <a:cubicBezTo>
                    <a:pt x="36" y="596"/>
                    <a:pt x="0" y="326"/>
                    <a:pt x="33" y="272"/>
                  </a:cubicBezTo>
                  <a:cubicBezTo>
                    <a:pt x="67" y="217"/>
                    <a:pt x="37" y="55"/>
                    <a:pt x="155" y="55"/>
                  </a:cubicBezTo>
                </a:path>
              </a:pathLst>
            </a:custGeom>
            <a:solidFill>
              <a:srgbClr val="BF9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8" name="Google Shape;2008;p340"/>
            <p:cNvSpPr/>
            <p:nvPr/>
          </p:nvSpPr>
          <p:spPr>
            <a:xfrm>
              <a:off x="3906" y="1906"/>
              <a:ext cx="629" cy="235"/>
            </a:xfrm>
            <a:custGeom>
              <a:rect b="b" l="l" r="r" t="t"/>
              <a:pathLst>
                <a:path extrusionOk="0" h="276" w="737">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close/>
                </a:path>
              </a:pathLst>
            </a:custGeom>
            <a:solidFill>
              <a:srgbClr val="7491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09" name="Google Shape;2009;p340"/>
            <p:cNvSpPr/>
            <p:nvPr/>
          </p:nvSpPr>
          <p:spPr>
            <a:xfrm>
              <a:off x="4157" y="1906"/>
              <a:ext cx="127" cy="235"/>
            </a:xfrm>
            <a:custGeom>
              <a:rect b="b" l="l" r="r" t="t"/>
              <a:pathLst>
                <a:path extrusionOk="0" h="276" w="149">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0" name="Google Shape;2010;p340"/>
            <p:cNvSpPr/>
            <p:nvPr/>
          </p:nvSpPr>
          <p:spPr>
            <a:xfrm>
              <a:off x="4158" y="1694"/>
              <a:ext cx="125" cy="304"/>
            </a:xfrm>
            <a:custGeom>
              <a:rect b="b" l="l" r="r" t="t"/>
              <a:pathLst>
                <a:path extrusionOk="0" h="356" w="147">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1" name="Google Shape;2011;p340"/>
            <p:cNvSpPr/>
            <p:nvPr/>
          </p:nvSpPr>
          <p:spPr>
            <a:xfrm>
              <a:off x="4338" y="1699"/>
              <a:ext cx="64" cy="95"/>
            </a:xfrm>
            <a:custGeom>
              <a:rect b="b" l="l" r="r" t="t"/>
              <a:pathLst>
                <a:path extrusionOk="0" h="111" w="75">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2" name="Google Shape;2012;p340"/>
            <p:cNvSpPr/>
            <p:nvPr/>
          </p:nvSpPr>
          <p:spPr>
            <a:xfrm>
              <a:off x="4039" y="1699"/>
              <a:ext cx="65" cy="95"/>
            </a:xfrm>
            <a:custGeom>
              <a:rect b="b" l="l" r="r" t="t"/>
              <a:pathLst>
                <a:path extrusionOk="0" h="111" w="76">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3" name="Google Shape;2013;p340"/>
            <p:cNvSpPr/>
            <p:nvPr/>
          </p:nvSpPr>
          <p:spPr>
            <a:xfrm>
              <a:off x="4158" y="1854"/>
              <a:ext cx="125" cy="44"/>
            </a:xfrm>
            <a:custGeom>
              <a:rect b="b" l="l" r="r" t="t"/>
              <a:pathLst>
                <a:path extrusionOk="0" h="51" w="147">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5A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4" name="Google Shape;2014;p340"/>
            <p:cNvSpPr/>
            <p:nvPr/>
          </p:nvSpPr>
          <p:spPr>
            <a:xfrm>
              <a:off x="4048" y="1500"/>
              <a:ext cx="346" cy="384"/>
            </a:xfrm>
            <a:custGeom>
              <a:rect b="b" l="l" r="r" t="t"/>
              <a:pathLst>
                <a:path extrusionOk="0" h="450" w="406">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5" name="Google Shape;2015;p340"/>
            <p:cNvSpPr/>
            <p:nvPr/>
          </p:nvSpPr>
          <p:spPr>
            <a:xfrm>
              <a:off x="4025" y="1489"/>
              <a:ext cx="367" cy="265"/>
            </a:xfrm>
            <a:custGeom>
              <a:rect b="b" l="l" r="r" t="t"/>
              <a:pathLst>
                <a:path extrusionOk="0" h="310" w="430">
                  <a:moveTo>
                    <a:pt x="259" y="148"/>
                  </a:moveTo>
                  <a:cubicBezTo>
                    <a:pt x="295" y="223"/>
                    <a:pt x="310" y="246"/>
                    <a:pt x="357" y="226"/>
                  </a:cubicBezTo>
                  <a:cubicBezTo>
                    <a:pt x="405" y="206"/>
                    <a:pt x="396" y="262"/>
                    <a:pt x="387" y="301"/>
                  </a:cubicBezTo>
                  <a:cubicBezTo>
                    <a:pt x="430" y="248"/>
                    <a:pt x="425" y="197"/>
                    <a:pt x="411" y="145"/>
                  </a:cubicBezTo>
                  <a:cubicBezTo>
                    <a:pt x="397" y="88"/>
                    <a:pt x="325" y="2"/>
                    <a:pt x="257" y="4"/>
                  </a:cubicBezTo>
                  <a:cubicBezTo>
                    <a:pt x="220" y="0"/>
                    <a:pt x="164" y="5"/>
                    <a:pt x="104" y="47"/>
                  </a:cubicBezTo>
                  <a:cubicBezTo>
                    <a:pt x="0" y="122"/>
                    <a:pt x="35" y="290"/>
                    <a:pt x="63" y="310"/>
                  </a:cubicBezTo>
                  <a:cubicBezTo>
                    <a:pt x="36" y="155"/>
                    <a:pt x="102" y="186"/>
                    <a:pt x="148" y="105"/>
                  </a:cubicBezTo>
                  <a:cubicBezTo>
                    <a:pt x="163" y="69"/>
                    <a:pt x="221" y="67"/>
                    <a:pt x="259" y="148"/>
                  </a:cubicBezTo>
                  <a:close/>
                </a:path>
              </a:pathLst>
            </a:custGeom>
            <a:solidFill>
              <a:srgbClr val="BF9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6" name="Google Shape;2016;p340"/>
            <p:cNvSpPr/>
            <p:nvPr/>
          </p:nvSpPr>
          <p:spPr>
            <a:xfrm>
              <a:off x="4064" y="1911"/>
              <a:ext cx="125" cy="230"/>
            </a:xfrm>
            <a:custGeom>
              <a:rect b="b" l="l" r="r" t="t"/>
              <a:pathLst>
                <a:path extrusionOk="0" h="230" w="125">
                  <a:moveTo>
                    <a:pt x="125" y="230"/>
                  </a:moveTo>
                  <a:lnTo>
                    <a:pt x="71" y="230"/>
                  </a:lnTo>
                  <a:lnTo>
                    <a:pt x="67" y="230"/>
                  </a:lnTo>
                  <a:lnTo>
                    <a:pt x="13" y="180"/>
                  </a:lnTo>
                  <a:lnTo>
                    <a:pt x="68" y="142"/>
                  </a:lnTo>
                  <a:lnTo>
                    <a:pt x="0" y="111"/>
                  </a:lnTo>
                  <a:lnTo>
                    <a:pt x="45" y="41"/>
                  </a:lnTo>
                  <a:lnTo>
                    <a:pt x="63" y="13"/>
                  </a:lnTo>
                  <a:lnTo>
                    <a:pt x="93" y="0"/>
                  </a:lnTo>
                  <a:lnTo>
                    <a:pt x="93" y="32"/>
                  </a:lnTo>
                  <a:lnTo>
                    <a:pt x="124" y="230"/>
                  </a:lnTo>
                  <a:lnTo>
                    <a:pt x="125" y="23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7" name="Google Shape;2017;p340"/>
            <p:cNvSpPr/>
            <p:nvPr/>
          </p:nvSpPr>
          <p:spPr>
            <a:xfrm>
              <a:off x="4253" y="1909"/>
              <a:ext cx="123" cy="232"/>
            </a:xfrm>
            <a:custGeom>
              <a:rect b="b" l="l" r="r" t="t"/>
              <a:pathLst>
                <a:path extrusionOk="0" h="232" w="123">
                  <a:moveTo>
                    <a:pt x="55" y="143"/>
                  </a:moveTo>
                  <a:lnTo>
                    <a:pt x="111" y="179"/>
                  </a:lnTo>
                  <a:lnTo>
                    <a:pt x="56" y="232"/>
                  </a:lnTo>
                  <a:lnTo>
                    <a:pt x="52" y="232"/>
                  </a:lnTo>
                  <a:lnTo>
                    <a:pt x="0" y="232"/>
                  </a:lnTo>
                  <a:lnTo>
                    <a:pt x="0" y="232"/>
                  </a:lnTo>
                  <a:lnTo>
                    <a:pt x="31" y="32"/>
                  </a:lnTo>
                  <a:lnTo>
                    <a:pt x="31" y="0"/>
                  </a:lnTo>
                  <a:lnTo>
                    <a:pt x="68" y="16"/>
                  </a:lnTo>
                  <a:lnTo>
                    <a:pt x="84" y="44"/>
                  </a:lnTo>
                  <a:lnTo>
                    <a:pt x="123" y="110"/>
                  </a:lnTo>
                  <a:lnTo>
                    <a:pt x="55" y="143"/>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8" name="Google Shape;2018;p340"/>
            <p:cNvSpPr/>
            <p:nvPr/>
          </p:nvSpPr>
          <p:spPr>
            <a:xfrm>
              <a:off x="5433" y="1149"/>
              <a:ext cx="201" cy="511"/>
            </a:xfrm>
            <a:custGeom>
              <a:rect b="b" l="l" r="r" t="t"/>
              <a:pathLst>
                <a:path extrusionOk="0" h="598" w="236">
                  <a:moveTo>
                    <a:pt x="85" y="54"/>
                  </a:moveTo>
                  <a:cubicBezTo>
                    <a:pt x="94" y="25"/>
                    <a:pt x="163" y="0"/>
                    <a:pt x="191" y="103"/>
                  </a:cubicBezTo>
                  <a:cubicBezTo>
                    <a:pt x="219" y="206"/>
                    <a:pt x="205" y="243"/>
                    <a:pt x="221" y="279"/>
                  </a:cubicBezTo>
                  <a:cubicBezTo>
                    <a:pt x="236" y="316"/>
                    <a:pt x="200" y="598"/>
                    <a:pt x="113" y="597"/>
                  </a:cubicBezTo>
                  <a:cubicBezTo>
                    <a:pt x="20" y="596"/>
                    <a:pt x="0" y="326"/>
                    <a:pt x="18" y="271"/>
                  </a:cubicBezTo>
                  <a:cubicBezTo>
                    <a:pt x="37" y="217"/>
                    <a:pt x="20" y="54"/>
                    <a:pt x="85" y="54"/>
                  </a:cubicBezTo>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19" name="Google Shape;2019;p340"/>
            <p:cNvSpPr/>
            <p:nvPr/>
          </p:nvSpPr>
          <p:spPr>
            <a:xfrm>
              <a:off x="5638" y="1149"/>
              <a:ext cx="202" cy="511"/>
            </a:xfrm>
            <a:custGeom>
              <a:rect b="b" l="l" r="r" t="t"/>
              <a:pathLst>
                <a:path extrusionOk="0" h="598" w="237">
                  <a:moveTo>
                    <a:pt x="151" y="54"/>
                  </a:moveTo>
                  <a:cubicBezTo>
                    <a:pt x="142" y="25"/>
                    <a:pt x="73" y="0"/>
                    <a:pt x="45" y="103"/>
                  </a:cubicBezTo>
                  <a:cubicBezTo>
                    <a:pt x="17" y="206"/>
                    <a:pt x="31" y="243"/>
                    <a:pt x="15" y="279"/>
                  </a:cubicBezTo>
                  <a:cubicBezTo>
                    <a:pt x="0" y="316"/>
                    <a:pt x="37" y="598"/>
                    <a:pt x="123" y="597"/>
                  </a:cubicBezTo>
                  <a:cubicBezTo>
                    <a:pt x="216" y="596"/>
                    <a:pt x="237" y="326"/>
                    <a:pt x="218" y="271"/>
                  </a:cubicBezTo>
                  <a:cubicBezTo>
                    <a:pt x="200" y="217"/>
                    <a:pt x="216" y="54"/>
                    <a:pt x="151" y="54"/>
                  </a:cubicBezTo>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0" name="Google Shape;2020;p340"/>
            <p:cNvSpPr/>
            <p:nvPr/>
          </p:nvSpPr>
          <p:spPr>
            <a:xfrm>
              <a:off x="5326" y="1557"/>
              <a:ext cx="629" cy="236"/>
            </a:xfrm>
            <a:custGeom>
              <a:rect b="b" l="l" r="r" t="t"/>
              <a:pathLst>
                <a:path extrusionOk="0" h="276" w="737">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1" name="Google Shape;2021;p340"/>
            <p:cNvSpPr/>
            <p:nvPr/>
          </p:nvSpPr>
          <p:spPr>
            <a:xfrm>
              <a:off x="5577" y="1557"/>
              <a:ext cx="127" cy="236"/>
            </a:xfrm>
            <a:custGeom>
              <a:rect b="b" l="l" r="r" t="t"/>
              <a:pathLst>
                <a:path extrusionOk="0" h="276" w="149">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2" name="Google Shape;2022;p340"/>
            <p:cNvSpPr/>
            <p:nvPr/>
          </p:nvSpPr>
          <p:spPr>
            <a:xfrm>
              <a:off x="5578" y="1346"/>
              <a:ext cx="126" cy="304"/>
            </a:xfrm>
            <a:custGeom>
              <a:rect b="b" l="l" r="r" t="t"/>
              <a:pathLst>
                <a:path extrusionOk="0" h="356" w="148">
                  <a:moveTo>
                    <a:pt x="0" y="98"/>
                  </a:moveTo>
                  <a:cubicBezTo>
                    <a:pt x="0" y="219"/>
                    <a:pt x="0" y="219"/>
                    <a:pt x="0" y="219"/>
                  </a:cubicBezTo>
                  <a:cubicBezTo>
                    <a:pt x="0" y="278"/>
                    <a:pt x="0" y="278"/>
                    <a:pt x="0" y="278"/>
                  </a:cubicBezTo>
                  <a:cubicBezTo>
                    <a:pt x="37" y="354"/>
                    <a:pt x="103" y="356"/>
                    <a:pt x="148" y="278"/>
                  </a:cubicBezTo>
                  <a:cubicBezTo>
                    <a:pt x="148" y="219"/>
                    <a:pt x="148" y="219"/>
                    <a:pt x="148" y="219"/>
                  </a:cubicBezTo>
                  <a:cubicBezTo>
                    <a:pt x="148" y="98"/>
                    <a:pt x="148" y="98"/>
                    <a:pt x="148" y="98"/>
                  </a:cubicBezTo>
                  <a:cubicBezTo>
                    <a:pt x="148" y="0"/>
                    <a:pt x="0" y="0"/>
                    <a:pt x="0" y="98"/>
                  </a:cubicBezTo>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3" name="Google Shape;2023;p340"/>
            <p:cNvSpPr/>
            <p:nvPr/>
          </p:nvSpPr>
          <p:spPr>
            <a:xfrm>
              <a:off x="5758" y="1351"/>
              <a:ext cx="64" cy="94"/>
            </a:xfrm>
            <a:custGeom>
              <a:rect b="b" l="l" r="r" t="t"/>
              <a:pathLst>
                <a:path extrusionOk="0" h="111" w="75">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4" name="Google Shape;2024;p340"/>
            <p:cNvSpPr/>
            <p:nvPr/>
          </p:nvSpPr>
          <p:spPr>
            <a:xfrm>
              <a:off x="5459" y="1351"/>
              <a:ext cx="65" cy="94"/>
            </a:xfrm>
            <a:custGeom>
              <a:rect b="b" l="l" r="r" t="t"/>
              <a:pathLst>
                <a:path extrusionOk="0" h="111" w="76">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5" name="Google Shape;2025;p340"/>
            <p:cNvSpPr/>
            <p:nvPr/>
          </p:nvSpPr>
          <p:spPr>
            <a:xfrm>
              <a:off x="5578" y="1506"/>
              <a:ext cx="126" cy="44"/>
            </a:xfrm>
            <a:custGeom>
              <a:rect b="b" l="l" r="r" t="t"/>
              <a:pathLst>
                <a:path extrusionOk="0" h="51" w="148">
                  <a:moveTo>
                    <a:pt x="148" y="0"/>
                  </a:moveTo>
                  <a:cubicBezTo>
                    <a:pt x="0" y="0"/>
                    <a:pt x="0" y="0"/>
                    <a:pt x="0" y="0"/>
                  </a:cubicBezTo>
                  <a:cubicBezTo>
                    <a:pt x="0" y="5"/>
                    <a:pt x="0" y="5"/>
                    <a:pt x="0" y="5"/>
                  </a:cubicBezTo>
                  <a:cubicBezTo>
                    <a:pt x="0" y="5"/>
                    <a:pt x="46" y="51"/>
                    <a:pt x="73" y="51"/>
                  </a:cubicBezTo>
                  <a:cubicBezTo>
                    <a:pt x="100" y="51"/>
                    <a:pt x="148" y="4"/>
                    <a:pt x="148" y="4"/>
                  </a:cubicBezTo>
                  <a:cubicBezTo>
                    <a:pt x="148" y="0"/>
                    <a:pt x="148" y="0"/>
                    <a:pt x="148" y="0"/>
                  </a:cubicBezTo>
                </a:path>
              </a:pathLst>
            </a:custGeom>
            <a:solidFill>
              <a:srgbClr val="C5B0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6" name="Google Shape;2026;p340"/>
            <p:cNvSpPr/>
            <p:nvPr/>
          </p:nvSpPr>
          <p:spPr>
            <a:xfrm>
              <a:off x="5468" y="1152"/>
              <a:ext cx="346" cy="384"/>
            </a:xfrm>
            <a:custGeom>
              <a:rect b="b" l="l" r="r" t="t"/>
              <a:pathLst>
                <a:path extrusionOk="0" h="450" w="406">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7" name="Google Shape;2027;p340"/>
            <p:cNvSpPr/>
            <p:nvPr/>
          </p:nvSpPr>
          <p:spPr>
            <a:xfrm>
              <a:off x="5461" y="1142"/>
              <a:ext cx="349" cy="263"/>
            </a:xfrm>
            <a:custGeom>
              <a:rect b="b" l="l" r="r" t="t"/>
              <a:pathLst>
                <a:path extrusionOk="0" h="308" w="409">
                  <a:moveTo>
                    <a:pt x="392" y="143"/>
                  </a:moveTo>
                  <a:cubicBezTo>
                    <a:pt x="378" y="86"/>
                    <a:pt x="306" y="0"/>
                    <a:pt x="238" y="2"/>
                  </a:cubicBezTo>
                  <a:cubicBezTo>
                    <a:pt x="228" y="1"/>
                    <a:pt x="217" y="0"/>
                    <a:pt x="204" y="1"/>
                  </a:cubicBezTo>
                  <a:cubicBezTo>
                    <a:pt x="192" y="0"/>
                    <a:pt x="181" y="1"/>
                    <a:pt x="171" y="2"/>
                  </a:cubicBezTo>
                  <a:cubicBezTo>
                    <a:pt x="103" y="0"/>
                    <a:pt x="31" y="86"/>
                    <a:pt x="16" y="143"/>
                  </a:cubicBezTo>
                  <a:cubicBezTo>
                    <a:pt x="5" y="189"/>
                    <a:pt x="0" y="234"/>
                    <a:pt x="28" y="280"/>
                  </a:cubicBezTo>
                  <a:cubicBezTo>
                    <a:pt x="32" y="294"/>
                    <a:pt x="38" y="304"/>
                    <a:pt x="44" y="308"/>
                  </a:cubicBezTo>
                  <a:cubicBezTo>
                    <a:pt x="38" y="273"/>
                    <a:pt x="37" y="247"/>
                    <a:pt x="39" y="227"/>
                  </a:cubicBezTo>
                  <a:cubicBezTo>
                    <a:pt x="44" y="219"/>
                    <a:pt x="54" y="217"/>
                    <a:pt x="71" y="224"/>
                  </a:cubicBezTo>
                  <a:cubicBezTo>
                    <a:pt x="118" y="244"/>
                    <a:pt x="133" y="221"/>
                    <a:pt x="168" y="146"/>
                  </a:cubicBezTo>
                  <a:cubicBezTo>
                    <a:pt x="179" y="123"/>
                    <a:pt x="188" y="96"/>
                    <a:pt x="204" y="96"/>
                  </a:cubicBezTo>
                  <a:cubicBezTo>
                    <a:pt x="221" y="96"/>
                    <a:pt x="230" y="123"/>
                    <a:pt x="240" y="146"/>
                  </a:cubicBezTo>
                  <a:cubicBezTo>
                    <a:pt x="276" y="221"/>
                    <a:pt x="291" y="244"/>
                    <a:pt x="338" y="224"/>
                  </a:cubicBezTo>
                  <a:cubicBezTo>
                    <a:pt x="355" y="217"/>
                    <a:pt x="365" y="219"/>
                    <a:pt x="370" y="227"/>
                  </a:cubicBezTo>
                  <a:cubicBezTo>
                    <a:pt x="372" y="247"/>
                    <a:pt x="371" y="273"/>
                    <a:pt x="365" y="308"/>
                  </a:cubicBezTo>
                  <a:cubicBezTo>
                    <a:pt x="371" y="304"/>
                    <a:pt x="376" y="294"/>
                    <a:pt x="381" y="280"/>
                  </a:cubicBezTo>
                  <a:cubicBezTo>
                    <a:pt x="409" y="234"/>
                    <a:pt x="404" y="189"/>
                    <a:pt x="392" y="143"/>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8" name="Google Shape;2028;p340"/>
            <p:cNvSpPr/>
            <p:nvPr/>
          </p:nvSpPr>
          <p:spPr>
            <a:xfrm>
              <a:off x="5484" y="1562"/>
              <a:ext cx="125" cy="231"/>
            </a:xfrm>
            <a:custGeom>
              <a:rect b="b" l="l" r="r" t="t"/>
              <a:pathLst>
                <a:path extrusionOk="0" h="231" w="125">
                  <a:moveTo>
                    <a:pt x="125" y="230"/>
                  </a:moveTo>
                  <a:lnTo>
                    <a:pt x="71" y="230"/>
                  </a:lnTo>
                  <a:lnTo>
                    <a:pt x="68" y="231"/>
                  </a:lnTo>
                  <a:lnTo>
                    <a:pt x="13" y="181"/>
                  </a:lnTo>
                  <a:lnTo>
                    <a:pt x="68" y="143"/>
                  </a:lnTo>
                  <a:lnTo>
                    <a:pt x="0" y="111"/>
                  </a:lnTo>
                  <a:lnTo>
                    <a:pt x="45" y="41"/>
                  </a:lnTo>
                  <a:lnTo>
                    <a:pt x="63" y="14"/>
                  </a:lnTo>
                  <a:lnTo>
                    <a:pt x="93" y="0"/>
                  </a:lnTo>
                  <a:lnTo>
                    <a:pt x="93" y="33"/>
                  </a:lnTo>
                  <a:lnTo>
                    <a:pt x="124" y="231"/>
                  </a:lnTo>
                  <a:lnTo>
                    <a:pt x="125" y="23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29" name="Google Shape;2029;p340"/>
            <p:cNvSpPr/>
            <p:nvPr/>
          </p:nvSpPr>
          <p:spPr>
            <a:xfrm>
              <a:off x="5673" y="1561"/>
              <a:ext cx="123" cy="232"/>
            </a:xfrm>
            <a:custGeom>
              <a:rect b="b" l="l" r="r" t="t"/>
              <a:pathLst>
                <a:path extrusionOk="0" h="232" w="123">
                  <a:moveTo>
                    <a:pt x="55" y="142"/>
                  </a:moveTo>
                  <a:lnTo>
                    <a:pt x="112" y="179"/>
                  </a:lnTo>
                  <a:lnTo>
                    <a:pt x="56" y="232"/>
                  </a:lnTo>
                  <a:lnTo>
                    <a:pt x="53" y="231"/>
                  </a:lnTo>
                  <a:lnTo>
                    <a:pt x="0" y="231"/>
                  </a:lnTo>
                  <a:lnTo>
                    <a:pt x="1" y="232"/>
                  </a:lnTo>
                  <a:lnTo>
                    <a:pt x="31" y="31"/>
                  </a:lnTo>
                  <a:lnTo>
                    <a:pt x="31" y="0"/>
                  </a:lnTo>
                  <a:lnTo>
                    <a:pt x="68" y="16"/>
                  </a:lnTo>
                  <a:lnTo>
                    <a:pt x="84" y="43"/>
                  </a:lnTo>
                  <a:lnTo>
                    <a:pt x="123" y="110"/>
                  </a:lnTo>
                  <a:lnTo>
                    <a:pt x="55" y="142"/>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0" name="Google Shape;2030;p340"/>
            <p:cNvSpPr/>
            <p:nvPr/>
          </p:nvSpPr>
          <p:spPr>
            <a:xfrm>
              <a:off x="5595" y="1841"/>
              <a:ext cx="663" cy="300"/>
            </a:xfrm>
            <a:custGeom>
              <a:rect b="b" l="l" r="r" t="t"/>
              <a:pathLst>
                <a:path extrusionOk="0" h="352" w="777">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1" name="Google Shape;2031;p340"/>
            <p:cNvSpPr/>
            <p:nvPr/>
          </p:nvSpPr>
          <p:spPr>
            <a:xfrm>
              <a:off x="5595" y="1841"/>
              <a:ext cx="663" cy="300"/>
            </a:xfrm>
            <a:custGeom>
              <a:rect b="b" l="l" r="r" t="t"/>
              <a:pathLst>
                <a:path extrusionOk="0" h="352" w="777">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7CA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2" name="Google Shape;2032;p340"/>
            <p:cNvSpPr/>
            <p:nvPr/>
          </p:nvSpPr>
          <p:spPr>
            <a:xfrm>
              <a:off x="5855" y="1625"/>
              <a:ext cx="143" cy="298"/>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DBB1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3" name="Google Shape;2033;p340"/>
            <p:cNvSpPr/>
            <p:nvPr/>
          </p:nvSpPr>
          <p:spPr>
            <a:xfrm>
              <a:off x="5761" y="1606"/>
              <a:ext cx="60" cy="87"/>
            </a:xfrm>
            <a:custGeom>
              <a:rect b="b" l="l" r="r" t="t"/>
              <a:pathLst>
                <a:path extrusionOk="0" h="102" w="70">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4" name="Google Shape;2034;p340"/>
            <p:cNvSpPr/>
            <p:nvPr/>
          </p:nvSpPr>
          <p:spPr>
            <a:xfrm>
              <a:off x="6031" y="1606"/>
              <a:ext cx="60" cy="87"/>
            </a:xfrm>
            <a:custGeom>
              <a:rect b="b" l="l" r="r" t="t"/>
              <a:pathLst>
                <a:path extrusionOk="0" h="102" w="70">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5" name="Google Shape;2035;p340"/>
            <p:cNvSpPr/>
            <p:nvPr/>
          </p:nvSpPr>
          <p:spPr>
            <a:xfrm>
              <a:off x="5895" y="1910"/>
              <a:ext cx="62" cy="60"/>
            </a:xfrm>
            <a:custGeom>
              <a:rect b="b" l="l" r="r" t="t"/>
              <a:pathLst>
                <a:path extrusionOk="0" h="70" w="72">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6" name="Google Shape;2036;p340"/>
            <p:cNvSpPr/>
            <p:nvPr/>
          </p:nvSpPr>
          <p:spPr>
            <a:xfrm>
              <a:off x="5889" y="1970"/>
              <a:ext cx="76" cy="171"/>
            </a:xfrm>
            <a:custGeom>
              <a:rect b="b" l="l" r="r" t="t"/>
              <a:pathLst>
                <a:path extrusionOk="0" h="171" w="76">
                  <a:moveTo>
                    <a:pt x="24" y="0"/>
                  </a:moveTo>
                  <a:lnTo>
                    <a:pt x="0" y="171"/>
                  </a:lnTo>
                  <a:lnTo>
                    <a:pt x="76" y="171"/>
                  </a:lnTo>
                  <a:lnTo>
                    <a:pt x="51" y="0"/>
                  </a:lnTo>
                  <a:lnTo>
                    <a:pt x="24"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7" name="Google Shape;2037;p340"/>
            <p:cNvSpPr/>
            <p:nvPr/>
          </p:nvSpPr>
          <p:spPr>
            <a:xfrm>
              <a:off x="5889" y="1970"/>
              <a:ext cx="76" cy="171"/>
            </a:xfrm>
            <a:custGeom>
              <a:rect b="b" l="l" r="r" t="t"/>
              <a:pathLst>
                <a:path extrusionOk="0" h="171" w="76">
                  <a:moveTo>
                    <a:pt x="24" y="0"/>
                  </a:moveTo>
                  <a:lnTo>
                    <a:pt x="0" y="171"/>
                  </a:lnTo>
                  <a:lnTo>
                    <a:pt x="76" y="171"/>
                  </a:lnTo>
                  <a:lnTo>
                    <a:pt x="51" y="0"/>
                  </a:lnTo>
                  <a:lnTo>
                    <a:pt x="2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8" name="Google Shape;2038;p340"/>
            <p:cNvSpPr/>
            <p:nvPr/>
          </p:nvSpPr>
          <p:spPr>
            <a:xfrm>
              <a:off x="5849" y="1821"/>
              <a:ext cx="78" cy="150"/>
            </a:xfrm>
            <a:custGeom>
              <a:rect b="b" l="l" r="r" t="t"/>
              <a:pathLst>
                <a:path extrusionOk="0" h="150" w="78">
                  <a:moveTo>
                    <a:pt x="6" y="0"/>
                  </a:moveTo>
                  <a:lnTo>
                    <a:pt x="0" y="24"/>
                  </a:lnTo>
                  <a:lnTo>
                    <a:pt x="17" y="150"/>
                  </a:lnTo>
                  <a:lnTo>
                    <a:pt x="78" y="89"/>
                  </a:lnTo>
                  <a:lnTo>
                    <a:pt x="6"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39" name="Google Shape;2039;p340"/>
            <p:cNvSpPr/>
            <p:nvPr/>
          </p:nvSpPr>
          <p:spPr>
            <a:xfrm>
              <a:off x="5849" y="1821"/>
              <a:ext cx="78" cy="150"/>
            </a:xfrm>
            <a:custGeom>
              <a:rect b="b" l="l" r="r" t="t"/>
              <a:pathLst>
                <a:path extrusionOk="0" h="150" w="78">
                  <a:moveTo>
                    <a:pt x="6" y="0"/>
                  </a:moveTo>
                  <a:lnTo>
                    <a:pt x="0" y="24"/>
                  </a:lnTo>
                  <a:lnTo>
                    <a:pt x="17" y="150"/>
                  </a:lnTo>
                  <a:lnTo>
                    <a:pt x="78"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0" name="Google Shape;2040;p340"/>
            <p:cNvSpPr/>
            <p:nvPr/>
          </p:nvSpPr>
          <p:spPr>
            <a:xfrm>
              <a:off x="5855" y="1791"/>
              <a:ext cx="143" cy="50"/>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AF8E6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1" name="Google Shape;2041;p340"/>
            <p:cNvSpPr/>
            <p:nvPr/>
          </p:nvSpPr>
          <p:spPr>
            <a:xfrm>
              <a:off x="5708" y="1421"/>
              <a:ext cx="438" cy="404"/>
            </a:xfrm>
            <a:custGeom>
              <a:rect b="b" l="l" r="r" t="t"/>
              <a:pathLst>
                <a:path extrusionOk="0" h="473" w="51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DBB1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2" name="Google Shape;2042;p340"/>
            <p:cNvSpPr/>
            <p:nvPr/>
          </p:nvSpPr>
          <p:spPr>
            <a:xfrm>
              <a:off x="5752" y="1369"/>
              <a:ext cx="333" cy="310"/>
            </a:xfrm>
            <a:custGeom>
              <a:rect b="b" l="l" r="r" t="t"/>
              <a:pathLst>
                <a:path extrusionOk="0" h="363" w="390">
                  <a:moveTo>
                    <a:pt x="93" y="68"/>
                  </a:moveTo>
                  <a:cubicBezTo>
                    <a:pt x="179" y="0"/>
                    <a:pt x="350" y="10"/>
                    <a:pt x="390" y="66"/>
                  </a:cubicBezTo>
                  <a:cubicBezTo>
                    <a:pt x="374" y="123"/>
                    <a:pt x="386" y="276"/>
                    <a:pt x="374" y="357"/>
                  </a:cubicBezTo>
                  <a:cubicBezTo>
                    <a:pt x="374" y="357"/>
                    <a:pt x="374" y="357"/>
                    <a:pt x="374" y="357"/>
                  </a:cubicBezTo>
                  <a:cubicBezTo>
                    <a:pt x="374" y="358"/>
                    <a:pt x="374" y="359"/>
                    <a:pt x="374" y="360"/>
                  </a:cubicBezTo>
                  <a:cubicBezTo>
                    <a:pt x="373" y="360"/>
                    <a:pt x="372" y="362"/>
                    <a:pt x="372" y="363"/>
                  </a:cubicBezTo>
                  <a:cubicBezTo>
                    <a:pt x="371" y="363"/>
                    <a:pt x="368" y="363"/>
                    <a:pt x="367" y="362"/>
                  </a:cubicBezTo>
                  <a:cubicBezTo>
                    <a:pt x="367" y="362"/>
                    <a:pt x="366" y="361"/>
                    <a:pt x="366" y="361"/>
                  </a:cubicBezTo>
                  <a:cubicBezTo>
                    <a:pt x="366" y="354"/>
                    <a:pt x="366" y="340"/>
                    <a:pt x="366" y="339"/>
                  </a:cubicBezTo>
                  <a:cubicBezTo>
                    <a:pt x="367" y="328"/>
                    <a:pt x="370" y="318"/>
                    <a:pt x="371" y="307"/>
                  </a:cubicBezTo>
                  <a:cubicBezTo>
                    <a:pt x="363" y="255"/>
                    <a:pt x="339" y="245"/>
                    <a:pt x="327" y="183"/>
                  </a:cubicBezTo>
                  <a:cubicBezTo>
                    <a:pt x="324" y="179"/>
                    <a:pt x="321" y="175"/>
                    <a:pt x="318" y="171"/>
                  </a:cubicBezTo>
                  <a:cubicBezTo>
                    <a:pt x="315" y="167"/>
                    <a:pt x="311" y="162"/>
                    <a:pt x="307" y="158"/>
                  </a:cubicBezTo>
                  <a:cubicBezTo>
                    <a:pt x="305" y="157"/>
                    <a:pt x="303" y="156"/>
                    <a:pt x="301" y="154"/>
                  </a:cubicBezTo>
                  <a:cubicBezTo>
                    <a:pt x="254" y="137"/>
                    <a:pt x="256" y="150"/>
                    <a:pt x="212" y="168"/>
                  </a:cubicBezTo>
                  <a:cubicBezTo>
                    <a:pt x="195" y="175"/>
                    <a:pt x="148" y="188"/>
                    <a:pt x="129" y="186"/>
                  </a:cubicBezTo>
                  <a:cubicBezTo>
                    <a:pt x="121" y="186"/>
                    <a:pt x="94" y="183"/>
                    <a:pt x="93" y="176"/>
                  </a:cubicBezTo>
                  <a:cubicBezTo>
                    <a:pt x="58" y="230"/>
                    <a:pt x="55" y="269"/>
                    <a:pt x="45" y="315"/>
                  </a:cubicBezTo>
                  <a:cubicBezTo>
                    <a:pt x="46" y="323"/>
                    <a:pt x="48" y="331"/>
                    <a:pt x="48" y="339"/>
                  </a:cubicBezTo>
                  <a:cubicBezTo>
                    <a:pt x="48" y="340"/>
                    <a:pt x="49" y="354"/>
                    <a:pt x="48" y="361"/>
                  </a:cubicBezTo>
                  <a:cubicBezTo>
                    <a:pt x="48" y="361"/>
                    <a:pt x="48" y="362"/>
                    <a:pt x="48" y="362"/>
                  </a:cubicBezTo>
                  <a:cubicBezTo>
                    <a:pt x="47" y="363"/>
                    <a:pt x="43" y="363"/>
                    <a:pt x="43" y="363"/>
                  </a:cubicBezTo>
                  <a:cubicBezTo>
                    <a:pt x="43" y="362"/>
                    <a:pt x="41" y="360"/>
                    <a:pt x="41" y="360"/>
                  </a:cubicBezTo>
                  <a:cubicBezTo>
                    <a:pt x="40" y="356"/>
                    <a:pt x="40" y="354"/>
                    <a:pt x="40" y="351"/>
                  </a:cubicBezTo>
                  <a:cubicBezTo>
                    <a:pt x="39" y="347"/>
                    <a:pt x="39" y="342"/>
                    <a:pt x="38" y="338"/>
                  </a:cubicBezTo>
                  <a:cubicBezTo>
                    <a:pt x="25" y="288"/>
                    <a:pt x="0" y="89"/>
                    <a:pt x="93" y="68"/>
                  </a:cubicBezTo>
                  <a:close/>
                  <a:moveTo>
                    <a:pt x="224" y="135"/>
                  </a:moveTo>
                  <a:cubicBezTo>
                    <a:pt x="225" y="135"/>
                    <a:pt x="227" y="134"/>
                    <a:pt x="228" y="134"/>
                  </a:cubicBezTo>
                  <a:cubicBezTo>
                    <a:pt x="226" y="134"/>
                    <a:pt x="224" y="135"/>
                    <a:pt x="222" y="135"/>
                  </a:cubicBezTo>
                  <a:cubicBezTo>
                    <a:pt x="222" y="135"/>
                    <a:pt x="223" y="135"/>
                    <a:pt x="224" y="135"/>
                  </a:cubicBez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3" name="Google Shape;2043;p340"/>
            <p:cNvSpPr/>
            <p:nvPr/>
          </p:nvSpPr>
          <p:spPr>
            <a:xfrm>
              <a:off x="5927" y="1821"/>
              <a:ext cx="75" cy="151"/>
            </a:xfrm>
            <a:custGeom>
              <a:rect b="b" l="l" r="r" t="t"/>
              <a:pathLst>
                <a:path extrusionOk="0" h="151" w="75">
                  <a:moveTo>
                    <a:pt x="71" y="0"/>
                  </a:moveTo>
                  <a:lnTo>
                    <a:pt x="75" y="24"/>
                  </a:lnTo>
                  <a:lnTo>
                    <a:pt x="59" y="151"/>
                  </a:lnTo>
                  <a:lnTo>
                    <a:pt x="0" y="89"/>
                  </a:lnTo>
                  <a:lnTo>
                    <a:pt x="71"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4" name="Google Shape;2044;p340"/>
            <p:cNvSpPr/>
            <p:nvPr/>
          </p:nvSpPr>
          <p:spPr>
            <a:xfrm>
              <a:off x="5927" y="1821"/>
              <a:ext cx="75" cy="151"/>
            </a:xfrm>
            <a:custGeom>
              <a:rect b="b" l="l" r="r" t="t"/>
              <a:pathLst>
                <a:path extrusionOk="0" h="151" w="75">
                  <a:moveTo>
                    <a:pt x="71" y="0"/>
                  </a:moveTo>
                  <a:lnTo>
                    <a:pt x="75" y="24"/>
                  </a:lnTo>
                  <a:lnTo>
                    <a:pt x="59" y="151"/>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5" name="Google Shape;2045;p340"/>
            <p:cNvSpPr/>
            <p:nvPr/>
          </p:nvSpPr>
          <p:spPr>
            <a:xfrm>
              <a:off x="5855" y="1819"/>
              <a:ext cx="143" cy="91"/>
            </a:xfrm>
            <a:custGeom>
              <a:rect b="b" l="l" r="r" t="t"/>
              <a:pathLst>
                <a:path extrusionOk="0" h="91" w="143">
                  <a:moveTo>
                    <a:pt x="143" y="0"/>
                  </a:moveTo>
                  <a:lnTo>
                    <a:pt x="72" y="88"/>
                  </a:lnTo>
                  <a:lnTo>
                    <a:pt x="0" y="0"/>
                  </a:lnTo>
                  <a:lnTo>
                    <a:pt x="0" y="2"/>
                  </a:lnTo>
                  <a:lnTo>
                    <a:pt x="72" y="91"/>
                  </a:lnTo>
                  <a:lnTo>
                    <a:pt x="72" y="91"/>
                  </a:lnTo>
                  <a:lnTo>
                    <a:pt x="143" y="2"/>
                  </a:lnTo>
                  <a:lnTo>
                    <a:pt x="143" y="0"/>
                  </a:lnTo>
                  <a:close/>
                </a:path>
              </a:pathLst>
            </a:custGeom>
            <a:solidFill>
              <a:srgbClr val="D0A8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6" name="Google Shape;2046;p340"/>
            <p:cNvSpPr/>
            <p:nvPr/>
          </p:nvSpPr>
          <p:spPr>
            <a:xfrm>
              <a:off x="5855" y="1819"/>
              <a:ext cx="143" cy="91"/>
            </a:xfrm>
            <a:custGeom>
              <a:rect b="b" l="l" r="r" t="t"/>
              <a:pathLst>
                <a:path extrusionOk="0" h="91" w="143">
                  <a:moveTo>
                    <a:pt x="143" y="0"/>
                  </a:moveTo>
                  <a:lnTo>
                    <a:pt x="72" y="88"/>
                  </a:lnTo>
                  <a:lnTo>
                    <a:pt x="0" y="0"/>
                  </a:lnTo>
                  <a:lnTo>
                    <a:pt x="0" y="2"/>
                  </a:lnTo>
                  <a:lnTo>
                    <a:pt x="72" y="91"/>
                  </a:lnTo>
                  <a:lnTo>
                    <a:pt x="72" y="91"/>
                  </a:lnTo>
                  <a:lnTo>
                    <a:pt x="143" y="2"/>
                  </a:lnTo>
                  <a:lnTo>
                    <a:pt x="1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7" name="Google Shape;2047;p340"/>
            <p:cNvSpPr/>
            <p:nvPr/>
          </p:nvSpPr>
          <p:spPr>
            <a:xfrm>
              <a:off x="5913" y="1970"/>
              <a:ext cx="27" cy="1"/>
            </a:xfrm>
            <a:custGeom>
              <a:rect b="b" l="l" r="r" t="t"/>
              <a:pathLst>
                <a:path extrusionOk="0" h="1" w="27">
                  <a:moveTo>
                    <a:pt x="0" y="0"/>
                  </a:moveTo>
                  <a:lnTo>
                    <a:pt x="0" y="1"/>
                  </a:lnTo>
                  <a:lnTo>
                    <a:pt x="0" y="1"/>
                  </a:lnTo>
                  <a:lnTo>
                    <a:pt x="0" y="0"/>
                  </a:lnTo>
                  <a:close/>
                  <a:moveTo>
                    <a:pt x="27" y="0"/>
                  </a:moveTo>
                  <a:lnTo>
                    <a:pt x="27" y="0"/>
                  </a:lnTo>
                  <a:lnTo>
                    <a:pt x="27" y="1"/>
                  </a:lnTo>
                  <a:lnTo>
                    <a:pt x="27" y="1"/>
                  </a:lnTo>
                  <a:lnTo>
                    <a:pt x="27" y="0"/>
                  </a:lnTo>
                  <a:close/>
                </a:path>
              </a:pathLst>
            </a:custGeom>
            <a:solidFill>
              <a:srgbClr val="E5E5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8" name="Google Shape;2048;p340"/>
            <p:cNvSpPr/>
            <p:nvPr/>
          </p:nvSpPr>
          <p:spPr>
            <a:xfrm>
              <a:off x="5913" y="1970"/>
              <a:ext cx="27" cy="1"/>
            </a:xfrm>
            <a:custGeom>
              <a:rect b="b" l="l" r="r" t="t"/>
              <a:pathLst>
                <a:path extrusionOk="0" h="1" w="27">
                  <a:moveTo>
                    <a:pt x="0" y="0"/>
                  </a:moveTo>
                  <a:lnTo>
                    <a:pt x="0" y="1"/>
                  </a:lnTo>
                  <a:lnTo>
                    <a:pt x="0" y="1"/>
                  </a:lnTo>
                  <a:lnTo>
                    <a:pt x="0" y="0"/>
                  </a:lnTo>
                  <a:moveTo>
                    <a:pt x="27" y="0"/>
                  </a:moveTo>
                  <a:lnTo>
                    <a:pt x="27" y="0"/>
                  </a:lnTo>
                  <a:lnTo>
                    <a:pt x="27" y="1"/>
                  </a:lnTo>
                  <a:lnTo>
                    <a:pt x="27" y="1"/>
                  </a:lnTo>
                  <a:lnTo>
                    <a:pt x="2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49" name="Google Shape;2049;p340"/>
            <p:cNvSpPr/>
            <p:nvPr/>
          </p:nvSpPr>
          <p:spPr>
            <a:xfrm>
              <a:off x="5913" y="1970"/>
              <a:ext cx="27" cy="1"/>
            </a:xfrm>
            <a:prstGeom prst="rect">
              <a:avLst/>
            </a:prstGeom>
            <a:solidFill>
              <a:srgbClr val="2F2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0" name="Google Shape;2050;p340"/>
            <p:cNvSpPr/>
            <p:nvPr/>
          </p:nvSpPr>
          <p:spPr>
            <a:xfrm>
              <a:off x="5913" y="1970"/>
              <a:ext cx="27" cy="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1" name="Google Shape;2051;p340"/>
            <p:cNvSpPr/>
            <p:nvPr/>
          </p:nvSpPr>
          <p:spPr>
            <a:xfrm>
              <a:off x="4728" y="1568"/>
              <a:ext cx="663" cy="300"/>
            </a:xfrm>
            <a:custGeom>
              <a:rect b="b" l="l" r="r" t="t"/>
              <a:pathLst>
                <a:path extrusionOk="0" h="352" w="777">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2" name="Google Shape;2052;p340"/>
            <p:cNvSpPr/>
            <p:nvPr/>
          </p:nvSpPr>
          <p:spPr>
            <a:xfrm>
              <a:off x="4728" y="1568"/>
              <a:ext cx="663" cy="300"/>
            </a:xfrm>
            <a:custGeom>
              <a:rect b="b" l="l" r="r" t="t"/>
              <a:pathLst>
                <a:path extrusionOk="0" h="352" w="777">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7491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3" name="Google Shape;2053;p340"/>
            <p:cNvSpPr/>
            <p:nvPr/>
          </p:nvSpPr>
          <p:spPr>
            <a:xfrm>
              <a:off x="4988" y="1351"/>
              <a:ext cx="143" cy="299"/>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4" name="Google Shape;2054;p340"/>
            <p:cNvSpPr/>
            <p:nvPr/>
          </p:nvSpPr>
          <p:spPr>
            <a:xfrm>
              <a:off x="4894" y="1333"/>
              <a:ext cx="60" cy="87"/>
            </a:xfrm>
            <a:custGeom>
              <a:rect b="b" l="l" r="r" t="t"/>
              <a:pathLst>
                <a:path extrusionOk="0" h="102" w="70">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5" name="Google Shape;2055;p340"/>
            <p:cNvSpPr/>
            <p:nvPr/>
          </p:nvSpPr>
          <p:spPr>
            <a:xfrm>
              <a:off x="5164" y="1333"/>
              <a:ext cx="60" cy="87"/>
            </a:xfrm>
            <a:custGeom>
              <a:rect b="b" l="l" r="r" t="t"/>
              <a:pathLst>
                <a:path extrusionOk="0" h="102" w="70">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6" name="Google Shape;2056;p340"/>
            <p:cNvSpPr/>
            <p:nvPr/>
          </p:nvSpPr>
          <p:spPr>
            <a:xfrm>
              <a:off x="5028" y="1637"/>
              <a:ext cx="62" cy="59"/>
            </a:xfrm>
            <a:custGeom>
              <a:rect b="b" l="l" r="r" t="t"/>
              <a:pathLst>
                <a:path extrusionOk="0" h="70" w="72">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7" name="Google Shape;2057;p340"/>
            <p:cNvSpPr/>
            <p:nvPr/>
          </p:nvSpPr>
          <p:spPr>
            <a:xfrm>
              <a:off x="5022" y="1696"/>
              <a:ext cx="75" cy="172"/>
            </a:xfrm>
            <a:custGeom>
              <a:rect b="b" l="l" r="r" t="t"/>
              <a:pathLst>
                <a:path extrusionOk="0" h="172" w="75">
                  <a:moveTo>
                    <a:pt x="24" y="0"/>
                  </a:moveTo>
                  <a:lnTo>
                    <a:pt x="0" y="172"/>
                  </a:lnTo>
                  <a:lnTo>
                    <a:pt x="75" y="172"/>
                  </a:lnTo>
                  <a:lnTo>
                    <a:pt x="51" y="0"/>
                  </a:lnTo>
                  <a:lnTo>
                    <a:pt x="24"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8" name="Google Shape;2058;p340"/>
            <p:cNvSpPr/>
            <p:nvPr/>
          </p:nvSpPr>
          <p:spPr>
            <a:xfrm>
              <a:off x="5022" y="1696"/>
              <a:ext cx="75" cy="172"/>
            </a:xfrm>
            <a:custGeom>
              <a:rect b="b" l="l" r="r" t="t"/>
              <a:pathLst>
                <a:path extrusionOk="0" h="172" w="75">
                  <a:moveTo>
                    <a:pt x="24" y="0"/>
                  </a:moveTo>
                  <a:lnTo>
                    <a:pt x="0" y="172"/>
                  </a:lnTo>
                  <a:lnTo>
                    <a:pt x="75" y="172"/>
                  </a:lnTo>
                  <a:lnTo>
                    <a:pt x="51" y="0"/>
                  </a:lnTo>
                  <a:lnTo>
                    <a:pt x="2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59" name="Google Shape;2059;p340"/>
            <p:cNvSpPr/>
            <p:nvPr/>
          </p:nvSpPr>
          <p:spPr>
            <a:xfrm>
              <a:off x="4982" y="1548"/>
              <a:ext cx="78" cy="150"/>
            </a:xfrm>
            <a:custGeom>
              <a:rect b="b" l="l" r="r" t="t"/>
              <a:pathLst>
                <a:path extrusionOk="0" h="150" w="78">
                  <a:moveTo>
                    <a:pt x="6" y="0"/>
                  </a:moveTo>
                  <a:lnTo>
                    <a:pt x="0" y="24"/>
                  </a:lnTo>
                  <a:lnTo>
                    <a:pt x="17" y="150"/>
                  </a:lnTo>
                  <a:lnTo>
                    <a:pt x="78" y="89"/>
                  </a:lnTo>
                  <a:lnTo>
                    <a:pt x="6"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0" name="Google Shape;2060;p340"/>
            <p:cNvSpPr/>
            <p:nvPr/>
          </p:nvSpPr>
          <p:spPr>
            <a:xfrm>
              <a:off x="4982" y="1548"/>
              <a:ext cx="78" cy="150"/>
            </a:xfrm>
            <a:custGeom>
              <a:rect b="b" l="l" r="r" t="t"/>
              <a:pathLst>
                <a:path extrusionOk="0" h="150" w="78">
                  <a:moveTo>
                    <a:pt x="6" y="0"/>
                  </a:moveTo>
                  <a:lnTo>
                    <a:pt x="0" y="24"/>
                  </a:lnTo>
                  <a:lnTo>
                    <a:pt x="17" y="150"/>
                  </a:lnTo>
                  <a:lnTo>
                    <a:pt x="78"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1" name="Google Shape;2061;p340"/>
            <p:cNvSpPr/>
            <p:nvPr/>
          </p:nvSpPr>
          <p:spPr>
            <a:xfrm>
              <a:off x="4988" y="1518"/>
              <a:ext cx="143" cy="50"/>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E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2" name="Google Shape;2062;p340"/>
            <p:cNvSpPr/>
            <p:nvPr/>
          </p:nvSpPr>
          <p:spPr>
            <a:xfrm>
              <a:off x="4841" y="1147"/>
              <a:ext cx="437" cy="404"/>
            </a:xfrm>
            <a:custGeom>
              <a:rect b="b" l="l" r="r" t="t"/>
              <a:pathLst>
                <a:path extrusionOk="0" h="473" w="51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3" name="Google Shape;2063;p340"/>
            <p:cNvSpPr/>
            <p:nvPr/>
          </p:nvSpPr>
          <p:spPr>
            <a:xfrm>
              <a:off x="4903" y="1088"/>
              <a:ext cx="336" cy="318"/>
            </a:xfrm>
            <a:custGeom>
              <a:rect b="b" l="l" r="r" t="t"/>
              <a:pathLst>
                <a:path extrusionOk="0" h="373" w="394">
                  <a:moveTo>
                    <a:pt x="302" y="78"/>
                  </a:moveTo>
                  <a:cubicBezTo>
                    <a:pt x="213" y="0"/>
                    <a:pt x="40" y="100"/>
                    <a:pt x="0" y="156"/>
                  </a:cubicBezTo>
                  <a:cubicBezTo>
                    <a:pt x="16" y="213"/>
                    <a:pt x="8" y="286"/>
                    <a:pt x="20" y="367"/>
                  </a:cubicBezTo>
                  <a:cubicBezTo>
                    <a:pt x="20" y="367"/>
                    <a:pt x="20" y="367"/>
                    <a:pt x="20" y="367"/>
                  </a:cubicBezTo>
                  <a:cubicBezTo>
                    <a:pt x="20" y="368"/>
                    <a:pt x="21" y="369"/>
                    <a:pt x="21" y="370"/>
                  </a:cubicBezTo>
                  <a:cubicBezTo>
                    <a:pt x="21" y="370"/>
                    <a:pt x="22" y="372"/>
                    <a:pt x="23" y="373"/>
                  </a:cubicBezTo>
                  <a:cubicBezTo>
                    <a:pt x="23" y="373"/>
                    <a:pt x="26" y="373"/>
                    <a:pt x="27" y="372"/>
                  </a:cubicBezTo>
                  <a:cubicBezTo>
                    <a:pt x="28" y="372"/>
                    <a:pt x="28" y="371"/>
                    <a:pt x="28" y="371"/>
                  </a:cubicBezTo>
                  <a:cubicBezTo>
                    <a:pt x="28" y="364"/>
                    <a:pt x="28" y="350"/>
                    <a:pt x="28" y="349"/>
                  </a:cubicBezTo>
                  <a:cubicBezTo>
                    <a:pt x="27" y="338"/>
                    <a:pt x="29" y="327"/>
                    <a:pt x="27" y="316"/>
                  </a:cubicBezTo>
                  <a:cubicBezTo>
                    <a:pt x="35" y="265"/>
                    <a:pt x="28" y="263"/>
                    <a:pt x="56" y="212"/>
                  </a:cubicBezTo>
                  <a:cubicBezTo>
                    <a:pt x="59" y="207"/>
                    <a:pt x="74" y="190"/>
                    <a:pt x="76" y="188"/>
                  </a:cubicBezTo>
                  <a:cubicBezTo>
                    <a:pt x="122" y="171"/>
                    <a:pt x="139" y="200"/>
                    <a:pt x="183" y="218"/>
                  </a:cubicBezTo>
                  <a:cubicBezTo>
                    <a:pt x="199" y="225"/>
                    <a:pt x="225" y="225"/>
                    <a:pt x="243" y="225"/>
                  </a:cubicBezTo>
                  <a:cubicBezTo>
                    <a:pt x="272" y="225"/>
                    <a:pt x="300" y="193"/>
                    <a:pt x="301" y="186"/>
                  </a:cubicBezTo>
                  <a:cubicBezTo>
                    <a:pt x="336" y="240"/>
                    <a:pt x="340" y="279"/>
                    <a:pt x="350" y="325"/>
                  </a:cubicBezTo>
                  <a:cubicBezTo>
                    <a:pt x="348" y="333"/>
                    <a:pt x="347" y="341"/>
                    <a:pt x="346" y="349"/>
                  </a:cubicBezTo>
                  <a:cubicBezTo>
                    <a:pt x="346" y="350"/>
                    <a:pt x="346" y="364"/>
                    <a:pt x="346" y="371"/>
                  </a:cubicBezTo>
                  <a:cubicBezTo>
                    <a:pt x="346" y="371"/>
                    <a:pt x="346" y="372"/>
                    <a:pt x="347" y="372"/>
                  </a:cubicBezTo>
                  <a:cubicBezTo>
                    <a:pt x="348" y="373"/>
                    <a:pt x="351" y="373"/>
                    <a:pt x="351" y="373"/>
                  </a:cubicBezTo>
                  <a:cubicBezTo>
                    <a:pt x="352" y="372"/>
                    <a:pt x="353" y="370"/>
                    <a:pt x="353" y="370"/>
                  </a:cubicBezTo>
                  <a:cubicBezTo>
                    <a:pt x="354" y="366"/>
                    <a:pt x="354" y="364"/>
                    <a:pt x="354" y="361"/>
                  </a:cubicBezTo>
                  <a:cubicBezTo>
                    <a:pt x="355" y="357"/>
                    <a:pt x="356" y="352"/>
                    <a:pt x="356" y="348"/>
                  </a:cubicBezTo>
                  <a:cubicBezTo>
                    <a:pt x="369" y="298"/>
                    <a:pt x="394" y="99"/>
                    <a:pt x="302" y="78"/>
                  </a:cubicBezTo>
                  <a:close/>
                  <a:moveTo>
                    <a:pt x="170" y="145"/>
                  </a:moveTo>
                  <a:cubicBezTo>
                    <a:pt x="169" y="145"/>
                    <a:pt x="168" y="144"/>
                    <a:pt x="166" y="144"/>
                  </a:cubicBezTo>
                  <a:cubicBezTo>
                    <a:pt x="168" y="144"/>
                    <a:pt x="170" y="145"/>
                    <a:pt x="173" y="145"/>
                  </a:cubicBezTo>
                  <a:cubicBezTo>
                    <a:pt x="172" y="145"/>
                    <a:pt x="171" y="145"/>
                    <a:pt x="170" y="145"/>
                  </a:cubicBezTo>
                  <a:close/>
                </a:path>
              </a:pathLst>
            </a:custGeom>
            <a:solidFill>
              <a:srgbClr val="BF9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4" name="Google Shape;2064;p340"/>
            <p:cNvSpPr/>
            <p:nvPr/>
          </p:nvSpPr>
          <p:spPr>
            <a:xfrm>
              <a:off x="4267" y="1055"/>
              <a:ext cx="345" cy="319"/>
            </a:xfrm>
            <a:custGeom>
              <a:rect b="b" l="l" r="r" t="t"/>
              <a:pathLst>
                <a:path extrusionOk="0" h="373" w="404">
                  <a:moveTo>
                    <a:pt x="95" y="78"/>
                  </a:moveTo>
                  <a:cubicBezTo>
                    <a:pt x="185" y="0"/>
                    <a:pt x="362" y="99"/>
                    <a:pt x="404" y="156"/>
                  </a:cubicBezTo>
                  <a:cubicBezTo>
                    <a:pt x="387" y="213"/>
                    <a:pt x="395" y="286"/>
                    <a:pt x="383" y="367"/>
                  </a:cubicBezTo>
                  <a:cubicBezTo>
                    <a:pt x="383" y="367"/>
                    <a:pt x="383" y="367"/>
                    <a:pt x="383" y="367"/>
                  </a:cubicBezTo>
                  <a:cubicBezTo>
                    <a:pt x="383" y="368"/>
                    <a:pt x="383" y="368"/>
                    <a:pt x="382" y="369"/>
                  </a:cubicBezTo>
                  <a:cubicBezTo>
                    <a:pt x="382" y="370"/>
                    <a:pt x="381" y="372"/>
                    <a:pt x="380" y="372"/>
                  </a:cubicBezTo>
                  <a:cubicBezTo>
                    <a:pt x="380" y="373"/>
                    <a:pt x="377" y="372"/>
                    <a:pt x="376" y="372"/>
                  </a:cubicBezTo>
                  <a:cubicBezTo>
                    <a:pt x="375" y="372"/>
                    <a:pt x="375" y="371"/>
                    <a:pt x="375" y="371"/>
                  </a:cubicBezTo>
                  <a:cubicBezTo>
                    <a:pt x="375" y="364"/>
                    <a:pt x="375" y="349"/>
                    <a:pt x="375" y="349"/>
                  </a:cubicBezTo>
                  <a:cubicBezTo>
                    <a:pt x="376" y="338"/>
                    <a:pt x="374" y="327"/>
                    <a:pt x="376" y="316"/>
                  </a:cubicBezTo>
                  <a:cubicBezTo>
                    <a:pt x="368" y="265"/>
                    <a:pt x="375" y="263"/>
                    <a:pt x="346" y="211"/>
                  </a:cubicBezTo>
                  <a:cubicBezTo>
                    <a:pt x="343" y="207"/>
                    <a:pt x="328" y="190"/>
                    <a:pt x="326" y="188"/>
                  </a:cubicBezTo>
                  <a:cubicBezTo>
                    <a:pt x="278" y="171"/>
                    <a:pt x="262" y="200"/>
                    <a:pt x="217" y="217"/>
                  </a:cubicBezTo>
                  <a:cubicBezTo>
                    <a:pt x="199" y="224"/>
                    <a:pt x="173" y="225"/>
                    <a:pt x="154" y="225"/>
                  </a:cubicBezTo>
                  <a:cubicBezTo>
                    <a:pt x="125" y="225"/>
                    <a:pt x="96" y="193"/>
                    <a:pt x="95" y="186"/>
                  </a:cubicBezTo>
                  <a:cubicBezTo>
                    <a:pt x="59" y="240"/>
                    <a:pt x="56" y="279"/>
                    <a:pt x="45" y="325"/>
                  </a:cubicBezTo>
                  <a:cubicBezTo>
                    <a:pt x="47" y="333"/>
                    <a:pt x="48" y="341"/>
                    <a:pt x="49" y="349"/>
                  </a:cubicBezTo>
                  <a:cubicBezTo>
                    <a:pt x="49" y="349"/>
                    <a:pt x="50" y="364"/>
                    <a:pt x="49" y="371"/>
                  </a:cubicBezTo>
                  <a:cubicBezTo>
                    <a:pt x="49" y="371"/>
                    <a:pt x="49" y="372"/>
                    <a:pt x="48" y="372"/>
                  </a:cubicBezTo>
                  <a:cubicBezTo>
                    <a:pt x="47" y="372"/>
                    <a:pt x="44" y="373"/>
                    <a:pt x="44" y="372"/>
                  </a:cubicBezTo>
                  <a:cubicBezTo>
                    <a:pt x="43" y="372"/>
                    <a:pt x="42" y="370"/>
                    <a:pt x="42" y="369"/>
                  </a:cubicBezTo>
                  <a:cubicBezTo>
                    <a:pt x="41" y="366"/>
                    <a:pt x="41" y="364"/>
                    <a:pt x="41" y="361"/>
                  </a:cubicBezTo>
                  <a:cubicBezTo>
                    <a:pt x="40" y="356"/>
                    <a:pt x="39" y="352"/>
                    <a:pt x="39" y="348"/>
                  </a:cubicBezTo>
                  <a:cubicBezTo>
                    <a:pt x="25" y="298"/>
                    <a:pt x="0" y="99"/>
                    <a:pt x="95" y="78"/>
                  </a:cubicBezTo>
                  <a:close/>
                  <a:moveTo>
                    <a:pt x="229" y="145"/>
                  </a:moveTo>
                  <a:cubicBezTo>
                    <a:pt x="230" y="144"/>
                    <a:pt x="232" y="144"/>
                    <a:pt x="233" y="143"/>
                  </a:cubicBezTo>
                  <a:cubicBezTo>
                    <a:pt x="231" y="144"/>
                    <a:pt x="229" y="145"/>
                    <a:pt x="227" y="145"/>
                  </a:cubicBezTo>
                  <a:cubicBezTo>
                    <a:pt x="228" y="145"/>
                    <a:pt x="228" y="145"/>
                    <a:pt x="229" y="145"/>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5" name="Google Shape;2065;p340"/>
            <p:cNvSpPr/>
            <p:nvPr/>
          </p:nvSpPr>
          <p:spPr>
            <a:xfrm>
              <a:off x="5060" y="1548"/>
              <a:ext cx="75" cy="151"/>
            </a:xfrm>
            <a:custGeom>
              <a:rect b="b" l="l" r="r" t="t"/>
              <a:pathLst>
                <a:path extrusionOk="0" h="151" w="75">
                  <a:moveTo>
                    <a:pt x="71" y="0"/>
                  </a:moveTo>
                  <a:lnTo>
                    <a:pt x="75" y="24"/>
                  </a:lnTo>
                  <a:lnTo>
                    <a:pt x="59" y="151"/>
                  </a:lnTo>
                  <a:lnTo>
                    <a:pt x="0" y="89"/>
                  </a:lnTo>
                  <a:lnTo>
                    <a:pt x="71"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6" name="Google Shape;2066;p340"/>
            <p:cNvSpPr/>
            <p:nvPr/>
          </p:nvSpPr>
          <p:spPr>
            <a:xfrm>
              <a:off x="5060" y="1548"/>
              <a:ext cx="75" cy="151"/>
            </a:xfrm>
            <a:custGeom>
              <a:rect b="b" l="l" r="r" t="t"/>
              <a:pathLst>
                <a:path extrusionOk="0" h="151" w="75">
                  <a:moveTo>
                    <a:pt x="71" y="0"/>
                  </a:moveTo>
                  <a:lnTo>
                    <a:pt x="75" y="24"/>
                  </a:lnTo>
                  <a:lnTo>
                    <a:pt x="59" y="151"/>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7" name="Google Shape;2067;p340"/>
            <p:cNvSpPr/>
            <p:nvPr/>
          </p:nvSpPr>
          <p:spPr>
            <a:xfrm>
              <a:off x="4988" y="1545"/>
              <a:ext cx="143" cy="92"/>
            </a:xfrm>
            <a:custGeom>
              <a:rect b="b" l="l" r="r" t="t"/>
              <a:pathLst>
                <a:path extrusionOk="0" h="92" w="143">
                  <a:moveTo>
                    <a:pt x="143" y="0"/>
                  </a:moveTo>
                  <a:lnTo>
                    <a:pt x="72" y="89"/>
                  </a:lnTo>
                  <a:lnTo>
                    <a:pt x="0" y="0"/>
                  </a:lnTo>
                  <a:lnTo>
                    <a:pt x="0" y="3"/>
                  </a:lnTo>
                  <a:lnTo>
                    <a:pt x="72" y="92"/>
                  </a:lnTo>
                  <a:lnTo>
                    <a:pt x="143" y="3"/>
                  </a:lnTo>
                  <a:lnTo>
                    <a:pt x="143" y="0"/>
                  </a:lnTo>
                  <a:close/>
                </a:path>
              </a:pathLst>
            </a:custGeom>
            <a:solidFill>
              <a:srgbClr val="E9CE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8" name="Google Shape;2068;p340"/>
            <p:cNvSpPr/>
            <p:nvPr/>
          </p:nvSpPr>
          <p:spPr>
            <a:xfrm>
              <a:off x="4988" y="1545"/>
              <a:ext cx="143" cy="92"/>
            </a:xfrm>
            <a:custGeom>
              <a:rect b="b" l="l" r="r" t="t"/>
              <a:pathLst>
                <a:path extrusionOk="0" h="92" w="143">
                  <a:moveTo>
                    <a:pt x="143" y="0"/>
                  </a:moveTo>
                  <a:lnTo>
                    <a:pt x="72" y="89"/>
                  </a:lnTo>
                  <a:lnTo>
                    <a:pt x="0" y="0"/>
                  </a:lnTo>
                  <a:lnTo>
                    <a:pt x="0" y="3"/>
                  </a:lnTo>
                  <a:lnTo>
                    <a:pt x="72" y="92"/>
                  </a:lnTo>
                  <a:lnTo>
                    <a:pt x="143" y="3"/>
                  </a:lnTo>
                  <a:lnTo>
                    <a:pt x="1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69" name="Google Shape;2069;p340"/>
            <p:cNvSpPr/>
            <p:nvPr/>
          </p:nvSpPr>
          <p:spPr>
            <a:xfrm>
              <a:off x="5046" y="1696"/>
              <a:ext cx="27" cy="1"/>
            </a:xfrm>
            <a:custGeom>
              <a:rect b="b" l="l" r="r" t="t"/>
              <a:pathLst>
                <a:path extrusionOk="0" h="1" w="27">
                  <a:moveTo>
                    <a:pt x="0" y="0"/>
                  </a:moveTo>
                  <a:lnTo>
                    <a:pt x="0" y="1"/>
                  </a:lnTo>
                  <a:lnTo>
                    <a:pt x="0" y="1"/>
                  </a:lnTo>
                  <a:lnTo>
                    <a:pt x="0" y="0"/>
                  </a:lnTo>
                  <a:close/>
                  <a:moveTo>
                    <a:pt x="27" y="0"/>
                  </a:moveTo>
                  <a:lnTo>
                    <a:pt x="27" y="0"/>
                  </a:lnTo>
                  <a:lnTo>
                    <a:pt x="27" y="1"/>
                  </a:lnTo>
                  <a:lnTo>
                    <a:pt x="27" y="1"/>
                  </a:lnTo>
                  <a:lnTo>
                    <a:pt x="27" y="0"/>
                  </a:lnTo>
                  <a:close/>
                </a:path>
              </a:pathLst>
            </a:custGeom>
            <a:solidFill>
              <a:srgbClr val="68829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0" name="Google Shape;2070;p340"/>
            <p:cNvSpPr/>
            <p:nvPr/>
          </p:nvSpPr>
          <p:spPr>
            <a:xfrm>
              <a:off x="5046" y="1696"/>
              <a:ext cx="27" cy="1"/>
            </a:xfrm>
            <a:custGeom>
              <a:rect b="b" l="l" r="r" t="t"/>
              <a:pathLst>
                <a:path extrusionOk="0" h="1" w="27">
                  <a:moveTo>
                    <a:pt x="0" y="0"/>
                  </a:moveTo>
                  <a:lnTo>
                    <a:pt x="0" y="1"/>
                  </a:lnTo>
                  <a:lnTo>
                    <a:pt x="0" y="1"/>
                  </a:lnTo>
                  <a:lnTo>
                    <a:pt x="0" y="0"/>
                  </a:lnTo>
                  <a:moveTo>
                    <a:pt x="27" y="0"/>
                  </a:moveTo>
                  <a:lnTo>
                    <a:pt x="27" y="0"/>
                  </a:lnTo>
                  <a:lnTo>
                    <a:pt x="27" y="1"/>
                  </a:lnTo>
                  <a:lnTo>
                    <a:pt x="27" y="1"/>
                  </a:lnTo>
                  <a:lnTo>
                    <a:pt x="2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1" name="Google Shape;2071;p340"/>
            <p:cNvSpPr/>
            <p:nvPr/>
          </p:nvSpPr>
          <p:spPr>
            <a:xfrm>
              <a:off x="5046" y="1696"/>
              <a:ext cx="27" cy="1"/>
            </a:xfrm>
            <a:prstGeom prst="rect">
              <a:avLst/>
            </a:prstGeom>
            <a:solidFill>
              <a:srgbClr val="2F2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2" name="Google Shape;2072;p340"/>
            <p:cNvSpPr/>
            <p:nvPr/>
          </p:nvSpPr>
          <p:spPr>
            <a:xfrm>
              <a:off x="5046" y="1696"/>
              <a:ext cx="27" cy="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3" name="Google Shape;2073;p340"/>
            <p:cNvSpPr/>
            <p:nvPr/>
          </p:nvSpPr>
          <p:spPr>
            <a:xfrm>
              <a:off x="5294" y="1550"/>
              <a:ext cx="423" cy="555"/>
            </a:xfrm>
            <a:custGeom>
              <a:rect b="b" l="l" r="r" t="t"/>
              <a:pathLst>
                <a:path extrusionOk="0" h="650" w="496">
                  <a:moveTo>
                    <a:pt x="179" y="59"/>
                  </a:moveTo>
                  <a:cubicBezTo>
                    <a:pt x="197" y="27"/>
                    <a:pt x="342" y="0"/>
                    <a:pt x="401" y="112"/>
                  </a:cubicBezTo>
                  <a:cubicBezTo>
                    <a:pt x="460" y="224"/>
                    <a:pt x="430" y="263"/>
                    <a:pt x="463" y="303"/>
                  </a:cubicBezTo>
                  <a:cubicBezTo>
                    <a:pt x="496" y="343"/>
                    <a:pt x="465" y="434"/>
                    <a:pt x="442" y="442"/>
                  </a:cubicBezTo>
                  <a:cubicBezTo>
                    <a:pt x="420" y="450"/>
                    <a:pt x="429" y="481"/>
                    <a:pt x="440" y="495"/>
                  </a:cubicBezTo>
                  <a:cubicBezTo>
                    <a:pt x="487" y="552"/>
                    <a:pt x="419" y="650"/>
                    <a:pt x="237" y="649"/>
                  </a:cubicBezTo>
                  <a:cubicBezTo>
                    <a:pt x="42" y="647"/>
                    <a:pt x="4" y="534"/>
                    <a:pt x="54" y="499"/>
                  </a:cubicBezTo>
                  <a:cubicBezTo>
                    <a:pt x="70" y="488"/>
                    <a:pt x="76" y="466"/>
                    <a:pt x="58" y="446"/>
                  </a:cubicBezTo>
                  <a:cubicBezTo>
                    <a:pt x="41" y="427"/>
                    <a:pt x="0" y="354"/>
                    <a:pt x="38" y="295"/>
                  </a:cubicBezTo>
                  <a:cubicBezTo>
                    <a:pt x="77" y="235"/>
                    <a:pt x="43" y="59"/>
                    <a:pt x="179" y="59"/>
                  </a:cubicBezTo>
                </a:path>
              </a:pathLst>
            </a:custGeom>
            <a:solidFill>
              <a:srgbClr val="8060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4" name="Google Shape;2074;p340"/>
            <p:cNvSpPr/>
            <p:nvPr/>
          </p:nvSpPr>
          <p:spPr>
            <a:xfrm>
              <a:off x="5190" y="1994"/>
              <a:ext cx="629" cy="250"/>
            </a:xfrm>
            <a:custGeom>
              <a:rect b="b" l="l" r="r" t="t"/>
              <a:pathLst>
                <a:path extrusionOk="0" h="292" w="737">
                  <a:moveTo>
                    <a:pt x="438" y="0"/>
                  </a:moveTo>
                  <a:cubicBezTo>
                    <a:pt x="437" y="3"/>
                    <a:pt x="296" y="5"/>
                    <a:pt x="295" y="7"/>
                  </a:cubicBezTo>
                  <a:cubicBezTo>
                    <a:pt x="250" y="70"/>
                    <a:pt x="155" y="98"/>
                    <a:pt x="79" y="115"/>
                  </a:cubicBezTo>
                  <a:cubicBezTo>
                    <a:pt x="3" y="132"/>
                    <a:pt x="0" y="228"/>
                    <a:pt x="0" y="292"/>
                  </a:cubicBezTo>
                  <a:cubicBezTo>
                    <a:pt x="737" y="292"/>
                    <a:pt x="737" y="292"/>
                    <a:pt x="737" y="292"/>
                  </a:cubicBezTo>
                  <a:cubicBezTo>
                    <a:pt x="737" y="228"/>
                    <a:pt x="736" y="132"/>
                    <a:pt x="658" y="115"/>
                  </a:cubicBezTo>
                  <a:cubicBezTo>
                    <a:pt x="581" y="97"/>
                    <a:pt x="480" y="66"/>
                    <a:pt x="438" y="0"/>
                  </a:cubicBezTo>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5" name="Google Shape;2075;p340"/>
            <p:cNvSpPr/>
            <p:nvPr/>
          </p:nvSpPr>
          <p:spPr>
            <a:xfrm>
              <a:off x="5441" y="1796"/>
              <a:ext cx="127" cy="304"/>
            </a:xfrm>
            <a:custGeom>
              <a:rect b="b" l="l" r="r" t="t"/>
              <a:pathLst>
                <a:path extrusionOk="0" h="356" w="148">
                  <a:moveTo>
                    <a:pt x="0" y="98"/>
                  </a:moveTo>
                  <a:cubicBezTo>
                    <a:pt x="0" y="219"/>
                    <a:pt x="0" y="219"/>
                    <a:pt x="0" y="219"/>
                  </a:cubicBezTo>
                  <a:cubicBezTo>
                    <a:pt x="0" y="278"/>
                    <a:pt x="0" y="278"/>
                    <a:pt x="0" y="278"/>
                  </a:cubicBezTo>
                  <a:cubicBezTo>
                    <a:pt x="37" y="354"/>
                    <a:pt x="103" y="356"/>
                    <a:pt x="148" y="278"/>
                  </a:cubicBezTo>
                  <a:cubicBezTo>
                    <a:pt x="148" y="219"/>
                    <a:pt x="148" y="219"/>
                    <a:pt x="148" y="219"/>
                  </a:cubicBezTo>
                  <a:cubicBezTo>
                    <a:pt x="148" y="98"/>
                    <a:pt x="148" y="98"/>
                    <a:pt x="148" y="98"/>
                  </a:cubicBezTo>
                  <a:cubicBezTo>
                    <a:pt x="148" y="0"/>
                    <a:pt x="0" y="0"/>
                    <a:pt x="0" y="98"/>
                  </a:cubicBezTo>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6" name="Google Shape;2076;p340"/>
            <p:cNvSpPr/>
            <p:nvPr/>
          </p:nvSpPr>
          <p:spPr>
            <a:xfrm>
              <a:off x="5622" y="1801"/>
              <a:ext cx="64" cy="95"/>
            </a:xfrm>
            <a:custGeom>
              <a:rect b="b" l="l" r="r" t="t"/>
              <a:pathLst>
                <a:path extrusionOk="0" h="111" w="75">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7" name="Google Shape;2077;p340"/>
            <p:cNvSpPr/>
            <p:nvPr/>
          </p:nvSpPr>
          <p:spPr>
            <a:xfrm>
              <a:off x="5323" y="1801"/>
              <a:ext cx="65" cy="95"/>
            </a:xfrm>
            <a:custGeom>
              <a:rect b="b" l="l" r="r" t="t"/>
              <a:pathLst>
                <a:path extrusionOk="0" h="111" w="76">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8" name="Google Shape;2078;p340"/>
            <p:cNvSpPr/>
            <p:nvPr/>
          </p:nvSpPr>
          <p:spPr>
            <a:xfrm>
              <a:off x="5441" y="1957"/>
              <a:ext cx="127" cy="43"/>
            </a:xfrm>
            <a:custGeom>
              <a:rect b="b" l="l" r="r" t="t"/>
              <a:pathLst>
                <a:path extrusionOk="0" h="51" w="148">
                  <a:moveTo>
                    <a:pt x="148" y="0"/>
                  </a:moveTo>
                  <a:cubicBezTo>
                    <a:pt x="0" y="0"/>
                    <a:pt x="0" y="0"/>
                    <a:pt x="0" y="0"/>
                  </a:cubicBezTo>
                  <a:cubicBezTo>
                    <a:pt x="0" y="5"/>
                    <a:pt x="0" y="5"/>
                    <a:pt x="0" y="5"/>
                  </a:cubicBezTo>
                  <a:cubicBezTo>
                    <a:pt x="0" y="5"/>
                    <a:pt x="46" y="51"/>
                    <a:pt x="73" y="51"/>
                  </a:cubicBezTo>
                  <a:cubicBezTo>
                    <a:pt x="100" y="51"/>
                    <a:pt x="148" y="4"/>
                    <a:pt x="148" y="4"/>
                  </a:cubicBezTo>
                  <a:cubicBezTo>
                    <a:pt x="148" y="0"/>
                    <a:pt x="148" y="0"/>
                    <a:pt x="148" y="0"/>
                  </a:cubicBezTo>
                </a:path>
              </a:pathLst>
            </a:custGeom>
            <a:solidFill>
              <a:srgbClr val="C4AA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79" name="Google Shape;2079;p340"/>
            <p:cNvSpPr/>
            <p:nvPr/>
          </p:nvSpPr>
          <p:spPr>
            <a:xfrm>
              <a:off x="5331" y="1603"/>
              <a:ext cx="347" cy="384"/>
            </a:xfrm>
            <a:custGeom>
              <a:rect b="b" l="l" r="r" t="t"/>
              <a:pathLst>
                <a:path extrusionOk="0" h="450" w="406">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0" name="Google Shape;2080;p340"/>
            <p:cNvSpPr/>
            <p:nvPr/>
          </p:nvSpPr>
          <p:spPr>
            <a:xfrm>
              <a:off x="5330" y="1591"/>
              <a:ext cx="367" cy="265"/>
            </a:xfrm>
            <a:custGeom>
              <a:rect b="b" l="l" r="r" t="t"/>
              <a:pathLst>
                <a:path extrusionOk="0" h="310" w="430">
                  <a:moveTo>
                    <a:pt x="170" y="148"/>
                  </a:moveTo>
                  <a:cubicBezTo>
                    <a:pt x="135" y="223"/>
                    <a:pt x="120" y="246"/>
                    <a:pt x="73" y="226"/>
                  </a:cubicBezTo>
                  <a:cubicBezTo>
                    <a:pt x="25" y="206"/>
                    <a:pt x="34" y="262"/>
                    <a:pt x="43" y="301"/>
                  </a:cubicBezTo>
                  <a:cubicBezTo>
                    <a:pt x="0" y="248"/>
                    <a:pt x="5" y="197"/>
                    <a:pt x="18" y="145"/>
                  </a:cubicBezTo>
                  <a:cubicBezTo>
                    <a:pt x="33" y="88"/>
                    <a:pt x="105" y="2"/>
                    <a:pt x="173" y="4"/>
                  </a:cubicBezTo>
                  <a:cubicBezTo>
                    <a:pt x="210" y="0"/>
                    <a:pt x="266" y="5"/>
                    <a:pt x="326" y="47"/>
                  </a:cubicBezTo>
                  <a:cubicBezTo>
                    <a:pt x="430" y="122"/>
                    <a:pt x="395" y="290"/>
                    <a:pt x="367" y="310"/>
                  </a:cubicBezTo>
                  <a:cubicBezTo>
                    <a:pt x="394" y="155"/>
                    <a:pt x="328" y="186"/>
                    <a:pt x="282" y="105"/>
                  </a:cubicBezTo>
                  <a:cubicBezTo>
                    <a:pt x="267" y="69"/>
                    <a:pt x="209" y="67"/>
                    <a:pt x="170" y="148"/>
                  </a:cubicBezTo>
                  <a:close/>
                </a:path>
              </a:pathLst>
            </a:custGeom>
            <a:solidFill>
              <a:srgbClr val="8060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1" name="Google Shape;2081;p340"/>
            <p:cNvSpPr/>
            <p:nvPr/>
          </p:nvSpPr>
          <p:spPr>
            <a:xfrm>
              <a:off x="5496" y="2084"/>
              <a:ext cx="13" cy="16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2" name="Google Shape;2082;p340"/>
            <p:cNvSpPr/>
            <p:nvPr/>
          </p:nvSpPr>
          <p:spPr>
            <a:xfrm>
              <a:off x="5396" y="2000"/>
              <a:ext cx="107" cy="130"/>
            </a:xfrm>
            <a:custGeom>
              <a:rect b="b" l="l" r="r" t="t"/>
              <a:pathLst>
                <a:path extrusionOk="0" h="130" w="107">
                  <a:moveTo>
                    <a:pt x="45" y="0"/>
                  </a:moveTo>
                  <a:lnTo>
                    <a:pt x="0" y="41"/>
                  </a:lnTo>
                  <a:lnTo>
                    <a:pt x="57" y="130"/>
                  </a:lnTo>
                  <a:lnTo>
                    <a:pt x="107" y="83"/>
                  </a:lnTo>
                  <a:lnTo>
                    <a:pt x="4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3" name="Google Shape;2083;p340"/>
            <p:cNvSpPr/>
            <p:nvPr/>
          </p:nvSpPr>
          <p:spPr>
            <a:xfrm>
              <a:off x="5396" y="2000"/>
              <a:ext cx="107" cy="130"/>
            </a:xfrm>
            <a:custGeom>
              <a:rect b="b" l="l" r="r" t="t"/>
              <a:pathLst>
                <a:path extrusionOk="0" h="130" w="107">
                  <a:moveTo>
                    <a:pt x="45" y="0"/>
                  </a:moveTo>
                  <a:lnTo>
                    <a:pt x="0" y="41"/>
                  </a:lnTo>
                  <a:lnTo>
                    <a:pt x="57" y="130"/>
                  </a:lnTo>
                  <a:lnTo>
                    <a:pt x="107" y="83"/>
                  </a:lnTo>
                  <a:lnTo>
                    <a:pt x="4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4" name="Google Shape;2084;p340"/>
            <p:cNvSpPr/>
            <p:nvPr/>
          </p:nvSpPr>
          <p:spPr>
            <a:xfrm>
              <a:off x="5503" y="2000"/>
              <a:ext cx="109" cy="130"/>
            </a:xfrm>
            <a:custGeom>
              <a:rect b="b" l="l" r="r" t="t"/>
              <a:pathLst>
                <a:path extrusionOk="0" h="130" w="109">
                  <a:moveTo>
                    <a:pt x="65" y="0"/>
                  </a:moveTo>
                  <a:lnTo>
                    <a:pt x="109" y="43"/>
                  </a:lnTo>
                  <a:lnTo>
                    <a:pt x="49" y="130"/>
                  </a:lnTo>
                  <a:lnTo>
                    <a:pt x="0" y="83"/>
                  </a:lnTo>
                  <a:lnTo>
                    <a:pt x="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5" name="Google Shape;2085;p340"/>
            <p:cNvSpPr/>
            <p:nvPr/>
          </p:nvSpPr>
          <p:spPr>
            <a:xfrm>
              <a:off x="5503" y="2000"/>
              <a:ext cx="109" cy="130"/>
            </a:xfrm>
            <a:custGeom>
              <a:rect b="b" l="l" r="r" t="t"/>
              <a:pathLst>
                <a:path extrusionOk="0" h="130" w="109">
                  <a:moveTo>
                    <a:pt x="65" y="0"/>
                  </a:moveTo>
                  <a:lnTo>
                    <a:pt x="109" y="43"/>
                  </a:lnTo>
                  <a:lnTo>
                    <a:pt x="49" y="130"/>
                  </a:lnTo>
                  <a:lnTo>
                    <a:pt x="0" y="83"/>
                  </a:lnTo>
                  <a:lnTo>
                    <a:pt x="6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6" name="Google Shape;2086;p340"/>
            <p:cNvSpPr/>
            <p:nvPr/>
          </p:nvSpPr>
          <p:spPr>
            <a:xfrm>
              <a:off x="5371" y="1780"/>
              <a:ext cx="270" cy="98"/>
            </a:xfrm>
            <a:custGeom>
              <a:rect b="b" l="l" r="r" t="t"/>
              <a:pathLst>
                <a:path extrusionOk="0" h="115" w="316">
                  <a:moveTo>
                    <a:pt x="236" y="114"/>
                  </a:moveTo>
                  <a:cubicBezTo>
                    <a:pt x="237" y="114"/>
                    <a:pt x="239" y="114"/>
                    <a:pt x="240" y="114"/>
                  </a:cubicBezTo>
                  <a:cubicBezTo>
                    <a:pt x="282" y="110"/>
                    <a:pt x="293" y="92"/>
                    <a:pt x="297" y="68"/>
                  </a:cubicBezTo>
                  <a:cubicBezTo>
                    <a:pt x="302" y="42"/>
                    <a:pt x="303" y="33"/>
                    <a:pt x="310" y="30"/>
                  </a:cubicBezTo>
                  <a:cubicBezTo>
                    <a:pt x="314" y="28"/>
                    <a:pt x="316" y="23"/>
                    <a:pt x="316" y="16"/>
                  </a:cubicBezTo>
                  <a:cubicBezTo>
                    <a:pt x="315" y="9"/>
                    <a:pt x="315" y="8"/>
                    <a:pt x="307" y="5"/>
                  </a:cubicBezTo>
                  <a:cubicBezTo>
                    <a:pt x="301" y="3"/>
                    <a:pt x="265" y="0"/>
                    <a:pt x="238" y="2"/>
                  </a:cubicBezTo>
                  <a:cubicBezTo>
                    <a:pt x="238" y="9"/>
                    <a:pt x="238" y="9"/>
                    <a:pt x="238" y="9"/>
                  </a:cubicBezTo>
                  <a:cubicBezTo>
                    <a:pt x="259" y="8"/>
                    <a:pt x="279" y="10"/>
                    <a:pt x="285" y="14"/>
                  </a:cubicBezTo>
                  <a:cubicBezTo>
                    <a:pt x="299" y="23"/>
                    <a:pt x="295" y="65"/>
                    <a:pt x="283" y="86"/>
                  </a:cubicBezTo>
                  <a:cubicBezTo>
                    <a:pt x="276" y="100"/>
                    <a:pt x="255" y="107"/>
                    <a:pt x="236" y="108"/>
                  </a:cubicBezTo>
                  <a:lnTo>
                    <a:pt x="236" y="114"/>
                  </a:lnTo>
                  <a:close/>
                  <a:moveTo>
                    <a:pt x="158" y="15"/>
                  </a:moveTo>
                  <a:cubicBezTo>
                    <a:pt x="148" y="16"/>
                    <a:pt x="110" y="5"/>
                    <a:pt x="84" y="2"/>
                  </a:cubicBezTo>
                  <a:cubicBezTo>
                    <a:pt x="82" y="2"/>
                    <a:pt x="80" y="2"/>
                    <a:pt x="78" y="2"/>
                  </a:cubicBezTo>
                  <a:cubicBezTo>
                    <a:pt x="78" y="9"/>
                    <a:pt x="78" y="9"/>
                    <a:pt x="78" y="9"/>
                  </a:cubicBezTo>
                  <a:cubicBezTo>
                    <a:pt x="99" y="10"/>
                    <a:pt x="122" y="15"/>
                    <a:pt x="130" y="27"/>
                  </a:cubicBezTo>
                  <a:cubicBezTo>
                    <a:pt x="143" y="46"/>
                    <a:pt x="120" y="93"/>
                    <a:pt x="99" y="103"/>
                  </a:cubicBezTo>
                  <a:cubicBezTo>
                    <a:pt x="93" y="106"/>
                    <a:pt x="84" y="108"/>
                    <a:pt x="76" y="108"/>
                  </a:cubicBezTo>
                  <a:cubicBezTo>
                    <a:pt x="76" y="115"/>
                    <a:pt x="76" y="115"/>
                    <a:pt x="76" y="115"/>
                  </a:cubicBezTo>
                  <a:cubicBezTo>
                    <a:pt x="112" y="115"/>
                    <a:pt x="125" y="89"/>
                    <a:pt x="130" y="80"/>
                  </a:cubicBezTo>
                  <a:cubicBezTo>
                    <a:pt x="138" y="63"/>
                    <a:pt x="136" y="41"/>
                    <a:pt x="157" y="41"/>
                  </a:cubicBezTo>
                  <a:cubicBezTo>
                    <a:pt x="178" y="41"/>
                    <a:pt x="175" y="63"/>
                    <a:pt x="183" y="79"/>
                  </a:cubicBezTo>
                  <a:cubicBezTo>
                    <a:pt x="187" y="88"/>
                    <a:pt x="198" y="115"/>
                    <a:pt x="236" y="114"/>
                  </a:cubicBezTo>
                  <a:cubicBezTo>
                    <a:pt x="236" y="108"/>
                    <a:pt x="236" y="108"/>
                    <a:pt x="236" y="108"/>
                  </a:cubicBezTo>
                  <a:cubicBezTo>
                    <a:pt x="227" y="108"/>
                    <a:pt x="218" y="106"/>
                    <a:pt x="211" y="103"/>
                  </a:cubicBezTo>
                  <a:cubicBezTo>
                    <a:pt x="191" y="93"/>
                    <a:pt x="171" y="46"/>
                    <a:pt x="185" y="27"/>
                  </a:cubicBezTo>
                  <a:cubicBezTo>
                    <a:pt x="194" y="15"/>
                    <a:pt x="216" y="10"/>
                    <a:pt x="238" y="9"/>
                  </a:cubicBezTo>
                  <a:cubicBezTo>
                    <a:pt x="238" y="2"/>
                    <a:pt x="238" y="2"/>
                    <a:pt x="238" y="2"/>
                  </a:cubicBezTo>
                  <a:cubicBezTo>
                    <a:pt x="236" y="2"/>
                    <a:pt x="235" y="2"/>
                    <a:pt x="233" y="2"/>
                  </a:cubicBezTo>
                  <a:cubicBezTo>
                    <a:pt x="209" y="4"/>
                    <a:pt x="179" y="15"/>
                    <a:pt x="158" y="15"/>
                  </a:cubicBezTo>
                  <a:close/>
                  <a:moveTo>
                    <a:pt x="78" y="2"/>
                  </a:moveTo>
                  <a:cubicBezTo>
                    <a:pt x="51" y="1"/>
                    <a:pt x="16" y="4"/>
                    <a:pt x="9" y="6"/>
                  </a:cubicBezTo>
                  <a:cubicBezTo>
                    <a:pt x="1" y="9"/>
                    <a:pt x="1" y="10"/>
                    <a:pt x="0" y="17"/>
                  </a:cubicBezTo>
                  <a:cubicBezTo>
                    <a:pt x="0" y="23"/>
                    <a:pt x="0" y="29"/>
                    <a:pt x="5" y="31"/>
                  </a:cubicBezTo>
                  <a:cubicBezTo>
                    <a:pt x="12" y="33"/>
                    <a:pt x="12" y="42"/>
                    <a:pt x="15" y="69"/>
                  </a:cubicBezTo>
                  <a:cubicBezTo>
                    <a:pt x="18" y="92"/>
                    <a:pt x="28" y="111"/>
                    <a:pt x="69" y="114"/>
                  </a:cubicBezTo>
                  <a:cubicBezTo>
                    <a:pt x="72" y="115"/>
                    <a:pt x="74" y="115"/>
                    <a:pt x="76" y="115"/>
                  </a:cubicBezTo>
                  <a:cubicBezTo>
                    <a:pt x="76" y="108"/>
                    <a:pt x="76" y="108"/>
                    <a:pt x="76" y="108"/>
                  </a:cubicBezTo>
                  <a:cubicBezTo>
                    <a:pt x="57" y="108"/>
                    <a:pt x="35" y="101"/>
                    <a:pt x="28" y="86"/>
                  </a:cubicBezTo>
                  <a:cubicBezTo>
                    <a:pt x="18" y="65"/>
                    <a:pt x="17" y="23"/>
                    <a:pt x="31" y="14"/>
                  </a:cubicBezTo>
                  <a:cubicBezTo>
                    <a:pt x="37" y="11"/>
                    <a:pt x="57" y="8"/>
                    <a:pt x="78" y="9"/>
                  </a:cubicBezTo>
                  <a:lnTo>
                    <a:pt x="78" y="2"/>
                  </a:lnTo>
                  <a:close/>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7" name="Google Shape;2087;p340"/>
            <p:cNvSpPr/>
            <p:nvPr/>
          </p:nvSpPr>
          <p:spPr>
            <a:xfrm>
              <a:off x="5503" y="2083"/>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8" name="Google Shape;2088;p340"/>
            <p:cNvSpPr/>
            <p:nvPr/>
          </p:nvSpPr>
          <p:spPr>
            <a:xfrm>
              <a:off x="5441" y="1998"/>
              <a:ext cx="127" cy="85"/>
            </a:xfrm>
            <a:custGeom>
              <a:rect b="b" l="l" r="r" t="t"/>
              <a:pathLst>
                <a:path extrusionOk="0" h="100" w="148">
                  <a:moveTo>
                    <a:pt x="147" y="0"/>
                  </a:moveTo>
                  <a:cubicBezTo>
                    <a:pt x="72" y="97"/>
                    <a:pt x="72" y="97"/>
                    <a:pt x="72" y="97"/>
                  </a:cubicBezTo>
                  <a:cubicBezTo>
                    <a:pt x="0" y="0"/>
                    <a:pt x="0" y="0"/>
                    <a:pt x="0" y="0"/>
                  </a:cubicBezTo>
                  <a:cubicBezTo>
                    <a:pt x="0" y="3"/>
                    <a:pt x="0" y="3"/>
                    <a:pt x="0" y="3"/>
                  </a:cubicBezTo>
                  <a:cubicBezTo>
                    <a:pt x="72" y="100"/>
                    <a:pt x="72" y="100"/>
                    <a:pt x="72" y="100"/>
                  </a:cubicBezTo>
                  <a:cubicBezTo>
                    <a:pt x="72" y="100"/>
                    <a:pt x="72" y="100"/>
                    <a:pt x="72" y="100"/>
                  </a:cubicBezTo>
                  <a:cubicBezTo>
                    <a:pt x="148" y="2"/>
                    <a:pt x="148" y="2"/>
                    <a:pt x="148" y="2"/>
                  </a:cubicBezTo>
                  <a:cubicBezTo>
                    <a:pt x="147" y="0"/>
                    <a:pt x="147" y="0"/>
                    <a:pt x="147" y="0"/>
                  </a:cubicBezTo>
                </a:path>
              </a:pathLst>
            </a:custGeom>
            <a:solidFill>
              <a:srgbClr val="E9CAB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89" name="Google Shape;2089;p340"/>
            <p:cNvSpPr/>
            <p:nvPr/>
          </p:nvSpPr>
          <p:spPr>
            <a:xfrm>
              <a:off x="4352" y="1958"/>
              <a:ext cx="664" cy="301"/>
            </a:xfrm>
            <a:custGeom>
              <a:rect b="b" l="l" r="r" t="t"/>
              <a:pathLst>
                <a:path extrusionOk="0" h="353" w="777">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0" name="Google Shape;2090;p340"/>
            <p:cNvSpPr/>
            <p:nvPr/>
          </p:nvSpPr>
          <p:spPr>
            <a:xfrm>
              <a:off x="4352" y="1958"/>
              <a:ext cx="664" cy="301"/>
            </a:xfrm>
            <a:custGeom>
              <a:rect b="b" l="l" r="r" t="t"/>
              <a:pathLst>
                <a:path extrusionOk="0" h="353" w="777">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1" name="Google Shape;2091;p340"/>
            <p:cNvSpPr/>
            <p:nvPr/>
          </p:nvSpPr>
          <p:spPr>
            <a:xfrm>
              <a:off x="4613" y="1743"/>
              <a:ext cx="142" cy="298"/>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2" name="Google Shape;2092;p340"/>
            <p:cNvSpPr/>
            <p:nvPr/>
          </p:nvSpPr>
          <p:spPr>
            <a:xfrm>
              <a:off x="4519" y="1724"/>
              <a:ext cx="60" cy="87"/>
            </a:xfrm>
            <a:custGeom>
              <a:rect b="b" l="l" r="r" t="t"/>
              <a:pathLst>
                <a:path extrusionOk="0" h="102" w="70">
                  <a:moveTo>
                    <a:pt x="20" y="5"/>
                  </a:moveTo>
                  <a:cubicBezTo>
                    <a:pt x="35" y="0"/>
                    <a:pt x="53" y="17"/>
                    <a:pt x="62" y="42"/>
                  </a:cubicBezTo>
                  <a:cubicBezTo>
                    <a:pt x="70" y="67"/>
                    <a:pt x="65" y="92"/>
                    <a:pt x="50" y="97"/>
                  </a:cubicBezTo>
                  <a:cubicBezTo>
                    <a:pt x="35" y="102"/>
                    <a:pt x="17" y="85"/>
                    <a:pt x="8" y="59"/>
                  </a:cubicBezTo>
                  <a:cubicBezTo>
                    <a:pt x="0" y="34"/>
                    <a:pt x="5" y="10"/>
                    <a:pt x="20" y="5"/>
                  </a:cubicBezTo>
                  <a:close/>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3" name="Google Shape;2093;p340"/>
            <p:cNvSpPr/>
            <p:nvPr/>
          </p:nvSpPr>
          <p:spPr>
            <a:xfrm>
              <a:off x="4789" y="1724"/>
              <a:ext cx="60" cy="87"/>
            </a:xfrm>
            <a:custGeom>
              <a:rect b="b" l="l" r="r" t="t"/>
              <a:pathLst>
                <a:path extrusionOk="0" h="102" w="70">
                  <a:moveTo>
                    <a:pt x="50" y="5"/>
                  </a:moveTo>
                  <a:cubicBezTo>
                    <a:pt x="35" y="0"/>
                    <a:pt x="16" y="17"/>
                    <a:pt x="8" y="42"/>
                  </a:cubicBezTo>
                  <a:cubicBezTo>
                    <a:pt x="0" y="67"/>
                    <a:pt x="5" y="92"/>
                    <a:pt x="20" y="97"/>
                  </a:cubicBezTo>
                  <a:cubicBezTo>
                    <a:pt x="34" y="102"/>
                    <a:pt x="53" y="85"/>
                    <a:pt x="61" y="59"/>
                  </a:cubicBezTo>
                  <a:cubicBezTo>
                    <a:pt x="70" y="34"/>
                    <a:pt x="65" y="10"/>
                    <a:pt x="50" y="5"/>
                  </a:cubicBezTo>
                  <a:close/>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4" name="Google Shape;2094;p340"/>
            <p:cNvSpPr/>
            <p:nvPr/>
          </p:nvSpPr>
          <p:spPr>
            <a:xfrm>
              <a:off x="4585" y="2028"/>
              <a:ext cx="188" cy="231"/>
            </a:xfrm>
            <a:custGeom>
              <a:rect b="b" l="l" r="r" t="t"/>
              <a:pathLst>
                <a:path extrusionOk="0" h="271" w="220">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5" name="Google Shape;2095;p340"/>
            <p:cNvSpPr/>
            <p:nvPr/>
          </p:nvSpPr>
          <p:spPr>
            <a:xfrm>
              <a:off x="4520" y="1960"/>
              <a:ext cx="124" cy="299"/>
            </a:xfrm>
            <a:custGeom>
              <a:rect b="b" l="l" r="r" t="t"/>
              <a:pathLst>
                <a:path extrusionOk="0" h="299" w="124">
                  <a:moveTo>
                    <a:pt x="93" y="0"/>
                  </a:moveTo>
                  <a:lnTo>
                    <a:pt x="93" y="33"/>
                  </a:lnTo>
                  <a:lnTo>
                    <a:pt x="124" y="299"/>
                  </a:lnTo>
                  <a:lnTo>
                    <a:pt x="71" y="299"/>
                  </a:lnTo>
                  <a:lnTo>
                    <a:pt x="12" y="181"/>
                  </a:lnTo>
                  <a:lnTo>
                    <a:pt x="68" y="143"/>
                  </a:lnTo>
                  <a:lnTo>
                    <a:pt x="0" y="111"/>
                  </a:lnTo>
                  <a:lnTo>
                    <a:pt x="63" y="14"/>
                  </a:lnTo>
                  <a:lnTo>
                    <a:pt x="93" y="0"/>
                  </a:lnTo>
                  <a:close/>
                </a:path>
              </a:pathLst>
            </a:custGeom>
            <a:solidFill>
              <a:srgbClr val="605F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6" name="Google Shape;2096;p340"/>
            <p:cNvSpPr/>
            <p:nvPr/>
          </p:nvSpPr>
          <p:spPr>
            <a:xfrm>
              <a:off x="4724" y="1960"/>
              <a:ext cx="124" cy="299"/>
            </a:xfrm>
            <a:custGeom>
              <a:rect b="b" l="l" r="r" t="t"/>
              <a:pathLst>
                <a:path extrusionOk="0" h="299" w="124">
                  <a:moveTo>
                    <a:pt x="31" y="0"/>
                  </a:moveTo>
                  <a:lnTo>
                    <a:pt x="31" y="33"/>
                  </a:lnTo>
                  <a:lnTo>
                    <a:pt x="0" y="299"/>
                  </a:lnTo>
                  <a:lnTo>
                    <a:pt x="53" y="299"/>
                  </a:lnTo>
                  <a:lnTo>
                    <a:pt x="111" y="181"/>
                  </a:lnTo>
                  <a:lnTo>
                    <a:pt x="56" y="143"/>
                  </a:lnTo>
                  <a:lnTo>
                    <a:pt x="124" y="111"/>
                  </a:lnTo>
                  <a:lnTo>
                    <a:pt x="69" y="17"/>
                  </a:lnTo>
                  <a:lnTo>
                    <a:pt x="31" y="0"/>
                  </a:lnTo>
                  <a:close/>
                </a:path>
              </a:pathLst>
            </a:custGeom>
            <a:solidFill>
              <a:srgbClr val="605F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7" name="Google Shape;2097;p340"/>
            <p:cNvSpPr/>
            <p:nvPr/>
          </p:nvSpPr>
          <p:spPr>
            <a:xfrm>
              <a:off x="4654" y="2028"/>
              <a:ext cx="61" cy="60"/>
            </a:xfrm>
            <a:custGeom>
              <a:rect b="b" l="l" r="r" t="t"/>
              <a:pathLst>
                <a:path extrusionOk="0" h="70" w="72">
                  <a:moveTo>
                    <a:pt x="0" y="39"/>
                  </a:moveTo>
                  <a:cubicBezTo>
                    <a:pt x="20" y="70"/>
                    <a:pt x="20" y="70"/>
                    <a:pt x="20" y="70"/>
                  </a:cubicBezTo>
                  <a:cubicBezTo>
                    <a:pt x="30" y="70"/>
                    <a:pt x="41" y="70"/>
                    <a:pt x="51" y="70"/>
                  </a:cubicBezTo>
                  <a:cubicBezTo>
                    <a:pt x="72" y="39"/>
                    <a:pt x="72" y="39"/>
                    <a:pt x="72" y="39"/>
                  </a:cubicBezTo>
                  <a:cubicBezTo>
                    <a:pt x="36" y="0"/>
                    <a:pt x="36" y="0"/>
                    <a:pt x="36" y="0"/>
                  </a:cubicBezTo>
                  <a:cubicBezTo>
                    <a:pt x="0" y="39"/>
                    <a:pt x="0" y="39"/>
                    <a:pt x="0" y="39"/>
                  </a:cubicBezTo>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8" name="Google Shape;2098;p340"/>
            <p:cNvSpPr/>
            <p:nvPr/>
          </p:nvSpPr>
          <p:spPr>
            <a:xfrm>
              <a:off x="4646" y="2088"/>
              <a:ext cx="76" cy="171"/>
            </a:xfrm>
            <a:custGeom>
              <a:rect b="b" l="l" r="r" t="t"/>
              <a:pathLst>
                <a:path extrusionOk="0" h="171" w="76">
                  <a:moveTo>
                    <a:pt x="25" y="0"/>
                  </a:moveTo>
                  <a:lnTo>
                    <a:pt x="0" y="171"/>
                  </a:lnTo>
                  <a:lnTo>
                    <a:pt x="76" y="171"/>
                  </a:lnTo>
                  <a:lnTo>
                    <a:pt x="51" y="0"/>
                  </a:lnTo>
                  <a:lnTo>
                    <a:pt x="25" y="0"/>
                  </a:lnTo>
                  <a:close/>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099" name="Google Shape;2099;p340"/>
            <p:cNvSpPr/>
            <p:nvPr/>
          </p:nvSpPr>
          <p:spPr>
            <a:xfrm>
              <a:off x="4646" y="2088"/>
              <a:ext cx="76" cy="171"/>
            </a:xfrm>
            <a:custGeom>
              <a:rect b="b" l="l" r="r" t="t"/>
              <a:pathLst>
                <a:path extrusionOk="0" h="171" w="76">
                  <a:moveTo>
                    <a:pt x="25" y="0"/>
                  </a:moveTo>
                  <a:lnTo>
                    <a:pt x="0" y="171"/>
                  </a:lnTo>
                  <a:lnTo>
                    <a:pt x="76" y="171"/>
                  </a:lnTo>
                  <a:lnTo>
                    <a:pt x="51" y="0"/>
                  </a:lnTo>
                  <a:lnTo>
                    <a:pt x="2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0" name="Google Shape;2100;p340"/>
            <p:cNvSpPr/>
            <p:nvPr/>
          </p:nvSpPr>
          <p:spPr>
            <a:xfrm>
              <a:off x="4607" y="1939"/>
              <a:ext cx="77" cy="150"/>
            </a:xfrm>
            <a:custGeom>
              <a:rect b="b" l="l" r="r" t="t"/>
              <a:pathLst>
                <a:path extrusionOk="0" h="150" w="77">
                  <a:moveTo>
                    <a:pt x="6" y="0"/>
                  </a:moveTo>
                  <a:lnTo>
                    <a:pt x="0" y="24"/>
                  </a:lnTo>
                  <a:lnTo>
                    <a:pt x="17" y="150"/>
                  </a:lnTo>
                  <a:lnTo>
                    <a:pt x="77" y="89"/>
                  </a:lnTo>
                  <a:lnTo>
                    <a:pt x="6"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1" name="Google Shape;2101;p340"/>
            <p:cNvSpPr/>
            <p:nvPr/>
          </p:nvSpPr>
          <p:spPr>
            <a:xfrm>
              <a:off x="4607" y="1939"/>
              <a:ext cx="77" cy="150"/>
            </a:xfrm>
            <a:custGeom>
              <a:rect b="b" l="l" r="r" t="t"/>
              <a:pathLst>
                <a:path extrusionOk="0" h="150" w="77">
                  <a:moveTo>
                    <a:pt x="6" y="0"/>
                  </a:moveTo>
                  <a:lnTo>
                    <a:pt x="0" y="24"/>
                  </a:lnTo>
                  <a:lnTo>
                    <a:pt x="17" y="150"/>
                  </a:lnTo>
                  <a:lnTo>
                    <a:pt x="77"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2" name="Google Shape;2102;p340"/>
            <p:cNvSpPr/>
            <p:nvPr/>
          </p:nvSpPr>
          <p:spPr>
            <a:xfrm>
              <a:off x="4613" y="1909"/>
              <a:ext cx="142" cy="50"/>
            </a:xfrm>
            <a:custGeom>
              <a:rect b="b" l="l" r="r" t="t"/>
              <a:pathLst>
                <a:path extrusionOk="0" h="58" w="167">
                  <a:moveTo>
                    <a:pt x="0" y="0"/>
                  </a:moveTo>
                  <a:cubicBezTo>
                    <a:pt x="0" y="6"/>
                    <a:pt x="0" y="6"/>
                    <a:pt x="0" y="6"/>
                  </a:cubicBezTo>
                  <a:cubicBezTo>
                    <a:pt x="0" y="6"/>
                    <a:pt x="43" y="56"/>
                    <a:pt x="84" y="58"/>
                  </a:cubicBezTo>
                  <a:cubicBezTo>
                    <a:pt x="84" y="58"/>
                    <a:pt x="85" y="58"/>
                    <a:pt x="86" y="58"/>
                  </a:cubicBezTo>
                  <a:cubicBezTo>
                    <a:pt x="126" y="58"/>
                    <a:pt x="167" y="9"/>
                    <a:pt x="167" y="9"/>
                  </a:cubicBezTo>
                  <a:cubicBezTo>
                    <a:pt x="167" y="0"/>
                    <a:pt x="167" y="0"/>
                    <a:pt x="167" y="0"/>
                  </a:cubicBezTo>
                  <a:cubicBezTo>
                    <a:pt x="0" y="0"/>
                    <a:pt x="0" y="0"/>
                    <a:pt x="0" y="0"/>
                  </a:cubicBezTo>
                </a:path>
              </a:pathLst>
            </a:custGeom>
            <a:solidFill>
              <a:srgbClr val="CCAF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3" name="Google Shape;2103;p340"/>
            <p:cNvSpPr/>
            <p:nvPr/>
          </p:nvSpPr>
          <p:spPr>
            <a:xfrm>
              <a:off x="4511" y="1498"/>
              <a:ext cx="365" cy="363"/>
            </a:xfrm>
            <a:custGeom>
              <a:rect b="b" l="l" r="r" t="t"/>
              <a:pathLst>
                <a:path extrusionOk="0" h="425" w="427">
                  <a:moveTo>
                    <a:pt x="335" y="61"/>
                  </a:moveTo>
                  <a:cubicBezTo>
                    <a:pt x="373" y="67"/>
                    <a:pt x="394" y="93"/>
                    <a:pt x="403" y="129"/>
                  </a:cubicBezTo>
                  <a:cubicBezTo>
                    <a:pt x="427" y="221"/>
                    <a:pt x="377" y="422"/>
                    <a:pt x="207" y="424"/>
                  </a:cubicBezTo>
                  <a:cubicBezTo>
                    <a:pt x="119" y="425"/>
                    <a:pt x="56" y="403"/>
                    <a:pt x="33" y="332"/>
                  </a:cubicBezTo>
                  <a:cubicBezTo>
                    <a:pt x="10" y="261"/>
                    <a:pt x="0" y="146"/>
                    <a:pt x="50" y="82"/>
                  </a:cubicBezTo>
                  <a:cubicBezTo>
                    <a:pt x="113" y="1"/>
                    <a:pt x="246" y="0"/>
                    <a:pt x="335" y="61"/>
                  </a:cubicBezTo>
                  <a:close/>
                </a:path>
              </a:pathLst>
            </a:custGeom>
            <a:solidFill>
              <a:srgbClr val="755A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4" name="Google Shape;2104;p340"/>
            <p:cNvSpPr/>
            <p:nvPr/>
          </p:nvSpPr>
          <p:spPr>
            <a:xfrm>
              <a:off x="4465" y="1538"/>
              <a:ext cx="438" cy="404"/>
            </a:xfrm>
            <a:custGeom>
              <a:rect b="b" l="l" r="r" t="t"/>
              <a:pathLst>
                <a:path extrusionOk="0" h="473" w="513">
                  <a:moveTo>
                    <a:pt x="257" y="0"/>
                  </a:moveTo>
                  <a:cubicBezTo>
                    <a:pt x="0" y="0"/>
                    <a:pt x="99"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5" name="Google Shape;2105;p340"/>
            <p:cNvSpPr/>
            <p:nvPr/>
          </p:nvSpPr>
          <p:spPr>
            <a:xfrm>
              <a:off x="4499" y="1527"/>
              <a:ext cx="368" cy="239"/>
            </a:xfrm>
            <a:custGeom>
              <a:rect b="b" l="l" r="r" t="t"/>
              <a:pathLst>
                <a:path extrusionOk="0" h="280" w="431">
                  <a:moveTo>
                    <a:pt x="93" y="123"/>
                  </a:moveTo>
                  <a:cubicBezTo>
                    <a:pt x="138" y="151"/>
                    <a:pt x="174" y="109"/>
                    <a:pt x="215" y="127"/>
                  </a:cubicBezTo>
                  <a:cubicBezTo>
                    <a:pt x="256" y="145"/>
                    <a:pt x="368" y="59"/>
                    <a:pt x="392" y="247"/>
                  </a:cubicBezTo>
                  <a:cubicBezTo>
                    <a:pt x="431" y="111"/>
                    <a:pt x="372" y="14"/>
                    <a:pt x="223" y="7"/>
                  </a:cubicBezTo>
                  <a:cubicBezTo>
                    <a:pt x="64" y="0"/>
                    <a:pt x="0" y="145"/>
                    <a:pt x="44" y="280"/>
                  </a:cubicBezTo>
                  <a:cubicBezTo>
                    <a:pt x="41" y="207"/>
                    <a:pt x="59" y="159"/>
                    <a:pt x="93" y="123"/>
                  </a:cubicBezTo>
                  <a:close/>
                </a:path>
              </a:pathLst>
            </a:custGeom>
            <a:solidFill>
              <a:srgbClr val="755A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6" name="Google Shape;2106;p340"/>
            <p:cNvSpPr/>
            <p:nvPr/>
          </p:nvSpPr>
          <p:spPr>
            <a:xfrm>
              <a:off x="4575" y="1613"/>
              <a:ext cx="139" cy="34"/>
            </a:xfrm>
            <a:custGeom>
              <a:rect b="b" l="l" r="r" t="t"/>
              <a:pathLst>
                <a:path extrusionOk="0" h="40" w="163">
                  <a:moveTo>
                    <a:pt x="0" y="11"/>
                  </a:moveTo>
                  <a:cubicBezTo>
                    <a:pt x="1" y="34"/>
                    <a:pt x="41" y="38"/>
                    <a:pt x="58" y="39"/>
                  </a:cubicBezTo>
                  <a:cubicBezTo>
                    <a:pt x="74" y="40"/>
                    <a:pt x="89" y="38"/>
                    <a:pt x="104" y="33"/>
                  </a:cubicBezTo>
                  <a:cubicBezTo>
                    <a:pt x="123" y="28"/>
                    <a:pt x="147" y="21"/>
                    <a:pt x="162" y="9"/>
                  </a:cubicBezTo>
                  <a:cubicBezTo>
                    <a:pt x="163" y="7"/>
                    <a:pt x="163" y="5"/>
                    <a:pt x="161" y="4"/>
                  </a:cubicBezTo>
                  <a:cubicBezTo>
                    <a:pt x="131" y="0"/>
                    <a:pt x="101" y="24"/>
                    <a:pt x="71" y="26"/>
                  </a:cubicBezTo>
                  <a:cubicBezTo>
                    <a:pt x="49" y="27"/>
                    <a:pt x="20" y="25"/>
                    <a:pt x="3" y="10"/>
                  </a:cubicBezTo>
                  <a:cubicBezTo>
                    <a:pt x="2" y="9"/>
                    <a:pt x="0" y="9"/>
                    <a:pt x="0" y="11"/>
                  </a:cubicBezTo>
                  <a:close/>
                </a:path>
              </a:pathLst>
            </a:custGeom>
            <a:solidFill>
              <a:srgbClr val="755A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7" name="Google Shape;2107;p340"/>
            <p:cNvSpPr/>
            <p:nvPr/>
          </p:nvSpPr>
          <p:spPr>
            <a:xfrm>
              <a:off x="4551" y="1720"/>
              <a:ext cx="269" cy="99"/>
            </a:xfrm>
            <a:custGeom>
              <a:rect b="b" l="l" r="r" t="t"/>
              <a:pathLst>
                <a:path extrusionOk="0" h="115" w="3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8" name="Google Shape;2108;p340"/>
            <p:cNvSpPr/>
            <p:nvPr/>
          </p:nvSpPr>
          <p:spPr>
            <a:xfrm>
              <a:off x="4684" y="1939"/>
              <a:ext cx="76" cy="151"/>
            </a:xfrm>
            <a:custGeom>
              <a:rect b="b" l="l" r="r" t="t"/>
              <a:pathLst>
                <a:path extrusionOk="0" h="151" w="76">
                  <a:moveTo>
                    <a:pt x="71" y="0"/>
                  </a:moveTo>
                  <a:lnTo>
                    <a:pt x="76" y="24"/>
                  </a:lnTo>
                  <a:lnTo>
                    <a:pt x="60" y="151"/>
                  </a:lnTo>
                  <a:lnTo>
                    <a:pt x="0" y="89"/>
                  </a:lnTo>
                  <a:lnTo>
                    <a:pt x="71"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09" name="Google Shape;2109;p340"/>
            <p:cNvSpPr/>
            <p:nvPr/>
          </p:nvSpPr>
          <p:spPr>
            <a:xfrm>
              <a:off x="4684" y="1939"/>
              <a:ext cx="76" cy="151"/>
            </a:xfrm>
            <a:custGeom>
              <a:rect b="b" l="l" r="r" t="t"/>
              <a:pathLst>
                <a:path extrusionOk="0" h="151" w="76">
                  <a:moveTo>
                    <a:pt x="71" y="0"/>
                  </a:moveTo>
                  <a:lnTo>
                    <a:pt x="76" y="24"/>
                  </a:lnTo>
                  <a:lnTo>
                    <a:pt x="60" y="151"/>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0" name="Google Shape;2110;p340"/>
            <p:cNvSpPr/>
            <p:nvPr/>
          </p:nvSpPr>
          <p:spPr>
            <a:xfrm>
              <a:off x="4613" y="1936"/>
              <a:ext cx="142" cy="92"/>
            </a:xfrm>
            <a:custGeom>
              <a:rect b="b" l="l" r="r" t="t"/>
              <a:pathLst>
                <a:path extrusionOk="0" h="92" w="142">
                  <a:moveTo>
                    <a:pt x="142" y="0"/>
                  </a:moveTo>
                  <a:lnTo>
                    <a:pt x="71" y="89"/>
                  </a:lnTo>
                  <a:lnTo>
                    <a:pt x="0" y="0"/>
                  </a:lnTo>
                  <a:lnTo>
                    <a:pt x="0" y="3"/>
                  </a:lnTo>
                  <a:lnTo>
                    <a:pt x="71" y="92"/>
                  </a:lnTo>
                  <a:lnTo>
                    <a:pt x="142" y="3"/>
                  </a:lnTo>
                  <a:lnTo>
                    <a:pt x="142" y="0"/>
                  </a:lnTo>
                  <a:close/>
                </a:path>
              </a:pathLst>
            </a:custGeom>
            <a:solidFill>
              <a:srgbClr val="F2D0B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1" name="Google Shape;2111;p340"/>
            <p:cNvSpPr/>
            <p:nvPr/>
          </p:nvSpPr>
          <p:spPr>
            <a:xfrm>
              <a:off x="4613" y="1936"/>
              <a:ext cx="142" cy="92"/>
            </a:xfrm>
            <a:custGeom>
              <a:rect b="b" l="l" r="r" t="t"/>
              <a:pathLst>
                <a:path extrusionOk="0" h="92" w="142">
                  <a:moveTo>
                    <a:pt x="142" y="0"/>
                  </a:moveTo>
                  <a:lnTo>
                    <a:pt x="71" y="89"/>
                  </a:lnTo>
                  <a:lnTo>
                    <a:pt x="0" y="0"/>
                  </a:lnTo>
                  <a:lnTo>
                    <a:pt x="0" y="3"/>
                  </a:lnTo>
                  <a:lnTo>
                    <a:pt x="71" y="92"/>
                  </a:lnTo>
                  <a:lnTo>
                    <a:pt x="142" y="3"/>
                  </a:lnTo>
                  <a:lnTo>
                    <a:pt x="14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2" name="Google Shape;2112;p340"/>
            <p:cNvSpPr/>
            <p:nvPr/>
          </p:nvSpPr>
          <p:spPr>
            <a:xfrm>
              <a:off x="4697" y="2088"/>
              <a:ext cx="1" cy="1"/>
            </a:xfrm>
            <a:prstGeom prst="rect">
              <a:avLst/>
            </a:prstGeom>
            <a:solidFill>
              <a:srgbClr val="E5E5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3" name="Google Shape;2113;p340"/>
            <p:cNvSpPr/>
            <p:nvPr/>
          </p:nvSpPr>
          <p:spPr>
            <a:xfrm>
              <a:off x="4697" y="2088"/>
              <a:ext cx="1" cy="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4" name="Google Shape;2114;p340"/>
            <p:cNvSpPr/>
            <p:nvPr/>
          </p:nvSpPr>
          <p:spPr>
            <a:xfrm>
              <a:off x="4671" y="2088"/>
              <a:ext cx="27" cy="0"/>
            </a:xfrm>
            <a:custGeom>
              <a:rect b="b" l="l" r="r" t="t"/>
              <a:pathLst>
                <a:path extrusionOk="0" h="120000" w="27">
                  <a:moveTo>
                    <a:pt x="26" y="0"/>
                  </a:moveTo>
                  <a:lnTo>
                    <a:pt x="0" y="0"/>
                  </a:lnTo>
                  <a:lnTo>
                    <a:pt x="0" y="0"/>
                  </a:lnTo>
                  <a:lnTo>
                    <a:pt x="27" y="0"/>
                  </a:lnTo>
                  <a:lnTo>
                    <a:pt x="26" y="0"/>
                  </a:lnTo>
                  <a:close/>
                </a:path>
              </a:pathLst>
            </a:custGeom>
            <a:solidFill>
              <a:srgbClr val="B5323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5" name="Google Shape;2115;p340"/>
            <p:cNvSpPr/>
            <p:nvPr/>
          </p:nvSpPr>
          <p:spPr>
            <a:xfrm>
              <a:off x="4671" y="2088"/>
              <a:ext cx="27" cy="0"/>
            </a:xfrm>
            <a:custGeom>
              <a:rect b="b" l="l" r="r" t="t"/>
              <a:pathLst>
                <a:path extrusionOk="0" h="120000" w="27">
                  <a:moveTo>
                    <a:pt x="26" y="0"/>
                  </a:moveTo>
                  <a:lnTo>
                    <a:pt x="0" y="0"/>
                  </a:lnTo>
                  <a:lnTo>
                    <a:pt x="0" y="0"/>
                  </a:lnTo>
                  <a:lnTo>
                    <a:pt x="27" y="0"/>
                  </a:lnTo>
                  <a:lnTo>
                    <a:pt x="2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6" name="Google Shape;2116;p340"/>
            <p:cNvSpPr/>
            <p:nvPr/>
          </p:nvSpPr>
          <p:spPr>
            <a:xfrm>
              <a:off x="4718" y="2046"/>
              <a:ext cx="663" cy="300"/>
            </a:xfrm>
            <a:custGeom>
              <a:rect b="b" l="l" r="r" t="t"/>
              <a:pathLst>
                <a:path extrusionOk="0" h="352" w="777">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7" name="Google Shape;2117;p340"/>
            <p:cNvSpPr/>
            <p:nvPr/>
          </p:nvSpPr>
          <p:spPr>
            <a:xfrm>
              <a:off x="4718" y="2046"/>
              <a:ext cx="663" cy="300"/>
            </a:xfrm>
            <a:custGeom>
              <a:rect b="b" l="l" r="r" t="t"/>
              <a:pathLst>
                <a:path extrusionOk="0" h="352" w="777">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8" name="Google Shape;2118;p340"/>
            <p:cNvSpPr/>
            <p:nvPr/>
          </p:nvSpPr>
          <p:spPr>
            <a:xfrm>
              <a:off x="4978" y="1830"/>
              <a:ext cx="143" cy="298"/>
            </a:xfrm>
            <a:custGeom>
              <a:rect b="b" l="l" r="r" t="t"/>
              <a:pathLst>
                <a:path extrusionOk="0" h="349" w="167">
                  <a:moveTo>
                    <a:pt x="0" y="103"/>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3"/>
                    <a:pt x="167" y="103"/>
                    <a:pt x="167" y="103"/>
                  </a:cubicBezTo>
                  <a:cubicBezTo>
                    <a:pt x="167" y="0"/>
                    <a:pt x="0" y="0"/>
                    <a:pt x="0" y="103"/>
                  </a:cubicBezTo>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19" name="Google Shape;2119;p340"/>
            <p:cNvSpPr/>
            <p:nvPr/>
          </p:nvSpPr>
          <p:spPr>
            <a:xfrm>
              <a:off x="4883" y="1811"/>
              <a:ext cx="60" cy="87"/>
            </a:xfrm>
            <a:custGeom>
              <a:rect b="b" l="l" r="r" t="t"/>
              <a:pathLst>
                <a:path extrusionOk="0" h="102" w="70">
                  <a:moveTo>
                    <a:pt x="20" y="5"/>
                  </a:moveTo>
                  <a:cubicBezTo>
                    <a:pt x="35" y="0"/>
                    <a:pt x="54" y="17"/>
                    <a:pt x="62" y="42"/>
                  </a:cubicBezTo>
                  <a:cubicBezTo>
                    <a:pt x="70" y="68"/>
                    <a:pt x="65" y="92"/>
                    <a:pt x="51" y="97"/>
                  </a:cubicBezTo>
                  <a:cubicBezTo>
                    <a:pt x="36" y="102"/>
                    <a:pt x="17" y="85"/>
                    <a:pt x="9" y="60"/>
                  </a:cubicBezTo>
                  <a:cubicBezTo>
                    <a:pt x="0" y="34"/>
                    <a:pt x="6" y="10"/>
                    <a:pt x="20" y="5"/>
                  </a:cubicBezTo>
                  <a:close/>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0" name="Google Shape;2120;p340"/>
            <p:cNvSpPr/>
            <p:nvPr/>
          </p:nvSpPr>
          <p:spPr>
            <a:xfrm>
              <a:off x="5154" y="1811"/>
              <a:ext cx="60" cy="87"/>
            </a:xfrm>
            <a:custGeom>
              <a:rect b="b" l="l" r="r" t="t"/>
              <a:pathLst>
                <a:path extrusionOk="0" h="102" w="70">
                  <a:moveTo>
                    <a:pt x="50" y="5"/>
                  </a:moveTo>
                  <a:cubicBezTo>
                    <a:pt x="36" y="0"/>
                    <a:pt x="17" y="17"/>
                    <a:pt x="9" y="42"/>
                  </a:cubicBezTo>
                  <a:cubicBezTo>
                    <a:pt x="0" y="68"/>
                    <a:pt x="5" y="92"/>
                    <a:pt x="20" y="97"/>
                  </a:cubicBezTo>
                  <a:cubicBezTo>
                    <a:pt x="35" y="102"/>
                    <a:pt x="53" y="85"/>
                    <a:pt x="62" y="60"/>
                  </a:cubicBezTo>
                  <a:cubicBezTo>
                    <a:pt x="70" y="34"/>
                    <a:pt x="65" y="10"/>
                    <a:pt x="50" y="5"/>
                  </a:cubicBezTo>
                  <a:close/>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1" name="Google Shape;2121;p340"/>
            <p:cNvSpPr/>
            <p:nvPr/>
          </p:nvSpPr>
          <p:spPr>
            <a:xfrm>
              <a:off x="4950" y="2115"/>
              <a:ext cx="188" cy="231"/>
            </a:xfrm>
            <a:custGeom>
              <a:rect b="b" l="l" r="r" t="t"/>
              <a:pathLst>
                <a:path extrusionOk="0" h="271" w="221">
                  <a:moveTo>
                    <a:pt x="117" y="0"/>
                  </a:moveTo>
                  <a:cubicBezTo>
                    <a:pt x="117" y="0"/>
                    <a:pt x="0" y="28"/>
                    <a:pt x="0" y="35"/>
                  </a:cubicBezTo>
                  <a:cubicBezTo>
                    <a:pt x="0" y="42"/>
                    <a:pt x="45" y="271"/>
                    <a:pt x="45" y="271"/>
                  </a:cubicBezTo>
                  <a:cubicBezTo>
                    <a:pt x="202" y="271"/>
                    <a:pt x="202" y="271"/>
                    <a:pt x="202" y="271"/>
                  </a:cubicBezTo>
                  <a:cubicBezTo>
                    <a:pt x="221" y="36"/>
                    <a:pt x="221" y="36"/>
                    <a:pt x="221" y="36"/>
                  </a:cubicBezTo>
                  <a:cubicBezTo>
                    <a:pt x="117" y="0"/>
                    <a:pt x="117" y="0"/>
                    <a:pt x="117" y="0"/>
                  </a:cubicBezTo>
                </a:path>
              </a:pathLst>
            </a:custGeom>
            <a:solidFill>
              <a:srgbClr val="9FBA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2" name="Google Shape;2122;p340"/>
            <p:cNvSpPr/>
            <p:nvPr/>
          </p:nvSpPr>
          <p:spPr>
            <a:xfrm>
              <a:off x="4885" y="2047"/>
              <a:ext cx="124" cy="299"/>
            </a:xfrm>
            <a:custGeom>
              <a:rect b="b" l="l" r="r" t="t"/>
              <a:pathLst>
                <a:path extrusionOk="0" h="299" w="124">
                  <a:moveTo>
                    <a:pt x="93" y="0"/>
                  </a:moveTo>
                  <a:lnTo>
                    <a:pt x="93" y="33"/>
                  </a:lnTo>
                  <a:lnTo>
                    <a:pt x="124" y="299"/>
                  </a:lnTo>
                  <a:lnTo>
                    <a:pt x="71" y="299"/>
                  </a:lnTo>
                  <a:lnTo>
                    <a:pt x="12" y="181"/>
                  </a:lnTo>
                  <a:lnTo>
                    <a:pt x="68" y="144"/>
                  </a:lnTo>
                  <a:lnTo>
                    <a:pt x="0" y="111"/>
                  </a:lnTo>
                  <a:lnTo>
                    <a:pt x="62" y="14"/>
                  </a:lnTo>
                  <a:lnTo>
                    <a:pt x="93" y="0"/>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3" name="Google Shape;2123;p340"/>
            <p:cNvSpPr/>
            <p:nvPr/>
          </p:nvSpPr>
          <p:spPr>
            <a:xfrm>
              <a:off x="5089" y="2047"/>
              <a:ext cx="124" cy="299"/>
            </a:xfrm>
            <a:custGeom>
              <a:rect b="b" l="l" r="r" t="t"/>
              <a:pathLst>
                <a:path extrusionOk="0" h="299" w="124">
                  <a:moveTo>
                    <a:pt x="32" y="0"/>
                  </a:moveTo>
                  <a:lnTo>
                    <a:pt x="32" y="33"/>
                  </a:lnTo>
                  <a:lnTo>
                    <a:pt x="0" y="299"/>
                  </a:lnTo>
                  <a:lnTo>
                    <a:pt x="53" y="299"/>
                  </a:lnTo>
                  <a:lnTo>
                    <a:pt x="112" y="181"/>
                  </a:lnTo>
                  <a:lnTo>
                    <a:pt x="55" y="144"/>
                  </a:lnTo>
                  <a:lnTo>
                    <a:pt x="124" y="111"/>
                  </a:lnTo>
                  <a:lnTo>
                    <a:pt x="68" y="18"/>
                  </a:lnTo>
                  <a:lnTo>
                    <a:pt x="32" y="0"/>
                  </a:lnTo>
                  <a:close/>
                </a:path>
              </a:pathLst>
            </a:custGeom>
            <a:solidFill>
              <a:srgbClr val="1B1B1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4" name="Google Shape;2124;p340"/>
            <p:cNvSpPr/>
            <p:nvPr/>
          </p:nvSpPr>
          <p:spPr>
            <a:xfrm>
              <a:off x="5018" y="2115"/>
              <a:ext cx="62" cy="60"/>
            </a:xfrm>
            <a:custGeom>
              <a:rect b="b" l="l" r="r" t="t"/>
              <a:pathLst>
                <a:path extrusionOk="0" h="70" w="72">
                  <a:moveTo>
                    <a:pt x="0" y="39"/>
                  </a:moveTo>
                  <a:cubicBezTo>
                    <a:pt x="20" y="70"/>
                    <a:pt x="20" y="70"/>
                    <a:pt x="20" y="70"/>
                  </a:cubicBezTo>
                  <a:cubicBezTo>
                    <a:pt x="31" y="70"/>
                    <a:pt x="41" y="70"/>
                    <a:pt x="52" y="70"/>
                  </a:cubicBezTo>
                  <a:cubicBezTo>
                    <a:pt x="72" y="39"/>
                    <a:pt x="72" y="39"/>
                    <a:pt x="72" y="39"/>
                  </a:cubicBezTo>
                  <a:cubicBezTo>
                    <a:pt x="37" y="0"/>
                    <a:pt x="37" y="0"/>
                    <a:pt x="37" y="0"/>
                  </a:cubicBezTo>
                  <a:cubicBezTo>
                    <a:pt x="0" y="39"/>
                    <a:pt x="0" y="39"/>
                    <a:pt x="0" y="39"/>
                  </a:cubicBezTo>
                </a:path>
              </a:pathLst>
            </a:custGeom>
            <a:solidFill>
              <a:srgbClr val="28A8E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5" name="Google Shape;2125;p340"/>
            <p:cNvSpPr/>
            <p:nvPr/>
          </p:nvSpPr>
          <p:spPr>
            <a:xfrm>
              <a:off x="5011" y="2175"/>
              <a:ext cx="76" cy="171"/>
            </a:xfrm>
            <a:custGeom>
              <a:rect b="b" l="l" r="r" t="t"/>
              <a:pathLst>
                <a:path extrusionOk="0" h="171" w="76">
                  <a:moveTo>
                    <a:pt x="24" y="0"/>
                  </a:moveTo>
                  <a:lnTo>
                    <a:pt x="0" y="171"/>
                  </a:lnTo>
                  <a:lnTo>
                    <a:pt x="76" y="171"/>
                  </a:lnTo>
                  <a:lnTo>
                    <a:pt x="51" y="0"/>
                  </a:lnTo>
                  <a:lnTo>
                    <a:pt x="24" y="0"/>
                  </a:lnTo>
                  <a:close/>
                </a:path>
              </a:pathLst>
            </a:custGeom>
            <a:solidFill>
              <a:srgbClr val="28A8E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6" name="Google Shape;2126;p340"/>
            <p:cNvSpPr/>
            <p:nvPr/>
          </p:nvSpPr>
          <p:spPr>
            <a:xfrm>
              <a:off x="5011" y="2175"/>
              <a:ext cx="76" cy="171"/>
            </a:xfrm>
            <a:custGeom>
              <a:rect b="b" l="l" r="r" t="t"/>
              <a:pathLst>
                <a:path extrusionOk="0" h="171" w="76">
                  <a:moveTo>
                    <a:pt x="24" y="0"/>
                  </a:moveTo>
                  <a:lnTo>
                    <a:pt x="0" y="171"/>
                  </a:lnTo>
                  <a:lnTo>
                    <a:pt x="76" y="171"/>
                  </a:lnTo>
                  <a:lnTo>
                    <a:pt x="51" y="0"/>
                  </a:lnTo>
                  <a:lnTo>
                    <a:pt x="2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7" name="Google Shape;2127;p340"/>
            <p:cNvSpPr/>
            <p:nvPr/>
          </p:nvSpPr>
          <p:spPr>
            <a:xfrm>
              <a:off x="4971" y="2026"/>
              <a:ext cx="79" cy="150"/>
            </a:xfrm>
            <a:custGeom>
              <a:rect b="b" l="l" r="r" t="t"/>
              <a:pathLst>
                <a:path extrusionOk="0" h="150" w="79">
                  <a:moveTo>
                    <a:pt x="7" y="0"/>
                  </a:moveTo>
                  <a:lnTo>
                    <a:pt x="0" y="24"/>
                  </a:lnTo>
                  <a:lnTo>
                    <a:pt x="18" y="150"/>
                  </a:lnTo>
                  <a:lnTo>
                    <a:pt x="79" y="89"/>
                  </a:lnTo>
                  <a:lnTo>
                    <a:pt x="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8" name="Google Shape;2128;p340"/>
            <p:cNvSpPr/>
            <p:nvPr/>
          </p:nvSpPr>
          <p:spPr>
            <a:xfrm>
              <a:off x="4971" y="2026"/>
              <a:ext cx="79" cy="150"/>
            </a:xfrm>
            <a:custGeom>
              <a:rect b="b" l="l" r="r" t="t"/>
              <a:pathLst>
                <a:path extrusionOk="0" h="150" w="79">
                  <a:moveTo>
                    <a:pt x="7" y="0"/>
                  </a:moveTo>
                  <a:lnTo>
                    <a:pt x="0" y="24"/>
                  </a:lnTo>
                  <a:lnTo>
                    <a:pt x="18" y="150"/>
                  </a:lnTo>
                  <a:lnTo>
                    <a:pt x="79" y="89"/>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29" name="Google Shape;2129;p340"/>
            <p:cNvSpPr/>
            <p:nvPr/>
          </p:nvSpPr>
          <p:spPr>
            <a:xfrm>
              <a:off x="4978" y="1996"/>
              <a:ext cx="143" cy="50"/>
            </a:xfrm>
            <a:custGeom>
              <a:rect b="b" l="l" r="r" t="t"/>
              <a:pathLst>
                <a:path extrusionOk="0" h="58" w="167">
                  <a:moveTo>
                    <a:pt x="0" y="0"/>
                  </a:moveTo>
                  <a:cubicBezTo>
                    <a:pt x="0" y="6"/>
                    <a:pt x="0" y="6"/>
                    <a:pt x="0" y="6"/>
                  </a:cubicBezTo>
                  <a:cubicBezTo>
                    <a:pt x="0" y="6"/>
                    <a:pt x="42" y="56"/>
                    <a:pt x="83" y="58"/>
                  </a:cubicBezTo>
                  <a:cubicBezTo>
                    <a:pt x="84" y="58"/>
                    <a:pt x="84" y="58"/>
                    <a:pt x="85" y="58"/>
                  </a:cubicBezTo>
                  <a:cubicBezTo>
                    <a:pt x="125" y="58"/>
                    <a:pt x="167" y="9"/>
                    <a:pt x="167" y="9"/>
                  </a:cubicBezTo>
                  <a:cubicBezTo>
                    <a:pt x="167" y="0"/>
                    <a:pt x="167" y="0"/>
                    <a:pt x="167" y="0"/>
                  </a:cubicBezTo>
                  <a:cubicBezTo>
                    <a:pt x="0" y="0"/>
                    <a:pt x="0" y="0"/>
                    <a:pt x="0" y="0"/>
                  </a:cubicBezTo>
                </a:path>
              </a:pathLst>
            </a:custGeom>
            <a:solidFill>
              <a:srgbClr val="C59E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0" name="Google Shape;2130;p340"/>
            <p:cNvSpPr/>
            <p:nvPr/>
          </p:nvSpPr>
          <p:spPr>
            <a:xfrm>
              <a:off x="4830" y="1626"/>
              <a:ext cx="438" cy="403"/>
            </a:xfrm>
            <a:custGeom>
              <a:rect b="b" l="l" r="r" t="t"/>
              <a:pathLst>
                <a:path extrusionOk="0" h="473" w="513">
                  <a:moveTo>
                    <a:pt x="256" y="0"/>
                  </a:moveTo>
                  <a:cubicBezTo>
                    <a:pt x="0" y="0"/>
                    <a:pt x="98" y="351"/>
                    <a:pt x="115" y="378"/>
                  </a:cubicBezTo>
                  <a:cubicBezTo>
                    <a:pt x="133" y="408"/>
                    <a:pt x="215" y="473"/>
                    <a:pt x="256" y="473"/>
                  </a:cubicBezTo>
                  <a:cubicBezTo>
                    <a:pt x="298" y="473"/>
                    <a:pt x="379" y="408"/>
                    <a:pt x="398" y="378"/>
                  </a:cubicBezTo>
                  <a:cubicBezTo>
                    <a:pt x="414" y="351"/>
                    <a:pt x="513" y="0"/>
                    <a:pt x="256" y="0"/>
                  </a:cubicBezTo>
                  <a:close/>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1" name="Google Shape;2131;p340"/>
            <p:cNvSpPr/>
            <p:nvPr/>
          </p:nvSpPr>
          <p:spPr>
            <a:xfrm>
              <a:off x="4882" y="1574"/>
              <a:ext cx="344" cy="310"/>
            </a:xfrm>
            <a:custGeom>
              <a:rect b="b" l="l" r="r" t="t"/>
              <a:pathLst>
                <a:path extrusionOk="0" h="363" w="404">
                  <a:moveTo>
                    <a:pt x="311" y="68"/>
                  </a:moveTo>
                  <a:cubicBezTo>
                    <a:pt x="225" y="0"/>
                    <a:pt x="91" y="41"/>
                    <a:pt x="51" y="97"/>
                  </a:cubicBezTo>
                  <a:cubicBezTo>
                    <a:pt x="0" y="168"/>
                    <a:pt x="18" y="276"/>
                    <a:pt x="30" y="357"/>
                  </a:cubicBezTo>
                  <a:cubicBezTo>
                    <a:pt x="30" y="357"/>
                    <a:pt x="30" y="357"/>
                    <a:pt x="30" y="357"/>
                  </a:cubicBezTo>
                  <a:cubicBezTo>
                    <a:pt x="30" y="358"/>
                    <a:pt x="30" y="359"/>
                    <a:pt x="30" y="360"/>
                  </a:cubicBezTo>
                  <a:cubicBezTo>
                    <a:pt x="31" y="360"/>
                    <a:pt x="32" y="362"/>
                    <a:pt x="32" y="363"/>
                  </a:cubicBezTo>
                  <a:cubicBezTo>
                    <a:pt x="33" y="363"/>
                    <a:pt x="36" y="363"/>
                    <a:pt x="37" y="362"/>
                  </a:cubicBezTo>
                  <a:cubicBezTo>
                    <a:pt x="37" y="362"/>
                    <a:pt x="37" y="361"/>
                    <a:pt x="37" y="361"/>
                  </a:cubicBezTo>
                  <a:cubicBezTo>
                    <a:pt x="38" y="354"/>
                    <a:pt x="37" y="340"/>
                    <a:pt x="37" y="340"/>
                  </a:cubicBezTo>
                  <a:cubicBezTo>
                    <a:pt x="37" y="328"/>
                    <a:pt x="34" y="318"/>
                    <a:pt x="32" y="307"/>
                  </a:cubicBezTo>
                  <a:cubicBezTo>
                    <a:pt x="41" y="256"/>
                    <a:pt x="65" y="245"/>
                    <a:pt x="77" y="183"/>
                  </a:cubicBezTo>
                  <a:cubicBezTo>
                    <a:pt x="80" y="179"/>
                    <a:pt x="83" y="175"/>
                    <a:pt x="86" y="171"/>
                  </a:cubicBezTo>
                  <a:cubicBezTo>
                    <a:pt x="89" y="167"/>
                    <a:pt x="93" y="162"/>
                    <a:pt x="97" y="159"/>
                  </a:cubicBezTo>
                  <a:cubicBezTo>
                    <a:pt x="99" y="157"/>
                    <a:pt x="101" y="156"/>
                    <a:pt x="103" y="154"/>
                  </a:cubicBezTo>
                  <a:cubicBezTo>
                    <a:pt x="150" y="137"/>
                    <a:pt x="198" y="158"/>
                    <a:pt x="242" y="176"/>
                  </a:cubicBezTo>
                  <a:cubicBezTo>
                    <a:pt x="259" y="182"/>
                    <a:pt x="278" y="191"/>
                    <a:pt x="296" y="189"/>
                  </a:cubicBezTo>
                  <a:cubicBezTo>
                    <a:pt x="304" y="189"/>
                    <a:pt x="310" y="183"/>
                    <a:pt x="311" y="177"/>
                  </a:cubicBezTo>
                  <a:cubicBezTo>
                    <a:pt x="332" y="240"/>
                    <a:pt x="349" y="269"/>
                    <a:pt x="359" y="315"/>
                  </a:cubicBezTo>
                  <a:cubicBezTo>
                    <a:pt x="358" y="323"/>
                    <a:pt x="356" y="331"/>
                    <a:pt x="356" y="340"/>
                  </a:cubicBezTo>
                  <a:cubicBezTo>
                    <a:pt x="356" y="340"/>
                    <a:pt x="355" y="354"/>
                    <a:pt x="356" y="361"/>
                  </a:cubicBezTo>
                  <a:cubicBezTo>
                    <a:pt x="356" y="361"/>
                    <a:pt x="356" y="362"/>
                    <a:pt x="356" y="362"/>
                  </a:cubicBezTo>
                  <a:cubicBezTo>
                    <a:pt x="357" y="363"/>
                    <a:pt x="360" y="363"/>
                    <a:pt x="361" y="363"/>
                  </a:cubicBezTo>
                  <a:cubicBezTo>
                    <a:pt x="361" y="362"/>
                    <a:pt x="363" y="360"/>
                    <a:pt x="363" y="360"/>
                  </a:cubicBezTo>
                  <a:cubicBezTo>
                    <a:pt x="364" y="357"/>
                    <a:pt x="364" y="354"/>
                    <a:pt x="364" y="351"/>
                  </a:cubicBezTo>
                  <a:cubicBezTo>
                    <a:pt x="364" y="347"/>
                    <a:pt x="365" y="342"/>
                    <a:pt x="366" y="338"/>
                  </a:cubicBezTo>
                  <a:cubicBezTo>
                    <a:pt x="379" y="288"/>
                    <a:pt x="404" y="90"/>
                    <a:pt x="311" y="68"/>
                  </a:cubicBezTo>
                  <a:close/>
                  <a:moveTo>
                    <a:pt x="180" y="135"/>
                  </a:moveTo>
                  <a:cubicBezTo>
                    <a:pt x="179" y="135"/>
                    <a:pt x="177" y="134"/>
                    <a:pt x="176" y="134"/>
                  </a:cubicBezTo>
                  <a:cubicBezTo>
                    <a:pt x="178" y="134"/>
                    <a:pt x="180" y="135"/>
                    <a:pt x="182" y="135"/>
                  </a:cubicBezTo>
                  <a:cubicBezTo>
                    <a:pt x="181" y="135"/>
                    <a:pt x="181" y="135"/>
                    <a:pt x="180" y="135"/>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2" name="Google Shape;2132;p340"/>
            <p:cNvSpPr/>
            <p:nvPr/>
          </p:nvSpPr>
          <p:spPr>
            <a:xfrm>
              <a:off x="5050" y="2026"/>
              <a:ext cx="75" cy="151"/>
            </a:xfrm>
            <a:custGeom>
              <a:rect b="b" l="l" r="r" t="t"/>
              <a:pathLst>
                <a:path extrusionOk="0" h="151" w="75">
                  <a:moveTo>
                    <a:pt x="71" y="0"/>
                  </a:moveTo>
                  <a:lnTo>
                    <a:pt x="75" y="24"/>
                  </a:lnTo>
                  <a:lnTo>
                    <a:pt x="59" y="151"/>
                  </a:lnTo>
                  <a:lnTo>
                    <a:pt x="0" y="89"/>
                  </a:lnTo>
                  <a:lnTo>
                    <a:pt x="7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3" name="Google Shape;2133;p340"/>
            <p:cNvSpPr/>
            <p:nvPr/>
          </p:nvSpPr>
          <p:spPr>
            <a:xfrm>
              <a:off x="5050" y="2026"/>
              <a:ext cx="75" cy="151"/>
            </a:xfrm>
            <a:custGeom>
              <a:rect b="b" l="l" r="r" t="t"/>
              <a:pathLst>
                <a:path extrusionOk="0" h="151" w="75">
                  <a:moveTo>
                    <a:pt x="71" y="0"/>
                  </a:moveTo>
                  <a:lnTo>
                    <a:pt x="75" y="24"/>
                  </a:lnTo>
                  <a:lnTo>
                    <a:pt x="59" y="151"/>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4" name="Google Shape;2134;p340"/>
            <p:cNvSpPr/>
            <p:nvPr/>
          </p:nvSpPr>
          <p:spPr>
            <a:xfrm>
              <a:off x="5050" y="2115"/>
              <a:ext cx="0" cy="0"/>
            </a:xfrm>
            <a:custGeom>
              <a:rect b="b" l="l" r="r" t="t"/>
              <a:pathLst>
                <a:path extrusionOk="0" h="120000" w="120000">
                  <a:moveTo>
                    <a:pt x="0" y="0"/>
                  </a:moveTo>
                  <a:lnTo>
                    <a:pt x="0" y="0"/>
                  </a:lnTo>
                  <a:lnTo>
                    <a:pt x="0"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5" name="Google Shape;2135;p340"/>
            <p:cNvSpPr/>
            <p:nvPr/>
          </p:nvSpPr>
          <p:spPr>
            <a:xfrm>
              <a:off x="5050" y="2115"/>
              <a:ext cx="0" cy="0"/>
            </a:xfrm>
            <a:custGeom>
              <a:rect b="b" l="l" r="r" t="t"/>
              <a:pathLst>
                <a:path extrusionOk="0" h="120000" w="120000">
                  <a:moveTo>
                    <a:pt x="0" y="0"/>
                  </a:moveTo>
                  <a:lnTo>
                    <a:pt x="0"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6" name="Google Shape;2136;p340"/>
            <p:cNvSpPr/>
            <p:nvPr/>
          </p:nvSpPr>
          <p:spPr>
            <a:xfrm>
              <a:off x="4978" y="2024"/>
              <a:ext cx="143" cy="91"/>
            </a:xfrm>
            <a:custGeom>
              <a:rect b="b" l="l" r="r" t="t"/>
              <a:pathLst>
                <a:path extrusionOk="0" h="91" w="143">
                  <a:moveTo>
                    <a:pt x="143" y="0"/>
                  </a:moveTo>
                  <a:lnTo>
                    <a:pt x="72" y="88"/>
                  </a:lnTo>
                  <a:lnTo>
                    <a:pt x="0" y="0"/>
                  </a:lnTo>
                  <a:lnTo>
                    <a:pt x="0" y="2"/>
                  </a:lnTo>
                  <a:lnTo>
                    <a:pt x="72" y="91"/>
                  </a:lnTo>
                  <a:lnTo>
                    <a:pt x="72" y="91"/>
                  </a:lnTo>
                  <a:lnTo>
                    <a:pt x="143" y="2"/>
                  </a:lnTo>
                  <a:lnTo>
                    <a:pt x="143" y="0"/>
                  </a:lnTo>
                  <a:close/>
                </a:path>
              </a:pathLst>
            </a:custGeom>
            <a:solidFill>
              <a:srgbClr val="E9BB9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7" name="Google Shape;2137;p340"/>
            <p:cNvSpPr/>
            <p:nvPr/>
          </p:nvSpPr>
          <p:spPr>
            <a:xfrm>
              <a:off x="4978" y="2024"/>
              <a:ext cx="143" cy="91"/>
            </a:xfrm>
            <a:custGeom>
              <a:rect b="b" l="l" r="r" t="t"/>
              <a:pathLst>
                <a:path extrusionOk="0" h="91" w="143">
                  <a:moveTo>
                    <a:pt x="143" y="0"/>
                  </a:moveTo>
                  <a:lnTo>
                    <a:pt x="72" y="88"/>
                  </a:lnTo>
                  <a:lnTo>
                    <a:pt x="0" y="0"/>
                  </a:lnTo>
                  <a:lnTo>
                    <a:pt x="0" y="2"/>
                  </a:lnTo>
                  <a:lnTo>
                    <a:pt x="72" y="91"/>
                  </a:lnTo>
                  <a:lnTo>
                    <a:pt x="72" y="91"/>
                  </a:lnTo>
                  <a:lnTo>
                    <a:pt x="143" y="2"/>
                  </a:lnTo>
                  <a:lnTo>
                    <a:pt x="1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8" name="Google Shape;2138;p340"/>
            <p:cNvSpPr/>
            <p:nvPr/>
          </p:nvSpPr>
          <p:spPr>
            <a:xfrm>
              <a:off x="5035" y="2175"/>
              <a:ext cx="27" cy="1"/>
            </a:xfrm>
            <a:custGeom>
              <a:rect b="b" l="l" r="r" t="t"/>
              <a:pathLst>
                <a:path extrusionOk="0" h="1" w="27">
                  <a:moveTo>
                    <a:pt x="0" y="0"/>
                  </a:moveTo>
                  <a:lnTo>
                    <a:pt x="0" y="1"/>
                  </a:lnTo>
                  <a:lnTo>
                    <a:pt x="0" y="1"/>
                  </a:lnTo>
                  <a:lnTo>
                    <a:pt x="0" y="0"/>
                  </a:lnTo>
                  <a:close/>
                  <a:moveTo>
                    <a:pt x="27" y="0"/>
                  </a:moveTo>
                  <a:lnTo>
                    <a:pt x="27" y="0"/>
                  </a:lnTo>
                  <a:lnTo>
                    <a:pt x="27" y="1"/>
                  </a:lnTo>
                  <a:lnTo>
                    <a:pt x="27" y="1"/>
                  </a:lnTo>
                  <a:lnTo>
                    <a:pt x="27" y="0"/>
                  </a:lnTo>
                  <a:close/>
                </a:path>
              </a:pathLst>
            </a:custGeom>
            <a:solidFill>
              <a:srgbClr val="8FA7B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39" name="Google Shape;2139;p340"/>
            <p:cNvSpPr/>
            <p:nvPr/>
          </p:nvSpPr>
          <p:spPr>
            <a:xfrm>
              <a:off x="5035" y="2175"/>
              <a:ext cx="27" cy="1"/>
            </a:xfrm>
            <a:custGeom>
              <a:rect b="b" l="l" r="r" t="t"/>
              <a:pathLst>
                <a:path extrusionOk="0" h="1" w="27">
                  <a:moveTo>
                    <a:pt x="0" y="0"/>
                  </a:moveTo>
                  <a:lnTo>
                    <a:pt x="0" y="1"/>
                  </a:lnTo>
                  <a:lnTo>
                    <a:pt x="0" y="1"/>
                  </a:lnTo>
                  <a:lnTo>
                    <a:pt x="0" y="0"/>
                  </a:lnTo>
                  <a:moveTo>
                    <a:pt x="27" y="0"/>
                  </a:moveTo>
                  <a:lnTo>
                    <a:pt x="27" y="0"/>
                  </a:lnTo>
                  <a:lnTo>
                    <a:pt x="27" y="1"/>
                  </a:lnTo>
                  <a:lnTo>
                    <a:pt x="27" y="1"/>
                  </a:lnTo>
                  <a:lnTo>
                    <a:pt x="2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40" name="Google Shape;2140;p340"/>
            <p:cNvSpPr/>
            <p:nvPr/>
          </p:nvSpPr>
          <p:spPr>
            <a:xfrm>
              <a:off x="5035" y="2175"/>
              <a:ext cx="27" cy="1"/>
            </a:xfrm>
            <a:prstGeom prst="rect">
              <a:avLst/>
            </a:prstGeom>
            <a:solidFill>
              <a:srgbClr val="2497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2141" name="Google Shape;2141;p340"/>
            <p:cNvSpPr/>
            <p:nvPr/>
          </p:nvSpPr>
          <p:spPr>
            <a:xfrm>
              <a:off x="5035" y="2175"/>
              <a:ext cx="27" cy="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grpSp>
      <p:sp>
        <p:nvSpPr>
          <p:cNvPr id="2142" name="Google Shape;2142;p340"/>
          <p:cNvSpPr/>
          <p:nvPr/>
        </p:nvSpPr>
        <p:spPr>
          <a:xfrm>
            <a:off x="7531101" y="895023"/>
            <a:ext cx="120261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3" name="Google Shape;2143;p340"/>
          <p:cNvSpPr/>
          <p:nvPr/>
        </p:nvSpPr>
        <p:spPr>
          <a:xfrm>
            <a:off x="7144441" y="3759487"/>
            <a:ext cx="7055691" cy="1720909"/>
          </a:xfrm>
          <a:prstGeom prst="roundRect">
            <a:avLst>
              <a:gd fmla="val 16667" name="adj"/>
            </a:avLst>
          </a:prstGeom>
          <a:solidFill>
            <a:srgbClr val="DDEAF6"/>
          </a:solidFill>
          <a:ln cap="flat" cmpd="sng" w="25400">
            <a:solidFill>
              <a:srgbClr val="9CC2E5"/>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An asset can be tangible or intangible. </a:t>
            </a:r>
            <a:endParaRPr/>
          </a:p>
          <a:p>
            <a:pPr indent="0" lvl="0" marL="0" marR="0" rtl="0" algn="l">
              <a:lnSpc>
                <a:spcPct val="115000"/>
              </a:lnSpc>
              <a:spcBef>
                <a:spcPts val="0"/>
              </a:spcBef>
              <a:spcAft>
                <a:spcPts val="0"/>
              </a:spcAft>
              <a:buNone/>
            </a:pPr>
            <a:r>
              <a:t/>
            </a:r>
            <a:endParaRPr b="0" i="0" sz="10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This includes people, hardware, software, data, information, or reputation.</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Vulnerability</a:t>
            </a:r>
            <a:endParaRPr/>
          </a:p>
        </p:txBody>
      </p:sp>
      <p:sp>
        <p:nvSpPr>
          <p:cNvPr id="2149" name="Google Shape;2149;p1"/>
          <p:cNvSpPr txBox="1"/>
          <p:nvPr>
            <p:ph idx="1" type="body"/>
          </p:nvPr>
        </p:nvSpPr>
        <p:spPr>
          <a:xfrm>
            <a:off x="1863991" y="1499013"/>
            <a:ext cx="12451817" cy="1041267"/>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1000"/>
              </a:spcBef>
              <a:spcAft>
                <a:spcPts val="0"/>
              </a:spcAft>
              <a:buSzPts val="2800"/>
              <a:buNone/>
            </a:pPr>
            <a:r>
              <a:rPr lang="en-US">
                <a:solidFill>
                  <a:srgbClr val="404040"/>
                </a:solidFill>
                <a:latin typeface="Open Sans"/>
                <a:ea typeface="Open Sans"/>
                <a:cs typeface="Open Sans"/>
                <a:sym typeface="Open Sans"/>
              </a:rPr>
              <a:t>Vulnerability refers to a condition in the system that, either intentionally or accidentally, causes a security weakness. This compromises the security of the system.</a:t>
            </a:r>
            <a:endParaRPr/>
          </a:p>
        </p:txBody>
      </p:sp>
      <p:pic>
        <p:nvPicPr>
          <p:cNvPr descr="Vulnerability and bugs search, finding malware concept. Premium Vector" id="2150" name="Google Shape;2150;p1"/>
          <p:cNvPicPr preferRelativeResize="0"/>
          <p:nvPr/>
        </p:nvPicPr>
        <p:blipFill rotWithShape="1">
          <a:blip r:embed="rId3">
            <a:alphaModFix/>
          </a:blip>
          <a:srcRect b="17230" l="0" r="0" t="20796"/>
          <a:stretch/>
        </p:blipFill>
        <p:spPr>
          <a:xfrm>
            <a:off x="5146675" y="3058834"/>
            <a:ext cx="5962650" cy="3695257"/>
          </a:xfrm>
          <a:prstGeom prst="rect">
            <a:avLst/>
          </a:prstGeom>
          <a:noFill/>
          <a:ln>
            <a:noFill/>
          </a:ln>
        </p:spPr>
      </p:pic>
      <p:sp>
        <p:nvSpPr>
          <p:cNvPr id="2151" name="Google Shape;2151;p1"/>
          <p:cNvSpPr/>
          <p:nvPr/>
        </p:nvSpPr>
        <p:spPr>
          <a:xfrm>
            <a:off x="2512898" y="7354780"/>
            <a:ext cx="11230204" cy="890895"/>
          </a:xfrm>
          <a:prstGeom prst="roundRect">
            <a:avLst>
              <a:gd fmla="val 16667"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Examples: Unpatched software, buffer overflow, lack of awareness training</a:t>
            </a:r>
            <a:endParaRPr/>
          </a:p>
        </p:txBody>
      </p:sp>
      <p:sp>
        <p:nvSpPr>
          <p:cNvPr id="2152" name="Google Shape;2152;p1"/>
          <p:cNvSpPr/>
          <p:nvPr/>
        </p:nvSpPr>
        <p:spPr>
          <a:xfrm>
            <a:off x="6692900" y="816324"/>
            <a:ext cx="2871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pic>
        <p:nvPicPr>
          <p:cNvPr id="2157" name="Google Shape;2157;p341"/>
          <p:cNvPicPr preferRelativeResize="0"/>
          <p:nvPr/>
        </p:nvPicPr>
        <p:blipFill rotWithShape="1">
          <a:blip r:embed="rId3">
            <a:alphaModFix/>
          </a:blip>
          <a:srcRect b="0" l="0" r="0" t="0"/>
          <a:stretch/>
        </p:blipFill>
        <p:spPr>
          <a:xfrm>
            <a:off x="7194785" y="3354837"/>
            <a:ext cx="1866431" cy="1866431"/>
          </a:xfrm>
          <a:prstGeom prst="rect">
            <a:avLst/>
          </a:prstGeom>
          <a:noFill/>
          <a:ln>
            <a:noFill/>
          </a:ln>
        </p:spPr>
      </p:pic>
      <p:sp>
        <p:nvSpPr>
          <p:cNvPr id="2158" name="Google Shape;2158;p34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Threat</a:t>
            </a:r>
            <a:endParaRPr/>
          </a:p>
        </p:txBody>
      </p:sp>
      <p:sp>
        <p:nvSpPr>
          <p:cNvPr id="2159" name="Google Shape;2159;p341"/>
          <p:cNvSpPr/>
          <p:nvPr/>
        </p:nvSpPr>
        <p:spPr>
          <a:xfrm>
            <a:off x="922032" y="2628865"/>
            <a:ext cx="5516497" cy="1833341"/>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Intentional threats: </a:t>
            </a:r>
            <a:endParaRPr b="0" i="0" sz="22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These are malicious attempts to harm the system or steal data.</a:t>
            </a:r>
            <a:endParaRPr b="0" i="0" sz="2200" u="none" cap="none" strike="noStrike">
              <a:solidFill>
                <a:srgbClr val="3F3F3F"/>
              </a:solidFill>
              <a:latin typeface="Open Sans"/>
              <a:ea typeface="Open Sans"/>
              <a:cs typeface="Open Sans"/>
              <a:sym typeface="Open Sans"/>
            </a:endParaRPr>
          </a:p>
        </p:txBody>
      </p:sp>
      <p:sp>
        <p:nvSpPr>
          <p:cNvPr id="2160" name="Google Shape;2160;p341"/>
          <p:cNvSpPr/>
          <p:nvPr/>
        </p:nvSpPr>
        <p:spPr>
          <a:xfrm>
            <a:off x="5357442" y="6175917"/>
            <a:ext cx="5541117" cy="1780692"/>
          </a:xfrm>
          <a:prstGeom prst="roundRect">
            <a:avLst>
              <a:gd fmla="val 16667" name="adj"/>
            </a:avLst>
          </a:prstGeom>
          <a:noFill/>
          <a:ln cap="flat" cmpd="sng" w="9525">
            <a:solidFill>
              <a:srgbClr val="0FCF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Unintentional threats: </a:t>
            </a:r>
            <a:endParaRPr b="0" i="0" sz="22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These are accidental events that can cause damage, even if they are not malicious.</a:t>
            </a:r>
            <a:endParaRPr b="0" i="0" sz="2200" u="none" cap="none" strike="noStrike">
              <a:solidFill>
                <a:srgbClr val="3F3F3F"/>
              </a:solidFill>
              <a:latin typeface="Open Sans"/>
              <a:ea typeface="Open Sans"/>
              <a:cs typeface="Open Sans"/>
              <a:sym typeface="Open Sans"/>
            </a:endParaRPr>
          </a:p>
        </p:txBody>
      </p:sp>
      <p:sp>
        <p:nvSpPr>
          <p:cNvPr id="2161" name="Google Shape;2161;p341"/>
          <p:cNvSpPr/>
          <p:nvPr/>
        </p:nvSpPr>
        <p:spPr>
          <a:xfrm>
            <a:off x="9602383" y="2677123"/>
            <a:ext cx="5541117" cy="1833342"/>
          </a:xfrm>
          <a:prstGeom prst="roundRect">
            <a:avLst>
              <a:gd fmla="val 16667" name="adj"/>
            </a:avLst>
          </a:prstGeom>
          <a:noFill/>
          <a:ln cap="flat" cmpd="sng" w="9525">
            <a:solidFill>
              <a:srgbClr val="9CC2E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Natural threats:</a:t>
            </a:r>
            <a:endParaRPr b="0" i="0" sz="22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Floods, earthquakes, fires, and other natural disasters can damage computer hardware and destroy data.</a:t>
            </a:r>
            <a:endParaRPr b="0" i="0" sz="2200" u="none" cap="none" strike="noStrike">
              <a:solidFill>
                <a:srgbClr val="3F3F3F"/>
              </a:solidFill>
              <a:latin typeface="Open Sans"/>
              <a:ea typeface="Open Sans"/>
              <a:cs typeface="Open Sans"/>
              <a:sym typeface="Open Sans"/>
            </a:endParaRPr>
          </a:p>
        </p:txBody>
      </p:sp>
      <p:sp>
        <p:nvSpPr>
          <p:cNvPr id="2162" name="Google Shape;2162;p341"/>
          <p:cNvSpPr txBox="1"/>
          <p:nvPr>
            <p:ph idx="1" type="body"/>
          </p:nvPr>
        </p:nvSpPr>
        <p:spPr>
          <a:xfrm>
            <a:off x="1902092" y="1300264"/>
            <a:ext cx="12451817" cy="511213"/>
          </a:xfrm>
          <a:prstGeom prst="rect">
            <a:avLst/>
          </a:prstGeom>
          <a:noFill/>
          <a:ln>
            <a:noFill/>
          </a:ln>
        </p:spPr>
        <p:txBody>
          <a:bodyPr anchorCtr="0" anchor="t" bIns="0" lIns="91425" spcFirstLastPara="1" rIns="91425" wrap="square" tIns="0">
            <a:noAutofit/>
          </a:bodyPr>
          <a:lstStyle/>
          <a:p>
            <a:pPr indent="0" lvl="0" marL="0" rtl="0" algn="ctr">
              <a:lnSpc>
                <a:spcPct val="114000"/>
              </a:lnSpc>
              <a:spcBef>
                <a:spcPts val="0"/>
              </a:spcBef>
              <a:spcAft>
                <a:spcPts val="0"/>
              </a:spcAft>
              <a:buClr>
                <a:srgbClr val="3F3F3F"/>
              </a:buClr>
              <a:buSzPts val="2200"/>
              <a:buNone/>
            </a:pPr>
            <a:r>
              <a:rPr lang="en-US"/>
              <a:t>A threat is anything that has the potential to cause harm to a system or data.</a:t>
            </a:r>
            <a:endParaRPr/>
          </a:p>
        </p:txBody>
      </p:sp>
      <p:grpSp>
        <p:nvGrpSpPr>
          <p:cNvPr id="2163" name="Google Shape;2163;p341"/>
          <p:cNvGrpSpPr/>
          <p:nvPr/>
        </p:nvGrpSpPr>
        <p:grpSpPr>
          <a:xfrm rot="10800000">
            <a:off x="6584438" y="3505733"/>
            <a:ext cx="2452686" cy="2009469"/>
            <a:chOff x="6458183" y="4000566"/>
            <a:chExt cx="4011339" cy="3286465"/>
          </a:xfrm>
        </p:grpSpPr>
        <p:sp>
          <p:nvSpPr>
            <p:cNvPr id="2164" name="Google Shape;2164;p341"/>
            <p:cNvSpPr/>
            <p:nvPr/>
          </p:nvSpPr>
          <p:spPr>
            <a:xfrm>
              <a:off x="10175893" y="7034307"/>
              <a:ext cx="293629" cy="252724"/>
            </a:xfrm>
            <a:custGeom>
              <a:rect b="b" l="l" r="r" t="t"/>
              <a:pathLst>
                <a:path extrusionOk="0" h="252724" w="293629">
                  <a:moveTo>
                    <a:pt x="263388" y="252725"/>
                  </a:moveTo>
                  <a:cubicBezTo>
                    <a:pt x="263388" y="252725"/>
                    <a:pt x="261346" y="252725"/>
                    <a:pt x="261346" y="252725"/>
                  </a:cubicBezTo>
                  <a:lnTo>
                    <a:pt x="28585" y="234349"/>
                  </a:lnTo>
                  <a:cubicBezTo>
                    <a:pt x="12250" y="232307"/>
                    <a:pt x="0" y="218015"/>
                    <a:pt x="0" y="201681"/>
                  </a:cubicBezTo>
                  <a:cubicBezTo>
                    <a:pt x="2042" y="185347"/>
                    <a:pt x="16334" y="173096"/>
                    <a:pt x="32668" y="173096"/>
                  </a:cubicBezTo>
                  <a:lnTo>
                    <a:pt x="200093" y="187388"/>
                  </a:lnTo>
                  <a:lnTo>
                    <a:pt x="104130" y="48548"/>
                  </a:lnTo>
                  <a:cubicBezTo>
                    <a:pt x="93921" y="34256"/>
                    <a:pt x="98005" y="15880"/>
                    <a:pt x="112297" y="5671"/>
                  </a:cubicBezTo>
                  <a:cubicBezTo>
                    <a:pt x="126590" y="-4538"/>
                    <a:pt x="144965" y="-454"/>
                    <a:pt x="155174" y="13838"/>
                  </a:cubicBezTo>
                  <a:lnTo>
                    <a:pt x="287889" y="205764"/>
                  </a:lnTo>
                  <a:cubicBezTo>
                    <a:pt x="294015" y="215973"/>
                    <a:pt x="296056" y="228224"/>
                    <a:pt x="289931" y="238432"/>
                  </a:cubicBezTo>
                  <a:cubicBezTo>
                    <a:pt x="283806" y="248641"/>
                    <a:pt x="273597" y="252725"/>
                    <a:pt x="263388" y="252725"/>
                  </a:cubicBezTo>
                  <a:close/>
                </a:path>
              </a:pathLst>
            </a:custGeom>
            <a:solidFill>
              <a:srgbClr val="2E75B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41"/>
            <p:cNvSpPr/>
            <p:nvPr/>
          </p:nvSpPr>
          <p:spPr>
            <a:xfrm>
              <a:off x="6458183" y="4000566"/>
              <a:ext cx="4008626" cy="3286465"/>
            </a:xfrm>
            <a:custGeom>
              <a:rect b="b" l="l" r="r" t="t"/>
              <a:pathLst>
                <a:path extrusionOk="0" h="3286465" w="4008626">
                  <a:moveTo>
                    <a:pt x="3981098" y="3286466"/>
                  </a:moveTo>
                  <a:cubicBezTo>
                    <a:pt x="3974972" y="3286466"/>
                    <a:pt x="3970889" y="3284424"/>
                    <a:pt x="3966805" y="3282382"/>
                  </a:cubicBezTo>
                  <a:lnTo>
                    <a:pt x="3303230" y="2900572"/>
                  </a:lnTo>
                  <a:cubicBezTo>
                    <a:pt x="3297105" y="2896488"/>
                    <a:pt x="3290980" y="2890363"/>
                    <a:pt x="3288938" y="2882196"/>
                  </a:cubicBezTo>
                  <a:cubicBezTo>
                    <a:pt x="3286896" y="2874029"/>
                    <a:pt x="3288938" y="2865862"/>
                    <a:pt x="3290980" y="2859736"/>
                  </a:cubicBezTo>
                  <a:cubicBezTo>
                    <a:pt x="3542117" y="2424840"/>
                    <a:pt x="3609496" y="1918481"/>
                    <a:pt x="3478823" y="1432540"/>
                  </a:cubicBezTo>
                  <a:cubicBezTo>
                    <a:pt x="3348149" y="946599"/>
                    <a:pt x="3037801" y="542329"/>
                    <a:pt x="2602904" y="291191"/>
                  </a:cubicBezTo>
                  <a:cubicBezTo>
                    <a:pt x="2410978" y="180936"/>
                    <a:pt x="2204759" y="105390"/>
                    <a:pt x="1988332" y="66596"/>
                  </a:cubicBezTo>
                  <a:lnTo>
                    <a:pt x="1988332" y="315692"/>
                  </a:lnTo>
                  <a:cubicBezTo>
                    <a:pt x="1988332" y="323859"/>
                    <a:pt x="1984248" y="334068"/>
                    <a:pt x="1978123" y="340193"/>
                  </a:cubicBezTo>
                  <a:cubicBezTo>
                    <a:pt x="1971997" y="346319"/>
                    <a:pt x="1961788" y="348361"/>
                    <a:pt x="1953621" y="346319"/>
                  </a:cubicBezTo>
                  <a:cubicBezTo>
                    <a:pt x="1290047" y="223813"/>
                    <a:pt x="616263" y="534162"/>
                    <a:pt x="277329" y="1120149"/>
                  </a:cubicBezTo>
                  <a:cubicBezTo>
                    <a:pt x="103779" y="1420289"/>
                    <a:pt x="32317" y="1763306"/>
                    <a:pt x="73152" y="2106324"/>
                  </a:cubicBezTo>
                  <a:cubicBezTo>
                    <a:pt x="75194" y="2122658"/>
                    <a:pt x="62943" y="2138992"/>
                    <a:pt x="46609" y="2141034"/>
                  </a:cubicBezTo>
                  <a:cubicBezTo>
                    <a:pt x="30275" y="2143075"/>
                    <a:pt x="13941" y="2130825"/>
                    <a:pt x="11899" y="2114491"/>
                  </a:cubicBezTo>
                  <a:cubicBezTo>
                    <a:pt x="-30978" y="1757181"/>
                    <a:pt x="42526" y="1401913"/>
                    <a:pt x="224243" y="1089523"/>
                  </a:cubicBezTo>
                  <a:cubicBezTo>
                    <a:pt x="569302" y="493326"/>
                    <a:pt x="1249211" y="170727"/>
                    <a:pt x="1927078" y="278940"/>
                  </a:cubicBezTo>
                  <a:lnTo>
                    <a:pt x="1927078" y="31886"/>
                  </a:lnTo>
                  <a:cubicBezTo>
                    <a:pt x="1927078" y="25761"/>
                    <a:pt x="1927078" y="19636"/>
                    <a:pt x="1931162" y="15552"/>
                  </a:cubicBezTo>
                  <a:cubicBezTo>
                    <a:pt x="1937287" y="3302"/>
                    <a:pt x="1951580" y="-2824"/>
                    <a:pt x="1963830" y="1260"/>
                  </a:cubicBezTo>
                  <a:cubicBezTo>
                    <a:pt x="2198633" y="38012"/>
                    <a:pt x="2425270" y="117641"/>
                    <a:pt x="2633530" y="238105"/>
                  </a:cubicBezTo>
                  <a:cubicBezTo>
                    <a:pt x="3082719" y="497410"/>
                    <a:pt x="3405319" y="915972"/>
                    <a:pt x="3538034" y="1418248"/>
                  </a:cubicBezTo>
                  <a:cubicBezTo>
                    <a:pt x="3668707" y="1910314"/>
                    <a:pt x="3605412" y="2422798"/>
                    <a:pt x="3358358" y="2865862"/>
                  </a:cubicBezTo>
                  <a:lnTo>
                    <a:pt x="3993348" y="3233380"/>
                  </a:lnTo>
                  <a:cubicBezTo>
                    <a:pt x="4007641" y="3241547"/>
                    <a:pt x="4013766" y="3259923"/>
                    <a:pt x="4003557" y="3274215"/>
                  </a:cubicBezTo>
                  <a:cubicBezTo>
                    <a:pt x="4001515" y="3282382"/>
                    <a:pt x="3991306" y="3286466"/>
                    <a:pt x="3981098" y="3286466"/>
                  </a:cubicBezTo>
                  <a:close/>
                </a:path>
              </a:pathLst>
            </a:custGeom>
            <a:solidFill>
              <a:srgbClr val="2E75B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6" name="Google Shape;2166;p341"/>
          <p:cNvGrpSpPr/>
          <p:nvPr/>
        </p:nvGrpSpPr>
        <p:grpSpPr>
          <a:xfrm rot="10800000">
            <a:off x="7003801" y="3154917"/>
            <a:ext cx="2451933" cy="2121238"/>
            <a:chOff x="5773556" y="4391516"/>
            <a:chExt cx="4010111" cy="3469253"/>
          </a:xfrm>
        </p:grpSpPr>
        <p:sp>
          <p:nvSpPr>
            <p:cNvPr id="2167" name="Google Shape;2167;p341"/>
            <p:cNvSpPr/>
            <p:nvPr/>
          </p:nvSpPr>
          <p:spPr>
            <a:xfrm>
              <a:off x="5773556" y="7032266"/>
              <a:ext cx="294519" cy="254766"/>
            </a:xfrm>
            <a:custGeom>
              <a:rect b="b" l="l" r="r" t="t"/>
              <a:pathLst>
                <a:path extrusionOk="0" h="254766" w="294519">
                  <a:moveTo>
                    <a:pt x="30909" y="254767"/>
                  </a:moveTo>
                  <a:cubicBezTo>
                    <a:pt x="20700" y="254767"/>
                    <a:pt x="10492" y="248642"/>
                    <a:pt x="4366" y="238433"/>
                  </a:cubicBezTo>
                  <a:cubicBezTo>
                    <a:pt x="-1759" y="228224"/>
                    <a:pt x="-1759" y="215973"/>
                    <a:pt x="6408" y="205764"/>
                  </a:cubicBezTo>
                  <a:lnTo>
                    <a:pt x="139123" y="13838"/>
                  </a:lnTo>
                  <a:cubicBezTo>
                    <a:pt x="149332" y="-454"/>
                    <a:pt x="167708" y="-4538"/>
                    <a:pt x="182000" y="5671"/>
                  </a:cubicBezTo>
                  <a:cubicBezTo>
                    <a:pt x="196292" y="15880"/>
                    <a:pt x="200376" y="34256"/>
                    <a:pt x="190167" y="48548"/>
                  </a:cubicBezTo>
                  <a:lnTo>
                    <a:pt x="94204" y="187389"/>
                  </a:lnTo>
                  <a:lnTo>
                    <a:pt x="261629" y="173096"/>
                  </a:lnTo>
                  <a:cubicBezTo>
                    <a:pt x="277963" y="171054"/>
                    <a:pt x="292256" y="183305"/>
                    <a:pt x="294297" y="201681"/>
                  </a:cubicBezTo>
                  <a:cubicBezTo>
                    <a:pt x="296339" y="218015"/>
                    <a:pt x="284089" y="232307"/>
                    <a:pt x="265713" y="234349"/>
                  </a:cubicBezTo>
                  <a:lnTo>
                    <a:pt x="32951" y="252725"/>
                  </a:lnTo>
                  <a:cubicBezTo>
                    <a:pt x="32951" y="254767"/>
                    <a:pt x="30909" y="254767"/>
                    <a:pt x="30909" y="254767"/>
                  </a:cubicBezTo>
                  <a:close/>
                </a:path>
              </a:pathLst>
            </a:custGeom>
            <a:solidFill>
              <a:srgbClr val="08C4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341"/>
            <p:cNvSpPr/>
            <p:nvPr/>
          </p:nvSpPr>
          <p:spPr>
            <a:xfrm>
              <a:off x="5775802" y="4391516"/>
              <a:ext cx="4007865" cy="3469253"/>
            </a:xfrm>
            <a:custGeom>
              <a:rect b="b" l="l" r="r" t="t"/>
              <a:pathLst>
                <a:path extrusionOk="0" h="3469253" w="4007865">
                  <a:moveTo>
                    <a:pt x="2350155" y="3469254"/>
                  </a:moveTo>
                  <a:cubicBezTo>
                    <a:pt x="1688622" y="3469254"/>
                    <a:pt x="1043423" y="3130320"/>
                    <a:pt x="679988" y="2523915"/>
                  </a:cubicBezTo>
                  <a:lnTo>
                    <a:pt x="44998" y="2891433"/>
                  </a:lnTo>
                  <a:cubicBezTo>
                    <a:pt x="30705" y="2899600"/>
                    <a:pt x="12330" y="2895516"/>
                    <a:pt x="4162" y="2881224"/>
                  </a:cubicBezTo>
                  <a:cubicBezTo>
                    <a:pt x="-4005" y="2866932"/>
                    <a:pt x="79" y="2848556"/>
                    <a:pt x="14371" y="2840389"/>
                  </a:cubicBezTo>
                  <a:lnTo>
                    <a:pt x="675904" y="2458578"/>
                  </a:lnTo>
                  <a:cubicBezTo>
                    <a:pt x="690197" y="2450411"/>
                    <a:pt x="708573" y="2454495"/>
                    <a:pt x="716740" y="2468787"/>
                  </a:cubicBezTo>
                  <a:cubicBezTo>
                    <a:pt x="1235349" y="3367165"/>
                    <a:pt x="2388949" y="3675472"/>
                    <a:pt x="3287327" y="3156863"/>
                  </a:cubicBezTo>
                  <a:cubicBezTo>
                    <a:pt x="3479253" y="3046607"/>
                    <a:pt x="3648720" y="2905725"/>
                    <a:pt x="3789602" y="2736259"/>
                  </a:cubicBezTo>
                  <a:lnTo>
                    <a:pt x="3573174" y="2611711"/>
                  </a:lnTo>
                  <a:cubicBezTo>
                    <a:pt x="3565007" y="2607627"/>
                    <a:pt x="3558882" y="2599460"/>
                    <a:pt x="3558882" y="2591293"/>
                  </a:cubicBezTo>
                  <a:cubicBezTo>
                    <a:pt x="3556840" y="2583126"/>
                    <a:pt x="3558882" y="2572917"/>
                    <a:pt x="3565007" y="2566792"/>
                  </a:cubicBezTo>
                  <a:cubicBezTo>
                    <a:pt x="4003987" y="2052266"/>
                    <a:pt x="4071366" y="1313145"/>
                    <a:pt x="3732432" y="729200"/>
                  </a:cubicBezTo>
                  <a:cubicBezTo>
                    <a:pt x="3558882" y="429060"/>
                    <a:pt x="3297536" y="196298"/>
                    <a:pt x="2979020" y="59499"/>
                  </a:cubicBezTo>
                  <a:cubicBezTo>
                    <a:pt x="2962685" y="53374"/>
                    <a:pt x="2956560" y="34998"/>
                    <a:pt x="2962685" y="18664"/>
                  </a:cubicBezTo>
                  <a:cubicBezTo>
                    <a:pt x="2968811" y="2330"/>
                    <a:pt x="2987187" y="-3795"/>
                    <a:pt x="3003521" y="2330"/>
                  </a:cubicBezTo>
                  <a:cubicBezTo>
                    <a:pt x="3334288" y="145254"/>
                    <a:pt x="3603801" y="384141"/>
                    <a:pt x="3785518" y="696531"/>
                  </a:cubicBezTo>
                  <a:cubicBezTo>
                    <a:pt x="4130577" y="1292728"/>
                    <a:pt x="4069324" y="2044099"/>
                    <a:pt x="3634427" y="2577001"/>
                  </a:cubicBezTo>
                  <a:lnTo>
                    <a:pt x="3848813" y="2701548"/>
                  </a:lnTo>
                  <a:cubicBezTo>
                    <a:pt x="3854939" y="2703590"/>
                    <a:pt x="3859022" y="2707674"/>
                    <a:pt x="3861064" y="2713799"/>
                  </a:cubicBezTo>
                  <a:cubicBezTo>
                    <a:pt x="3867189" y="2726050"/>
                    <a:pt x="3865147" y="2740342"/>
                    <a:pt x="3856980" y="2748509"/>
                  </a:cubicBezTo>
                  <a:cubicBezTo>
                    <a:pt x="3707931" y="2934310"/>
                    <a:pt x="3526214" y="3089484"/>
                    <a:pt x="3315911" y="3209949"/>
                  </a:cubicBezTo>
                  <a:cubicBezTo>
                    <a:pt x="3011688" y="3385541"/>
                    <a:pt x="2678880" y="3469254"/>
                    <a:pt x="2350155" y="3469254"/>
                  </a:cubicBezTo>
                  <a:close/>
                </a:path>
              </a:pathLst>
            </a:custGeom>
            <a:solidFill>
              <a:srgbClr val="08C4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9" name="Google Shape;2169;p341"/>
          <p:cNvGrpSpPr/>
          <p:nvPr/>
        </p:nvGrpSpPr>
        <p:grpSpPr>
          <a:xfrm rot="10800000">
            <a:off x="7405487" y="3325950"/>
            <a:ext cx="1801625" cy="2672863"/>
            <a:chOff x="6180151" y="3209620"/>
            <a:chExt cx="2946527" cy="4371427"/>
          </a:xfrm>
        </p:grpSpPr>
        <p:sp>
          <p:nvSpPr>
            <p:cNvPr id="2170" name="Google Shape;2170;p341"/>
            <p:cNvSpPr/>
            <p:nvPr/>
          </p:nvSpPr>
          <p:spPr>
            <a:xfrm>
              <a:off x="7992039" y="3209620"/>
              <a:ext cx="263751" cy="273597"/>
            </a:xfrm>
            <a:custGeom>
              <a:rect b="b" l="l" r="r" t="t"/>
              <a:pathLst>
                <a:path extrusionOk="0" h="273597" w="263751">
                  <a:moveTo>
                    <a:pt x="229881" y="273597"/>
                  </a:moveTo>
                  <a:cubicBezTo>
                    <a:pt x="217630" y="273597"/>
                    <a:pt x="207421" y="267472"/>
                    <a:pt x="201296" y="255221"/>
                  </a:cubicBezTo>
                  <a:lnTo>
                    <a:pt x="129834" y="104130"/>
                  </a:lnTo>
                  <a:lnTo>
                    <a:pt x="58372" y="255221"/>
                  </a:lnTo>
                  <a:cubicBezTo>
                    <a:pt x="50205" y="269513"/>
                    <a:pt x="33871" y="277681"/>
                    <a:pt x="17537" y="269513"/>
                  </a:cubicBezTo>
                  <a:cubicBezTo>
                    <a:pt x="3244" y="261346"/>
                    <a:pt x="-4923" y="245012"/>
                    <a:pt x="3244" y="228678"/>
                  </a:cubicBezTo>
                  <a:lnTo>
                    <a:pt x="103291" y="18376"/>
                  </a:lnTo>
                  <a:cubicBezTo>
                    <a:pt x="107375" y="8167"/>
                    <a:pt x="119625" y="0"/>
                    <a:pt x="131876" y="0"/>
                  </a:cubicBezTo>
                  <a:cubicBezTo>
                    <a:pt x="144127" y="0"/>
                    <a:pt x="154335" y="6125"/>
                    <a:pt x="160461" y="18376"/>
                  </a:cubicBezTo>
                  <a:lnTo>
                    <a:pt x="260507" y="228678"/>
                  </a:lnTo>
                  <a:cubicBezTo>
                    <a:pt x="268674" y="242971"/>
                    <a:pt x="260507" y="261346"/>
                    <a:pt x="246215" y="269513"/>
                  </a:cubicBezTo>
                  <a:cubicBezTo>
                    <a:pt x="238048" y="273597"/>
                    <a:pt x="233964" y="273597"/>
                    <a:pt x="229881" y="273597"/>
                  </a:cubicBezTo>
                  <a:close/>
                </a:path>
              </a:pathLst>
            </a:custGeom>
            <a:solidFill>
              <a:srgbClr val="8578D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341"/>
            <p:cNvSpPr/>
            <p:nvPr/>
          </p:nvSpPr>
          <p:spPr>
            <a:xfrm>
              <a:off x="6180151" y="3213704"/>
              <a:ext cx="2946527" cy="4367343"/>
            </a:xfrm>
            <a:custGeom>
              <a:rect b="b" l="l" r="r" t="t"/>
              <a:pathLst>
                <a:path extrusionOk="0" h="4367343" w="2946527">
                  <a:moveTo>
                    <a:pt x="1941722" y="4367344"/>
                  </a:moveTo>
                  <a:cubicBezTo>
                    <a:pt x="1251604" y="4367344"/>
                    <a:pt x="632948" y="3938572"/>
                    <a:pt x="387936" y="3297457"/>
                  </a:cubicBezTo>
                  <a:lnTo>
                    <a:pt x="173550" y="3422005"/>
                  </a:lnTo>
                  <a:cubicBezTo>
                    <a:pt x="169467" y="3426088"/>
                    <a:pt x="163341" y="3426088"/>
                    <a:pt x="157216" y="3426088"/>
                  </a:cubicBezTo>
                  <a:cubicBezTo>
                    <a:pt x="142924" y="3426088"/>
                    <a:pt x="132715" y="3417921"/>
                    <a:pt x="128631" y="3405670"/>
                  </a:cubicBezTo>
                  <a:cubicBezTo>
                    <a:pt x="42877" y="3183118"/>
                    <a:pt x="0" y="2948314"/>
                    <a:pt x="0" y="2707386"/>
                  </a:cubicBezTo>
                  <a:cubicBezTo>
                    <a:pt x="0" y="1645666"/>
                    <a:pt x="855501" y="781998"/>
                    <a:pt x="1911096" y="765663"/>
                  </a:cubicBezTo>
                  <a:lnTo>
                    <a:pt x="1911096" y="30627"/>
                  </a:lnTo>
                  <a:cubicBezTo>
                    <a:pt x="1911096" y="14292"/>
                    <a:pt x="1925388" y="0"/>
                    <a:pt x="1941722" y="0"/>
                  </a:cubicBezTo>
                  <a:cubicBezTo>
                    <a:pt x="1958056" y="0"/>
                    <a:pt x="1972349" y="14292"/>
                    <a:pt x="1972349" y="30627"/>
                  </a:cubicBezTo>
                  <a:lnTo>
                    <a:pt x="1972349" y="794248"/>
                  </a:lnTo>
                  <a:cubicBezTo>
                    <a:pt x="1972349" y="810582"/>
                    <a:pt x="1958056" y="824875"/>
                    <a:pt x="1941722" y="824875"/>
                  </a:cubicBezTo>
                  <a:cubicBezTo>
                    <a:pt x="904504" y="824875"/>
                    <a:pt x="59211" y="1668125"/>
                    <a:pt x="59211" y="2705344"/>
                  </a:cubicBezTo>
                  <a:cubicBezTo>
                    <a:pt x="59211" y="2927897"/>
                    <a:pt x="98005" y="3144324"/>
                    <a:pt x="171509" y="3350543"/>
                  </a:cubicBezTo>
                  <a:lnTo>
                    <a:pt x="387936" y="3225995"/>
                  </a:lnTo>
                  <a:cubicBezTo>
                    <a:pt x="396103" y="3221911"/>
                    <a:pt x="406312" y="3219870"/>
                    <a:pt x="414479" y="3223953"/>
                  </a:cubicBezTo>
                  <a:cubicBezTo>
                    <a:pt x="422646" y="3228037"/>
                    <a:pt x="428771" y="3234162"/>
                    <a:pt x="432855" y="3242329"/>
                  </a:cubicBezTo>
                  <a:cubicBezTo>
                    <a:pt x="659491" y="3879361"/>
                    <a:pt x="1265897" y="4306091"/>
                    <a:pt x="1941722" y="4306091"/>
                  </a:cubicBezTo>
                  <a:cubicBezTo>
                    <a:pt x="2288823" y="4306091"/>
                    <a:pt x="2619589" y="4195835"/>
                    <a:pt x="2897270" y="3989616"/>
                  </a:cubicBezTo>
                  <a:cubicBezTo>
                    <a:pt x="2911562" y="3979408"/>
                    <a:pt x="2929938" y="3981449"/>
                    <a:pt x="2940147" y="3995742"/>
                  </a:cubicBezTo>
                  <a:cubicBezTo>
                    <a:pt x="2950356" y="4010034"/>
                    <a:pt x="2948314" y="4028410"/>
                    <a:pt x="2934022" y="4038619"/>
                  </a:cubicBezTo>
                  <a:cubicBezTo>
                    <a:pt x="2646132" y="4253005"/>
                    <a:pt x="2303115" y="4367344"/>
                    <a:pt x="1941722" y="4367344"/>
                  </a:cubicBezTo>
                  <a:close/>
                </a:path>
              </a:pathLst>
            </a:custGeom>
            <a:solidFill>
              <a:srgbClr val="8578D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2" name="Google Shape;2172;p341"/>
          <p:cNvSpPr/>
          <p:nvPr/>
        </p:nvSpPr>
        <p:spPr>
          <a:xfrm>
            <a:off x="7391400" y="816324"/>
            <a:ext cx="1474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4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Threat Agents</a:t>
            </a:r>
            <a:endParaRPr/>
          </a:p>
        </p:txBody>
      </p:sp>
      <p:sp>
        <p:nvSpPr>
          <p:cNvPr id="2178" name="Google Shape;2178;p342"/>
          <p:cNvSpPr txBox="1"/>
          <p:nvPr>
            <p:ph idx="1" type="body"/>
          </p:nvPr>
        </p:nvSpPr>
        <p:spPr>
          <a:xfrm>
            <a:off x="1902091" y="1808291"/>
            <a:ext cx="12451817" cy="1169386"/>
          </a:xfrm>
          <a:prstGeom prst="rect">
            <a:avLst/>
          </a:prstGeom>
          <a:noFill/>
          <a:ln>
            <a:noFill/>
          </a:ln>
        </p:spPr>
        <p:txBody>
          <a:bodyPr anchorCtr="0" anchor="t" bIns="0" lIns="91425" spcFirstLastPara="1" rIns="91425" wrap="square" tIns="0">
            <a:noAutofit/>
          </a:bodyPr>
          <a:lstStyle/>
          <a:p>
            <a:pPr indent="0" lvl="0" marL="0" rtl="0" algn="ctr">
              <a:lnSpc>
                <a:spcPct val="114000"/>
              </a:lnSpc>
              <a:spcBef>
                <a:spcPts val="0"/>
              </a:spcBef>
              <a:spcAft>
                <a:spcPts val="0"/>
              </a:spcAft>
              <a:buClr>
                <a:srgbClr val="3F3F3F"/>
              </a:buClr>
              <a:buSzPts val="2200"/>
              <a:buNone/>
            </a:pPr>
            <a:r>
              <a:rPr lang="en-US"/>
              <a:t>A threat agent, also known as a threat actor, is an individual, group, or organization that can initiate an attack on a system or data.</a:t>
            </a:r>
            <a:endParaRPr/>
          </a:p>
          <a:p>
            <a:pPr indent="0" lvl="0" marL="0" rtl="0" algn="ctr">
              <a:lnSpc>
                <a:spcPct val="114000"/>
              </a:lnSpc>
              <a:spcBef>
                <a:spcPts val="0"/>
              </a:spcBef>
              <a:spcAft>
                <a:spcPts val="0"/>
              </a:spcAft>
              <a:buClr>
                <a:srgbClr val="3F3F3F"/>
              </a:buClr>
              <a:buSzPts val="2200"/>
              <a:buNone/>
            </a:pPr>
            <a:r>
              <a:t/>
            </a:r>
            <a:endParaRPr/>
          </a:p>
          <a:p>
            <a:pPr indent="0" lvl="0" marL="0" rtl="0" algn="ctr">
              <a:lnSpc>
                <a:spcPct val="114000"/>
              </a:lnSpc>
              <a:spcBef>
                <a:spcPts val="0"/>
              </a:spcBef>
              <a:spcAft>
                <a:spcPts val="0"/>
              </a:spcAft>
              <a:buClr>
                <a:srgbClr val="3F3F3F"/>
              </a:buClr>
              <a:buSzPts val="2200"/>
              <a:buNone/>
            </a:pPr>
            <a:r>
              <a:t/>
            </a:r>
            <a:endParaRPr/>
          </a:p>
        </p:txBody>
      </p:sp>
      <p:pic>
        <p:nvPicPr>
          <p:cNvPr id="2179" name="Google Shape;2179;p342"/>
          <p:cNvPicPr preferRelativeResize="0"/>
          <p:nvPr/>
        </p:nvPicPr>
        <p:blipFill rotWithShape="1">
          <a:blip r:embed="rId3">
            <a:alphaModFix/>
          </a:blip>
          <a:srcRect b="0" l="0" r="0" t="0"/>
          <a:stretch/>
        </p:blipFill>
        <p:spPr>
          <a:xfrm>
            <a:off x="2366155" y="2977677"/>
            <a:ext cx="3748116" cy="3748116"/>
          </a:xfrm>
          <a:prstGeom prst="rect">
            <a:avLst/>
          </a:prstGeom>
          <a:noFill/>
          <a:ln>
            <a:noFill/>
          </a:ln>
        </p:spPr>
      </p:pic>
      <p:sp>
        <p:nvSpPr>
          <p:cNvPr id="2180" name="Google Shape;2180;p342"/>
          <p:cNvSpPr/>
          <p:nvPr/>
        </p:nvSpPr>
        <p:spPr>
          <a:xfrm>
            <a:off x="7897091" y="4507222"/>
            <a:ext cx="5486400" cy="966435"/>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Examples</a:t>
            </a:r>
            <a:r>
              <a:rPr b="1" i="0" lang="en-US" sz="2200" u="none" cap="none" strike="noStrike">
                <a:solidFill>
                  <a:srgbClr val="404040"/>
                </a:solidFill>
                <a:latin typeface="Open Sans"/>
                <a:ea typeface="Open Sans"/>
                <a:cs typeface="Open Sans"/>
                <a:sym typeface="Open Sans"/>
              </a:rPr>
              <a:t>:</a:t>
            </a:r>
            <a:r>
              <a:rPr b="0" i="0" lang="en-US" sz="2200" u="none" cap="none" strike="noStrike">
                <a:solidFill>
                  <a:srgbClr val="404040"/>
                </a:solidFill>
                <a:latin typeface="Open Sans"/>
                <a:ea typeface="Open Sans"/>
                <a:cs typeface="Open Sans"/>
                <a:sym typeface="Open Sans"/>
              </a:rPr>
              <a:t> Hackers, cybercriminals</a:t>
            </a:r>
            <a:endParaRPr/>
          </a:p>
        </p:txBody>
      </p:sp>
      <p:sp>
        <p:nvSpPr>
          <p:cNvPr id="2181" name="Google Shape;2181;p342"/>
          <p:cNvSpPr/>
          <p:nvPr/>
        </p:nvSpPr>
        <p:spPr>
          <a:xfrm>
            <a:off x="6578600" y="816324"/>
            <a:ext cx="31155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343"/>
          <p:cNvSpPr/>
          <p:nvPr/>
        </p:nvSpPr>
        <p:spPr>
          <a:xfrm>
            <a:off x="10873232" y="4881780"/>
            <a:ext cx="2189455" cy="687300"/>
          </a:xfrm>
          <a:prstGeom prst="roundRect">
            <a:avLst>
              <a:gd fmla="val 16667" name="adj"/>
            </a:avLst>
          </a:prstGeom>
          <a:solidFill>
            <a:srgbClr val="9DC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Likelihood</a:t>
            </a:r>
            <a:endParaRPr b="1" i="0" sz="2200" u="none" cap="none" strike="noStrike">
              <a:solidFill>
                <a:schemeClr val="lt1"/>
              </a:solidFill>
              <a:latin typeface="Open Sans"/>
              <a:ea typeface="Open Sans"/>
              <a:cs typeface="Open Sans"/>
              <a:sym typeface="Open Sans"/>
            </a:endParaRPr>
          </a:p>
        </p:txBody>
      </p:sp>
      <p:sp>
        <p:nvSpPr>
          <p:cNvPr id="2187" name="Google Shape;2187;p34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Risk</a:t>
            </a:r>
            <a:endParaRPr>
              <a:latin typeface="Open Sans"/>
              <a:ea typeface="Open Sans"/>
              <a:cs typeface="Open Sans"/>
              <a:sym typeface="Open Sans"/>
            </a:endParaRPr>
          </a:p>
        </p:txBody>
      </p:sp>
      <p:sp>
        <p:nvSpPr>
          <p:cNvPr id="2188" name="Google Shape;2188;p343"/>
          <p:cNvSpPr/>
          <p:nvPr/>
        </p:nvSpPr>
        <p:spPr>
          <a:xfrm>
            <a:off x="3429623" y="1357498"/>
            <a:ext cx="11182104" cy="11952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Risk is defined by the International Systems Audit and Control Association as the combination of the probability of an event and its consequences.</a:t>
            </a:r>
            <a:endParaRPr b="0" i="0" sz="1400" u="none" cap="none" strike="noStrike">
              <a:solidFill>
                <a:srgbClr val="000000"/>
              </a:solidFill>
              <a:latin typeface="Open Sans"/>
              <a:ea typeface="Open Sans"/>
              <a:cs typeface="Open Sans"/>
              <a:sym typeface="Open Sans"/>
            </a:endParaRPr>
          </a:p>
        </p:txBody>
      </p:sp>
      <p:sp>
        <p:nvSpPr>
          <p:cNvPr id="2189" name="Google Shape;2189;p343"/>
          <p:cNvSpPr txBox="1"/>
          <p:nvPr/>
        </p:nvSpPr>
        <p:spPr>
          <a:xfrm>
            <a:off x="4694959" y="3656396"/>
            <a:ext cx="6789882"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Key terms associated with risk are:</a:t>
            </a:r>
            <a:endParaRPr b="0" i="0" sz="2200" u="none" cap="none" strike="noStrike">
              <a:solidFill>
                <a:srgbClr val="404040"/>
              </a:solidFill>
              <a:latin typeface="Open Sans"/>
              <a:ea typeface="Open Sans"/>
              <a:cs typeface="Open Sans"/>
              <a:sym typeface="Open Sans"/>
            </a:endParaRPr>
          </a:p>
        </p:txBody>
      </p:sp>
      <p:sp>
        <p:nvSpPr>
          <p:cNvPr id="2190" name="Google Shape;2190;p343"/>
          <p:cNvSpPr/>
          <p:nvPr/>
        </p:nvSpPr>
        <p:spPr>
          <a:xfrm>
            <a:off x="4014118" y="4881187"/>
            <a:ext cx="2189455" cy="687300"/>
          </a:xfrm>
          <a:prstGeom prst="roundRect">
            <a:avLst>
              <a:gd fmla="val 16667" name="adj"/>
            </a:avLst>
          </a:prstGeom>
          <a:solidFill>
            <a:srgbClr val="10B8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Impact</a:t>
            </a:r>
            <a:endParaRPr b="1" i="0" sz="2200" u="none" cap="none" strike="noStrike">
              <a:solidFill>
                <a:schemeClr val="lt1"/>
              </a:solidFill>
              <a:latin typeface="Open Sans"/>
              <a:ea typeface="Open Sans"/>
              <a:cs typeface="Open Sans"/>
              <a:sym typeface="Open Sans"/>
            </a:endParaRPr>
          </a:p>
        </p:txBody>
      </p:sp>
      <p:grpSp>
        <p:nvGrpSpPr>
          <p:cNvPr id="2191" name="Google Shape;2191;p343"/>
          <p:cNvGrpSpPr/>
          <p:nvPr/>
        </p:nvGrpSpPr>
        <p:grpSpPr>
          <a:xfrm>
            <a:off x="1686891" y="1126400"/>
            <a:ext cx="12882218" cy="1683950"/>
            <a:chOff x="1644273" y="1126400"/>
            <a:chExt cx="12882218" cy="1683950"/>
          </a:xfrm>
        </p:grpSpPr>
        <p:sp>
          <p:nvSpPr>
            <p:cNvPr id="2192" name="Google Shape;2192;p343"/>
            <p:cNvSpPr/>
            <p:nvPr/>
          </p:nvSpPr>
          <p:spPr>
            <a:xfrm>
              <a:off x="2608430" y="1264934"/>
              <a:ext cx="11918061" cy="1319370"/>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3" name="Google Shape;2193;p343"/>
            <p:cNvSpPr/>
            <p:nvPr/>
          </p:nvSpPr>
          <p:spPr>
            <a:xfrm>
              <a:off x="1745673" y="1126400"/>
              <a:ext cx="1683950" cy="1683950"/>
            </a:xfrm>
            <a:prstGeom prst="ellipse">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94" name="Google Shape;2194;p343"/>
            <p:cNvPicPr preferRelativeResize="0"/>
            <p:nvPr/>
          </p:nvPicPr>
          <p:blipFill rotWithShape="1">
            <a:blip r:embed="rId3">
              <a:alphaModFix/>
            </a:blip>
            <a:srcRect b="0" l="-8145" r="-11115" t="0"/>
            <a:stretch/>
          </p:blipFill>
          <p:spPr>
            <a:xfrm>
              <a:off x="1644273" y="1285429"/>
              <a:ext cx="1928314" cy="1162159"/>
            </a:xfrm>
            <a:prstGeom prst="rect">
              <a:avLst/>
            </a:prstGeom>
            <a:noFill/>
            <a:ln>
              <a:noFill/>
            </a:ln>
          </p:spPr>
        </p:pic>
      </p:grpSp>
      <p:sp>
        <p:nvSpPr>
          <p:cNvPr id="2195" name="Google Shape;2195;p343"/>
          <p:cNvSpPr/>
          <p:nvPr/>
        </p:nvSpPr>
        <p:spPr>
          <a:xfrm>
            <a:off x="8699215" y="5487604"/>
            <a:ext cx="5827276" cy="1839455"/>
          </a:xfrm>
          <a:custGeom>
            <a:rect b="b" l="l" r="r" t="t"/>
            <a:pathLst>
              <a:path extrusionOk="0" h="2309475" w="5855116">
                <a:moveTo>
                  <a:pt x="1154713" y="0"/>
                </a:moveTo>
                <a:cubicBezTo>
                  <a:pt x="516995" y="0"/>
                  <a:pt x="0" y="516992"/>
                  <a:pt x="0" y="1154732"/>
                </a:cubicBezTo>
                <a:cubicBezTo>
                  <a:pt x="0" y="1792478"/>
                  <a:pt x="516968" y="2309476"/>
                  <a:pt x="1154713" y="2309476"/>
                </a:cubicBezTo>
                <a:lnTo>
                  <a:pt x="5855117" y="2309476"/>
                </a:lnTo>
                <a:lnTo>
                  <a:pt x="5855117" y="0"/>
                </a:lnTo>
                <a:lnTo>
                  <a:pt x="1154713" y="0"/>
                </a:lnTo>
                <a:close/>
                <a:moveTo>
                  <a:pt x="1154713" y="2082671"/>
                </a:moveTo>
                <a:cubicBezTo>
                  <a:pt x="642233" y="2082671"/>
                  <a:pt x="226778" y="1667218"/>
                  <a:pt x="226778" y="1154730"/>
                </a:cubicBezTo>
                <a:cubicBezTo>
                  <a:pt x="226778" y="642241"/>
                  <a:pt x="642233" y="226789"/>
                  <a:pt x="1154713" y="226789"/>
                </a:cubicBezTo>
                <a:cubicBezTo>
                  <a:pt x="1667221" y="226789"/>
                  <a:pt x="2082676" y="642241"/>
                  <a:pt x="2082676" y="1154730"/>
                </a:cubicBezTo>
                <a:cubicBezTo>
                  <a:pt x="2082676" y="1667218"/>
                  <a:pt x="1667221" y="2082671"/>
                  <a:pt x="1154713" y="2082671"/>
                </a:cubicBezTo>
                <a:close/>
              </a:path>
            </a:pathLst>
          </a:custGeom>
          <a:solidFill>
            <a:srgbClr val="9DC3E6"/>
          </a:solidFill>
          <a:ln cap="flat" cmpd="sng" w="9525">
            <a:solidFill>
              <a:srgbClr val="9DC3E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43"/>
          <p:cNvSpPr/>
          <p:nvPr/>
        </p:nvSpPr>
        <p:spPr>
          <a:xfrm>
            <a:off x="9624872" y="5487360"/>
            <a:ext cx="4381567" cy="1839451"/>
          </a:xfrm>
          <a:custGeom>
            <a:rect b="b" l="l" r="r" t="t"/>
            <a:pathLst>
              <a:path extrusionOk="0" h="2309470" w="4402501">
                <a:moveTo>
                  <a:pt x="0" y="0"/>
                </a:moveTo>
                <a:lnTo>
                  <a:pt x="4402501" y="0"/>
                </a:lnTo>
                <a:lnTo>
                  <a:pt x="4402501" y="2309470"/>
                </a:lnTo>
                <a:lnTo>
                  <a:pt x="0" y="2309470"/>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43"/>
          <p:cNvSpPr/>
          <p:nvPr/>
        </p:nvSpPr>
        <p:spPr>
          <a:xfrm>
            <a:off x="10281416" y="5826313"/>
            <a:ext cx="3515932" cy="1260305"/>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Probability of a threat exploiting a particular vulnerability</a:t>
            </a:r>
            <a:endParaRPr/>
          </a:p>
        </p:txBody>
      </p:sp>
      <p:sp>
        <p:nvSpPr>
          <p:cNvPr id="2198" name="Google Shape;2198;p343"/>
          <p:cNvSpPr/>
          <p:nvPr/>
        </p:nvSpPr>
        <p:spPr>
          <a:xfrm>
            <a:off x="8969974" y="5744585"/>
            <a:ext cx="1324987" cy="1324988"/>
          </a:xfrm>
          <a:custGeom>
            <a:rect b="b" l="l" r="r" t="t"/>
            <a:pathLst>
              <a:path extrusionOk="0" h="1663550" w="1663550">
                <a:moveTo>
                  <a:pt x="1663550" y="831775"/>
                </a:moveTo>
                <a:cubicBezTo>
                  <a:pt x="1663550" y="1291152"/>
                  <a:pt x="1291152" y="1663551"/>
                  <a:pt x="831775" y="1663551"/>
                </a:cubicBezTo>
                <a:cubicBezTo>
                  <a:pt x="372398" y="1663551"/>
                  <a:pt x="0" y="1291152"/>
                  <a:pt x="0" y="831775"/>
                </a:cubicBezTo>
                <a:cubicBezTo>
                  <a:pt x="0" y="372398"/>
                  <a:pt x="372398" y="0"/>
                  <a:pt x="831775" y="0"/>
                </a:cubicBezTo>
                <a:cubicBezTo>
                  <a:pt x="1291152" y="0"/>
                  <a:pt x="1663550" y="372398"/>
                  <a:pt x="1663550" y="831775"/>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9" name="Google Shape;2199;p343"/>
          <p:cNvGrpSpPr/>
          <p:nvPr/>
        </p:nvGrpSpPr>
        <p:grpSpPr>
          <a:xfrm>
            <a:off x="1728613" y="5487355"/>
            <a:ext cx="5828173" cy="1839703"/>
            <a:chOff x="2236613" y="4693509"/>
            <a:chExt cx="5855132" cy="2309786"/>
          </a:xfrm>
        </p:grpSpPr>
        <p:sp>
          <p:nvSpPr>
            <p:cNvPr id="2200" name="Google Shape;2200;p343"/>
            <p:cNvSpPr/>
            <p:nvPr/>
          </p:nvSpPr>
          <p:spPr>
            <a:xfrm>
              <a:off x="2236613" y="4693820"/>
              <a:ext cx="5855132" cy="2309475"/>
            </a:xfrm>
            <a:custGeom>
              <a:rect b="b" l="l" r="r" t="t"/>
              <a:pathLst>
                <a:path extrusionOk="0" h="2309475" w="5855132">
                  <a:moveTo>
                    <a:pt x="1154724" y="0"/>
                  </a:moveTo>
                  <a:cubicBezTo>
                    <a:pt x="516987" y="0"/>
                    <a:pt x="0" y="516992"/>
                    <a:pt x="0" y="1154732"/>
                  </a:cubicBezTo>
                  <a:cubicBezTo>
                    <a:pt x="0" y="1792478"/>
                    <a:pt x="516987" y="2309476"/>
                    <a:pt x="1154724" y="2309476"/>
                  </a:cubicBezTo>
                  <a:lnTo>
                    <a:pt x="5855132" y="2309476"/>
                  </a:lnTo>
                  <a:lnTo>
                    <a:pt x="5855132" y="0"/>
                  </a:lnTo>
                  <a:lnTo>
                    <a:pt x="1154724" y="0"/>
                  </a:lnTo>
                  <a:close/>
                  <a:moveTo>
                    <a:pt x="1154724" y="2082671"/>
                  </a:moveTo>
                  <a:cubicBezTo>
                    <a:pt x="642241" y="2082671"/>
                    <a:pt x="226783" y="1667218"/>
                    <a:pt x="226783" y="1154730"/>
                  </a:cubicBezTo>
                  <a:cubicBezTo>
                    <a:pt x="226783" y="642241"/>
                    <a:pt x="642244" y="226789"/>
                    <a:pt x="1154724" y="226789"/>
                  </a:cubicBezTo>
                  <a:cubicBezTo>
                    <a:pt x="1667213" y="226789"/>
                    <a:pt x="2082673" y="642241"/>
                    <a:pt x="2082673" y="1154730"/>
                  </a:cubicBezTo>
                  <a:cubicBezTo>
                    <a:pt x="2082673" y="1667218"/>
                    <a:pt x="1667213" y="2082671"/>
                    <a:pt x="1154724" y="2082671"/>
                  </a:cubicBezTo>
                  <a:close/>
                </a:path>
              </a:pathLst>
            </a:custGeom>
            <a:solidFill>
              <a:srgbClr val="10B8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43"/>
            <p:cNvSpPr/>
            <p:nvPr/>
          </p:nvSpPr>
          <p:spPr>
            <a:xfrm>
              <a:off x="3398807" y="4693509"/>
              <a:ext cx="4402501" cy="2309475"/>
            </a:xfrm>
            <a:custGeom>
              <a:rect b="b" l="l" r="r" t="t"/>
              <a:pathLst>
                <a:path extrusionOk="0" h="2309470" w="4402501">
                  <a:moveTo>
                    <a:pt x="0" y="0"/>
                  </a:moveTo>
                  <a:lnTo>
                    <a:pt x="4402501" y="0"/>
                  </a:lnTo>
                  <a:lnTo>
                    <a:pt x="4402501" y="2309470"/>
                  </a:lnTo>
                  <a:lnTo>
                    <a:pt x="0" y="2309470"/>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2" name="Google Shape;2202;p343"/>
          <p:cNvSpPr/>
          <p:nvPr/>
        </p:nvSpPr>
        <p:spPr>
          <a:xfrm>
            <a:off x="3309073" y="5776929"/>
            <a:ext cx="3825076" cy="1260305"/>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Magnitude of damage emerging from a threat exploiting a vulnerability</a:t>
            </a:r>
            <a:endParaRPr/>
          </a:p>
        </p:txBody>
      </p:sp>
      <p:sp>
        <p:nvSpPr>
          <p:cNvPr id="2203" name="Google Shape;2203;p343"/>
          <p:cNvSpPr/>
          <p:nvPr/>
        </p:nvSpPr>
        <p:spPr>
          <a:xfrm>
            <a:off x="1989264" y="5744589"/>
            <a:ext cx="1324984" cy="1324984"/>
          </a:xfrm>
          <a:custGeom>
            <a:rect b="b" l="l" r="r" t="t"/>
            <a:pathLst>
              <a:path extrusionOk="0" h="1663545" w="1663545">
                <a:moveTo>
                  <a:pt x="1663545" y="831773"/>
                </a:moveTo>
                <a:cubicBezTo>
                  <a:pt x="1663545" y="1291148"/>
                  <a:pt x="1291148" y="1663545"/>
                  <a:pt x="831773" y="1663545"/>
                </a:cubicBezTo>
                <a:cubicBezTo>
                  <a:pt x="372397" y="1663545"/>
                  <a:pt x="0" y="1291148"/>
                  <a:pt x="0" y="831773"/>
                </a:cubicBezTo>
                <a:cubicBezTo>
                  <a:pt x="0" y="372397"/>
                  <a:pt x="372397" y="0"/>
                  <a:pt x="831773" y="0"/>
                </a:cubicBezTo>
                <a:cubicBezTo>
                  <a:pt x="1291148" y="0"/>
                  <a:pt x="1663545" y="372397"/>
                  <a:pt x="1663545" y="831773"/>
                </a:cubicBezTo>
                <a:close/>
              </a:path>
            </a:pathLst>
          </a:custGeom>
          <a:solidFill>
            <a:srgbClr val="10B8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4" name="Google Shape;2204;p343"/>
          <p:cNvPicPr preferRelativeResize="0"/>
          <p:nvPr/>
        </p:nvPicPr>
        <p:blipFill rotWithShape="1">
          <a:blip r:embed="rId4">
            <a:alphaModFix/>
          </a:blip>
          <a:srcRect b="0" l="0" r="0" t="0"/>
          <a:stretch/>
        </p:blipFill>
        <p:spPr>
          <a:xfrm>
            <a:off x="9163562" y="5974211"/>
            <a:ext cx="938943" cy="938943"/>
          </a:xfrm>
          <a:prstGeom prst="rect">
            <a:avLst/>
          </a:prstGeom>
          <a:noFill/>
          <a:ln>
            <a:noFill/>
          </a:ln>
        </p:spPr>
      </p:pic>
      <p:pic>
        <p:nvPicPr>
          <p:cNvPr id="2205" name="Google Shape;2205;p343"/>
          <p:cNvPicPr preferRelativeResize="0"/>
          <p:nvPr/>
        </p:nvPicPr>
        <p:blipFill rotWithShape="1">
          <a:blip r:embed="rId5">
            <a:alphaModFix/>
          </a:blip>
          <a:srcRect b="0" l="0" r="0" t="0"/>
          <a:stretch/>
        </p:blipFill>
        <p:spPr>
          <a:xfrm>
            <a:off x="2249561" y="5974211"/>
            <a:ext cx="855211" cy="855211"/>
          </a:xfrm>
          <a:prstGeom prst="rect">
            <a:avLst/>
          </a:prstGeom>
          <a:noFill/>
          <a:ln>
            <a:noFill/>
          </a:ln>
        </p:spPr>
      </p:pic>
      <p:sp>
        <p:nvSpPr>
          <p:cNvPr id="2206" name="Google Shape;2206;p343"/>
          <p:cNvSpPr/>
          <p:nvPr/>
        </p:nvSpPr>
        <p:spPr>
          <a:xfrm>
            <a:off x="7670801" y="816352"/>
            <a:ext cx="9247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34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Examples of Risks</a:t>
            </a:r>
            <a:endParaRPr>
              <a:latin typeface="Open Sans"/>
              <a:ea typeface="Open Sans"/>
              <a:cs typeface="Open Sans"/>
              <a:sym typeface="Open Sans"/>
            </a:endParaRPr>
          </a:p>
        </p:txBody>
      </p:sp>
      <p:graphicFrame>
        <p:nvGraphicFramePr>
          <p:cNvPr id="2213" name="Google Shape;2213;p344"/>
          <p:cNvGraphicFramePr/>
          <p:nvPr/>
        </p:nvGraphicFramePr>
        <p:xfrm>
          <a:off x="1990475" y="1891448"/>
          <a:ext cx="3000000" cy="3000000"/>
        </p:xfrm>
        <a:graphic>
          <a:graphicData uri="http://schemas.openxmlformats.org/drawingml/2006/table">
            <a:tbl>
              <a:tblPr>
                <a:noFill/>
                <a:tableStyleId>{436F4C31-F3C4-4819-9751-A1D41B19AAD6}</a:tableStyleId>
              </a:tblPr>
              <a:tblGrid>
                <a:gridCol w="2663500"/>
                <a:gridCol w="3751600"/>
                <a:gridCol w="3190925"/>
                <a:gridCol w="2668925"/>
              </a:tblGrid>
              <a:tr h="12632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Open Sans"/>
                          <a:ea typeface="Open Sans"/>
                          <a:cs typeface="Open Sans"/>
                          <a:sym typeface="Open Sans"/>
                        </a:rPr>
                        <a:t>Threat agent</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Calibri"/>
                        <a:buNone/>
                      </a:pPr>
                      <a:r>
                        <a:rPr lang="en-US" sz="2000" u="none" cap="none" strike="noStrike">
                          <a:latin typeface="Open Sans"/>
                          <a:ea typeface="Open Sans"/>
                          <a:cs typeface="Open Sans"/>
                          <a:sym typeface="Open Sans"/>
                        </a:rPr>
                        <a:t>Threat</a:t>
                      </a:r>
                      <a:endParaRPr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Calibri"/>
                        <a:buNone/>
                      </a:pPr>
                      <a:r>
                        <a:rPr lang="en-US" sz="2000" u="none" cap="none" strike="noStrike">
                          <a:latin typeface="Open Sans"/>
                          <a:ea typeface="Open Sans"/>
                          <a:cs typeface="Open Sans"/>
                          <a:sym typeface="Open Sans"/>
                        </a:rPr>
                        <a:t>Vulnerability</a:t>
                      </a:r>
                      <a:endParaRPr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Calibri"/>
                        <a:buNone/>
                      </a:pPr>
                      <a:r>
                        <a:rPr lang="en-US" sz="2000" u="none" cap="none" strike="noStrike">
                          <a:latin typeface="Open Sans"/>
                          <a:ea typeface="Open Sans"/>
                          <a:cs typeface="Open Sans"/>
                          <a:sym typeface="Open Sans"/>
                        </a:rPr>
                        <a:t>Risk scenarios</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1024475">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rgbClr val="3F3F3F"/>
                          </a:solidFill>
                          <a:latin typeface="Open Sans"/>
                          <a:ea typeface="Open Sans"/>
                          <a:cs typeface="Open Sans"/>
                          <a:sym typeface="Open Sans"/>
                        </a:rPr>
                        <a:t>Fire</a:t>
                      </a:r>
                      <a:endParaRPr b="1"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3F3F3F"/>
                          </a:solidFill>
                          <a:latin typeface="Open Sans"/>
                          <a:ea typeface="Open Sans"/>
                          <a:cs typeface="Open Sans"/>
                          <a:sym typeface="Open Sans"/>
                        </a:rPr>
                        <a:t>Destruction of operating facility</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595959"/>
                        </a:buClr>
                        <a:buSzPts val="2100"/>
                        <a:buFont typeface="Calibri"/>
                        <a:buNone/>
                      </a:pPr>
                      <a:r>
                        <a:rPr lang="en-US" sz="2000" u="none" cap="none" strike="noStrike">
                          <a:solidFill>
                            <a:srgbClr val="3F3F3F"/>
                          </a:solidFill>
                          <a:latin typeface="Open Sans"/>
                          <a:ea typeface="Open Sans"/>
                          <a:cs typeface="Open Sans"/>
                          <a:sym typeface="Open Sans"/>
                        </a:rPr>
                        <a:t>Faulty fire detection or suppression equipment </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595959"/>
                        </a:buClr>
                        <a:buSzPts val="2100"/>
                        <a:buFont typeface="Calibri"/>
                        <a:buNone/>
                      </a:pPr>
                      <a:r>
                        <a:rPr lang="en-US" sz="2000" u="none" cap="none" strike="noStrike">
                          <a:solidFill>
                            <a:srgbClr val="3F3F3F"/>
                          </a:solidFill>
                          <a:latin typeface="Open Sans"/>
                          <a:ea typeface="Open Sans"/>
                          <a:cs typeface="Open Sans"/>
                          <a:sym typeface="Open Sans"/>
                        </a:rPr>
                        <a:t>Loss of life or property</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1024475">
                <a:tc>
                  <a:txBody>
                    <a:bodyPr/>
                    <a:lstStyle/>
                    <a:p>
                      <a:pPr indent="0" lvl="0" marL="0" marR="0" rtl="0" algn="ctr">
                        <a:lnSpc>
                          <a:spcPct val="100000"/>
                        </a:lnSpc>
                        <a:spcBef>
                          <a:spcPts val="0"/>
                        </a:spcBef>
                        <a:spcAft>
                          <a:spcPts val="0"/>
                        </a:spcAft>
                        <a:buClr>
                          <a:srgbClr val="000000"/>
                        </a:buClr>
                        <a:buSzPts val="2100"/>
                        <a:buFont typeface="Arial"/>
                        <a:buNone/>
                      </a:pPr>
                      <a:r>
                        <a:rPr b="1" lang="en-US" sz="2000" u="none" cap="none" strike="noStrike">
                          <a:solidFill>
                            <a:srgbClr val="3F3F3F"/>
                          </a:solidFill>
                          <a:latin typeface="Open Sans"/>
                          <a:ea typeface="Open Sans"/>
                          <a:cs typeface="Open Sans"/>
                          <a:sym typeface="Open Sans"/>
                        </a:rPr>
                        <a:t>Clueless user</a:t>
                      </a:r>
                      <a:endParaRPr b="1"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Sharing of sensitive data using social engineering</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Lack of security awareness training</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Financial loss or reputation loss</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1024475">
                <a:tc>
                  <a:txBody>
                    <a:bodyPr/>
                    <a:lstStyle/>
                    <a:p>
                      <a:pPr indent="0" lvl="0" marL="0" marR="0" rtl="0" algn="ctr">
                        <a:lnSpc>
                          <a:spcPct val="100000"/>
                        </a:lnSpc>
                        <a:spcBef>
                          <a:spcPts val="0"/>
                        </a:spcBef>
                        <a:spcAft>
                          <a:spcPts val="0"/>
                        </a:spcAft>
                        <a:buClr>
                          <a:srgbClr val="000000"/>
                        </a:buClr>
                        <a:buSzPts val="2100"/>
                        <a:buFont typeface="Arial"/>
                        <a:buNone/>
                      </a:pPr>
                      <a:r>
                        <a:rPr b="1" lang="en-US" sz="2000" u="none" cap="none" strike="noStrike">
                          <a:solidFill>
                            <a:srgbClr val="3F3F3F"/>
                          </a:solidFill>
                          <a:latin typeface="Open Sans"/>
                          <a:ea typeface="Open Sans"/>
                          <a:cs typeface="Open Sans"/>
                          <a:sym typeface="Open Sans"/>
                        </a:rPr>
                        <a:t>Malicious insider</a:t>
                      </a:r>
                      <a:endParaRPr b="1"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Data theft</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Lack of adequate access controls on data</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Legal risk, </a:t>
                      </a:r>
                      <a:endParaRPr/>
                    </a:p>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financial loss</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1024475">
                <a:tc>
                  <a:txBody>
                    <a:bodyPr/>
                    <a:lstStyle/>
                    <a:p>
                      <a:pPr indent="0" lvl="0" marL="0" marR="0" rtl="0" algn="ctr">
                        <a:lnSpc>
                          <a:spcPct val="100000"/>
                        </a:lnSpc>
                        <a:spcBef>
                          <a:spcPts val="0"/>
                        </a:spcBef>
                        <a:spcAft>
                          <a:spcPts val="0"/>
                        </a:spcAft>
                        <a:buClr>
                          <a:srgbClr val="000000"/>
                        </a:buClr>
                        <a:buSzPts val="2100"/>
                        <a:buFont typeface="Arial"/>
                        <a:buNone/>
                      </a:pPr>
                      <a:r>
                        <a:rPr b="1" lang="en-US" sz="2000" u="none" cap="none" strike="noStrike">
                          <a:solidFill>
                            <a:srgbClr val="3F3F3F"/>
                          </a:solidFill>
                          <a:latin typeface="Open Sans"/>
                          <a:ea typeface="Open Sans"/>
                          <a:cs typeface="Open Sans"/>
                          <a:sym typeface="Open Sans"/>
                        </a:rPr>
                        <a:t>Hacker</a:t>
                      </a:r>
                      <a:endParaRPr b="1"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Unauthorized hacking</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Unpatched server</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Server unavailability,</a:t>
                      </a:r>
                      <a:endParaRPr/>
                    </a:p>
                    <a:p>
                      <a:pPr indent="0" lvl="0" marL="0" marR="0" rtl="0" algn="ctr">
                        <a:lnSpc>
                          <a:spcPct val="100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financial loss</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bl>
          </a:graphicData>
        </a:graphic>
      </p:graphicFrame>
      <p:sp>
        <p:nvSpPr>
          <p:cNvPr id="2214" name="Google Shape;2214;p344"/>
          <p:cNvSpPr/>
          <p:nvPr/>
        </p:nvSpPr>
        <p:spPr>
          <a:xfrm>
            <a:off x="6159500" y="816352"/>
            <a:ext cx="39331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107"/>
          <p:cNvSpPr txBox="1"/>
          <p:nvPr>
            <p:ph type="title"/>
          </p:nvPr>
        </p:nvSpPr>
        <p:spPr>
          <a:xfrm>
            <a:off x="-10160" y="170244"/>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000"/>
              </a:spcBef>
              <a:spcAft>
                <a:spcPts val="0"/>
              </a:spcAft>
              <a:buClr>
                <a:schemeClr val="dk1"/>
              </a:buClr>
              <a:buSzPts val="1100"/>
              <a:buFont typeface="Arial"/>
              <a:buNone/>
            </a:pPr>
            <a:r>
              <a:rPr lang="en-US">
                <a:solidFill>
                  <a:srgbClr val="3F3F3F"/>
                </a:solidFill>
                <a:latin typeface="Open Sans"/>
                <a:ea typeface="Open Sans"/>
                <a:cs typeface="Open Sans"/>
                <a:sym typeface="Open Sans"/>
              </a:rPr>
              <a:t>Security Controls</a:t>
            </a:r>
            <a:endParaRPr>
              <a:solidFill>
                <a:srgbClr val="3F3F3F"/>
              </a:solidFill>
              <a:latin typeface="Open Sans"/>
              <a:ea typeface="Open Sans"/>
              <a:cs typeface="Open Sans"/>
              <a:sym typeface="Open Sans"/>
            </a:endParaRPr>
          </a:p>
        </p:txBody>
      </p:sp>
      <p:sp>
        <p:nvSpPr>
          <p:cNvPr id="2221" name="Google Shape;2221;p107"/>
          <p:cNvSpPr/>
          <p:nvPr/>
        </p:nvSpPr>
        <p:spPr>
          <a:xfrm>
            <a:off x="2791546" y="6844062"/>
            <a:ext cx="10672909" cy="894805"/>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535353"/>
              </a:buClr>
              <a:buSzPts val="4400"/>
              <a:buFont typeface="Open Sans"/>
              <a:buNone/>
            </a:pPr>
            <a:r>
              <a:rPr b="0" i="0" lang="en-US" sz="2200" u="none" cap="none" strike="noStrike">
                <a:solidFill>
                  <a:srgbClr val="3F3F3F"/>
                </a:solidFill>
                <a:latin typeface="Open Sans"/>
                <a:ea typeface="Open Sans"/>
                <a:cs typeface="Open Sans"/>
                <a:sym typeface="Open Sans"/>
              </a:rPr>
              <a:t>Security controls are put into place to reduce the risk an organization faces. </a:t>
            </a:r>
            <a:endParaRPr b="0" i="0" sz="2200" u="none" cap="none" strike="noStrike">
              <a:solidFill>
                <a:srgbClr val="3F3F3F"/>
              </a:solidFill>
              <a:latin typeface="Open Sans"/>
              <a:ea typeface="Open Sans"/>
              <a:cs typeface="Open Sans"/>
              <a:sym typeface="Open Sans"/>
            </a:endParaRPr>
          </a:p>
        </p:txBody>
      </p:sp>
      <p:pic>
        <p:nvPicPr>
          <p:cNvPr id="2222" name="Google Shape;2222;p107"/>
          <p:cNvPicPr preferRelativeResize="0"/>
          <p:nvPr/>
        </p:nvPicPr>
        <p:blipFill rotWithShape="1">
          <a:blip r:embed="rId3">
            <a:alphaModFix/>
          </a:blip>
          <a:srcRect b="0" l="0" r="0" t="0"/>
          <a:stretch/>
        </p:blipFill>
        <p:spPr>
          <a:xfrm>
            <a:off x="3861581" y="2809233"/>
            <a:ext cx="8532838" cy="3003207"/>
          </a:xfrm>
          <a:prstGeom prst="rect">
            <a:avLst/>
          </a:prstGeom>
          <a:noFill/>
          <a:ln>
            <a:noFill/>
          </a:ln>
        </p:spPr>
      </p:pic>
      <p:sp>
        <p:nvSpPr>
          <p:cNvPr id="2223" name="Google Shape;2223;p107"/>
          <p:cNvSpPr/>
          <p:nvPr/>
        </p:nvSpPr>
        <p:spPr>
          <a:xfrm>
            <a:off x="2098812" y="1476375"/>
            <a:ext cx="11740200" cy="1082714"/>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535353"/>
              </a:buClr>
              <a:buSzPts val="4400"/>
              <a:buFont typeface="Open Sans"/>
              <a:buNone/>
            </a:pPr>
            <a:r>
              <a:rPr b="0" i="0" lang="en-US" sz="2200" u="none" cap="none" strike="noStrike">
                <a:solidFill>
                  <a:srgbClr val="3F3F3F"/>
                </a:solidFill>
                <a:latin typeface="Open Sans"/>
                <a:ea typeface="Open Sans"/>
                <a:cs typeface="Open Sans"/>
                <a:sym typeface="Open Sans"/>
              </a:rPr>
              <a:t>Controls are necessary to protect the confidentiality, integrity, and availability of assets. </a:t>
            </a:r>
            <a:endParaRPr b="0" i="0" sz="2200" u="none" cap="none" strike="noStrike">
              <a:solidFill>
                <a:srgbClr val="3F3F3F"/>
              </a:solidFill>
              <a:latin typeface="Open Sans"/>
              <a:ea typeface="Open Sans"/>
              <a:cs typeface="Open Sans"/>
              <a:sym typeface="Open Sans"/>
            </a:endParaRPr>
          </a:p>
        </p:txBody>
      </p:sp>
      <p:sp>
        <p:nvSpPr>
          <p:cNvPr id="2224" name="Google Shape;2224;p107"/>
          <p:cNvSpPr/>
          <p:nvPr/>
        </p:nvSpPr>
        <p:spPr>
          <a:xfrm>
            <a:off x="6235700" y="833802"/>
            <a:ext cx="38001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108"/>
          <p:cNvSpPr txBox="1"/>
          <p:nvPr>
            <p:ph type="title"/>
          </p:nvPr>
        </p:nvSpPr>
        <p:spPr>
          <a:xfrm>
            <a:off x="-10160" y="269634"/>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1000"/>
              </a:spcAft>
              <a:buClr>
                <a:srgbClr val="6B85B8"/>
              </a:buClr>
              <a:buSzPts val="5600"/>
              <a:buFont typeface="Arial"/>
              <a:buNone/>
            </a:pPr>
            <a:r>
              <a:rPr lang="en-US">
                <a:solidFill>
                  <a:srgbClr val="3F3F3F"/>
                </a:solidFill>
                <a:latin typeface="Open Sans"/>
                <a:ea typeface="Open Sans"/>
                <a:cs typeface="Open Sans"/>
                <a:sym typeface="Open Sans"/>
              </a:rPr>
              <a:t>Control Categories</a:t>
            </a:r>
            <a:endParaRPr>
              <a:solidFill>
                <a:srgbClr val="3F3F3F"/>
              </a:solidFill>
              <a:latin typeface="Open Sans"/>
              <a:ea typeface="Open Sans"/>
              <a:cs typeface="Open Sans"/>
              <a:sym typeface="Open Sans"/>
            </a:endParaRPr>
          </a:p>
        </p:txBody>
      </p:sp>
      <p:pic>
        <p:nvPicPr>
          <p:cNvPr id="2231" name="Google Shape;2231;p108"/>
          <p:cNvPicPr preferRelativeResize="0"/>
          <p:nvPr/>
        </p:nvPicPr>
        <p:blipFill rotWithShape="1">
          <a:blip r:embed="rId3">
            <a:alphaModFix/>
          </a:blip>
          <a:srcRect b="48304" l="0" r="0" t="-7574"/>
          <a:stretch/>
        </p:blipFill>
        <p:spPr>
          <a:xfrm>
            <a:off x="1346785" y="3043439"/>
            <a:ext cx="3951501" cy="2428002"/>
          </a:xfrm>
          <a:prstGeom prst="rect">
            <a:avLst/>
          </a:prstGeom>
          <a:noFill/>
          <a:ln>
            <a:noFill/>
          </a:ln>
        </p:spPr>
      </p:pic>
      <p:pic>
        <p:nvPicPr>
          <p:cNvPr id="2232" name="Google Shape;2232;p108"/>
          <p:cNvPicPr preferRelativeResize="0"/>
          <p:nvPr/>
        </p:nvPicPr>
        <p:blipFill rotWithShape="1">
          <a:blip r:embed="rId4">
            <a:alphaModFix/>
          </a:blip>
          <a:srcRect b="0" l="-690" r="689" t="0"/>
          <a:stretch/>
        </p:blipFill>
        <p:spPr>
          <a:xfrm>
            <a:off x="6866476" y="3295913"/>
            <a:ext cx="2523049" cy="2200227"/>
          </a:xfrm>
          <a:prstGeom prst="rect">
            <a:avLst/>
          </a:prstGeom>
          <a:noFill/>
          <a:ln>
            <a:noFill/>
          </a:ln>
        </p:spPr>
      </p:pic>
      <p:sp>
        <p:nvSpPr>
          <p:cNvPr id="2233" name="Google Shape;2233;p108"/>
          <p:cNvSpPr/>
          <p:nvPr/>
        </p:nvSpPr>
        <p:spPr>
          <a:xfrm>
            <a:off x="1581486" y="5892398"/>
            <a:ext cx="3482100" cy="580800"/>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Administrative controls</a:t>
            </a:r>
            <a:endParaRPr b="0" i="0" sz="2200" u="none" cap="none" strike="noStrike">
              <a:solidFill>
                <a:schemeClr val="lt1"/>
              </a:solidFill>
              <a:latin typeface="Open Sans"/>
              <a:ea typeface="Open Sans"/>
              <a:cs typeface="Open Sans"/>
              <a:sym typeface="Open Sans"/>
            </a:endParaRPr>
          </a:p>
        </p:txBody>
      </p:sp>
      <p:sp>
        <p:nvSpPr>
          <p:cNvPr id="2234" name="Google Shape;2234;p108"/>
          <p:cNvSpPr/>
          <p:nvPr/>
        </p:nvSpPr>
        <p:spPr>
          <a:xfrm>
            <a:off x="6386950" y="5892398"/>
            <a:ext cx="3482100" cy="580800"/>
          </a:xfrm>
          <a:prstGeom prst="roundRect">
            <a:avLst>
              <a:gd fmla="val 16667" name="adj"/>
            </a:avLst>
          </a:prstGeom>
          <a:solidFill>
            <a:srgbClr val="E4B3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Technical controls</a:t>
            </a:r>
            <a:endParaRPr b="0" i="0" sz="2200" u="none" cap="none" strike="noStrike">
              <a:solidFill>
                <a:schemeClr val="lt1"/>
              </a:solidFill>
              <a:latin typeface="Open Sans"/>
              <a:ea typeface="Open Sans"/>
              <a:cs typeface="Open Sans"/>
              <a:sym typeface="Open Sans"/>
            </a:endParaRPr>
          </a:p>
        </p:txBody>
      </p:sp>
      <p:sp>
        <p:nvSpPr>
          <p:cNvPr id="2235" name="Google Shape;2235;p108"/>
          <p:cNvSpPr/>
          <p:nvPr/>
        </p:nvSpPr>
        <p:spPr>
          <a:xfrm>
            <a:off x="11192414" y="5902528"/>
            <a:ext cx="3482100" cy="580800"/>
          </a:xfrm>
          <a:prstGeom prst="roundRect">
            <a:avLst>
              <a:gd fmla="val 16667" name="adj"/>
            </a:avLst>
          </a:prstGeom>
          <a:solidFill>
            <a:srgbClr val="FF8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Physical controls</a:t>
            </a:r>
            <a:endParaRPr b="0" i="0" sz="2200" u="none" cap="none" strike="noStrike">
              <a:solidFill>
                <a:schemeClr val="lt1"/>
              </a:solidFill>
              <a:latin typeface="Open Sans"/>
              <a:ea typeface="Open Sans"/>
              <a:cs typeface="Open Sans"/>
              <a:sym typeface="Open Sans"/>
            </a:endParaRPr>
          </a:p>
        </p:txBody>
      </p:sp>
      <p:pic>
        <p:nvPicPr>
          <p:cNvPr id="2236" name="Google Shape;2236;p108"/>
          <p:cNvPicPr preferRelativeResize="0"/>
          <p:nvPr/>
        </p:nvPicPr>
        <p:blipFill rotWithShape="1">
          <a:blip r:embed="rId5">
            <a:alphaModFix/>
          </a:blip>
          <a:srcRect b="0" l="0" r="0" t="0"/>
          <a:stretch/>
        </p:blipFill>
        <p:spPr>
          <a:xfrm>
            <a:off x="11478849" y="3295913"/>
            <a:ext cx="2624225" cy="2106175"/>
          </a:xfrm>
          <a:prstGeom prst="rect">
            <a:avLst/>
          </a:prstGeom>
          <a:noFill/>
          <a:ln>
            <a:noFill/>
          </a:ln>
        </p:spPr>
      </p:pic>
      <p:sp>
        <p:nvSpPr>
          <p:cNvPr id="2237" name="Google Shape;2237;p108"/>
          <p:cNvSpPr/>
          <p:nvPr/>
        </p:nvSpPr>
        <p:spPr>
          <a:xfrm>
            <a:off x="6070600" y="833802"/>
            <a:ext cx="4125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0"/>
          <p:cNvSpPr/>
          <p:nvPr/>
        </p:nvSpPr>
        <p:spPr>
          <a:xfrm>
            <a:off x="1485443" y="1511550"/>
            <a:ext cx="8683796" cy="6527700"/>
          </a:xfrm>
          <a:prstGeom prst="roundRect">
            <a:avLst>
              <a:gd fmla="val 413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260"/>
          <p:cNvPicPr preferRelativeResize="0"/>
          <p:nvPr/>
        </p:nvPicPr>
        <p:blipFill rotWithShape="1">
          <a:blip r:embed="rId3">
            <a:alphaModFix/>
          </a:blip>
          <a:srcRect b="0" l="0" r="0" t="0"/>
          <a:stretch/>
        </p:blipFill>
        <p:spPr>
          <a:xfrm>
            <a:off x="11004855" y="3622491"/>
            <a:ext cx="4228527" cy="3636377"/>
          </a:xfrm>
          <a:prstGeom prst="rect">
            <a:avLst/>
          </a:prstGeom>
          <a:noFill/>
          <a:ln>
            <a:noFill/>
          </a:ln>
        </p:spPr>
      </p:pic>
      <p:sp>
        <p:nvSpPr>
          <p:cNvPr id="224" name="Google Shape;224;p260"/>
          <p:cNvSpPr txBox="1"/>
          <p:nvPr>
            <p:ph type="title"/>
          </p:nvPr>
        </p:nvSpPr>
        <p:spPr>
          <a:xfrm>
            <a:off x="-10160" y="314543"/>
            <a:ext cx="16276200"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Terrifying Cybercrime Statistics</a:t>
            </a:r>
            <a:endParaRPr>
              <a:solidFill>
                <a:srgbClr val="3F3F3F"/>
              </a:solidFill>
            </a:endParaRPr>
          </a:p>
        </p:txBody>
      </p:sp>
      <p:sp>
        <p:nvSpPr>
          <p:cNvPr id="225" name="Google Shape;225;p260"/>
          <p:cNvSpPr/>
          <p:nvPr/>
        </p:nvSpPr>
        <p:spPr>
          <a:xfrm>
            <a:off x="1485443" y="1511550"/>
            <a:ext cx="8683796" cy="1007700"/>
          </a:xfrm>
          <a:prstGeom prst="round2SameRect">
            <a:avLst>
              <a:gd fmla="val 16667" name="adj1"/>
              <a:gd fmla="val 0" name="adj2"/>
            </a:avLst>
          </a:prstGeom>
          <a:solidFill>
            <a:srgbClr val="32A8B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Recent trends that make Cybersecurity more important:</a:t>
            </a:r>
            <a:endParaRPr b="0" i="0" sz="2200" u="none" cap="none" strike="noStrike">
              <a:solidFill>
                <a:srgbClr val="000000"/>
              </a:solidFill>
              <a:latin typeface="Open Sans SemiBold"/>
              <a:ea typeface="Open Sans SemiBold"/>
              <a:cs typeface="Open Sans SemiBold"/>
              <a:sym typeface="Open Sans SemiBold"/>
            </a:endParaRPr>
          </a:p>
        </p:txBody>
      </p:sp>
      <p:sp>
        <p:nvSpPr>
          <p:cNvPr id="226" name="Google Shape;226;p260"/>
          <p:cNvSpPr txBox="1"/>
          <p:nvPr/>
        </p:nvSpPr>
        <p:spPr>
          <a:xfrm>
            <a:off x="1458688" y="2602471"/>
            <a:ext cx="8835000" cy="5434127"/>
          </a:xfrm>
          <a:prstGeom prst="rect">
            <a:avLst/>
          </a:prstGeom>
          <a:noFill/>
          <a:ln>
            <a:noFill/>
          </a:ln>
        </p:spPr>
        <p:txBody>
          <a:bodyPr anchorCtr="0" anchor="t" bIns="163550" lIns="163550" spcFirstLastPara="1" rIns="163550" wrap="square" tIns="163550">
            <a:spAutoFit/>
          </a:bodyPr>
          <a:lstStyle/>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During 2023, 5 billion data breaches were reported, compromising around 867 million records.</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Google blocked over 2.8 million bad apps from entering the Play Store in 2023.</a:t>
            </a:r>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Ransomware attacks on the healthcare industry will quadruple.</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Cybercrime is expected to cost 23.84 trillion by 2025.</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There will be 350 billion passwords worldwide by 2025.</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More than 60% of fraud originates from mobile devices.</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Personal data sells for as little as $0.20.</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50000"/>
              </a:lnSpc>
              <a:spcBef>
                <a:spcPts val="3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90% of hackers use encryption.</a:t>
            </a:r>
            <a:endParaRPr b="0" i="0" sz="2200" u="none" cap="none" strike="noStrike">
              <a:solidFill>
                <a:srgbClr val="3F3F3F"/>
              </a:solidFill>
              <a:latin typeface="Open Sans"/>
              <a:ea typeface="Open Sans"/>
              <a:cs typeface="Open Sans"/>
              <a:sym typeface="Open Sans"/>
            </a:endParaRPr>
          </a:p>
        </p:txBody>
      </p:sp>
      <p:sp>
        <p:nvSpPr>
          <p:cNvPr id="227" name="Google Shape;227;p260"/>
          <p:cNvSpPr/>
          <p:nvPr/>
        </p:nvSpPr>
        <p:spPr>
          <a:xfrm>
            <a:off x="4648200" y="901017"/>
            <a:ext cx="6967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109"/>
          <p:cNvSpPr txBox="1"/>
          <p:nvPr>
            <p:ph type="title"/>
          </p:nvPr>
        </p:nvSpPr>
        <p:spPr>
          <a:xfrm>
            <a:off x="-10160" y="309390"/>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Administrative Controls</a:t>
            </a:r>
            <a:endParaRPr>
              <a:solidFill>
                <a:srgbClr val="3F3F3F"/>
              </a:solidFill>
              <a:latin typeface="Open Sans"/>
              <a:ea typeface="Open Sans"/>
              <a:cs typeface="Open Sans"/>
              <a:sym typeface="Open Sans"/>
            </a:endParaRPr>
          </a:p>
        </p:txBody>
      </p:sp>
      <p:sp>
        <p:nvSpPr>
          <p:cNvPr id="2244" name="Google Shape;2244;p109"/>
          <p:cNvSpPr/>
          <p:nvPr/>
        </p:nvSpPr>
        <p:spPr>
          <a:xfrm>
            <a:off x="6739960" y="2870326"/>
            <a:ext cx="7852800" cy="3894000"/>
          </a:xfrm>
          <a:prstGeom prst="roundRect">
            <a:avLst>
              <a:gd fmla="val 11868"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Administrative controls are managerial controls focusing on personal and business practices. </a:t>
            </a:r>
            <a:endParaRPr/>
          </a:p>
          <a:p>
            <a:pPr indent="0" lvl="0" marL="88900" marR="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These are the policies and procedures defined by an organization's security policy and other regulations or requirements. </a:t>
            </a:r>
            <a:endParaRPr/>
          </a:p>
          <a:p>
            <a:pPr indent="0" lvl="0" marL="88900" marR="0" rtl="0" algn="l">
              <a:lnSpc>
                <a:spcPct val="115000"/>
              </a:lnSpc>
              <a:spcBef>
                <a:spcPts val="1000"/>
              </a:spcBef>
              <a:spcAft>
                <a:spcPts val="0"/>
              </a:spcAft>
              <a:buNone/>
            </a:pPr>
            <a:r>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Examples: Security documentation, risk management, personnel security, and training</a:t>
            </a:r>
            <a:endParaRPr b="0" i="0" sz="2200" u="none" cap="none" strike="noStrike">
              <a:solidFill>
                <a:srgbClr val="3F3F3F"/>
              </a:solidFill>
              <a:latin typeface="Open Sans"/>
              <a:ea typeface="Open Sans"/>
              <a:cs typeface="Open Sans"/>
              <a:sym typeface="Open Sans"/>
            </a:endParaRPr>
          </a:p>
        </p:txBody>
      </p:sp>
      <p:pic>
        <p:nvPicPr>
          <p:cNvPr id="2245" name="Google Shape;2245;p109"/>
          <p:cNvPicPr preferRelativeResize="0"/>
          <p:nvPr/>
        </p:nvPicPr>
        <p:blipFill rotWithShape="1">
          <a:blip r:embed="rId3">
            <a:alphaModFix/>
          </a:blip>
          <a:srcRect b="48304" l="0" r="0" t="-7574"/>
          <a:stretch/>
        </p:blipFill>
        <p:spPr>
          <a:xfrm>
            <a:off x="1832625" y="3419600"/>
            <a:ext cx="3951501" cy="2428002"/>
          </a:xfrm>
          <a:prstGeom prst="rect">
            <a:avLst/>
          </a:prstGeom>
          <a:noFill/>
          <a:ln>
            <a:noFill/>
          </a:ln>
        </p:spPr>
      </p:pic>
      <p:sp>
        <p:nvSpPr>
          <p:cNvPr id="2246" name="Google Shape;2246;p109"/>
          <p:cNvSpPr/>
          <p:nvPr/>
        </p:nvSpPr>
        <p:spPr>
          <a:xfrm>
            <a:off x="5473700" y="833802"/>
            <a:ext cx="53043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10"/>
          <p:cNvSpPr txBox="1"/>
          <p:nvPr>
            <p:ph type="title"/>
          </p:nvPr>
        </p:nvSpPr>
        <p:spPr>
          <a:xfrm>
            <a:off x="-10160" y="309390"/>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Technical Controls</a:t>
            </a:r>
            <a:endParaRPr>
              <a:solidFill>
                <a:srgbClr val="3F3F3F"/>
              </a:solidFill>
              <a:latin typeface="Open Sans"/>
              <a:ea typeface="Open Sans"/>
              <a:cs typeface="Open Sans"/>
              <a:sym typeface="Open Sans"/>
            </a:endParaRPr>
          </a:p>
        </p:txBody>
      </p:sp>
      <p:sp>
        <p:nvSpPr>
          <p:cNvPr id="2253" name="Google Shape;2253;p110"/>
          <p:cNvSpPr/>
          <p:nvPr/>
        </p:nvSpPr>
        <p:spPr>
          <a:xfrm>
            <a:off x="6144096" y="3021410"/>
            <a:ext cx="9181359" cy="2820180"/>
          </a:xfrm>
          <a:prstGeom prst="roundRect">
            <a:avLst>
              <a:gd fmla="val 11448"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Technical controls, also known as logical controls, are implemented as systems such as hardware, software, or firmware.</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Examples: Firewalls, IPS, antivirus software, and encryption</a:t>
            </a:r>
            <a:endParaRPr b="0" i="0" sz="2200" u="none" cap="none" strike="noStrike">
              <a:solidFill>
                <a:srgbClr val="3F3F3F"/>
              </a:solidFill>
              <a:latin typeface="Open Sans"/>
              <a:ea typeface="Open Sans"/>
              <a:cs typeface="Open Sans"/>
              <a:sym typeface="Open Sans"/>
            </a:endParaRPr>
          </a:p>
        </p:txBody>
      </p:sp>
      <p:pic>
        <p:nvPicPr>
          <p:cNvPr id="2254" name="Google Shape;2254;p110"/>
          <p:cNvPicPr preferRelativeResize="0"/>
          <p:nvPr/>
        </p:nvPicPr>
        <p:blipFill rotWithShape="1">
          <a:blip r:embed="rId3">
            <a:alphaModFix/>
          </a:blip>
          <a:srcRect b="0" l="-690" r="689" t="0"/>
          <a:stretch/>
        </p:blipFill>
        <p:spPr>
          <a:xfrm>
            <a:off x="1627752" y="3021410"/>
            <a:ext cx="3700076" cy="3226650"/>
          </a:xfrm>
          <a:prstGeom prst="rect">
            <a:avLst/>
          </a:prstGeom>
          <a:noFill/>
          <a:ln>
            <a:noFill/>
          </a:ln>
        </p:spPr>
      </p:pic>
      <p:sp>
        <p:nvSpPr>
          <p:cNvPr id="2255" name="Google Shape;2255;p110"/>
          <p:cNvSpPr/>
          <p:nvPr/>
        </p:nvSpPr>
        <p:spPr>
          <a:xfrm>
            <a:off x="6083300" y="833802"/>
            <a:ext cx="40898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111"/>
          <p:cNvSpPr txBox="1"/>
          <p:nvPr>
            <p:ph type="title"/>
          </p:nvPr>
        </p:nvSpPr>
        <p:spPr>
          <a:xfrm>
            <a:off x="-10160" y="289512"/>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Physical Controls</a:t>
            </a:r>
            <a:endParaRPr>
              <a:solidFill>
                <a:srgbClr val="3F3F3F"/>
              </a:solidFill>
              <a:latin typeface="Open Sans"/>
              <a:ea typeface="Open Sans"/>
              <a:cs typeface="Open Sans"/>
              <a:sym typeface="Open Sans"/>
            </a:endParaRPr>
          </a:p>
        </p:txBody>
      </p:sp>
      <p:sp>
        <p:nvSpPr>
          <p:cNvPr id="2262" name="Google Shape;2262;p111"/>
          <p:cNvSpPr/>
          <p:nvPr/>
        </p:nvSpPr>
        <p:spPr>
          <a:xfrm>
            <a:off x="6110868" y="3069834"/>
            <a:ext cx="8675423" cy="3004333"/>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Physical controls are implemented to protect facilities, personnel, and other physical resources. </a:t>
            </a:r>
            <a:endParaRPr/>
          </a:p>
          <a:p>
            <a:pPr indent="0" lvl="0" marL="88900" marR="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Examples: Security guards, CCTV, locks, doors, fencing, and lighting</a:t>
            </a:r>
            <a:endParaRPr b="0" i="0" sz="2200" u="none" cap="none" strike="noStrike">
              <a:solidFill>
                <a:srgbClr val="3F3F3F"/>
              </a:solidFill>
              <a:latin typeface="Open Sans"/>
              <a:ea typeface="Open Sans"/>
              <a:cs typeface="Open Sans"/>
              <a:sym typeface="Open Sans"/>
            </a:endParaRPr>
          </a:p>
        </p:txBody>
      </p:sp>
      <p:pic>
        <p:nvPicPr>
          <p:cNvPr id="2263" name="Google Shape;2263;p111"/>
          <p:cNvPicPr preferRelativeResize="0"/>
          <p:nvPr/>
        </p:nvPicPr>
        <p:blipFill rotWithShape="1">
          <a:blip r:embed="rId3">
            <a:alphaModFix/>
          </a:blip>
          <a:srcRect b="0" l="-1801" r="0" t="0"/>
          <a:stretch/>
        </p:blipFill>
        <p:spPr>
          <a:xfrm>
            <a:off x="1469709" y="2977712"/>
            <a:ext cx="4044375" cy="3188575"/>
          </a:xfrm>
          <a:prstGeom prst="rect">
            <a:avLst/>
          </a:prstGeom>
          <a:noFill/>
          <a:ln>
            <a:noFill/>
          </a:ln>
        </p:spPr>
      </p:pic>
      <p:sp>
        <p:nvSpPr>
          <p:cNvPr id="2264" name="Google Shape;2264;p111"/>
          <p:cNvSpPr/>
          <p:nvPr/>
        </p:nvSpPr>
        <p:spPr>
          <a:xfrm>
            <a:off x="6235700" y="833802"/>
            <a:ext cx="38021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11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Control Types</a:t>
            </a:r>
            <a:endParaRPr>
              <a:solidFill>
                <a:srgbClr val="3F3F3F"/>
              </a:solidFill>
              <a:latin typeface="Open Sans"/>
              <a:ea typeface="Open Sans"/>
              <a:cs typeface="Open Sans"/>
              <a:sym typeface="Open Sans"/>
            </a:endParaRPr>
          </a:p>
        </p:txBody>
      </p:sp>
      <p:pic>
        <p:nvPicPr>
          <p:cNvPr id="2271" name="Google Shape;2271;p112"/>
          <p:cNvPicPr preferRelativeResize="0"/>
          <p:nvPr/>
        </p:nvPicPr>
        <p:blipFill rotWithShape="1">
          <a:blip r:embed="rId3">
            <a:alphaModFix/>
          </a:blip>
          <a:srcRect b="0" l="0" r="-3231" t="0"/>
          <a:stretch/>
        </p:blipFill>
        <p:spPr>
          <a:xfrm>
            <a:off x="2268677" y="2207864"/>
            <a:ext cx="2172258" cy="1763085"/>
          </a:xfrm>
          <a:prstGeom prst="rect">
            <a:avLst/>
          </a:prstGeom>
          <a:noFill/>
          <a:ln>
            <a:noFill/>
          </a:ln>
        </p:spPr>
      </p:pic>
      <p:pic>
        <p:nvPicPr>
          <p:cNvPr id="2272" name="Google Shape;2272;p112"/>
          <p:cNvPicPr preferRelativeResize="0"/>
          <p:nvPr/>
        </p:nvPicPr>
        <p:blipFill rotWithShape="1">
          <a:blip r:embed="rId4">
            <a:alphaModFix/>
          </a:blip>
          <a:srcRect b="15014" l="1633" r="1625" t="6415"/>
          <a:stretch/>
        </p:blipFill>
        <p:spPr>
          <a:xfrm>
            <a:off x="11637714" y="2047486"/>
            <a:ext cx="2349609" cy="1864563"/>
          </a:xfrm>
          <a:prstGeom prst="rect">
            <a:avLst/>
          </a:prstGeom>
          <a:noFill/>
          <a:ln>
            <a:noFill/>
          </a:ln>
        </p:spPr>
      </p:pic>
      <p:pic>
        <p:nvPicPr>
          <p:cNvPr id="2273" name="Google Shape;2273;p112"/>
          <p:cNvPicPr preferRelativeResize="0"/>
          <p:nvPr/>
        </p:nvPicPr>
        <p:blipFill rotWithShape="1">
          <a:blip r:embed="rId5">
            <a:alphaModFix/>
          </a:blip>
          <a:srcRect b="17146" l="6306" r="9429" t="10523"/>
          <a:stretch/>
        </p:blipFill>
        <p:spPr>
          <a:xfrm>
            <a:off x="7041871" y="2047486"/>
            <a:ext cx="2172258" cy="1864563"/>
          </a:xfrm>
          <a:prstGeom prst="rect">
            <a:avLst/>
          </a:prstGeom>
          <a:noFill/>
          <a:ln>
            <a:noFill/>
          </a:ln>
        </p:spPr>
      </p:pic>
      <p:sp>
        <p:nvSpPr>
          <p:cNvPr id="2274" name="Google Shape;2274;p112"/>
          <p:cNvSpPr/>
          <p:nvPr/>
        </p:nvSpPr>
        <p:spPr>
          <a:xfrm>
            <a:off x="2024966" y="4122135"/>
            <a:ext cx="2877768" cy="642074"/>
          </a:xfrm>
          <a:prstGeom prst="roundRect">
            <a:avLst>
              <a:gd fmla="val 16667" name="adj"/>
            </a:avLst>
          </a:prstGeom>
          <a:solidFill>
            <a:srgbClr val="DDEA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Preventive</a:t>
            </a:r>
            <a:endParaRPr/>
          </a:p>
        </p:txBody>
      </p:sp>
      <p:sp>
        <p:nvSpPr>
          <p:cNvPr id="2275" name="Google Shape;2275;p112"/>
          <p:cNvSpPr/>
          <p:nvPr/>
        </p:nvSpPr>
        <p:spPr>
          <a:xfrm>
            <a:off x="11414042" y="4110410"/>
            <a:ext cx="2877768" cy="642074"/>
          </a:xfrm>
          <a:prstGeom prst="roundRect">
            <a:avLst>
              <a:gd fmla="val 16667" name="adj"/>
            </a:avLst>
          </a:prstGeom>
          <a:solidFill>
            <a:srgbClr val="DDEA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Detective</a:t>
            </a:r>
            <a:endParaRPr/>
          </a:p>
        </p:txBody>
      </p:sp>
      <p:sp>
        <p:nvSpPr>
          <p:cNvPr id="2276" name="Google Shape;2276;p112"/>
          <p:cNvSpPr/>
          <p:nvPr/>
        </p:nvSpPr>
        <p:spPr>
          <a:xfrm>
            <a:off x="6689116" y="4110410"/>
            <a:ext cx="2877768" cy="642074"/>
          </a:xfrm>
          <a:prstGeom prst="roundRect">
            <a:avLst>
              <a:gd fmla="val 16667" name="adj"/>
            </a:avLst>
          </a:prstGeom>
          <a:solidFill>
            <a:srgbClr val="DDEA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Deterrent</a:t>
            </a:r>
            <a:endParaRPr/>
          </a:p>
        </p:txBody>
      </p:sp>
      <p:sp>
        <p:nvSpPr>
          <p:cNvPr id="2277" name="Google Shape;2277;p112"/>
          <p:cNvSpPr/>
          <p:nvPr/>
        </p:nvSpPr>
        <p:spPr>
          <a:xfrm>
            <a:off x="2024966" y="7725357"/>
            <a:ext cx="2877768" cy="642074"/>
          </a:xfrm>
          <a:prstGeom prst="roundRect">
            <a:avLst>
              <a:gd fmla="val 16667" name="adj"/>
            </a:avLst>
          </a:prstGeom>
          <a:solidFill>
            <a:srgbClr val="DDEA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Corrective</a:t>
            </a:r>
            <a:endParaRPr b="0" i="0" sz="2200" u="none" cap="none" strike="noStrike">
              <a:solidFill>
                <a:srgbClr val="404040"/>
              </a:solidFill>
              <a:latin typeface="Open Sans"/>
              <a:ea typeface="Open Sans"/>
              <a:cs typeface="Open Sans"/>
              <a:sym typeface="Open Sans"/>
            </a:endParaRPr>
          </a:p>
        </p:txBody>
      </p:sp>
      <p:sp>
        <p:nvSpPr>
          <p:cNvPr id="2278" name="Google Shape;2278;p112"/>
          <p:cNvSpPr/>
          <p:nvPr/>
        </p:nvSpPr>
        <p:spPr>
          <a:xfrm>
            <a:off x="6689116" y="7746797"/>
            <a:ext cx="2877768" cy="642074"/>
          </a:xfrm>
          <a:prstGeom prst="roundRect">
            <a:avLst>
              <a:gd fmla="val 16667" name="adj"/>
            </a:avLst>
          </a:prstGeom>
          <a:solidFill>
            <a:srgbClr val="DDEA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2200" u="none" cap="none" strike="noStrike">
                <a:solidFill>
                  <a:srgbClr val="404040"/>
                </a:solidFill>
                <a:latin typeface="Open Sans"/>
                <a:ea typeface="Open Sans"/>
                <a:cs typeface="Open Sans"/>
                <a:sym typeface="Open Sans"/>
              </a:rPr>
              <a:t>Recovery</a:t>
            </a:r>
            <a:endParaRPr b="0" i="0" sz="2200" u="none" cap="none" strike="noStrike">
              <a:solidFill>
                <a:srgbClr val="404040"/>
              </a:solidFill>
              <a:latin typeface="Open Sans"/>
              <a:ea typeface="Open Sans"/>
              <a:cs typeface="Open Sans"/>
              <a:sym typeface="Open Sans"/>
            </a:endParaRPr>
          </a:p>
        </p:txBody>
      </p:sp>
      <p:sp>
        <p:nvSpPr>
          <p:cNvPr id="2279" name="Google Shape;2279;p112"/>
          <p:cNvSpPr/>
          <p:nvPr/>
        </p:nvSpPr>
        <p:spPr>
          <a:xfrm>
            <a:off x="11480800" y="7725357"/>
            <a:ext cx="2877768" cy="642074"/>
          </a:xfrm>
          <a:prstGeom prst="roundRect">
            <a:avLst>
              <a:gd fmla="val 16667" name="adj"/>
            </a:avLst>
          </a:prstGeom>
          <a:solidFill>
            <a:srgbClr val="DDEA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Compensative</a:t>
            </a:r>
            <a:endParaRPr b="0" i="0" sz="2200" u="none" cap="none" strike="noStrike">
              <a:solidFill>
                <a:srgbClr val="404040"/>
              </a:solidFill>
              <a:latin typeface="Open Sans"/>
              <a:ea typeface="Open Sans"/>
              <a:cs typeface="Open Sans"/>
              <a:sym typeface="Open Sans"/>
            </a:endParaRPr>
          </a:p>
        </p:txBody>
      </p:sp>
      <p:pic>
        <p:nvPicPr>
          <p:cNvPr id="2280" name="Google Shape;2280;p112"/>
          <p:cNvPicPr preferRelativeResize="0"/>
          <p:nvPr/>
        </p:nvPicPr>
        <p:blipFill rotWithShape="1">
          <a:blip r:embed="rId6">
            <a:alphaModFix/>
          </a:blip>
          <a:srcRect b="0" l="0" r="0" t="0"/>
          <a:stretch/>
        </p:blipFill>
        <p:spPr>
          <a:xfrm>
            <a:off x="2300900" y="5521822"/>
            <a:ext cx="2224975" cy="2224975"/>
          </a:xfrm>
          <a:prstGeom prst="rect">
            <a:avLst/>
          </a:prstGeom>
          <a:noFill/>
          <a:ln>
            <a:noFill/>
          </a:ln>
        </p:spPr>
      </p:pic>
      <p:pic>
        <p:nvPicPr>
          <p:cNvPr id="2281" name="Google Shape;2281;p112"/>
          <p:cNvPicPr preferRelativeResize="0"/>
          <p:nvPr/>
        </p:nvPicPr>
        <p:blipFill rotWithShape="1">
          <a:blip r:embed="rId7">
            <a:alphaModFix/>
          </a:blip>
          <a:srcRect b="0" l="0" r="0" t="0"/>
          <a:stretch/>
        </p:blipFill>
        <p:spPr>
          <a:xfrm>
            <a:off x="7333188" y="5774757"/>
            <a:ext cx="1709825" cy="1709825"/>
          </a:xfrm>
          <a:prstGeom prst="rect">
            <a:avLst/>
          </a:prstGeom>
          <a:noFill/>
          <a:ln>
            <a:noFill/>
          </a:ln>
        </p:spPr>
      </p:pic>
      <p:pic>
        <p:nvPicPr>
          <p:cNvPr id="2282" name="Google Shape;2282;p112"/>
          <p:cNvPicPr preferRelativeResize="0"/>
          <p:nvPr/>
        </p:nvPicPr>
        <p:blipFill rotWithShape="1">
          <a:blip r:embed="rId8">
            <a:alphaModFix/>
          </a:blip>
          <a:srcRect b="0" l="0" r="0" t="0"/>
          <a:stretch/>
        </p:blipFill>
        <p:spPr>
          <a:xfrm>
            <a:off x="11867316" y="5471514"/>
            <a:ext cx="2180936" cy="1981542"/>
          </a:xfrm>
          <a:prstGeom prst="rect">
            <a:avLst/>
          </a:prstGeom>
          <a:noFill/>
          <a:ln>
            <a:noFill/>
          </a:ln>
        </p:spPr>
      </p:pic>
      <p:sp>
        <p:nvSpPr>
          <p:cNvPr id="2283" name="Google Shape;2283;p112"/>
          <p:cNvSpPr/>
          <p:nvPr/>
        </p:nvSpPr>
        <p:spPr>
          <a:xfrm>
            <a:off x="6641465" y="817788"/>
            <a:ext cx="3046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11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Preventive Control</a:t>
            </a:r>
            <a:endParaRPr>
              <a:solidFill>
                <a:srgbClr val="3F3F3F"/>
              </a:solidFill>
              <a:latin typeface="Open Sans"/>
              <a:ea typeface="Open Sans"/>
              <a:cs typeface="Open Sans"/>
              <a:sym typeface="Open Sans"/>
            </a:endParaRPr>
          </a:p>
        </p:txBody>
      </p:sp>
      <p:sp>
        <p:nvSpPr>
          <p:cNvPr id="2290" name="Google Shape;2290;p114"/>
          <p:cNvSpPr/>
          <p:nvPr/>
        </p:nvSpPr>
        <p:spPr>
          <a:xfrm>
            <a:off x="6913000" y="2496366"/>
            <a:ext cx="7615800" cy="4151268"/>
          </a:xfrm>
          <a:prstGeom prst="roundRect">
            <a:avLst>
              <a:gd fmla="val 1083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Preventive or preventative controls are intended to stop an incident from occurring.</a:t>
            </a:r>
            <a:endParaRPr/>
          </a:p>
          <a:p>
            <a:pPr indent="0" lvl="0" marL="88900" marR="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Preventative control operates before an attack and eliminates or reduces the likelihood of a successful attack. </a:t>
            </a:r>
            <a:endParaRPr/>
          </a:p>
          <a:p>
            <a:pPr indent="0" lvl="0" marL="88900" marR="0" rtl="0" algn="l">
              <a:lnSpc>
                <a:spcPct val="115000"/>
              </a:lnSpc>
              <a:spcBef>
                <a:spcPts val="1000"/>
              </a:spcBef>
              <a:spcAft>
                <a:spcPts val="0"/>
              </a:spcAft>
              <a:buNone/>
            </a:pPr>
            <a:r>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Walls and locks can stop people from entering an area in an unauthorized manner. </a:t>
            </a:r>
            <a:endParaRPr b="0" i="0" sz="2200" u="none" cap="none" strike="noStrike">
              <a:solidFill>
                <a:srgbClr val="3F3F3F"/>
              </a:solidFill>
              <a:latin typeface="Open Sans"/>
              <a:ea typeface="Open Sans"/>
              <a:cs typeface="Open Sans"/>
              <a:sym typeface="Open Sans"/>
            </a:endParaRPr>
          </a:p>
        </p:txBody>
      </p:sp>
      <p:pic>
        <p:nvPicPr>
          <p:cNvPr id="2291" name="Google Shape;2291;p114"/>
          <p:cNvPicPr preferRelativeResize="0"/>
          <p:nvPr/>
        </p:nvPicPr>
        <p:blipFill rotWithShape="1">
          <a:blip r:embed="rId3">
            <a:alphaModFix/>
          </a:blip>
          <a:srcRect b="0" l="0" r="-3231" t="0"/>
          <a:stretch/>
        </p:blipFill>
        <p:spPr>
          <a:xfrm>
            <a:off x="1727200" y="3368475"/>
            <a:ext cx="3596346" cy="2918925"/>
          </a:xfrm>
          <a:prstGeom prst="rect">
            <a:avLst/>
          </a:prstGeom>
          <a:noFill/>
          <a:ln>
            <a:noFill/>
          </a:ln>
        </p:spPr>
      </p:pic>
      <p:sp>
        <p:nvSpPr>
          <p:cNvPr id="2292" name="Google Shape;2292;p114"/>
          <p:cNvSpPr/>
          <p:nvPr/>
        </p:nvSpPr>
        <p:spPr>
          <a:xfrm>
            <a:off x="6045200" y="816352"/>
            <a:ext cx="41632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11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Deterrent Control</a:t>
            </a:r>
            <a:endParaRPr>
              <a:solidFill>
                <a:srgbClr val="3F3F3F"/>
              </a:solidFill>
              <a:latin typeface="Open Sans"/>
              <a:ea typeface="Open Sans"/>
              <a:cs typeface="Open Sans"/>
              <a:sym typeface="Open Sans"/>
            </a:endParaRPr>
          </a:p>
        </p:txBody>
      </p:sp>
      <p:sp>
        <p:nvSpPr>
          <p:cNvPr id="2299" name="Google Shape;2299;p116"/>
          <p:cNvSpPr/>
          <p:nvPr/>
        </p:nvSpPr>
        <p:spPr>
          <a:xfrm>
            <a:off x="6197452" y="3321795"/>
            <a:ext cx="7747075" cy="250041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Deterrent controls are intended to discourage a potential attacker.</a:t>
            </a:r>
            <a:endParaRPr/>
          </a:p>
          <a:p>
            <a:pPr indent="0" lvl="0" marL="88900" marR="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These may include warning signs, policies, NDAs, and legal penalties against trespasses or intrusions. </a:t>
            </a:r>
            <a:endParaRPr b="0" i="0" sz="2200" u="none" cap="none" strike="noStrike">
              <a:solidFill>
                <a:srgbClr val="3F3F3F"/>
              </a:solidFill>
              <a:latin typeface="Open Sans"/>
              <a:ea typeface="Open Sans"/>
              <a:cs typeface="Open Sans"/>
              <a:sym typeface="Open Sans"/>
            </a:endParaRPr>
          </a:p>
        </p:txBody>
      </p:sp>
      <p:pic>
        <p:nvPicPr>
          <p:cNvPr id="2300" name="Google Shape;2300;p116"/>
          <p:cNvPicPr preferRelativeResize="0"/>
          <p:nvPr/>
        </p:nvPicPr>
        <p:blipFill rotWithShape="1">
          <a:blip r:embed="rId3">
            <a:alphaModFix/>
          </a:blip>
          <a:srcRect b="8068" l="0" r="0" t="6294"/>
          <a:stretch/>
        </p:blipFill>
        <p:spPr>
          <a:xfrm>
            <a:off x="2219124" y="2832299"/>
            <a:ext cx="3603651" cy="3086101"/>
          </a:xfrm>
          <a:prstGeom prst="rect">
            <a:avLst/>
          </a:prstGeom>
          <a:noFill/>
          <a:ln>
            <a:noFill/>
          </a:ln>
        </p:spPr>
      </p:pic>
      <p:sp>
        <p:nvSpPr>
          <p:cNvPr id="2301" name="Google Shape;2301;p116"/>
          <p:cNvSpPr/>
          <p:nvPr/>
        </p:nvSpPr>
        <p:spPr>
          <a:xfrm>
            <a:off x="6146800" y="869692"/>
            <a:ext cx="39688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1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Detective Control</a:t>
            </a:r>
            <a:endParaRPr>
              <a:solidFill>
                <a:srgbClr val="3F3F3F"/>
              </a:solidFill>
              <a:latin typeface="Open Sans"/>
              <a:ea typeface="Open Sans"/>
              <a:cs typeface="Open Sans"/>
              <a:sym typeface="Open Sans"/>
            </a:endParaRPr>
          </a:p>
        </p:txBody>
      </p:sp>
      <p:sp>
        <p:nvSpPr>
          <p:cNvPr id="2308" name="Google Shape;2308;p115"/>
          <p:cNvSpPr/>
          <p:nvPr/>
        </p:nvSpPr>
        <p:spPr>
          <a:xfrm>
            <a:off x="6732775" y="2919967"/>
            <a:ext cx="7821300" cy="3524367"/>
          </a:xfrm>
          <a:prstGeom prst="roundRect">
            <a:avLst>
              <a:gd fmla="val 9370"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Detective controls are intended to discover or detect unwanted or unauthorized activity. </a:t>
            </a:r>
            <a:endParaRPr/>
          </a:p>
          <a:p>
            <a:pPr indent="0" lvl="0" marL="88900" marR="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These can include security guards, logs, intrusion detection systems (IDS), and the security team reviewing the outputs of a security information and event management (SIEM) system. </a:t>
            </a:r>
            <a:endParaRPr b="0" i="0" sz="2200" u="none" cap="none" strike="noStrike">
              <a:solidFill>
                <a:srgbClr val="3F3F3F"/>
              </a:solidFill>
              <a:latin typeface="Open Sans"/>
              <a:ea typeface="Open Sans"/>
              <a:cs typeface="Open Sans"/>
              <a:sym typeface="Open Sans"/>
            </a:endParaRPr>
          </a:p>
        </p:txBody>
      </p:sp>
      <p:pic>
        <p:nvPicPr>
          <p:cNvPr id="2309" name="Google Shape;2309;p115"/>
          <p:cNvPicPr preferRelativeResize="0"/>
          <p:nvPr/>
        </p:nvPicPr>
        <p:blipFill rotWithShape="1">
          <a:blip r:embed="rId3">
            <a:alphaModFix/>
          </a:blip>
          <a:srcRect b="0" l="1633" r="1625" t="0"/>
          <a:stretch/>
        </p:blipFill>
        <p:spPr>
          <a:xfrm>
            <a:off x="1701925" y="2491875"/>
            <a:ext cx="4119050" cy="4160249"/>
          </a:xfrm>
          <a:prstGeom prst="rect">
            <a:avLst/>
          </a:prstGeom>
          <a:noFill/>
          <a:ln>
            <a:noFill/>
          </a:ln>
        </p:spPr>
      </p:pic>
      <p:sp>
        <p:nvSpPr>
          <p:cNvPr id="2310" name="Google Shape;2310;p115"/>
          <p:cNvSpPr/>
          <p:nvPr/>
        </p:nvSpPr>
        <p:spPr>
          <a:xfrm>
            <a:off x="6184900" y="816352"/>
            <a:ext cx="3887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11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Corrective Control</a:t>
            </a:r>
            <a:endParaRPr>
              <a:solidFill>
                <a:srgbClr val="3F3F3F"/>
              </a:solidFill>
              <a:latin typeface="Open Sans"/>
              <a:ea typeface="Open Sans"/>
              <a:cs typeface="Open Sans"/>
              <a:sym typeface="Open Sans"/>
            </a:endParaRPr>
          </a:p>
        </p:txBody>
      </p:sp>
      <p:sp>
        <p:nvSpPr>
          <p:cNvPr id="2317" name="Google Shape;2317;p117"/>
          <p:cNvSpPr/>
          <p:nvPr/>
        </p:nvSpPr>
        <p:spPr>
          <a:xfrm>
            <a:off x="6579190" y="2828115"/>
            <a:ext cx="8408070" cy="3487770"/>
          </a:xfrm>
          <a:prstGeom prst="roundRect">
            <a:avLst>
              <a:gd fmla="val 10358"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Corrective controls are intended to correct any problems resulting from a security incident. </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They reduce or eliminate the opportunity for the unwanted event to recur.</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Example: Fire extinguishers to put off fire or patching a system to fix vulnerabilities</a:t>
            </a:r>
            <a:endParaRPr b="0" i="0" sz="2200" u="none" cap="none" strike="noStrike">
              <a:solidFill>
                <a:srgbClr val="3F3F3F"/>
              </a:solidFill>
              <a:latin typeface="Open Sans"/>
              <a:ea typeface="Open Sans"/>
              <a:cs typeface="Open Sans"/>
              <a:sym typeface="Open Sans"/>
            </a:endParaRPr>
          </a:p>
        </p:txBody>
      </p:sp>
      <p:pic>
        <p:nvPicPr>
          <p:cNvPr id="2318" name="Google Shape;2318;p117"/>
          <p:cNvPicPr preferRelativeResize="0"/>
          <p:nvPr/>
        </p:nvPicPr>
        <p:blipFill rotWithShape="1">
          <a:blip r:embed="rId3">
            <a:alphaModFix/>
          </a:blip>
          <a:srcRect b="0" l="0" r="0" t="0"/>
          <a:stretch/>
        </p:blipFill>
        <p:spPr>
          <a:xfrm>
            <a:off x="2204300" y="3085075"/>
            <a:ext cx="3170700" cy="3170700"/>
          </a:xfrm>
          <a:prstGeom prst="rect">
            <a:avLst/>
          </a:prstGeom>
          <a:noFill/>
          <a:ln>
            <a:noFill/>
          </a:ln>
        </p:spPr>
      </p:pic>
      <p:sp>
        <p:nvSpPr>
          <p:cNvPr id="2319" name="Google Shape;2319;p117"/>
          <p:cNvSpPr/>
          <p:nvPr/>
        </p:nvSpPr>
        <p:spPr>
          <a:xfrm>
            <a:off x="6096000" y="869692"/>
            <a:ext cx="406804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1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Recovery Control</a:t>
            </a:r>
            <a:endParaRPr>
              <a:solidFill>
                <a:srgbClr val="3F3F3F"/>
              </a:solidFill>
              <a:latin typeface="Open Sans"/>
              <a:ea typeface="Open Sans"/>
              <a:cs typeface="Open Sans"/>
              <a:sym typeface="Open Sans"/>
            </a:endParaRPr>
          </a:p>
        </p:txBody>
      </p:sp>
      <p:sp>
        <p:nvSpPr>
          <p:cNvPr id="2326" name="Google Shape;2326;p118"/>
          <p:cNvSpPr/>
          <p:nvPr/>
        </p:nvSpPr>
        <p:spPr>
          <a:xfrm>
            <a:off x="6330366" y="3295073"/>
            <a:ext cx="8157968" cy="2191500"/>
          </a:xfrm>
          <a:prstGeom prst="roundRect">
            <a:avLst>
              <a:gd fmla="val 10029"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Recovery controls are intended to bring the environment back to regular operations. </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These include backups and disaster recovery plans. </a:t>
            </a:r>
            <a:endParaRPr b="0" i="0" sz="2200" u="none" cap="none" strike="noStrike">
              <a:solidFill>
                <a:srgbClr val="3F3F3F"/>
              </a:solidFill>
              <a:latin typeface="Open Sans"/>
              <a:ea typeface="Open Sans"/>
              <a:cs typeface="Open Sans"/>
              <a:sym typeface="Open Sans"/>
            </a:endParaRPr>
          </a:p>
        </p:txBody>
      </p:sp>
      <p:pic>
        <p:nvPicPr>
          <p:cNvPr id="2327" name="Google Shape;2327;p118"/>
          <p:cNvPicPr preferRelativeResize="0"/>
          <p:nvPr/>
        </p:nvPicPr>
        <p:blipFill rotWithShape="1">
          <a:blip r:embed="rId3">
            <a:alphaModFix/>
          </a:blip>
          <a:srcRect b="0" l="0" r="0" t="0"/>
          <a:stretch/>
        </p:blipFill>
        <p:spPr>
          <a:xfrm>
            <a:off x="2424533" y="3134584"/>
            <a:ext cx="2874832" cy="2874832"/>
          </a:xfrm>
          <a:prstGeom prst="rect">
            <a:avLst/>
          </a:prstGeom>
          <a:noFill/>
          <a:ln>
            <a:noFill/>
          </a:ln>
        </p:spPr>
      </p:pic>
      <p:sp>
        <p:nvSpPr>
          <p:cNvPr id="2328" name="Google Shape;2328;p118"/>
          <p:cNvSpPr/>
          <p:nvPr/>
        </p:nvSpPr>
        <p:spPr>
          <a:xfrm>
            <a:off x="6235700" y="869692"/>
            <a:ext cx="38001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2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Compensative Control</a:t>
            </a:r>
            <a:endParaRPr>
              <a:solidFill>
                <a:srgbClr val="3F3F3F"/>
              </a:solidFill>
              <a:latin typeface="Open Sans"/>
              <a:ea typeface="Open Sans"/>
              <a:cs typeface="Open Sans"/>
              <a:sym typeface="Open Sans"/>
            </a:endParaRPr>
          </a:p>
        </p:txBody>
      </p:sp>
      <p:sp>
        <p:nvSpPr>
          <p:cNvPr id="2335" name="Google Shape;2335;p120"/>
          <p:cNvSpPr/>
          <p:nvPr/>
        </p:nvSpPr>
        <p:spPr>
          <a:xfrm>
            <a:off x="6227430" y="2888973"/>
            <a:ext cx="8837310" cy="5262062"/>
          </a:xfrm>
          <a:prstGeom prst="roundRect">
            <a:avLst>
              <a:gd fmla="val 8725"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In a small firm, a single user has access to and performs the tasks of accepting cash payments and recording the payments. </a:t>
            </a:r>
            <a:endParaRPr/>
          </a:p>
          <a:p>
            <a:pPr indent="0" lvl="0" marL="88900" marR="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Due to the nature of the business and for efficiency, the same user performs both tasks.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To prevent fraud, supervision is required. </a:t>
            </a:r>
            <a:endParaRPr/>
          </a:p>
          <a:p>
            <a:pPr indent="0" lvl="0" marL="88900" marR="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Therefore, compensative control is required. </a:t>
            </a:r>
            <a:endParaRPr/>
          </a:p>
          <a:p>
            <a:pPr indent="-368300" lvl="0" marL="457200" marR="0" rtl="0" algn="l">
              <a:lnSpc>
                <a:spcPct val="115000"/>
              </a:lnSpc>
              <a:spcBef>
                <a:spcPts val="2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Example: A second user must perform a reconciliation, reviewing the cash against the recorded transactions.</a:t>
            </a:r>
            <a:endParaRPr/>
          </a:p>
        </p:txBody>
      </p:sp>
      <p:pic>
        <p:nvPicPr>
          <p:cNvPr id="2336" name="Google Shape;2336;p120"/>
          <p:cNvPicPr preferRelativeResize="0"/>
          <p:nvPr/>
        </p:nvPicPr>
        <p:blipFill rotWithShape="1">
          <a:blip r:embed="rId3">
            <a:alphaModFix/>
          </a:blip>
          <a:srcRect b="0" l="0" r="0" t="0"/>
          <a:stretch/>
        </p:blipFill>
        <p:spPr>
          <a:xfrm>
            <a:off x="1920200" y="3372750"/>
            <a:ext cx="3466000" cy="3149121"/>
          </a:xfrm>
          <a:prstGeom prst="rect">
            <a:avLst/>
          </a:prstGeom>
          <a:noFill/>
          <a:ln>
            <a:noFill/>
          </a:ln>
        </p:spPr>
      </p:pic>
      <p:sp>
        <p:nvSpPr>
          <p:cNvPr id="2337" name="Google Shape;2337;p120"/>
          <p:cNvSpPr/>
          <p:nvPr/>
        </p:nvSpPr>
        <p:spPr>
          <a:xfrm>
            <a:off x="961390" y="992965"/>
            <a:ext cx="14333220" cy="1781700"/>
          </a:xfrm>
          <a:prstGeom prst="roundRect">
            <a:avLst>
              <a:gd fmla="val 16667" name="adj"/>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compensative control, also known as an alternative control, is implemented to fulfill a security requirement deemed too difficult or impractical to implement currently.</a:t>
            </a:r>
            <a:endParaRPr b="0" i="0" sz="2200" u="none" cap="none" strike="noStrike">
              <a:solidFill>
                <a:srgbClr val="3F3F3F"/>
              </a:solidFill>
              <a:latin typeface="Open Sans"/>
              <a:ea typeface="Open Sans"/>
              <a:cs typeface="Open Sans"/>
              <a:sym typeface="Open Sans"/>
            </a:endParaRPr>
          </a:p>
        </p:txBody>
      </p:sp>
      <p:sp>
        <p:nvSpPr>
          <p:cNvPr id="2338" name="Google Shape;2338;p120"/>
          <p:cNvSpPr/>
          <p:nvPr/>
        </p:nvSpPr>
        <p:spPr>
          <a:xfrm>
            <a:off x="6227430" y="2630425"/>
            <a:ext cx="1862470" cy="598085"/>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Example:</a:t>
            </a:r>
            <a:endParaRPr b="0" i="0" sz="2200" u="none" cap="none" strike="noStrike">
              <a:solidFill>
                <a:schemeClr val="lt1"/>
              </a:solidFill>
              <a:latin typeface="Open Sans"/>
              <a:ea typeface="Open Sans"/>
              <a:cs typeface="Open Sans"/>
              <a:sym typeface="Open Sans"/>
            </a:endParaRPr>
          </a:p>
        </p:txBody>
      </p:sp>
      <p:sp>
        <p:nvSpPr>
          <p:cNvPr id="2339" name="Google Shape;2339;p120"/>
          <p:cNvSpPr/>
          <p:nvPr/>
        </p:nvSpPr>
        <p:spPr>
          <a:xfrm>
            <a:off x="5664200" y="869692"/>
            <a:ext cx="493323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1"/>
          <p:cNvSpPr txBox="1"/>
          <p:nvPr>
            <p:ph type="title"/>
          </p:nvPr>
        </p:nvSpPr>
        <p:spPr>
          <a:xfrm>
            <a:off x="-10160" y="27478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Approaches to Cybersecurity</a:t>
            </a:r>
            <a:endParaRPr>
              <a:solidFill>
                <a:srgbClr val="3F3F3F"/>
              </a:solidFill>
            </a:endParaRPr>
          </a:p>
        </p:txBody>
      </p:sp>
      <p:sp>
        <p:nvSpPr>
          <p:cNvPr id="233" name="Google Shape;233;p261"/>
          <p:cNvSpPr/>
          <p:nvPr/>
        </p:nvSpPr>
        <p:spPr>
          <a:xfrm>
            <a:off x="2010775" y="1794701"/>
            <a:ext cx="4342500" cy="2355000"/>
          </a:xfrm>
          <a:prstGeom prst="roundRect">
            <a:avLst>
              <a:gd fmla="val 7827" name="adj"/>
            </a:avLst>
          </a:prstGeom>
          <a:solidFill>
            <a:srgbClr val="FFAFAF">
              <a:alpha val="23529"/>
            </a:srgbClr>
          </a:solidFill>
          <a:ln cap="flat" cmpd="sng" w="25400">
            <a:solidFill>
              <a:srgbClr val="FF5B5B"/>
            </a:solidFill>
            <a:prstDash val="solid"/>
            <a:round/>
            <a:headEnd len="sm" w="sm" type="none"/>
            <a:tailEnd len="sm" w="sm" type="none"/>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Clr>
                <a:srgbClr val="000000"/>
              </a:buClr>
              <a:buSzPts val="2457"/>
              <a:buFont typeface="Arial"/>
              <a:buNone/>
            </a:pPr>
            <a:r>
              <a:t/>
            </a:r>
            <a:endParaRPr b="0" i="0" sz="2457" u="none" cap="none" strike="noStrike">
              <a:solidFill>
                <a:schemeClr val="dk1"/>
              </a:solidFill>
              <a:latin typeface="Open Sans Light"/>
              <a:ea typeface="Open Sans Light"/>
              <a:cs typeface="Open Sans Light"/>
              <a:sym typeface="Open Sans Light"/>
            </a:endParaRPr>
          </a:p>
        </p:txBody>
      </p:sp>
      <p:sp>
        <p:nvSpPr>
          <p:cNvPr id="234" name="Google Shape;234;p261"/>
          <p:cNvSpPr txBox="1"/>
          <p:nvPr/>
        </p:nvSpPr>
        <p:spPr>
          <a:xfrm>
            <a:off x="2663507" y="1947076"/>
            <a:ext cx="3352129" cy="430876"/>
          </a:xfrm>
          <a:prstGeom prst="rect">
            <a:avLst/>
          </a:prstGeom>
          <a:noFill/>
          <a:ln>
            <a:noFill/>
          </a:ln>
        </p:spPr>
        <p:txBody>
          <a:bodyPr anchorCtr="0" anchor="t" bIns="45700" lIns="91425" spcFirstLastPara="1" rIns="0"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Compliance-based</a:t>
            </a:r>
            <a:endParaRPr b="0" i="0" sz="1400" u="none" cap="none" strike="noStrike">
              <a:solidFill>
                <a:srgbClr val="000000"/>
              </a:solidFill>
              <a:latin typeface="Open Sans"/>
              <a:ea typeface="Open Sans"/>
              <a:cs typeface="Open Sans"/>
              <a:sym typeface="Open Sans"/>
            </a:endParaRPr>
          </a:p>
        </p:txBody>
      </p:sp>
      <p:sp>
        <p:nvSpPr>
          <p:cNvPr id="235" name="Google Shape;235;p261"/>
          <p:cNvSpPr/>
          <p:nvPr/>
        </p:nvSpPr>
        <p:spPr>
          <a:xfrm>
            <a:off x="2195013" y="2660790"/>
            <a:ext cx="3820623" cy="1102824"/>
          </a:xfrm>
          <a:custGeom>
            <a:rect b="b" l="l" r="r" t="t"/>
            <a:pathLst>
              <a:path extrusionOk="0" h="1372409" w="10837333">
                <a:moveTo>
                  <a:pt x="0" y="0"/>
                </a:moveTo>
                <a:lnTo>
                  <a:pt x="10837333" y="0"/>
                </a:lnTo>
                <a:lnTo>
                  <a:pt x="10837333" y="1372409"/>
                </a:lnTo>
                <a:lnTo>
                  <a:pt x="0" y="1372409"/>
                </a:lnTo>
                <a:lnTo>
                  <a:pt x="0" y="0"/>
                </a:lnTo>
                <a:close/>
              </a:path>
            </a:pathLst>
          </a:custGeom>
          <a:noFill/>
          <a:ln>
            <a:noFill/>
          </a:ln>
        </p:spPr>
        <p:txBody>
          <a:bodyPr anchorCtr="0" anchor="t" bIns="43150" lIns="0" spcFirstLastPara="1" rIns="0" wrap="square" tIns="43150">
            <a:sp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Relies on regulations or standards to determine security implementation</a:t>
            </a:r>
            <a:endParaRPr b="0" i="0" sz="1400" u="none" cap="none" strike="noStrike">
              <a:solidFill>
                <a:srgbClr val="000000"/>
              </a:solidFill>
              <a:latin typeface="Arial"/>
              <a:ea typeface="Arial"/>
              <a:cs typeface="Arial"/>
              <a:sym typeface="Arial"/>
            </a:endParaRPr>
          </a:p>
        </p:txBody>
      </p:sp>
      <p:sp>
        <p:nvSpPr>
          <p:cNvPr id="236" name="Google Shape;236;p261"/>
          <p:cNvSpPr/>
          <p:nvPr/>
        </p:nvSpPr>
        <p:spPr>
          <a:xfrm>
            <a:off x="9813425" y="1794701"/>
            <a:ext cx="4571100" cy="2355000"/>
          </a:xfrm>
          <a:prstGeom prst="roundRect">
            <a:avLst>
              <a:gd fmla="val 6564" name="adj"/>
            </a:avLst>
          </a:prstGeom>
          <a:solidFill>
            <a:srgbClr val="DDEAF6">
              <a:alpha val="73333"/>
            </a:srgbClr>
          </a:solidFill>
          <a:ln cap="flat" cmpd="sng" w="25400">
            <a:solidFill>
              <a:srgbClr val="41A0CB"/>
            </a:solidFill>
            <a:prstDash val="solid"/>
            <a:round/>
            <a:headEnd len="sm" w="sm" type="none"/>
            <a:tailEnd len="sm" w="sm" type="none"/>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Clr>
                <a:srgbClr val="000000"/>
              </a:buClr>
              <a:buSzPts val="2457"/>
              <a:buFont typeface="Arial"/>
              <a:buNone/>
            </a:pPr>
            <a:r>
              <a:t/>
            </a:r>
            <a:endParaRPr b="0" i="0" sz="2457" u="none" cap="none" strike="noStrike">
              <a:solidFill>
                <a:schemeClr val="dk1"/>
              </a:solidFill>
              <a:latin typeface="Open Sans Light"/>
              <a:ea typeface="Open Sans Light"/>
              <a:cs typeface="Open Sans Light"/>
              <a:sym typeface="Open Sans Light"/>
            </a:endParaRPr>
          </a:p>
        </p:txBody>
      </p:sp>
      <p:sp>
        <p:nvSpPr>
          <p:cNvPr id="237" name="Google Shape;237;p261"/>
          <p:cNvSpPr txBox="1"/>
          <p:nvPr/>
        </p:nvSpPr>
        <p:spPr>
          <a:xfrm>
            <a:off x="10144827" y="1947076"/>
            <a:ext cx="3754349" cy="470306"/>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rgbClr val="000000"/>
              </a:buClr>
              <a:buSzPts val="2457"/>
              <a:buFont typeface="Arial"/>
              <a:buNone/>
            </a:pPr>
            <a:r>
              <a:rPr b="1" i="0" lang="en-US" sz="2457" u="none" cap="none" strike="noStrike">
                <a:solidFill>
                  <a:srgbClr val="3F3F3F"/>
                </a:solidFill>
                <a:latin typeface="Open Sans"/>
                <a:ea typeface="Open Sans"/>
                <a:cs typeface="Open Sans"/>
                <a:sym typeface="Open Sans"/>
              </a:rPr>
              <a:t>Ad hoc</a:t>
            </a:r>
            <a:endParaRPr b="0" i="0" sz="1400" u="none" cap="none" strike="noStrike">
              <a:solidFill>
                <a:srgbClr val="000000"/>
              </a:solidFill>
              <a:latin typeface="Open Sans"/>
              <a:ea typeface="Open Sans"/>
              <a:cs typeface="Open Sans"/>
              <a:sym typeface="Open Sans"/>
            </a:endParaRPr>
          </a:p>
        </p:txBody>
      </p:sp>
      <p:sp>
        <p:nvSpPr>
          <p:cNvPr id="238" name="Google Shape;238;p261"/>
          <p:cNvSpPr/>
          <p:nvPr/>
        </p:nvSpPr>
        <p:spPr>
          <a:xfrm>
            <a:off x="10156113" y="2675779"/>
            <a:ext cx="3999843" cy="764251"/>
          </a:xfrm>
          <a:custGeom>
            <a:rect b="b" l="l" r="r" t="t"/>
            <a:pathLst>
              <a:path extrusionOk="0" h="1372409" w="10837333">
                <a:moveTo>
                  <a:pt x="0" y="0"/>
                </a:moveTo>
                <a:lnTo>
                  <a:pt x="10837333" y="0"/>
                </a:lnTo>
                <a:lnTo>
                  <a:pt x="10837333" y="1372409"/>
                </a:lnTo>
                <a:lnTo>
                  <a:pt x="0" y="1372409"/>
                </a:lnTo>
                <a:lnTo>
                  <a:pt x="0" y="0"/>
                </a:lnTo>
                <a:close/>
              </a:path>
            </a:pathLst>
          </a:custGeom>
          <a:noFill/>
          <a:ln>
            <a:noFill/>
          </a:ln>
        </p:spPr>
        <p:txBody>
          <a:bodyPr anchorCtr="0" anchor="t" bIns="43150" lIns="0" spcFirstLastPara="1" rIns="0" wrap="square" tIns="43150">
            <a:sp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Implements security with no rationale or criteria </a:t>
            </a:r>
            <a:endParaRPr b="0" i="0" sz="1400" u="none" cap="none" strike="noStrike">
              <a:solidFill>
                <a:srgbClr val="000000"/>
              </a:solidFill>
              <a:latin typeface="Arial"/>
              <a:ea typeface="Arial"/>
              <a:cs typeface="Arial"/>
              <a:sym typeface="Arial"/>
            </a:endParaRPr>
          </a:p>
        </p:txBody>
      </p:sp>
      <p:sp>
        <p:nvSpPr>
          <p:cNvPr id="239" name="Google Shape;239;p261"/>
          <p:cNvSpPr/>
          <p:nvPr/>
        </p:nvSpPr>
        <p:spPr>
          <a:xfrm>
            <a:off x="5495100" y="5902325"/>
            <a:ext cx="5382900" cy="2679300"/>
          </a:xfrm>
          <a:prstGeom prst="roundRect">
            <a:avLst>
              <a:gd fmla="val 9572" name="adj"/>
            </a:avLst>
          </a:prstGeom>
          <a:solidFill>
            <a:srgbClr val="ADF5EC">
              <a:alpha val="48235"/>
            </a:srgbClr>
          </a:solidFill>
          <a:ln cap="flat" cmpd="sng" w="25400">
            <a:solidFill>
              <a:srgbClr val="17BFAB"/>
            </a:solidFill>
            <a:prstDash val="solid"/>
            <a:round/>
            <a:headEnd len="sm" w="sm" type="none"/>
            <a:tailEnd len="sm" w="sm" type="none"/>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Clr>
                <a:srgbClr val="000000"/>
              </a:buClr>
              <a:buSzPts val="2457"/>
              <a:buFont typeface="Arial"/>
              <a:buNone/>
            </a:pPr>
            <a:r>
              <a:t/>
            </a:r>
            <a:endParaRPr b="0" i="0" sz="2457" u="none" cap="none" strike="noStrike">
              <a:solidFill>
                <a:schemeClr val="dk1"/>
              </a:solidFill>
              <a:latin typeface="Open Sans Light"/>
              <a:ea typeface="Open Sans Light"/>
              <a:cs typeface="Open Sans Light"/>
              <a:sym typeface="Open Sans Light"/>
            </a:endParaRPr>
          </a:p>
        </p:txBody>
      </p:sp>
      <p:sp>
        <p:nvSpPr>
          <p:cNvPr id="240" name="Google Shape;240;p261"/>
          <p:cNvSpPr txBox="1"/>
          <p:nvPr/>
        </p:nvSpPr>
        <p:spPr>
          <a:xfrm>
            <a:off x="6409753" y="6005573"/>
            <a:ext cx="3507412" cy="430847"/>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rgbClr val="000000"/>
              </a:buClr>
              <a:buSzPts val="2457"/>
              <a:buFont typeface="Arial"/>
              <a:buNone/>
            </a:pPr>
            <a:r>
              <a:rPr b="1" i="0" lang="en-US" sz="2200" u="none" cap="none" strike="noStrike">
                <a:solidFill>
                  <a:srgbClr val="3F3F3F"/>
                </a:solidFill>
                <a:latin typeface="Open Sans"/>
                <a:ea typeface="Open Sans"/>
                <a:cs typeface="Open Sans"/>
                <a:sym typeface="Open Sans"/>
              </a:rPr>
              <a:t>Risk-based</a:t>
            </a:r>
            <a:endParaRPr b="0" i="0" sz="2200" u="none" cap="none" strike="noStrike">
              <a:solidFill>
                <a:srgbClr val="000000"/>
              </a:solidFill>
              <a:latin typeface="Open Sans"/>
              <a:ea typeface="Open Sans"/>
              <a:cs typeface="Open Sans"/>
              <a:sym typeface="Open Sans"/>
            </a:endParaRPr>
          </a:p>
        </p:txBody>
      </p:sp>
      <p:sp>
        <p:nvSpPr>
          <p:cNvPr id="241" name="Google Shape;241;p261"/>
          <p:cNvSpPr/>
          <p:nvPr/>
        </p:nvSpPr>
        <p:spPr>
          <a:xfrm>
            <a:off x="5135577" y="6746964"/>
            <a:ext cx="5382900" cy="1441360"/>
          </a:xfrm>
          <a:custGeom>
            <a:rect b="b" l="l" r="r" t="t"/>
            <a:pathLst>
              <a:path extrusionOk="0" h="1372409" w="10837333">
                <a:moveTo>
                  <a:pt x="0" y="0"/>
                </a:moveTo>
                <a:lnTo>
                  <a:pt x="10837333" y="0"/>
                </a:lnTo>
                <a:lnTo>
                  <a:pt x="10837333" y="1372409"/>
                </a:lnTo>
                <a:lnTo>
                  <a:pt x="0" y="1372409"/>
                </a:lnTo>
                <a:lnTo>
                  <a:pt x="0" y="0"/>
                </a:lnTo>
                <a:close/>
              </a:path>
            </a:pathLst>
          </a:custGeom>
          <a:noFill/>
          <a:ln>
            <a:noFill/>
          </a:ln>
        </p:spPr>
        <p:txBody>
          <a:bodyPr anchorCtr="0" anchor="t" bIns="43150" lIns="0" spcFirstLastPara="1" rIns="0" wrap="square" tIns="43150">
            <a:spAutoFit/>
          </a:bodyPr>
          <a:lstStyle/>
          <a:p>
            <a:pPr indent="0" lvl="1" marL="624151"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Relies on identifying the unique risk a particular organization faces and designing and implementing security controls to address that risk</a:t>
            </a:r>
            <a:endParaRPr b="0" i="0" sz="1400" u="none" cap="none" strike="noStrike">
              <a:solidFill>
                <a:srgbClr val="3F3F3F"/>
              </a:solidFill>
              <a:latin typeface="Arial"/>
              <a:ea typeface="Arial"/>
              <a:cs typeface="Arial"/>
              <a:sym typeface="Arial"/>
            </a:endParaRPr>
          </a:p>
        </p:txBody>
      </p:sp>
      <p:grpSp>
        <p:nvGrpSpPr>
          <p:cNvPr id="242" name="Google Shape;242;p261"/>
          <p:cNvGrpSpPr/>
          <p:nvPr/>
        </p:nvGrpSpPr>
        <p:grpSpPr>
          <a:xfrm>
            <a:off x="6386670" y="2973236"/>
            <a:ext cx="1679280" cy="1379918"/>
            <a:chOff x="6390640" y="2221883"/>
            <a:chExt cx="1679616" cy="1380194"/>
          </a:xfrm>
        </p:grpSpPr>
        <p:sp>
          <p:nvSpPr>
            <p:cNvPr id="243" name="Google Shape;243;p261"/>
            <p:cNvSpPr/>
            <p:nvPr/>
          </p:nvSpPr>
          <p:spPr>
            <a:xfrm>
              <a:off x="6899442" y="2256313"/>
              <a:ext cx="1170814" cy="1345764"/>
            </a:xfrm>
            <a:custGeom>
              <a:rect b="b" l="l" r="r" t="t"/>
              <a:pathLst>
                <a:path extrusionOk="0" h="2330008" w="2678171">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1" i="0" sz="2000" u="none" cap="none" strike="noStrike">
                <a:solidFill>
                  <a:schemeClr val="lt1"/>
                </a:solidFill>
                <a:latin typeface="Open Sans"/>
                <a:ea typeface="Open Sans"/>
                <a:cs typeface="Open Sans"/>
                <a:sym typeface="Open Sans"/>
              </a:endParaRPr>
            </a:p>
          </p:txBody>
        </p:sp>
        <p:cxnSp>
          <p:nvCxnSpPr>
            <p:cNvPr id="244" name="Google Shape;244;p261"/>
            <p:cNvCxnSpPr/>
            <p:nvPr/>
          </p:nvCxnSpPr>
          <p:spPr>
            <a:xfrm rot="10800000">
              <a:off x="6390640" y="2221883"/>
              <a:ext cx="524042" cy="327921"/>
            </a:xfrm>
            <a:prstGeom prst="straightConnector1">
              <a:avLst/>
            </a:prstGeom>
            <a:noFill/>
            <a:ln cap="flat" cmpd="sng" w="9525">
              <a:solidFill>
                <a:srgbClr val="FF8585"/>
              </a:solidFill>
              <a:prstDash val="solid"/>
              <a:round/>
              <a:headEnd len="sm" w="sm" type="none"/>
              <a:tailEnd len="med" w="med" type="oval"/>
            </a:ln>
          </p:spPr>
        </p:cxnSp>
      </p:grpSp>
      <p:grpSp>
        <p:nvGrpSpPr>
          <p:cNvPr id="245" name="Google Shape;245;p261"/>
          <p:cNvGrpSpPr/>
          <p:nvPr/>
        </p:nvGrpSpPr>
        <p:grpSpPr>
          <a:xfrm>
            <a:off x="8159595" y="2988472"/>
            <a:ext cx="1665112" cy="1364681"/>
            <a:chOff x="8163922" y="2237123"/>
            <a:chExt cx="1665445" cy="1364954"/>
          </a:xfrm>
        </p:grpSpPr>
        <p:sp>
          <p:nvSpPr>
            <p:cNvPr id="246" name="Google Shape;246;p261"/>
            <p:cNvSpPr/>
            <p:nvPr/>
          </p:nvSpPr>
          <p:spPr>
            <a:xfrm>
              <a:off x="8163922" y="2256313"/>
              <a:ext cx="1170814" cy="1345764"/>
            </a:xfrm>
            <a:custGeom>
              <a:rect b="b" l="l" r="r" t="t"/>
              <a:pathLst>
                <a:path extrusionOk="0" h="2330008" w="2678171">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1" i="0" sz="2000" u="none" cap="none" strike="noStrike">
                <a:solidFill>
                  <a:schemeClr val="lt1"/>
                </a:solidFill>
                <a:latin typeface="Open Sans"/>
                <a:ea typeface="Open Sans"/>
                <a:cs typeface="Open Sans"/>
                <a:sym typeface="Open Sans"/>
              </a:endParaRPr>
            </a:p>
          </p:txBody>
        </p:sp>
        <p:cxnSp>
          <p:nvCxnSpPr>
            <p:cNvPr id="247" name="Google Shape;247;p261"/>
            <p:cNvCxnSpPr/>
            <p:nvPr/>
          </p:nvCxnSpPr>
          <p:spPr>
            <a:xfrm flipH="1">
              <a:off x="9323948" y="2237123"/>
              <a:ext cx="505419" cy="316653"/>
            </a:xfrm>
            <a:prstGeom prst="straightConnector1">
              <a:avLst/>
            </a:prstGeom>
            <a:noFill/>
            <a:ln cap="flat" cmpd="sng" w="9525">
              <a:solidFill>
                <a:srgbClr val="41A0CB"/>
              </a:solidFill>
              <a:prstDash val="solid"/>
              <a:round/>
              <a:headEnd len="med" w="med" type="oval"/>
              <a:tailEnd len="sm" w="sm" type="none"/>
            </a:ln>
          </p:spPr>
        </p:cxnSp>
      </p:grpSp>
      <p:grpSp>
        <p:nvGrpSpPr>
          <p:cNvPr id="248" name="Google Shape;248;p261"/>
          <p:cNvGrpSpPr/>
          <p:nvPr/>
        </p:nvGrpSpPr>
        <p:grpSpPr>
          <a:xfrm>
            <a:off x="7525058" y="4149721"/>
            <a:ext cx="1170580" cy="1657369"/>
            <a:chOff x="7529259" y="3398598"/>
            <a:chExt cx="1170814" cy="1657699"/>
          </a:xfrm>
        </p:grpSpPr>
        <p:sp>
          <p:nvSpPr>
            <p:cNvPr id="249" name="Google Shape;249;p261"/>
            <p:cNvSpPr/>
            <p:nvPr/>
          </p:nvSpPr>
          <p:spPr>
            <a:xfrm>
              <a:off x="7529259" y="3398598"/>
              <a:ext cx="1170814" cy="1345764"/>
            </a:xfrm>
            <a:custGeom>
              <a:rect b="b" l="l" r="r" t="t"/>
              <a:pathLst>
                <a:path extrusionOk="0" h="2330008" w="2678171">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1" i="0" sz="2000" u="none" cap="none" strike="noStrike">
                <a:solidFill>
                  <a:schemeClr val="lt1"/>
                </a:solidFill>
                <a:latin typeface="Open Sans"/>
                <a:ea typeface="Open Sans"/>
                <a:cs typeface="Open Sans"/>
                <a:sym typeface="Open Sans"/>
              </a:endParaRPr>
            </a:p>
          </p:txBody>
        </p:sp>
        <p:cxnSp>
          <p:nvCxnSpPr>
            <p:cNvPr id="250" name="Google Shape;250;p261"/>
            <p:cNvCxnSpPr/>
            <p:nvPr/>
          </p:nvCxnSpPr>
          <p:spPr>
            <a:xfrm>
              <a:off x="8114939" y="4505245"/>
              <a:ext cx="0" cy="551052"/>
            </a:xfrm>
            <a:prstGeom prst="straightConnector1">
              <a:avLst/>
            </a:prstGeom>
            <a:noFill/>
            <a:ln cap="flat" cmpd="sng" w="9525">
              <a:solidFill>
                <a:srgbClr val="17BFAB"/>
              </a:solidFill>
              <a:prstDash val="solid"/>
              <a:round/>
              <a:headEnd len="sm" w="sm" type="none"/>
              <a:tailEnd len="med" w="med" type="oval"/>
            </a:ln>
          </p:spPr>
        </p:cxnSp>
      </p:grpSp>
      <p:sp>
        <p:nvSpPr>
          <p:cNvPr id="251" name="Google Shape;251;p261"/>
          <p:cNvSpPr/>
          <p:nvPr/>
        </p:nvSpPr>
        <p:spPr>
          <a:xfrm>
            <a:off x="4940300" y="900990"/>
            <a:ext cx="6383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12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Compensative Control</a:t>
            </a:r>
            <a:endParaRPr>
              <a:solidFill>
                <a:srgbClr val="3F3F3F"/>
              </a:solidFill>
              <a:latin typeface="Open Sans"/>
              <a:ea typeface="Open Sans"/>
              <a:cs typeface="Open Sans"/>
              <a:sym typeface="Open Sans"/>
            </a:endParaRPr>
          </a:p>
        </p:txBody>
      </p:sp>
      <p:sp>
        <p:nvSpPr>
          <p:cNvPr id="2346" name="Google Shape;2346;p122"/>
          <p:cNvSpPr/>
          <p:nvPr/>
        </p:nvSpPr>
        <p:spPr>
          <a:xfrm>
            <a:off x="3886669" y="1489647"/>
            <a:ext cx="8482662" cy="6873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535353"/>
              </a:buClr>
              <a:buSzPts val="4000"/>
              <a:buFont typeface="Open Sans"/>
              <a:buNone/>
            </a:pPr>
            <a:r>
              <a:rPr b="0" i="0" lang="en-US" sz="2200" u="none" cap="none" strike="noStrike">
                <a:solidFill>
                  <a:srgbClr val="3F3F3F"/>
                </a:solidFill>
                <a:latin typeface="Open Sans"/>
                <a:ea typeface="Open Sans"/>
                <a:cs typeface="Open Sans"/>
                <a:sym typeface="Open Sans"/>
              </a:rPr>
              <a:t>Compensative control must meet the following four criteria: </a:t>
            </a:r>
            <a:endParaRPr b="0" i="0" sz="2200" u="none" cap="none" strike="noStrike">
              <a:solidFill>
                <a:srgbClr val="3F3F3F"/>
              </a:solidFill>
              <a:latin typeface="Open Sans"/>
              <a:ea typeface="Open Sans"/>
              <a:cs typeface="Open Sans"/>
              <a:sym typeface="Open Sans"/>
            </a:endParaRPr>
          </a:p>
        </p:txBody>
      </p:sp>
      <p:sp>
        <p:nvSpPr>
          <p:cNvPr id="2347" name="Google Shape;2347;p122"/>
          <p:cNvSpPr/>
          <p:nvPr/>
        </p:nvSpPr>
        <p:spPr>
          <a:xfrm>
            <a:off x="10656828" y="3225930"/>
            <a:ext cx="3949200" cy="1459941"/>
          </a:xfrm>
          <a:prstGeom prst="roundRect">
            <a:avLst>
              <a:gd fmla="val 16667" name="adj"/>
            </a:avLst>
          </a:prstGeom>
          <a:solidFill>
            <a:srgbClr val="CFE2F3"/>
          </a:solidFill>
          <a:ln cap="flat" cmpd="sng" w="9525">
            <a:solidFill>
              <a:srgbClr val="0FCF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Provide a similar level of defense as the original requirement </a:t>
            </a:r>
            <a:endParaRPr b="0" i="0" sz="2200" u="none" cap="none" strike="noStrike">
              <a:solidFill>
                <a:srgbClr val="404040"/>
              </a:solidFill>
              <a:latin typeface="Open Sans"/>
              <a:ea typeface="Open Sans"/>
              <a:cs typeface="Open Sans"/>
              <a:sym typeface="Open Sans"/>
            </a:endParaRPr>
          </a:p>
        </p:txBody>
      </p:sp>
      <p:sp>
        <p:nvSpPr>
          <p:cNvPr id="2348" name="Google Shape;2348;p122"/>
          <p:cNvSpPr/>
          <p:nvPr/>
        </p:nvSpPr>
        <p:spPr>
          <a:xfrm>
            <a:off x="10713292" y="5905650"/>
            <a:ext cx="3949200" cy="1459941"/>
          </a:xfrm>
          <a:prstGeom prst="roundRect">
            <a:avLst>
              <a:gd fmla="val 16667" name="adj"/>
            </a:avLst>
          </a:prstGeom>
          <a:solidFill>
            <a:srgbClr val="A4C2F4"/>
          </a:solid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Be commensurate with the risk imposed by ignoring the original requirement</a:t>
            </a:r>
            <a:endParaRPr b="0" i="0" sz="2200" u="none" cap="none" strike="noStrike">
              <a:solidFill>
                <a:srgbClr val="404040"/>
              </a:solidFill>
              <a:latin typeface="Open Sans"/>
              <a:ea typeface="Open Sans"/>
              <a:cs typeface="Open Sans"/>
              <a:sym typeface="Open Sans"/>
            </a:endParaRPr>
          </a:p>
        </p:txBody>
      </p:sp>
      <p:sp>
        <p:nvSpPr>
          <p:cNvPr id="2349" name="Google Shape;2349;p122"/>
          <p:cNvSpPr/>
          <p:nvPr/>
        </p:nvSpPr>
        <p:spPr>
          <a:xfrm>
            <a:off x="1593508" y="3215458"/>
            <a:ext cx="3949200" cy="1459941"/>
          </a:xfrm>
          <a:prstGeom prst="roundRect">
            <a:avLst>
              <a:gd fmla="val 16667" name="adj"/>
            </a:avLst>
          </a:prstGeom>
          <a:solidFill>
            <a:srgbClr val="F9DEC9"/>
          </a:solidFill>
          <a:ln cap="flat" cmpd="sng" w="9525">
            <a:solidFill>
              <a:srgbClr val="F9DE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Have the intent and rigor of the original requirement</a:t>
            </a:r>
            <a:endParaRPr b="0" i="0" sz="2200" u="none" cap="none" strike="noStrike">
              <a:solidFill>
                <a:srgbClr val="404040"/>
              </a:solidFill>
              <a:latin typeface="Open Sans"/>
              <a:ea typeface="Open Sans"/>
              <a:cs typeface="Open Sans"/>
              <a:sym typeface="Open Sans"/>
            </a:endParaRPr>
          </a:p>
        </p:txBody>
      </p:sp>
      <p:sp>
        <p:nvSpPr>
          <p:cNvPr id="2350" name="Google Shape;2350;p122"/>
          <p:cNvSpPr/>
          <p:nvPr/>
        </p:nvSpPr>
        <p:spPr>
          <a:xfrm>
            <a:off x="1593508" y="5905650"/>
            <a:ext cx="3949200" cy="1459941"/>
          </a:xfrm>
          <a:prstGeom prst="roundRect">
            <a:avLst>
              <a:gd fmla="val 16667" name="adj"/>
            </a:avLst>
          </a:prstGeom>
          <a:solidFill>
            <a:srgbClr val="FFD966"/>
          </a:solidFill>
          <a:ln cap="flat" cmpd="sng" w="9525">
            <a:solidFill>
              <a:srgbClr val="E4B3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Be above and beyond other requirements</a:t>
            </a:r>
            <a:endParaRPr b="0" i="0" sz="2200" u="none" cap="none" strike="noStrike">
              <a:solidFill>
                <a:srgbClr val="404040"/>
              </a:solidFill>
              <a:latin typeface="Open Sans"/>
              <a:ea typeface="Open Sans"/>
              <a:cs typeface="Open Sans"/>
              <a:sym typeface="Open Sans"/>
            </a:endParaRPr>
          </a:p>
        </p:txBody>
      </p:sp>
      <p:pic>
        <p:nvPicPr>
          <p:cNvPr id="2351" name="Google Shape;2351;p122"/>
          <p:cNvPicPr preferRelativeResize="0"/>
          <p:nvPr/>
        </p:nvPicPr>
        <p:blipFill rotWithShape="1">
          <a:blip r:embed="rId3">
            <a:alphaModFix/>
          </a:blip>
          <a:srcRect b="0" l="0" r="0" t="0"/>
          <a:stretch/>
        </p:blipFill>
        <p:spPr>
          <a:xfrm>
            <a:off x="5735474" y="3348096"/>
            <a:ext cx="4785052" cy="3980842"/>
          </a:xfrm>
          <a:prstGeom prst="rect">
            <a:avLst/>
          </a:prstGeom>
          <a:noFill/>
          <a:ln>
            <a:noFill/>
          </a:ln>
        </p:spPr>
      </p:pic>
      <p:sp>
        <p:nvSpPr>
          <p:cNvPr id="2352" name="Google Shape;2352;p122"/>
          <p:cNvSpPr txBox="1"/>
          <p:nvPr/>
        </p:nvSpPr>
        <p:spPr>
          <a:xfrm>
            <a:off x="5762257" y="3605120"/>
            <a:ext cx="736009"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800"/>
              <a:buFont typeface="Arial"/>
              <a:buNone/>
            </a:pPr>
            <a:r>
              <a:rPr b="1" i="0" lang="en-US" sz="2200" u="none" cap="none" strike="noStrike">
                <a:solidFill>
                  <a:srgbClr val="404040"/>
                </a:solidFill>
                <a:latin typeface="Open Sans"/>
                <a:ea typeface="Open Sans"/>
                <a:cs typeface="Open Sans"/>
                <a:sym typeface="Open Sans"/>
              </a:rPr>
              <a:t>1</a:t>
            </a:r>
            <a:endParaRPr b="1" i="0" sz="2200" u="none" cap="none" strike="noStrike">
              <a:solidFill>
                <a:srgbClr val="404040"/>
              </a:solidFill>
              <a:latin typeface="Open Sans"/>
              <a:ea typeface="Open Sans"/>
              <a:cs typeface="Open Sans"/>
              <a:sym typeface="Open Sans"/>
            </a:endParaRPr>
          </a:p>
        </p:txBody>
      </p:sp>
      <p:sp>
        <p:nvSpPr>
          <p:cNvPr id="2353" name="Google Shape;2353;p122"/>
          <p:cNvSpPr txBox="1"/>
          <p:nvPr/>
        </p:nvSpPr>
        <p:spPr>
          <a:xfrm>
            <a:off x="9794360" y="3605615"/>
            <a:ext cx="5334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800"/>
              <a:buFont typeface="Arial"/>
              <a:buNone/>
            </a:pPr>
            <a:r>
              <a:rPr b="1" i="0" lang="en-US" sz="2200" u="none" cap="none" strike="noStrike">
                <a:solidFill>
                  <a:srgbClr val="404040"/>
                </a:solidFill>
                <a:latin typeface="Open Sans"/>
                <a:ea typeface="Open Sans"/>
                <a:cs typeface="Open Sans"/>
                <a:sym typeface="Open Sans"/>
              </a:rPr>
              <a:t>2</a:t>
            </a:r>
            <a:endParaRPr b="1" i="0" sz="2200" u="none" cap="none" strike="noStrike">
              <a:solidFill>
                <a:srgbClr val="404040"/>
              </a:solidFill>
              <a:latin typeface="Open Sans"/>
              <a:ea typeface="Open Sans"/>
              <a:cs typeface="Open Sans"/>
              <a:sym typeface="Open Sans"/>
            </a:endParaRPr>
          </a:p>
        </p:txBody>
      </p:sp>
      <p:sp>
        <p:nvSpPr>
          <p:cNvPr id="2354" name="Google Shape;2354;p122"/>
          <p:cNvSpPr txBox="1"/>
          <p:nvPr/>
        </p:nvSpPr>
        <p:spPr>
          <a:xfrm>
            <a:off x="5877440" y="6327370"/>
            <a:ext cx="5334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800"/>
              <a:buFont typeface="Arial"/>
              <a:buNone/>
            </a:pPr>
            <a:r>
              <a:rPr b="1" i="0" lang="en-US" sz="2200" u="none" cap="none" strike="noStrike">
                <a:solidFill>
                  <a:srgbClr val="404040"/>
                </a:solidFill>
                <a:latin typeface="Open Sans"/>
                <a:ea typeface="Open Sans"/>
                <a:cs typeface="Open Sans"/>
                <a:sym typeface="Open Sans"/>
              </a:rPr>
              <a:t>3</a:t>
            </a:r>
            <a:endParaRPr b="1" i="0" sz="2200" u="none" cap="none" strike="noStrike">
              <a:solidFill>
                <a:srgbClr val="404040"/>
              </a:solidFill>
              <a:latin typeface="Open Sans"/>
              <a:ea typeface="Open Sans"/>
              <a:cs typeface="Open Sans"/>
              <a:sym typeface="Open Sans"/>
            </a:endParaRPr>
          </a:p>
        </p:txBody>
      </p:sp>
      <p:sp>
        <p:nvSpPr>
          <p:cNvPr id="2355" name="Google Shape;2355;p122"/>
          <p:cNvSpPr txBox="1"/>
          <p:nvPr/>
        </p:nvSpPr>
        <p:spPr>
          <a:xfrm>
            <a:off x="9828030" y="6348635"/>
            <a:ext cx="5334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800"/>
              <a:buFont typeface="Arial"/>
              <a:buNone/>
            </a:pPr>
            <a:r>
              <a:rPr b="1" i="0" lang="en-US" sz="2200" u="none" cap="none" strike="noStrike">
                <a:solidFill>
                  <a:srgbClr val="404040"/>
                </a:solidFill>
                <a:latin typeface="Open Sans"/>
                <a:ea typeface="Open Sans"/>
                <a:cs typeface="Open Sans"/>
                <a:sym typeface="Open Sans"/>
              </a:rPr>
              <a:t>4</a:t>
            </a:r>
            <a:endParaRPr b="1" i="0" sz="2200" u="none" cap="none" strike="noStrike">
              <a:solidFill>
                <a:srgbClr val="404040"/>
              </a:solidFill>
              <a:latin typeface="Open Sans"/>
              <a:ea typeface="Open Sans"/>
              <a:cs typeface="Open Sans"/>
              <a:sym typeface="Open Sans"/>
            </a:endParaRPr>
          </a:p>
        </p:txBody>
      </p:sp>
      <p:sp>
        <p:nvSpPr>
          <p:cNvPr id="2356" name="Google Shape;2356;p122"/>
          <p:cNvSpPr/>
          <p:nvPr/>
        </p:nvSpPr>
        <p:spPr>
          <a:xfrm>
            <a:off x="5664200" y="869692"/>
            <a:ext cx="493323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2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latin typeface="Open Sans"/>
                <a:ea typeface="Open Sans"/>
                <a:cs typeface="Open Sans"/>
                <a:sym typeface="Open Sans"/>
              </a:rPr>
              <a:t>Control Selection</a:t>
            </a:r>
            <a:endParaRPr>
              <a:latin typeface="Open Sans"/>
              <a:ea typeface="Open Sans"/>
              <a:cs typeface="Open Sans"/>
              <a:sym typeface="Open Sans"/>
            </a:endParaRPr>
          </a:p>
        </p:txBody>
      </p:sp>
      <p:grpSp>
        <p:nvGrpSpPr>
          <p:cNvPr id="2362" name="Google Shape;2362;p123"/>
          <p:cNvGrpSpPr/>
          <p:nvPr/>
        </p:nvGrpSpPr>
        <p:grpSpPr>
          <a:xfrm>
            <a:off x="1861565" y="1495256"/>
            <a:ext cx="12532870" cy="1939287"/>
            <a:chOff x="1861565" y="1038056"/>
            <a:chExt cx="12532870" cy="1939287"/>
          </a:xfrm>
        </p:grpSpPr>
        <p:pic>
          <p:nvPicPr>
            <p:cNvPr id="2363" name="Google Shape;2363;p123"/>
            <p:cNvPicPr preferRelativeResize="0"/>
            <p:nvPr/>
          </p:nvPicPr>
          <p:blipFill rotWithShape="1">
            <a:blip r:embed="rId3">
              <a:alphaModFix/>
            </a:blip>
            <a:srcRect b="0" l="0" r="0" t="0"/>
            <a:stretch/>
          </p:blipFill>
          <p:spPr>
            <a:xfrm>
              <a:off x="1861565" y="1038056"/>
              <a:ext cx="12532870" cy="1939287"/>
            </a:xfrm>
            <a:prstGeom prst="rect">
              <a:avLst/>
            </a:prstGeom>
            <a:noFill/>
            <a:ln>
              <a:noFill/>
            </a:ln>
          </p:spPr>
        </p:pic>
        <p:sp>
          <p:nvSpPr>
            <p:cNvPr id="2364" name="Google Shape;2364;p123"/>
            <p:cNvSpPr/>
            <p:nvPr/>
          </p:nvSpPr>
          <p:spPr>
            <a:xfrm>
              <a:off x="3848300" y="1575100"/>
              <a:ext cx="9930300" cy="8652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The selection of security controls will depend on the nature of the business, the complexity of the environment, and the assets' value. </a:t>
              </a:r>
              <a:endParaRPr b="0" i="0" sz="2200" u="none" cap="none" strike="noStrike">
                <a:solidFill>
                  <a:srgbClr val="3F3F3F"/>
                </a:solidFill>
                <a:latin typeface="Open Sans"/>
                <a:ea typeface="Open Sans"/>
                <a:cs typeface="Open Sans"/>
                <a:sym typeface="Open Sans"/>
              </a:endParaRPr>
            </a:p>
          </p:txBody>
        </p:sp>
        <p:pic>
          <p:nvPicPr>
            <p:cNvPr id="2365" name="Google Shape;2365;p123"/>
            <p:cNvPicPr preferRelativeResize="0"/>
            <p:nvPr/>
          </p:nvPicPr>
          <p:blipFill rotWithShape="1">
            <a:blip r:embed="rId4">
              <a:alphaModFix amt="50000"/>
            </a:blip>
            <a:srcRect b="0" l="0" r="0" t="0"/>
            <a:stretch/>
          </p:blipFill>
          <p:spPr>
            <a:xfrm>
              <a:off x="2150125" y="1325599"/>
              <a:ext cx="1364200" cy="1364200"/>
            </a:xfrm>
            <a:prstGeom prst="rect">
              <a:avLst/>
            </a:prstGeom>
            <a:noFill/>
            <a:ln>
              <a:noFill/>
            </a:ln>
          </p:spPr>
        </p:pic>
      </p:grpSp>
      <p:pic>
        <p:nvPicPr>
          <p:cNvPr id="2366" name="Google Shape;2366;p123"/>
          <p:cNvPicPr preferRelativeResize="0"/>
          <p:nvPr/>
        </p:nvPicPr>
        <p:blipFill rotWithShape="1">
          <a:blip r:embed="rId5">
            <a:alphaModFix/>
          </a:blip>
          <a:srcRect b="0" l="0" r="23698" t="-2206"/>
          <a:stretch/>
        </p:blipFill>
        <p:spPr>
          <a:xfrm>
            <a:off x="6737937" y="3719272"/>
            <a:ext cx="2703926" cy="2973824"/>
          </a:xfrm>
          <a:prstGeom prst="rect">
            <a:avLst/>
          </a:prstGeom>
          <a:noFill/>
          <a:ln>
            <a:noFill/>
          </a:ln>
        </p:spPr>
      </p:pic>
      <p:sp>
        <p:nvSpPr>
          <p:cNvPr id="2367" name="Google Shape;2367;p123"/>
          <p:cNvSpPr/>
          <p:nvPr/>
        </p:nvSpPr>
        <p:spPr>
          <a:xfrm>
            <a:off x="1861600" y="6977825"/>
            <a:ext cx="12532800" cy="11157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Security control must make good business sense, which means it should be cost-effective. Its benefits must outweigh its costs.</a:t>
            </a:r>
            <a:endParaRPr b="0" i="0" sz="2200" u="none" cap="none" strike="noStrike">
              <a:solidFill>
                <a:srgbClr val="3F3F3F"/>
              </a:solidFill>
              <a:latin typeface="Open Sans"/>
              <a:ea typeface="Open Sans"/>
              <a:cs typeface="Open Sans"/>
              <a:sym typeface="Open Sans"/>
            </a:endParaRPr>
          </a:p>
        </p:txBody>
      </p:sp>
      <p:sp>
        <p:nvSpPr>
          <p:cNvPr id="2368" name="Google Shape;2368;p123"/>
          <p:cNvSpPr/>
          <p:nvPr/>
        </p:nvSpPr>
        <p:spPr>
          <a:xfrm>
            <a:off x="6235700" y="816352"/>
            <a:ext cx="379817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12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latin typeface="Open Sans"/>
                <a:ea typeface="Open Sans"/>
                <a:cs typeface="Open Sans"/>
                <a:sym typeface="Open Sans"/>
              </a:rPr>
              <a:t>Control Matrix</a:t>
            </a:r>
            <a:endParaRPr>
              <a:latin typeface="Open Sans"/>
              <a:ea typeface="Open Sans"/>
              <a:cs typeface="Open Sans"/>
              <a:sym typeface="Open Sans"/>
            </a:endParaRPr>
          </a:p>
        </p:txBody>
      </p:sp>
      <p:graphicFrame>
        <p:nvGraphicFramePr>
          <p:cNvPr id="2374" name="Google Shape;2374;p124"/>
          <p:cNvGraphicFramePr/>
          <p:nvPr/>
        </p:nvGraphicFramePr>
        <p:xfrm>
          <a:off x="1322112" y="2031211"/>
          <a:ext cx="3000000" cy="3000000"/>
        </p:xfrm>
        <a:graphic>
          <a:graphicData uri="http://schemas.openxmlformats.org/drawingml/2006/table">
            <a:tbl>
              <a:tblPr>
                <a:noFill/>
                <a:tableStyleId>{436F4C31-F3C4-4819-9751-A1D41B19AAD6}</a:tableStyleId>
              </a:tblPr>
              <a:tblGrid>
                <a:gridCol w="2416250"/>
                <a:gridCol w="2045100"/>
                <a:gridCol w="2287600"/>
                <a:gridCol w="2325600"/>
                <a:gridCol w="2324025"/>
                <a:gridCol w="2213225"/>
              </a:tblGrid>
              <a:tr h="1270400">
                <a:tc>
                  <a:txBody>
                    <a:bodyPr/>
                    <a:lstStyle/>
                    <a:p>
                      <a:pPr indent="0" lvl="0" marL="0" marR="0" rtl="0" algn="ctr">
                        <a:lnSpc>
                          <a:spcPct val="100000"/>
                        </a:lnSpc>
                        <a:spcBef>
                          <a:spcPts val="0"/>
                        </a:spcBef>
                        <a:spcAft>
                          <a:spcPts val="0"/>
                        </a:spcAft>
                        <a:buClr>
                          <a:srgbClr val="000000"/>
                        </a:buClr>
                        <a:buSzPts val="2000"/>
                        <a:buFont typeface="Arial"/>
                        <a:buNone/>
                      </a:pPr>
                      <a:r>
                        <a:t/>
                      </a:r>
                      <a:endParaRPr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Calibri"/>
                        <a:buNone/>
                      </a:pPr>
                      <a:r>
                        <a:rPr lang="en-US" sz="2000" u="none" cap="none" strike="noStrike">
                          <a:latin typeface="Open Sans"/>
                          <a:ea typeface="Open Sans"/>
                          <a:cs typeface="Open Sans"/>
                          <a:sym typeface="Open Sans"/>
                        </a:rPr>
                        <a:t>Preventive</a:t>
                      </a:r>
                      <a:endParaRPr sz="19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Calibri"/>
                        <a:buNone/>
                      </a:pPr>
                      <a:r>
                        <a:rPr lang="en-US" sz="2000" u="none" cap="none" strike="noStrike">
                          <a:latin typeface="Open Sans"/>
                          <a:ea typeface="Open Sans"/>
                          <a:cs typeface="Open Sans"/>
                          <a:sym typeface="Open Sans"/>
                        </a:rPr>
                        <a:t>Detective</a:t>
                      </a:r>
                      <a:endParaRPr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Calibri"/>
                        <a:buNone/>
                      </a:pPr>
                      <a:r>
                        <a:rPr lang="en-US" sz="2000" u="none" cap="none" strike="noStrike">
                          <a:latin typeface="Open Sans"/>
                          <a:ea typeface="Open Sans"/>
                          <a:cs typeface="Open Sans"/>
                          <a:sym typeface="Open Sans"/>
                        </a:rPr>
                        <a:t>Deterrent</a:t>
                      </a:r>
                      <a:endParaRPr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Open Sans"/>
                          <a:ea typeface="Open Sans"/>
                          <a:cs typeface="Open Sans"/>
                          <a:sym typeface="Open Sans"/>
                        </a:rPr>
                        <a:t>Corrective</a:t>
                      </a:r>
                      <a:endParaRPr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Calibri"/>
                        <a:buNone/>
                      </a:pPr>
                      <a:r>
                        <a:rPr lang="en-US" sz="2000" u="none" cap="none" strike="noStrike">
                          <a:latin typeface="Open Sans"/>
                          <a:ea typeface="Open Sans"/>
                          <a:cs typeface="Open Sans"/>
                          <a:sym typeface="Open Sans"/>
                        </a:rPr>
                        <a:t>Recovery</a:t>
                      </a:r>
                      <a:endParaRPr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1270400">
                <a:tc>
                  <a:txBody>
                    <a:bodyPr/>
                    <a:lstStyle/>
                    <a:p>
                      <a:pPr indent="0" lvl="0" marL="0" marR="0" rtl="0" algn="l">
                        <a:lnSpc>
                          <a:spcPct val="100000"/>
                        </a:lnSpc>
                        <a:spcBef>
                          <a:spcPts val="0"/>
                        </a:spcBef>
                        <a:spcAft>
                          <a:spcPts val="0"/>
                        </a:spcAft>
                        <a:buClr>
                          <a:srgbClr val="000000"/>
                        </a:buClr>
                        <a:buSzPts val="2000"/>
                        <a:buFont typeface="Arial"/>
                        <a:buNone/>
                      </a:pPr>
                      <a:r>
                        <a:rPr b="1" lang="en-US" sz="2200" u="none" cap="none" strike="noStrike">
                          <a:solidFill>
                            <a:srgbClr val="535353"/>
                          </a:solidFill>
                          <a:latin typeface="Open Sans"/>
                          <a:ea typeface="Open Sans"/>
                          <a:cs typeface="Open Sans"/>
                          <a:sym typeface="Open Sans"/>
                        </a:rPr>
                        <a:t>Administrative</a:t>
                      </a:r>
                      <a:endParaRPr b="1" sz="2200" u="none" cap="none" strike="noStrike">
                        <a:solidFill>
                          <a:srgbClr val="53535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3F3F3F"/>
                          </a:solidFill>
                          <a:latin typeface="Open Sans"/>
                          <a:ea typeface="Open Sans"/>
                          <a:cs typeface="Open Sans"/>
                          <a:sym typeface="Open Sans"/>
                        </a:rPr>
                        <a:t>Separation of duties</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595959"/>
                        </a:buClr>
                        <a:buSzPts val="2100"/>
                        <a:buFont typeface="Calibri"/>
                        <a:buNone/>
                      </a:pPr>
                      <a:r>
                        <a:rPr lang="en-US" sz="2000" u="none" cap="none" strike="noStrike">
                          <a:solidFill>
                            <a:srgbClr val="3F3F3F"/>
                          </a:solidFill>
                          <a:latin typeface="Open Sans"/>
                          <a:ea typeface="Open Sans"/>
                          <a:cs typeface="Open Sans"/>
                          <a:sym typeface="Open Sans"/>
                        </a:rPr>
                        <a:t>Audit</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595959"/>
                        </a:buClr>
                        <a:buSzPts val="2100"/>
                        <a:buFont typeface="Calibri"/>
                        <a:buNone/>
                      </a:pPr>
                      <a:r>
                        <a:rPr lang="en-US" sz="2000" u="none" cap="none" strike="noStrike">
                          <a:solidFill>
                            <a:srgbClr val="3F3F3F"/>
                          </a:solidFill>
                          <a:latin typeface="Open Sans"/>
                          <a:ea typeface="Open Sans"/>
                          <a:cs typeface="Open Sans"/>
                          <a:sym typeface="Open Sans"/>
                        </a:rPr>
                        <a:t>Disciplinary policy</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3F3F3F"/>
                          </a:solidFill>
                          <a:latin typeface="Open Sans"/>
                          <a:ea typeface="Open Sans"/>
                          <a:cs typeface="Open Sans"/>
                          <a:sym typeface="Open Sans"/>
                        </a:rPr>
                        <a:t>Employee disciplinary actions</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595959"/>
                        </a:buClr>
                        <a:buSzPts val="2100"/>
                        <a:buFont typeface="Calibri"/>
                        <a:buNone/>
                      </a:pPr>
                      <a:r>
                        <a:rPr lang="en-US" sz="2000" u="none" cap="none" strike="noStrike">
                          <a:solidFill>
                            <a:srgbClr val="3F3F3F"/>
                          </a:solidFill>
                          <a:latin typeface="Open Sans"/>
                          <a:ea typeface="Open Sans"/>
                          <a:cs typeface="Open Sans"/>
                          <a:sym typeface="Open Sans"/>
                        </a:rPr>
                        <a:t>Disaster recovery plan</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1270400">
                <a:tc>
                  <a:txBody>
                    <a:bodyPr/>
                    <a:lstStyle/>
                    <a:p>
                      <a:pPr indent="0" lvl="0" marL="0" marR="0" rtl="0" algn="ctr">
                        <a:lnSpc>
                          <a:spcPct val="100000"/>
                        </a:lnSpc>
                        <a:spcBef>
                          <a:spcPts val="0"/>
                        </a:spcBef>
                        <a:spcAft>
                          <a:spcPts val="0"/>
                        </a:spcAft>
                        <a:buClr>
                          <a:srgbClr val="000000"/>
                        </a:buClr>
                        <a:buSzPts val="2100"/>
                        <a:buFont typeface="Arial"/>
                        <a:buNone/>
                      </a:pPr>
                      <a:r>
                        <a:rPr b="1" lang="en-US" sz="2000" u="none" cap="none" strike="noStrike">
                          <a:solidFill>
                            <a:srgbClr val="3F3F3F"/>
                          </a:solidFill>
                          <a:latin typeface="Open Sans"/>
                          <a:ea typeface="Open Sans"/>
                          <a:cs typeface="Open Sans"/>
                          <a:sym typeface="Open Sans"/>
                        </a:rPr>
                        <a:t>Technical</a:t>
                      </a:r>
                      <a:endParaRPr b="1"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Firewall</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IDS</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Warning banner on login</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Vulnerability patches</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Data backup</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1270400">
                <a:tc>
                  <a:txBody>
                    <a:bodyPr/>
                    <a:lstStyle/>
                    <a:p>
                      <a:pPr indent="0" lvl="0" marL="0" marR="0" rtl="0" algn="ctr">
                        <a:lnSpc>
                          <a:spcPct val="100000"/>
                        </a:lnSpc>
                        <a:spcBef>
                          <a:spcPts val="0"/>
                        </a:spcBef>
                        <a:spcAft>
                          <a:spcPts val="0"/>
                        </a:spcAft>
                        <a:buClr>
                          <a:srgbClr val="000000"/>
                        </a:buClr>
                        <a:buSzPts val="2100"/>
                        <a:buFont typeface="Arial"/>
                        <a:buNone/>
                      </a:pPr>
                      <a:r>
                        <a:rPr b="1" lang="en-US" sz="2000" u="none" cap="none" strike="noStrike">
                          <a:solidFill>
                            <a:srgbClr val="3F3F3F"/>
                          </a:solidFill>
                          <a:latin typeface="Open Sans"/>
                          <a:ea typeface="Open Sans"/>
                          <a:cs typeface="Open Sans"/>
                          <a:sym typeface="Open Sans"/>
                        </a:rPr>
                        <a:t>Physical</a:t>
                      </a:r>
                      <a:endParaRPr b="1"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Walls, fences, gates</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CCTV</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Beware</a:t>
                      </a:r>
                      <a:r>
                        <a:rPr i="1" lang="en-US" sz="2000" u="none" cap="none" strike="noStrike">
                          <a:solidFill>
                            <a:srgbClr val="3F3F3F"/>
                          </a:solidFill>
                          <a:latin typeface="Open Sans"/>
                          <a:ea typeface="Open Sans"/>
                          <a:cs typeface="Open Sans"/>
                          <a:sym typeface="Open Sans"/>
                        </a:rPr>
                        <a:t> </a:t>
                      </a:r>
                      <a:r>
                        <a:rPr i="0" lang="en-US" sz="2000" u="none" cap="none" strike="noStrike">
                          <a:solidFill>
                            <a:srgbClr val="3F3F3F"/>
                          </a:solidFill>
                          <a:latin typeface="Open Sans"/>
                          <a:ea typeface="Open Sans"/>
                          <a:cs typeface="Open Sans"/>
                          <a:sym typeface="Open Sans"/>
                        </a:rPr>
                        <a:t>of dog </a:t>
                      </a:r>
                      <a:r>
                        <a:rPr lang="en-US" sz="2000" u="none" cap="none" strike="noStrike">
                          <a:solidFill>
                            <a:srgbClr val="3F3F3F"/>
                          </a:solidFill>
                          <a:latin typeface="Open Sans"/>
                          <a:ea typeface="Open Sans"/>
                          <a:cs typeface="Open Sans"/>
                          <a:sym typeface="Open Sans"/>
                        </a:rPr>
                        <a:t>sign</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Fire suppression systems</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2100"/>
                        <a:buFont typeface="Arial"/>
                        <a:buNone/>
                      </a:pPr>
                      <a:r>
                        <a:rPr lang="en-US" sz="2000" u="none" cap="none" strike="noStrike">
                          <a:solidFill>
                            <a:srgbClr val="3F3F3F"/>
                          </a:solidFill>
                          <a:latin typeface="Open Sans"/>
                          <a:ea typeface="Open Sans"/>
                          <a:cs typeface="Open Sans"/>
                          <a:sym typeface="Open Sans"/>
                        </a:rPr>
                        <a:t>Disaster recovery site</a:t>
                      </a:r>
                      <a:endParaRPr sz="2000" u="none" cap="none" strike="noStrike">
                        <a:solidFill>
                          <a:srgbClr val="3F3F3F"/>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bl>
          </a:graphicData>
        </a:graphic>
      </p:graphicFrame>
      <p:sp>
        <p:nvSpPr>
          <p:cNvPr id="2375" name="Google Shape;2375;p124"/>
          <p:cNvSpPr/>
          <p:nvPr/>
        </p:nvSpPr>
        <p:spPr>
          <a:xfrm>
            <a:off x="6502400" y="816352"/>
            <a:ext cx="32465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12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latin typeface="Open Sans"/>
                <a:ea typeface="Open Sans"/>
                <a:cs typeface="Open Sans"/>
                <a:sym typeface="Open Sans"/>
              </a:rPr>
              <a:t>Multiple Control Facilities</a:t>
            </a:r>
            <a:endParaRPr>
              <a:latin typeface="Open Sans"/>
              <a:ea typeface="Open Sans"/>
              <a:cs typeface="Open Sans"/>
              <a:sym typeface="Open Sans"/>
            </a:endParaRPr>
          </a:p>
        </p:txBody>
      </p:sp>
      <p:pic>
        <p:nvPicPr>
          <p:cNvPr id="2381" name="Google Shape;2381;p125"/>
          <p:cNvPicPr preferRelativeResize="0"/>
          <p:nvPr/>
        </p:nvPicPr>
        <p:blipFill rotWithShape="1">
          <a:blip r:embed="rId3">
            <a:alphaModFix/>
          </a:blip>
          <a:srcRect b="0" l="0" r="0" t="0"/>
          <a:stretch/>
        </p:blipFill>
        <p:spPr>
          <a:xfrm>
            <a:off x="1775540" y="3594056"/>
            <a:ext cx="2764525" cy="2764500"/>
          </a:xfrm>
          <a:prstGeom prst="rect">
            <a:avLst/>
          </a:prstGeom>
          <a:noFill/>
          <a:ln>
            <a:noFill/>
          </a:ln>
        </p:spPr>
      </p:pic>
      <p:sp>
        <p:nvSpPr>
          <p:cNvPr id="2382" name="Google Shape;2382;p125"/>
          <p:cNvSpPr/>
          <p:nvPr/>
        </p:nvSpPr>
        <p:spPr>
          <a:xfrm>
            <a:off x="5734000" y="2771775"/>
            <a:ext cx="8956200" cy="5372761"/>
          </a:xfrm>
          <a:prstGeom prst="roundRect">
            <a:avLst>
              <a:gd fmla="val 5234" name="adj"/>
            </a:avLst>
          </a:prstGeom>
          <a:solidFill>
            <a:srgbClr val="B6D7A8">
              <a:alpha val="69803"/>
            </a:srgbClr>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3000"/>
              </a:spcBef>
              <a:spcAft>
                <a:spcPts val="0"/>
              </a:spcAft>
              <a:buClr>
                <a:srgbClr val="000000"/>
              </a:buClr>
              <a:buSzPts val="2200"/>
              <a:buFont typeface="Arial"/>
              <a:buNone/>
            </a:pPr>
            <a:r>
              <a:t/>
            </a:r>
            <a:endParaRPr b="0" i="0" sz="2200" u="none" cap="none" strike="noStrike">
              <a:solidFill>
                <a:srgbClr val="535353"/>
              </a:solidFill>
              <a:latin typeface="Open Sans"/>
              <a:ea typeface="Open Sans"/>
              <a:cs typeface="Open Sans"/>
              <a:sym typeface="Open Sans"/>
            </a:endParaRPr>
          </a:p>
          <a:p>
            <a:pPr indent="0" lvl="0" marL="0" marR="0" rtl="0" algn="l">
              <a:lnSpc>
                <a:spcPct val="115000"/>
              </a:lnSpc>
              <a:spcBef>
                <a:spcPts val="3000"/>
              </a:spcBef>
              <a:spcAft>
                <a:spcPts val="0"/>
              </a:spcAft>
              <a:buClr>
                <a:srgbClr val="000000"/>
              </a:buClr>
              <a:buSzPts val="2200"/>
              <a:buFont typeface="Arial"/>
              <a:buNone/>
            </a:pPr>
            <a:r>
              <a:t/>
            </a:r>
            <a:endParaRPr b="0" i="0" sz="2200" u="none" cap="none" strike="noStrike">
              <a:solidFill>
                <a:srgbClr val="535353"/>
              </a:solidFill>
              <a:latin typeface="Open Sans"/>
              <a:ea typeface="Open Sans"/>
              <a:cs typeface="Open Sans"/>
              <a:sym typeface="Open Sans"/>
            </a:endParaRPr>
          </a:p>
          <a:p>
            <a:pPr indent="0" lvl="0" marL="0" marR="0" rtl="0" algn="l">
              <a:lnSpc>
                <a:spcPct val="115000"/>
              </a:lnSpc>
              <a:spcBef>
                <a:spcPts val="3000"/>
              </a:spcBef>
              <a:spcAft>
                <a:spcPts val="0"/>
              </a:spcAft>
              <a:buClr>
                <a:srgbClr val="000000"/>
              </a:buClr>
              <a:buSzPts val="2200"/>
              <a:buFont typeface="Arial"/>
              <a:buNone/>
            </a:pPr>
            <a:r>
              <a:t/>
            </a:r>
            <a:endParaRPr b="0" i="0" sz="2200" u="none" cap="none" strike="noStrike">
              <a:solidFill>
                <a:srgbClr val="535353"/>
              </a:solidFill>
              <a:latin typeface="Open Sans"/>
              <a:ea typeface="Open Sans"/>
              <a:cs typeface="Open Sans"/>
              <a:sym typeface="Open Sans"/>
            </a:endParaRPr>
          </a:p>
          <a:p>
            <a:pPr indent="0" lvl="0" marL="0" marR="0" rtl="0" algn="l">
              <a:lnSpc>
                <a:spcPct val="115000"/>
              </a:lnSpc>
              <a:spcBef>
                <a:spcPts val="3000"/>
              </a:spcBef>
              <a:spcAft>
                <a:spcPts val="0"/>
              </a:spcAft>
              <a:buClr>
                <a:srgbClr val="000000"/>
              </a:buClr>
              <a:buSzPts val="2200"/>
              <a:buFont typeface="Arial"/>
              <a:buNone/>
            </a:pPr>
            <a:r>
              <a:t/>
            </a:r>
            <a:endParaRPr b="0" i="0" sz="2200" u="none" cap="none" strike="noStrike">
              <a:solidFill>
                <a:srgbClr val="535353"/>
              </a:solidFill>
              <a:latin typeface="Open Sans"/>
              <a:ea typeface="Open Sans"/>
              <a:cs typeface="Open Sans"/>
              <a:sym typeface="Open Sans"/>
            </a:endParaRPr>
          </a:p>
          <a:p>
            <a:pPr indent="0" lvl="0" marL="0" marR="0" rtl="0" algn="l">
              <a:lnSpc>
                <a:spcPct val="115000"/>
              </a:lnSpc>
              <a:spcBef>
                <a:spcPts val="3000"/>
              </a:spcBef>
              <a:spcAft>
                <a:spcPts val="0"/>
              </a:spcAft>
              <a:buClr>
                <a:srgbClr val="000000"/>
              </a:buClr>
              <a:buSzPts val="2200"/>
              <a:buFont typeface="Arial"/>
              <a:buNone/>
            </a:pPr>
            <a:r>
              <a:t/>
            </a:r>
            <a:endParaRPr b="0" i="0" sz="2200" u="none" cap="none" strike="noStrike">
              <a:solidFill>
                <a:srgbClr val="535353"/>
              </a:solidFill>
              <a:latin typeface="Open Sans"/>
              <a:ea typeface="Open Sans"/>
              <a:cs typeface="Open Sans"/>
              <a:sym typeface="Open Sans"/>
            </a:endParaRPr>
          </a:p>
          <a:p>
            <a:pPr indent="0" lvl="0" marL="0" marR="0" rtl="0" algn="l">
              <a:lnSpc>
                <a:spcPct val="115000"/>
              </a:lnSpc>
              <a:spcBef>
                <a:spcPts val="3000"/>
              </a:spcBef>
              <a:spcAft>
                <a:spcPts val="1000"/>
              </a:spcAft>
              <a:buClr>
                <a:srgbClr val="000000"/>
              </a:buClr>
              <a:buSzPts val="2200"/>
              <a:buFont typeface="Arial"/>
              <a:buNone/>
            </a:pPr>
            <a:r>
              <a:t/>
            </a:r>
            <a:endParaRPr b="0" i="0" sz="2200" u="none" cap="none" strike="noStrike">
              <a:solidFill>
                <a:srgbClr val="535353"/>
              </a:solidFill>
              <a:latin typeface="Open Sans"/>
              <a:ea typeface="Open Sans"/>
              <a:cs typeface="Open Sans"/>
              <a:sym typeface="Open Sans"/>
            </a:endParaRPr>
          </a:p>
        </p:txBody>
      </p:sp>
      <p:sp>
        <p:nvSpPr>
          <p:cNvPr id="2383" name="Google Shape;2383;p125"/>
          <p:cNvSpPr/>
          <p:nvPr/>
        </p:nvSpPr>
        <p:spPr>
          <a:xfrm>
            <a:off x="6220000" y="3865741"/>
            <a:ext cx="7984200" cy="1414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368300" lvl="0" marL="457200" marR="0" rtl="0" algn="l">
              <a:lnSpc>
                <a:spcPct val="115000"/>
              </a:lnSpc>
              <a:spcBef>
                <a:spcPts val="1000"/>
              </a:spcBef>
              <a:spcAft>
                <a:spcPts val="100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Surveillance cameras can be considered a </a:t>
            </a:r>
            <a:r>
              <a:rPr b="0" i="1" lang="en-US" sz="2200" u="none" cap="none" strike="noStrike">
                <a:solidFill>
                  <a:srgbClr val="3F3F3F"/>
                </a:solidFill>
                <a:latin typeface="Open Sans"/>
                <a:ea typeface="Open Sans"/>
                <a:cs typeface="Open Sans"/>
                <a:sym typeface="Open Sans"/>
              </a:rPr>
              <a:t>deterrent control </a:t>
            </a:r>
            <a:r>
              <a:rPr b="0" i="0" lang="en-US" sz="2200" u="none" cap="none" strike="noStrike">
                <a:solidFill>
                  <a:srgbClr val="3F3F3F"/>
                </a:solidFill>
                <a:latin typeface="Open Sans"/>
                <a:ea typeface="Open Sans"/>
                <a:cs typeface="Open Sans"/>
                <a:sym typeface="Open Sans"/>
              </a:rPr>
              <a:t>since cameras discourage a potential attacker from doing an unauthorized action.</a:t>
            </a:r>
            <a:endParaRPr b="0" i="0" sz="2200" u="none" cap="none" strike="noStrike">
              <a:solidFill>
                <a:srgbClr val="3F3F3F"/>
              </a:solidFill>
              <a:latin typeface="Open Sans"/>
              <a:ea typeface="Open Sans"/>
              <a:cs typeface="Open Sans"/>
              <a:sym typeface="Open Sans"/>
            </a:endParaRPr>
          </a:p>
        </p:txBody>
      </p:sp>
      <p:sp>
        <p:nvSpPr>
          <p:cNvPr id="2384" name="Google Shape;2384;p125"/>
          <p:cNvSpPr/>
          <p:nvPr/>
        </p:nvSpPr>
        <p:spPr>
          <a:xfrm>
            <a:off x="6219993" y="5739831"/>
            <a:ext cx="7984200" cy="629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It is also considered a </a:t>
            </a:r>
            <a:r>
              <a:rPr b="0" i="1" lang="en-US" sz="2200" u="none" cap="none" strike="noStrike">
                <a:solidFill>
                  <a:srgbClr val="3F3F3F"/>
                </a:solidFill>
                <a:latin typeface="Open Sans"/>
                <a:ea typeface="Open Sans"/>
                <a:cs typeface="Open Sans"/>
                <a:sym typeface="Open Sans"/>
              </a:rPr>
              <a:t>detective control</a:t>
            </a:r>
            <a:r>
              <a:rPr b="0" i="0" lang="en-US" sz="2200" u="none" cap="none" strike="noStrike">
                <a:solidFill>
                  <a:srgbClr val="3F3F3F"/>
                </a:solidFill>
                <a:latin typeface="Open Sans"/>
                <a:ea typeface="Open Sans"/>
                <a:cs typeface="Open Sans"/>
                <a:sym typeface="Open Sans"/>
              </a:rPr>
              <a:t>.</a:t>
            </a:r>
            <a:endParaRPr b="0" i="0" sz="2200" u="none" cap="none" strike="noStrike">
              <a:solidFill>
                <a:srgbClr val="3F3F3F"/>
              </a:solidFill>
              <a:latin typeface="Open Sans"/>
              <a:ea typeface="Open Sans"/>
              <a:cs typeface="Open Sans"/>
              <a:sym typeface="Open Sans"/>
            </a:endParaRPr>
          </a:p>
        </p:txBody>
      </p:sp>
      <p:sp>
        <p:nvSpPr>
          <p:cNvPr id="2385" name="Google Shape;2385;p125"/>
          <p:cNvSpPr/>
          <p:nvPr/>
        </p:nvSpPr>
        <p:spPr>
          <a:xfrm>
            <a:off x="6220000" y="6828487"/>
            <a:ext cx="7984200" cy="921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It is also a </a:t>
            </a:r>
            <a:r>
              <a:rPr b="0" i="1" lang="en-US" sz="2200" u="none" cap="none" strike="noStrike">
                <a:solidFill>
                  <a:srgbClr val="3F3F3F"/>
                </a:solidFill>
                <a:latin typeface="Open Sans"/>
                <a:ea typeface="Open Sans"/>
                <a:cs typeface="Open Sans"/>
                <a:sym typeface="Open Sans"/>
              </a:rPr>
              <a:t>compensative control </a:t>
            </a:r>
            <a:r>
              <a:rPr b="0" i="0" lang="en-US" sz="2200" u="none" cap="none" strike="noStrike">
                <a:solidFill>
                  <a:srgbClr val="3F3F3F"/>
                </a:solidFill>
                <a:latin typeface="Open Sans"/>
                <a:ea typeface="Open Sans"/>
                <a:cs typeface="Open Sans"/>
                <a:sym typeface="Open Sans"/>
              </a:rPr>
              <a:t>since it provides an additional detection method for security guards. </a:t>
            </a:r>
            <a:endParaRPr b="0" i="0" sz="2200" u="none" cap="none" strike="noStrike">
              <a:solidFill>
                <a:srgbClr val="3F3F3F"/>
              </a:solidFill>
              <a:latin typeface="Open Sans"/>
              <a:ea typeface="Open Sans"/>
              <a:cs typeface="Open Sans"/>
              <a:sym typeface="Open Sans"/>
            </a:endParaRPr>
          </a:p>
        </p:txBody>
      </p:sp>
      <p:sp>
        <p:nvSpPr>
          <p:cNvPr id="2386" name="Google Shape;2386;p125"/>
          <p:cNvSpPr/>
          <p:nvPr/>
        </p:nvSpPr>
        <p:spPr>
          <a:xfrm>
            <a:off x="5283200" y="816352"/>
            <a:ext cx="56932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7" name="Google Shape;2387;p125"/>
          <p:cNvSpPr txBox="1"/>
          <p:nvPr/>
        </p:nvSpPr>
        <p:spPr>
          <a:xfrm>
            <a:off x="1677403" y="1440926"/>
            <a:ext cx="12901195"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Control can provide several functionalities depending on their implementation and operation.</a:t>
            </a:r>
            <a:endParaRPr/>
          </a:p>
        </p:txBody>
      </p:sp>
      <p:sp>
        <p:nvSpPr>
          <p:cNvPr id="2388" name="Google Shape;2388;p125"/>
          <p:cNvSpPr/>
          <p:nvPr/>
        </p:nvSpPr>
        <p:spPr>
          <a:xfrm>
            <a:off x="9093856" y="2984425"/>
            <a:ext cx="2236489" cy="60963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Example: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345"/>
          <p:cNvSpPr txBox="1"/>
          <p:nvPr>
            <p:ph idx="1" type="body"/>
          </p:nvPr>
        </p:nvSpPr>
        <p:spPr>
          <a:xfrm>
            <a:off x="1" y="4114800"/>
            <a:ext cx="16256100"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Importance of Change Management Processes and the Impact to Security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34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Business Process Impacting Security Operations</a:t>
            </a:r>
            <a:endParaRPr>
              <a:solidFill>
                <a:srgbClr val="3F3F3F"/>
              </a:solidFill>
            </a:endParaRPr>
          </a:p>
        </p:txBody>
      </p:sp>
      <p:sp>
        <p:nvSpPr>
          <p:cNvPr id="2400" name="Google Shape;2400;p346"/>
          <p:cNvSpPr/>
          <p:nvPr/>
        </p:nvSpPr>
        <p:spPr>
          <a:xfrm>
            <a:off x="2819400" y="836230"/>
            <a:ext cx="106125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401" name="Google Shape;2401;p346"/>
          <p:cNvGrpSpPr/>
          <p:nvPr/>
        </p:nvGrpSpPr>
        <p:grpSpPr>
          <a:xfrm>
            <a:off x="2526194" y="2425145"/>
            <a:ext cx="11203613" cy="4770783"/>
            <a:chOff x="2969588" y="2425145"/>
            <a:chExt cx="11203613" cy="4770783"/>
          </a:xfrm>
        </p:grpSpPr>
        <p:grpSp>
          <p:nvGrpSpPr>
            <p:cNvPr id="2402" name="Google Shape;2402;p346"/>
            <p:cNvGrpSpPr/>
            <p:nvPr/>
          </p:nvGrpSpPr>
          <p:grpSpPr>
            <a:xfrm>
              <a:off x="2969588" y="2425145"/>
              <a:ext cx="7315200" cy="4770783"/>
              <a:chOff x="1729409" y="2782956"/>
              <a:chExt cx="7315200" cy="4770783"/>
            </a:xfrm>
          </p:grpSpPr>
          <p:sp>
            <p:nvSpPr>
              <p:cNvPr id="2403" name="Google Shape;2403;p346"/>
              <p:cNvSpPr/>
              <p:nvPr/>
            </p:nvSpPr>
            <p:spPr>
              <a:xfrm>
                <a:off x="1729409" y="2782956"/>
                <a:ext cx="7315200" cy="4770783"/>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4" name="Google Shape;2404;p346"/>
              <p:cNvSpPr txBox="1"/>
              <p:nvPr/>
            </p:nvSpPr>
            <p:spPr>
              <a:xfrm>
                <a:off x="2047461" y="3205438"/>
                <a:ext cx="6679096" cy="392581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business process is a series of tasks used by an organization to achieve a goal or deliver a product or service. </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Each process can affect security.</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For example, an ineffective approval process can lead to poorly vetted changes and new vulnerabilities. Performance baselines are used to measure the impact of changes on security.</a:t>
                </a:r>
                <a:endParaRPr b="0" i="0" sz="2200" u="none" cap="none" strike="noStrike">
                  <a:solidFill>
                    <a:srgbClr val="3F3F3F"/>
                  </a:solidFill>
                  <a:latin typeface="Open Sans"/>
                  <a:ea typeface="Open Sans"/>
                  <a:cs typeface="Open Sans"/>
                  <a:sym typeface="Open Sans"/>
                </a:endParaRPr>
              </a:p>
            </p:txBody>
          </p:sp>
        </p:grpSp>
        <p:pic>
          <p:nvPicPr>
            <p:cNvPr id="2405" name="Google Shape;2405;p346"/>
            <p:cNvPicPr preferRelativeResize="0"/>
            <p:nvPr/>
          </p:nvPicPr>
          <p:blipFill rotWithShape="1">
            <a:blip r:embed="rId3">
              <a:alphaModFix/>
            </a:blip>
            <a:srcRect b="0" l="0" r="0" t="0"/>
            <a:stretch/>
          </p:blipFill>
          <p:spPr>
            <a:xfrm>
              <a:off x="10975893" y="3211882"/>
              <a:ext cx="3197308" cy="3197308"/>
            </a:xfrm>
            <a:prstGeom prst="rect">
              <a:avLst/>
            </a:prstGeom>
            <a:noFill/>
            <a:ln>
              <a:noFill/>
            </a:ln>
          </p:spPr>
        </p:pic>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347"/>
          <p:cNvSpPr txBox="1"/>
          <p:nvPr>
            <p:ph type="title"/>
          </p:nvPr>
        </p:nvSpPr>
        <p:spPr>
          <a:xfrm>
            <a:off x="-10160" y="249756"/>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Change Management</a:t>
            </a:r>
            <a:endParaRPr>
              <a:solidFill>
                <a:srgbClr val="3F3F3F"/>
              </a:solidFill>
              <a:latin typeface="Open Sans"/>
              <a:ea typeface="Open Sans"/>
              <a:cs typeface="Open Sans"/>
              <a:sym typeface="Open Sans"/>
            </a:endParaRPr>
          </a:p>
        </p:txBody>
      </p:sp>
      <p:sp>
        <p:nvSpPr>
          <p:cNvPr id="2411" name="Google Shape;2411;p347"/>
          <p:cNvSpPr txBox="1"/>
          <p:nvPr/>
        </p:nvSpPr>
        <p:spPr>
          <a:xfrm>
            <a:off x="1517110" y="1369053"/>
            <a:ext cx="13395900" cy="864120"/>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Changes to the system are tracked and approved through change control procedures, which involve identifying, controlling, and auditing all changes made to the system.</a:t>
            </a:r>
            <a:endParaRPr b="0" i="0" sz="2200" u="none" cap="none" strike="noStrike">
              <a:solidFill>
                <a:srgbClr val="3F3F3F"/>
              </a:solidFill>
              <a:latin typeface="Open Sans"/>
              <a:ea typeface="Open Sans"/>
              <a:cs typeface="Open Sans"/>
              <a:sym typeface="Open Sans"/>
            </a:endParaRPr>
          </a:p>
        </p:txBody>
      </p:sp>
      <p:sp>
        <p:nvSpPr>
          <p:cNvPr id="2412" name="Google Shape;2412;p347"/>
          <p:cNvSpPr/>
          <p:nvPr/>
        </p:nvSpPr>
        <p:spPr>
          <a:xfrm>
            <a:off x="1415182" y="2979519"/>
            <a:ext cx="13497827" cy="4360746"/>
          </a:xfrm>
          <a:prstGeom prst="roundRect">
            <a:avLst>
              <a:gd fmla="val 3147" name="adj"/>
            </a:avLst>
          </a:prstGeom>
          <a:solidFill>
            <a:srgbClr val="F2F2F2"/>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3" name="Google Shape;2413;p347"/>
          <p:cNvGrpSpPr/>
          <p:nvPr/>
        </p:nvGrpSpPr>
        <p:grpSpPr>
          <a:xfrm>
            <a:off x="1716926" y="3670412"/>
            <a:ext cx="12894338" cy="3416279"/>
            <a:chOff x="1534450" y="3599746"/>
            <a:chExt cx="12894338" cy="3416279"/>
          </a:xfrm>
        </p:grpSpPr>
        <p:sp>
          <p:nvSpPr>
            <p:cNvPr id="2414" name="Google Shape;2414;p347"/>
            <p:cNvSpPr txBox="1"/>
            <p:nvPr/>
          </p:nvSpPr>
          <p:spPr>
            <a:xfrm>
              <a:off x="1534450" y="3599746"/>
              <a:ext cx="8076474" cy="3416279"/>
            </a:xfrm>
            <a:prstGeom prst="rect">
              <a:avLst/>
            </a:prstGeom>
            <a:noFill/>
            <a:ln>
              <a:noFill/>
            </a:ln>
          </p:spPr>
          <p:txBody>
            <a:bodyPr anchorCtr="0" anchor="t" bIns="45700" lIns="91425" spcFirstLastPara="1" rIns="91425" wrap="square" tIns="45700">
              <a:spAutoFit/>
            </a:bodyPr>
            <a:lstStyle/>
            <a:p>
              <a:pPr indent="-342900" lvl="2" marL="342900" marR="0" rtl="0" algn="l">
                <a:lnSpc>
                  <a:spcPct val="100000"/>
                </a:lnSpc>
                <a:spcBef>
                  <a:spcPts val="12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Ensures changes are implemented in an orderly manner through formalized testing</a:t>
              </a:r>
              <a:endParaRPr/>
            </a:p>
            <a:p>
              <a:pPr indent="-342900" lvl="2" marL="342900" marR="0" rtl="0" algn="l">
                <a:lnSpc>
                  <a:spcPct val="100000"/>
                </a:lnSpc>
                <a:spcBef>
                  <a:spcPts val="12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Ensures awareness is created among users about the impending change</a:t>
              </a:r>
              <a:endParaRPr/>
            </a:p>
            <a:p>
              <a:pPr indent="-342900" lvl="2" marL="342900" marR="0" rtl="0" algn="l">
                <a:lnSpc>
                  <a:spcPct val="100000"/>
                </a:lnSpc>
                <a:spcBef>
                  <a:spcPts val="12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Analyzes the effect of the change on the system after implementation</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12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Reduces the negative impact of the change on the computing services and resources</a:t>
              </a:r>
              <a:endParaRPr b="0" i="0" sz="2200" u="none" cap="none" strike="noStrike">
                <a:solidFill>
                  <a:srgbClr val="3F3F3F"/>
                </a:solidFill>
                <a:latin typeface="Open Sans"/>
                <a:ea typeface="Open Sans"/>
                <a:cs typeface="Open Sans"/>
                <a:sym typeface="Open Sans"/>
              </a:endParaRPr>
            </a:p>
          </p:txBody>
        </p:sp>
        <p:pic>
          <p:nvPicPr>
            <p:cNvPr descr="Business people connecting with gears illustration Free Vector" id="2415" name="Google Shape;2415;p347"/>
            <p:cNvPicPr preferRelativeResize="0"/>
            <p:nvPr/>
          </p:nvPicPr>
          <p:blipFill rotWithShape="1">
            <a:blip r:embed="rId3">
              <a:alphaModFix/>
            </a:blip>
            <a:srcRect b="0" l="0" r="0" t="0"/>
            <a:stretch/>
          </p:blipFill>
          <p:spPr>
            <a:xfrm>
              <a:off x="9945307" y="3735802"/>
              <a:ext cx="4483481" cy="3144166"/>
            </a:xfrm>
            <a:prstGeom prst="roundRect">
              <a:avLst>
                <a:gd fmla="val 4439" name="adj"/>
              </a:avLst>
            </a:prstGeom>
            <a:solidFill>
              <a:srgbClr val="ECECEC"/>
            </a:solidFill>
            <a:ln>
              <a:noFill/>
            </a:ln>
            <a:effectLst>
              <a:outerShdw blurRad="50800" rotWithShape="0" algn="t" dir="5400000" dist="38100">
                <a:srgbClr val="000000">
                  <a:alpha val="40000"/>
                </a:srgbClr>
              </a:outerShdw>
            </a:effectLst>
          </p:spPr>
        </p:pic>
      </p:grpSp>
      <p:grpSp>
        <p:nvGrpSpPr>
          <p:cNvPr id="2416" name="Google Shape;2416;p347"/>
          <p:cNvGrpSpPr/>
          <p:nvPr/>
        </p:nvGrpSpPr>
        <p:grpSpPr>
          <a:xfrm rot="-5400000">
            <a:off x="3088769" y="1720430"/>
            <a:ext cx="594850" cy="3113028"/>
            <a:chOff x="5733267" y="1756034"/>
            <a:chExt cx="642145" cy="1627328"/>
          </a:xfrm>
        </p:grpSpPr>
        <p:sp>
          <p:nvSpPr>
            <p:cNvPr id="2417" name="Google Shape;2417;p347"/>
            <p:cNvSpPr/>
            <p:nvPr/>
          </p:nvSpPr>
          <p:spPr>
            <a:xfrm rot="-5400000">
              <a:off x="5240675" y="2248626"/>
              <a:ext cx="1627328" cy="642145"/>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2418" name="Google Shape;2418;p347"/>
            <p:cNvSpPr txBox="1"/>
            <p:nvPr/>
          </p:nvSpPr>
          <p:spPr>
            <a:xfrm rot="5400000">
              <a:off x="5272692" y="2307665"/>
              <a:ext cx="1568365" cy="465103"/>
            </a:xfrm>
            <a:prstGeom prst="rect">
              <a:avLst/>
            </a:prstGeom>
            <a:solidFill>
              <a:srgbClr val="427AA1"/>
            </a:solidFill>
            <a:ln cap="flat" cmpd="sng" w="9525">
              <a:solidFill>
                <a:srgbClr val="427AA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Change control:</a:t>
              </a:r>
              <a:endParaRPr b="0" i="0" sz="2200" u="none" cap="none" strike="noStrike">
                <a:solidFill>
                  <a:srgbClr val="000000"/>
                </a:solidFill>
                <a:latin typeface="Arial"/>
                <a:ea typeface="Arial"/>
                <a:cs typeface="Arial"/>
                <a:sym typeface="Arial"/>
              </a:endParaRPr>
            </a:p>
          </p:txBody>
        </p:sp>
      </p:grpSp>
      <p:sp>
        <p:nvSpPr>
          <p:cNvPr id="2419" name="Google Shape;2419;p347"/>
          <p:cNvSpPr/>
          <p:nvPr/>
        </p:nvSpPr>
        <p:spPr>
          <a:xfrm>
            <a:off x="5778500" y="836202"/>
            <a:ext cx="4707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348"/>
          <p:cNvSpPr txBox="1"/>
          <p:nvPr>
            <p:ph type="title"/>
          </p:nvPr>
        </p:nvSpPr>
        <p:spPr>
          <a:xfrm>
            <a:off x="-10100" y="263274"/>
            <a:ext cx="16276200"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Change Management Process</a:t>
            </a:r>
            <a:endParaRPr>
              <a:solidFill>
                <a:srgbClr val="3F3F3F"/>
              </a:solidFill>
            </a:endParaRPr>
          </a:p>
        </p:txBody>
      </p:sp>
      <p:sp>
        <p:nvSpPr>
          <p:cNvPr id="2425" name="Google Shape;2425;p348"/>
          <p:cNvSpPr txBox="1"/>
          <p:nvPr/>
        </p:nvSpPr>
        <p:spPr>
          <a:xfrm>
            <a:off x="2559495" y="1353090"/>
            <a:ext cx="11137010"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procedures for change control process implementation and support include:</a:t>
            </a:r>
            <a:endParaRPr/>
          </a:p>
        </p:txBody>
      </p:sp>
      <p:sp>
        <p:nvSpPr>
          <p:cNvPr id="2426" name="Google Shape;2426;p348"/>
          <p:cNvSpPr/>
          <p:nvPr/>
        </p:nvSpPr>
        <p:spPr>
          <a:xfrm>
            <a:off x="3440499" y="3353800"/>
            <a:ext cx="10378106" cy="50005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Mandatory vacation</a:t>
            </a:r>
            <a:endParaRPr b="0" i="0" sz="1400" u="none" cap="none" strike="noStrike">
              <a:solidFill>
                <a:srgbClr val="000000"/>
              </a:solidFill>
              <a:latin typeface="Arial"/>
              <a:ea typeface="Arial"/>
              <a:cs typeface="Arial"/>
              <a:sym typeface="Arial"/>
            </a:endParaRPr>
          </a:p>
        </p:txBody>
      </p:sp>
      <p:sp>
        <p:nvSpPr>
          <p:cNvPr id="2427" name="Google Shape;2427;p348"/>
          <p:cNvSpPr/>
          <p:nvPr/>
        </p:nvSpPr>
        <p:spPr>
          <a:xfrm>
            <a:off x="2113436" y="2224801"/>
            <a:ext cx="12028014" cy="1909974"/>
          </a:xfrm>
          <a:prstGeom prst="roundRect">
            <a:avLst>
              <a:gd fmla="val 6049" name="adj"/>
            </a:avLst>
          </a:prstGeom>
          <a:solidFill>
            <a:srgbClr val="33B3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sp>
        <p:nvSpPr>
          <p:cNvPr id="2428" name="Google Shape;2428;p348"/>
          <p:cNvSpPr/>
          <p:nvPr/>
        </p:nvSpPr>
        <p:spPr>
          <a:xfrm>
            <a:off x="4758382" y="2409031"/>
            <a:ext cx="8878243" cy="1532827"/>
          </a:xfrm>
          <a:prstGeom prst="roundRect">
            <a:avLst>
              <a:gd fmla="val 75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A request is sent to the responsible individual or group who administers and approves changes.</a:t>
            </a:r>
            <a:endParaRPr b="0" i="0" sz="2400" u="none" cap="none" strike="noStrike">
              <a:solidFill>
                <a:srgbClr val="3F3F3F"/>
              </a:solidFill>
              <a:latin typeface="Calibri"/>
              <a:ea typeface="Calibri"/>
              <a:cs typeface="Calibri"/>
              <a:sym typeface="Calibri"/>
            </a:endParaRPr>
          </a:p>
        </p:txBody>
      </p:sp>
      <p:sp>
        <p:nvSpPr>
          <p:cNvPr id="2429" name="Google Shape;2429;p348"/>
          <p:cNvSpPr txBox="1"/>
          <p:nvPr/>
        </p:nvSpPr>
        <p:spPr>
          <a:xfrm>
            <a:off x="2145361" y="2655900"/>
            <a:ext cx="2501278" cy="10525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 1. Request for</a:t>
            </a:r>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a change to</a:t>
            </a:r>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be introduced </a:t>
            </a:r>
            <a:endParaRPr b="0" i="0" sz="2200" u="none" cap="none" strike="noStrike">
              <a:solidFill>
                <a:schemeClr val="lt1"/>
              </a:solidFill>
              <a:latin typeface="Open Sans"/>
              <a:ea typeface="Open Sans"/>
              <a:cs typeface="Open Sans"/>
              <a:sym typeface="Open Sans"/>
            </a:endParaRPr>
          </a:p>
        </p:txBody>
      </p:sp>
      <p:sp>
        <p:nvSpPr>
          <p:cNvPr id="2430" name="Google Shape;2430;p348"/>
          <p:cNvSpPr/>
          <p:nvPr/>
        </p:nvSpPr>
        <p:spPr>
          <a:xfrm>
            <a:off x="3440500" y="5582198"/>
            <a:ext cx="10378107" cy="50005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Mandatory vacation</a:t>
            </a:r>
            <a:endParaRPr b="0" i="0" sz="1400" u="none" cap="none" strike="noStrike">
              <a:solidFill>
                <a:srgbClr val="000000"/>
              </a:solidFill>
              <a:latin typeface="Arial"/>
              <a:ea typeface="Arial"/>
              <a:cs typeface="Arial"/>
              <a:sym typeface="Arial"/>
            </a:endParaRPr>
          </a:p>
        </p:txBody>
      </p:sp>
      <p:sp>
        <p:nvSpPr>
          <p:cNvPr id="2431" name="Google Shape;2431;p348"/>
          <p:cNvSpPr/>
          <p:nvPr/>
        </p:nvSpPr>
        <p:spPr>
          <a:xfrm>
            <a:off x="2113437" y="4453199"/>
            <a:ext cx="12028012" cy="1909974"/>
          </a:xfrm>
          <a:prstGeom prst="roundRect">
            <a:avLst>
              <a:gd fmla="val 6049" name="adj"/>
            </a:avLst>
          </a:prstGeom>
          <a:solidFill>
            <a:srgbClr val="E36F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sp>
        <p:nvSpPr>
          <p:cNvPr id="2432" name="Google Shape;2432;p348"/>
          <p:cNvSpPr/>
          <p:nvPr/>
        </p:nvSpPr>
        <p:spPr>
          <a:xfrm>
            <a:off x="4754467" y="4637429"/>
            <a:ext cx="8882157" cy="1532827"/>
          </a:xfrm>
          <a:prstGeom prst="roundRect">
            <a:avLst>
              <a:gd fmla="val 75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After proper analysis and justification, the change is approved.</a:t>
            </a:r>
            <a:endParaRPr/>
          </a:p>
        </p:txBody>
      </p:sp>
      <p:sp>
        <p:nvSpPr>
          <p:cNvPr id="2433" name="Google Shape;2433;p348"/>
          <p:cNvSpPr txBox="1"/>
          <p:nvPr/>
        </p:nvSpPr>
        <p:spPr>
          <a:xfrm>
            <a:off x="2177286" y="5002831"/>
            <a:ext cx="2501279" cy="86125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2. Change approval</a:t>
            </a:r>
            <a:endParaRPr b="0" i="0" sz="2200" u="none" cap="none" strike="noStrike">
              <a:solidFill>
                <a:schemeClr val="lt1"/>
              </a:solidFill>
              <a:latin typeface="Open Sans"/>
              <a:ea typeface="Open Sans"/>
              <a:cs typeface="Open Sans"/>
              <a:sym typeface="Open Sans"/>
            </a:endParaRPr>
          </a:p>
        </p:txBody>
      </p:sp>
      <p:sp>
        <p:nvSpPr>
          <p:cNvPr id="2434" name="Google Shape;2434;p348"/>
          <p:cNvSpPr/>
          <p:nvPr/>
        </p:nvSpPr>
        <p:spPr>
          <a:xfrm>
            <a:off x="3440500" y="7810595"/>
            <a:ext cx="10378107" cy="50005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Mandatory vacation</a:t>
            </a:r>
            <a:endParaRPr b="0" i="0" sz="1400" u="none" cap="none" strike="noStrike">
              <a:solidFill>
                <a:srgbClr val="000000"/>
              </a:solidFill>
              <a:latin typeface="Arial"/>
              <a:ea typeface="Arial"/>
              <a:cs typeface="Arial"/>
              <a:sym typeface="Arial"/>
            </a:endParaRPr>
          </a:p>
        </p:txBody>
      </p:sp>
      <p:sp>
        <p:nvSpPr>
          <p:cNvPr id="2435" name="Google Shape;2435;p348"/>
          <p:cNvSpPr/>
          <p:nvPr/>
        </p:nvSpPr>
        <p:spPr>
          <a:xfrm>
            <a:off x="2113437" y="6681596"/>
            <a:ext cx="12028012" cy="1909974"/>
          </a:xfrm>
          <a:prstGeom prst="roundRect">
            <a:avLst>
              <a:gd fmla="val 6049" name="adj"/>
            </a:avLst>
          </a:prstGeom>
          <a:solidFill>
            <a:srgbClr val="E78E4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sp>
        <p:nvSpPr>
          <p:cNvPr id="2436" name="Google Shape;2436;p348"/>
          <p:cNvSpPr/>
          <p:nvPr/>
        </p:nvSpPr>
        <p:spPr>
          <a:xfrm>
            <a:off x="4750553" y="6865827"/>
            <a:ext cx="8886071" cy="1522524"/>
          </a:xfrm>
          <a:prstGeom prst="roundRect">
            <a:avLst>
              <a:gd fmla="val 75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change control log is updated and documented.</a:t>
            </a:r>
            <a:endParaRPr/>
          </a:p>
        </p:txBody>
      </p:sp>
      <p:sp>
        <p:nvSpPr>
          <p:cNvPr id="2437" name="Google Shape;2437;p348"/>
          <p:cNvSpPr txBox="1"/>
          <p:nvPr/>
        </p:nvSpPr>
        <p:spPr>
          <a:xfrm>
            <a:off x="2169739" y="7078829"/>
            <a:ext cx="2501279" cy="10525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3. Change intended cataloging</a:t>
            </a:r>
            <a:endParaRPr b="0" i="0" sz="2200" u="none" cap="none" strike="noStrike">
              <a:solidFill>
                <a:schemeClr val="lt1"/>
              </a:solidFill>
              <a:latin typeface="Open Sans"/>
              <a:ea typeface="Open Sans"/>
              <a:cs typeface="Open Sans"/>
              <a:sym typeface="Open Sans"/>
            </a:endParaRPr>
          </a:p>
        </p:txBody>
      </p:sp>
      <p:sp>
        <p:nvSpPr>
          <p:cNvPr id="2438" name="Google Shape;2438;p348"/>
          <p:cNvSpPr/>
          <p:nvPr/>
        </p:nvSpPr>
        <p:spPr>
          <a:xfrm>
            <a:off x="4876800" y="849748"/>
            <a:ext cx="6510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349"/>
          <p:cNvSpPr txBox="1"/>
          <p:nvPr>
            <p:ph type="title"/>
          </p:nvPr>
        </p:nvSpPr>
        <p:spPr>
          <a:xfrm>
            <a:off x="-10160" y="263274"/>
            <a:ext cx="16276200"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Change Management Process</a:t>
            </a:r>
            <a:endParaRPr>
              <a:solidFill>
                <a:srgbClr val="3F3F3F"/>
              </a:solidFill>
            </a:endParaRPr>
          </a:p>
        </p:txBody>
      </p:sp>
      <p:sp>
        <p:nvSpPr>
          <p:cNvPr id="2444" name="Google Shape;2444;p349"/>
          <p:cNvSpPr/>
          <p:nvPr/>
        </p:nvSpPr>
        <p:spPr>
          <a:xfrm>
            <a:off x="2101378" y="2223504"/>
            <a:ext cx="12040073" cy="1909974"/>
          </a:xfrm>
          <a:prstGeom prst="roundRect">
            <a:avLst>
              <a:gd fmla="val 6049" name="adj"/>
            </a:avLst>
          </a:prstGeom>
          <a:solidFill>
            <a:srgbClr val="33B3C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sp>
        <p:nvSpPr>
          <p:cNvPr id="2445" name="Google Shape;2445;p349"/>
          <p:cNvSpPr/>
          <p:nvPr/>
        </p:nvSpPr>
        <p:spPr>
          <a:xfrm>
            <a:off x="4746326" y="2407734"/>
            <a:ext cx="8890298" cy="1532827"/>
          </a:xfrm>
          <a:prstGeom prst="roundRect">
            <a:avLst>
              <a:gd fmla="val 75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Change is formally tested.</a:t>
            </a:r>
            <a:endParaRPr/>
          </a:p>
        </p:txBody>
      </p:sp>
      <p:sp>
        <p:nvSpPr>
          <p:cNvPr id="2446" name="Google Shape;2446;p349"/>
          <p:cNvSpPr txBox="1"/>
          <p:nvPr/>
        </p:nvSpPr>
        <p:spPr>
          <a:xfrm>
            <a:off x="2114550" y="2769858"/>
            <a:ext cx="2651748" cy="80857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  4. Change testing</a:t>
            </a:r>
            <a:endParaRPr b="0" i="0" sz="2200" u="none" cap="none" strike="noStrike">
              <a:solidFill>
                <a:schemeClr val="lt1"/>
              </a:solidFill>
              <a:latin typeface="Open Sans"/>
              <a:ea typeface="Open Sans"/>
              <a:cs typeface="Open Sans"/>
              <a:sym typeface="Open Sans"/>
            </a:endParaRPr>
          </a:p>
        </p:txBody>
      </p:sp>
      <p:sp>
        <p:nvSpPr>
          <p:cNvPr id="2447" name="Google Shape;2447;p349"/>
          <p:cNvSpPr/>
          <p:nvPr/>
        </p:nvSpPr>
        <p:spPr>
          <a:xfrm>
            <a:off x="2101377" y="4451902"/>
            <a:ext cx="12040073" cy="1909974"/>
          </a:xfrm>
          <a:prstGeom prst="roundRect">
            <a:avLst>
              <a:gd fmla="val 6049" name="adj"/>
            </a:avLst>
          </a:prstGeom>
          <a:solidFill>
            <a:srgbClr val="E36F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sp>
        <p:nvSpPr>
          <p:cNvPr id="2448" name="Google Shape;2448;p349"/>
          <p:cNvSpPr/>
          <p:nvPr/>
        </p:nvSpPr>
        <p:spPr>
          <a:xfrm>
            <a:off x="4746325" y="4636132"/>
            <a:ext cx="8890300" cy="1532827"/>
          </a:xfrm>
          <a:prstGeom prst="roundRect">
            <a:avLst>
              <a:gd fmla="val 75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Change is scheduled and implemented.</a:t>
            </a:r>
            <a:endParaRPr/>
          </a:p>
        </p:txBody>
      </p:sp>
      <p:sp>
        <p:nvSpPr>
          <p:cNvPr id="2449" name="Google Shape;2449;p349"/>
          <p:cNvSpPr txBox="1"/>
          <p:nvPr/>
        </p:nvSpPr>
        <p:spPr>
          <a:xfrm>
            <a:off x="2165388" y="4876279"/>
            <a:ext cx="2453832" cy="10525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5. Change scheduling and implementation</a:t>
            </a:r>
            <a:endParaRPr b="0" i="0" sz="2200" u="none" cap="none" strike="noStrike">
              <a:solidFill>
                <a:schemeClr val="lt1"/>
              </a:solidFill>
              <a:latin typeface="Open Sans"/>
              <a:ea typeface="Open Sans"/>
              <a:cs typeface="Open Sans"/>
              <a:sym typeface="Open Sans"/>
            </a:endParaRPr>
          </a:p>
        </p:txBody>
      </p:sp>
      <p:sp>
        <p:nvSpPr>
          <p:cNvPr id="2450" name="Google Shape;2450;p349"/>
          <p:cNvSpPr/>
          <p:nvPr/>
        </p:nvSpPr>
        <p:spPr>
          <a:xfrm>
            <a:off x="2101378" y="6680299"/>
            <a:ext cx="12040072" cy="1909974"/>
          </a:xfrm>
          <a:prstGeom prst="roundRect">
            <a:avLst>
              <a:gd fmla="val 6049" name="adj"/>
            </a:avLst>
          </a:prstGeom>
          <a:solidFill>
            <a:srgbClr val="E78E4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grpSp>
        <p:nvGrpSpPr>
          <p:cNvPr id="2451" name="Google Shape;2451;p349"/>
          <p:cNvGrpSpPr/>
          <p:nvPr/>
        </p:nvGrpSpPr>
        <p:grpSpPr>
          <a:xfrm>
            <a:off x="2114550" y="6864949"/>
            <a:ext cx="11522073" cy="1532827"/>
            <a:chOff x="2114694" y="6829552"/>
            <a:chExt cx="11511221" cy="1532827"/>
          </a:xfrm>
        </p:grpSpPr>
        <p:sp>
          <p:nvSpPr>
            <p:cNvPr id="2452" name="Google Shape;2452;p349"/>
            <p:cNvSpPr/>
            <p:nvPr/>
          </p:nvSpPr>
          <p:spPr>
            <a:xfrm>
              <a:off x="4743989" y="6829552"/>
              <a:ext cx="8881926" cy="1532827"/>
            </a:xfrm>
            <a:prstGeom prst="roundRect">
              <a:avLst>
                <a:gd fmla="val 75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Change is summarized and reported to the management.</a:t>
              </a:r>
              <a:endParaRPr/>
            </a:p>
          </p:txBody>
        </p:sp>
        <p:sp>
          <p:nvSpPr>
            <p:cNvPr id="2453" name="Google Shape;2453;p349"/>
            <p:cNvSpPr txBox="1"/>
            <p:nvPr/>
          </p:nvSpPr>
          <p:spPr>
            <a:xfrm>
              <a:off x="2114694" y="6829552"/>
              <a:ext cx="2649249" cy="153282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FFFFFF"/>
                  </a:solidFill>
                  <a:latin typeface="Open Sans"/>
                  <a:ea typeface="Open Sans"/>
                  <a:cs typeface="Open Sans"/>
                  <a:sym typeface="Open Sans"/>
                </a:rPr>
                <a:t>6. Report to the appropriate parties about the change</a:t>
              </a:r>
              <a:endParaRPr b="0" i="0" sz="2200" u="none" cap="none" strike="noStrike">
                <a:solidFill>
                  <a:schemeClr val="lt1"/>
                </a:solidFill>
                <a:latin typeface="Open Sans"/>
                <a:ea typeface="Open Sans"/>
                <a:cs typeface="Open Sans"/>
                <a:sym typeface="Open Sans"/>
              </a:endParaRPr>
            </a:p>
          </p:txBody>
        </p:sp>
      </p:grpSp>
      <p:sp>
        <p:nvSpPr>
          <p:cNvPr id="2454" name="Google Shape;2454;p349"/>
          <p:cNvSpPr txBox="1"/>
          <p:nvPr/>
        </p:nvSpPr>
        <p:spPr>
          <a:xfrm>
            <a:off x="2559495" y="1353090"/>
            <a:ext cx="11137011"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procedures for change control process implementation and support include:</a:t>
            </a:r>
            <a:endParaRPr/>
          </a:p>
        </p:txBody>
      </p:sp>
      <p:sp>
        <p:nvSpPr>
          <p:cNvPr id="2455" name="Google Shape;2455;p349"/>
          <p:cNvSpPr/>
          <p:nvPr/>
        </p:nvSpPr>
        <p:spPr>
          <a:xfrm>
            <a:off x="4876800" y="849748"/>
            <a:ext cx="6510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350"/>
          <p:cNvSpPr txBox="1"/>
          <p:nvPr>
            <p:ph type="title"/>
          </p:nvPr>
        </p:nvSpPr>
        <p:spPr>
          <a:xfrm>
            <a:off x="-10160" y="249756"/>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Change Types</a:t>
            </a:r>
            <a:endParaRPr/>
          </a:p>
        </p:txBody>
      </p:sp>
      <p:sp>
        <p:nvSpPr>
          <p:cNvPr id="2461" name="Google Shape;2461;p350"/>
          <p:cNvSpPr/>
          <p:nvPr/>
        </p:nvSpPr>
        <p:spPr>
          <a:xfrm>
            <a:off x="6616700" y="836202"/>
            <a:ext cx="30381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462" name="Google Shape;2462;p350"/>
          <p:cNvGrpSpPr/>
          <p:nvPr/>
        </p:nvGrpSpPr>
        <p:grpSpPr>
          <a:xfrm>
            <a:off x="936307" y="2473386"/>
            <a:ext cx="14397093" cy="4197229"/>
            <a:chOff x="936307" y="2473386"/>
            <a:chExt cx="14397093" cy="4197229"/>
          </a:xfrm>
        </p:grpSpPr>
        <p:grpSp>
          <p:nvGrpSpPr>
            <p:cNvPr id="2463" name="Google Shape;2463;p350"/>
            <p:cNvGrpSpPr/>
            <p:nvPr/>
          </p:nvGrpSpPr>
          <p:grpSpPr>
            <a:xfrm>
              <a:off x="936307" y="2473386"/>
              <a:ext cx="14383387" cy="1918576"/>
              <a:chOff x="985925" y="2910230"/>
              <a:chExt cx="14383387" cy="1918576"/>
            </a:xfrm>
          </p:grpSpPr>
          <p:grpSp>
            <p:nvGrpSpPr>
              <p:cNvPr id="2464" name="Google Shape;2464;p350"/>
              <p:cNvGrpSpPr/>
              <p:nvPr/>
            </p:nvGrpSpPr>
            <p:grpSpPr>
              <a:xfrm>
                <a:off x="985925" y="2910230"/>
                <a:ext cx="14383387" cy="1918576"/>
                <a:chOff x="966047" y="2910230"/>
                <a:chExt cx="14383387" cy="1918576"/>
              </a:xfrm>
            </p:grpSpPr>
            <p:sp>
              <p:nvSpPr>
                <p:cNvPr id="2465" name="Google Shape;2465;p350"/>
                <p:cNvSpPr/>
                <p:nvPr/>
              </p:nvSpPr>
              <p:spPr>
                <a:xfrm>
                  <a:off x="3957532" y="2910230"/>
                  <a:ext cx="11391902" cy="1918576"/>
                </a:xfrm>
                <a:prstGeom prst="roundRect">
                  <a:avLst>
                    <a:gd fmla="val 8000" name="adj"/>
                  </a:avLst>
                </a:prstGeom>
                <a:solidFill>
                  <a:srgbClr val="E6E7E0"/>
                </a:solidFill>
                <a:ln>
                  <a:noFill/>
                </a:ln>
              </p:spPr>
              <p:txBody>
                <a:bodyPr anchorCtr="0" anchor="ctr" bIns="0" lIns="0" spcFirstLastPara="1" rIns="0" wrap="square" tIns="0">
                  <a:noAutofit/>
                </a:bodyPr>
                <a:lstStyle/>
                <a:p>
                  <a:pPr indent="0" lvl="0" marL="508000" marR="127000" rtl="0" algn="l">
                    <a:lnSpc>
                      <a:spcPct val="11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2466" name="Google Shape;2466;p350"/>
                <p:cNvSpPr/>
                <p:nvPr/>
              </p:nvSpPr>
              <p:spPr>
                <a:xfrm>
                  <a:off x="966047" y="2963243"/>
                  <a:ext cx="2667001" cy="1812550"/>
                </a:xfrm>
                <a:prstGeom prst="roundRect">
                  <a:avLst>
                    <a:gd fmla="val 8000"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535353"/>
                    </a:buClr>
                    <a:buSzPts val="2600"/>
                    <a:buFont typeface="Open Sans"/>
                    <a:buNone/>
                  </a:pPr>
                  <a:r>
                    <a:rPr b="1" i="0" lang="en-US" sz="2200" u="none" cap="none" strike="noStrike">
                      <a:solidFill>
                        <a:srgbClr val="3F3F3F"/>
                      </a:solidFill>
                      <a:latin typeface="Open Sans"/>
                      <a:ea typeface="Open Sans"/>
                      <a:cs typeface="Open Sans"/>
                      <a:sym typeface="Open Sans"/>
                    </a:rPr>
                    <a:t>Standard change</a:t>
                  </a:r>
                  <a:endParaRPr b="0" i="0" sz="2200" u="none" cap="none" strike="noStrike">
                    <a:solidFill>
                      <a:srgbClr val="3F3F3F"/>
                    </a:solidFill>
                    <a:latin typeface="Open Sans"/>
                    <a:ea typeface="Open Sans"/>
                    <a:cs typeface="Open Sans"/>
                    <a:sym typeface="Open Sans"/>
                  </a:endParaRPr>
                </a:p>
              </p:txBody>
            </p:sp>
            <p:sp>
              <p:nvSpPr>
                <p:cNvPr id="2467" name="Google Shape;2467;p350"/>
                <p:cNvSpPr/>
                <p:nvPr/>
              </p:nvSpPr>
              <p:spPr>
                <a:xfrm>
                  <a:off x="3644836" y="3654118"/>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68" name="Google Shape;2468;p350"/>
              <p:cNvSpPr txBox="1"/>
              <p:nvPr/>
            </p:nvSpPr>
            <p:spPr>
              <a:xfrm>
                <a:off x="4281615" y="3358430"/>
                <a:ext cx="10786105"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 pre-authorized, low-risk, and low-impact change that is well-understood, fully documented, and can be implemented without needing additional authorization is considered a standard change.</a:t>
                </a:r>
                <a:endParaRPr/>
              </a:p>
            </p:txBody>
          </p:sp>
        </p:grpSp>
        <p:grpSp>
          <p:nvGrpSpPr>
            <p:cNvPr id="2469" name="Google Shape;2469;p350"/>
            <p:cNvGrpSpPr/>
            <p:nvPr/>
          </p:nvGrpSpPr>
          <p:grpSpPr>
            <a:xfrm>
              <a:off x="942479" y="4765615"/>
              <a:ext cx="14390921" cy="1905000"/>
              <a:chOff x="955144" y="4865722"/>
              <a:chExt cx="14390921" cy="1905000"/>
            </a:xfrm>
          </p:grpSpPr>
          <p:sp>
            <p:nvSpPr>
              <p:cNvPr id="2470" name="Google Shape;2470;p350"/>
              <p:cNvSpPr/>
              <p:nvPr/>
            </p:nvSpPr>
            <p:spPr>
              <a:xfrm>
                <a:off x="3954163" y="4865722"/>
                <a:ext cx="11391902" cy="1905000"/>
              </a:xfrm>
              <a:prstGeom prst="roundRect">
                <a:avLst>
                  <a:gd fmla="val 6667" name="adj"/>
                </a:avLst>
              </a:prstGeom>
              <a:solidFill>
                <a:srgbClr val="E6E7E0"/>
              </a:solidFill>
              <a:ln>
                <a:noFill/>
              </a:ln>
            </p:spPr>
            <p:txBody>
              <a:bodyPr anchorCtr="0" anchor="ctr" bIns="0" lIns="0" spcFirstLastPara="1" rIns="0" wrap="square" tIns="0">
                <a:noAutofit/>
              </a:bodyPr>
              <a:lstStyle/>
              <a:p>
                <a:pPr indent="-215900" lvl="0" marL="693738" marR="127000" rtl="0" algn="l">
                  <a:lnSpc>
                    <a:spcPct val="15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nvGrpSpPr>
              <p:cNvPr id="2471" name="Google Shape;2471;p350"/>
              <p:cNvGrpSpPr/>
              <p:nvPr/>
            </p:nvGrpSpPr>
            <p:grpSpPr>
              <a:xfrm>
                <a:off x="955144" y="4911947"/>
                <a:ext cx="3216177" cy="1812550"/>
                <a:chOff x="955144" y="4757958"/>
                <a:chExt cx="3216177" cy="1812550"/>
              </a:xfrm>
            </p:grpSpPr>
            <p:sp>
              <p:nvSpPr>
                <p:cNvPr id="2472" name="Google Shape;2472;p350"/>
                <p:cNvSpPr/>
                <p:nvPr/>
              </p:nvSpPr>
              <p:spPr>
                <a:xfrm>
                  <a:off x="955144" y="4757958"/>
                  <a:ext cx="2660830" cy="1812550"/>
                </a:xfrm>
                <a:prstGeom prst="roundRect">
                  <a:avLst>
                    <a:gd fmla="val 6667"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535353"/>
                    </a:buClr>
                    <a:buSzPts val="2600"/>
                    <a:buFont typeface="Open Sans"/>
                    <a:buNone/>
                  </a:pPr>
                  <a:r>
                    <a:rPr b="1" i="0" lang="en-US" sz="2200" u="none" cap="none" strike="noStrike">
                      <a:solidFill>
                        <a:srgbClr val="3F3F3F"/>
                      </a:solidFill>
                      <a:latin typeface="Open Sans"/>
                      <a:ea typeface="Open Sans"/>
                      <a:cs typeface="Open Sans"/>
                      <a:sym typeface="Open Sans"/>
                    </a:rPr>
                    <a:t>Normal change</a:t>
                  </a:r>
                  <a:endParaRPr b="0" i="0" sz="2200" u="none" cap="none" strike="noStrike">
                    <a:solidFill>
                      <a:srgbClr val="3F3F3F"/>
                    </a:solidFill>
                    <a:latin typeface="Open Sans"/>
                    <a:ea typeface="Open Sans"/>
                    <a:cs typeface="Open Sans"/>
                    <a:sym typeface="Open Sans"/>
                  </a:endParaRPr>
                </a:p>
              </p:txBody>
            </p:sp>
            <p:sp>
              <p:nvSpPr>
                <p:cNvPr id="2473" name="Google Shape;2473;p350"/>
                <p:cNvSpPr/>
                <p:nvPr/>
              </p:nvSpPr>
              <p:spPr>
                <a:xfrm>
                  <a:off x="3642022" y="5448833"/>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sp>
        <p:nvSpPr>
          <p:cNvPr id="2474" name="Google Shape;2474;p350"/>
          <p:cNvSpPr txBox="1"/>
          <p:nvPr/>
        </p:nvSpPr>
        <p:spPr>
          <a:xfrm>
            <a:off x="4230690" y="5201375"/>
            <a:ext cx="10786105"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 change must follow the entire change process. It should be scheduled, assessed, and authorized following a standard process. This includes both minor (low to medium impact) and major (high impact) changes.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2"/>
          <p:cNvSpPr txBox="1"/>
          <p:nvPr>
            <p:ph idx="1" type="body"/>
          </p:nvPr>
        </p:nvSpPr>
        <p:spPr>
          <a:xfrm>
            <a:off x="0" y="4294680"/>
            <a:ext cx="162561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lang="en-US"/>
              <a:t>CIA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351"/>
          <p:cNvSpPr txBox="1"/>
          <p:nvPr>
            <p:ph type="title"/>
          </p:nvPr>
        </p:nvSpPr>
        <p:spPr>
          <a:xfrm>
            <a:off x="-10160" y="249756"/>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Change Types</a:t>
            </a:r>
            <a:endParaRPr>
              <a:solidFill>
                <a:srgbClr val="3F3F3F"/>
              </a:solidFill>
              <a:latin typeface="Open Sans"/>
              <a:ea typeface="Open Sans"/>
              <a:cs typeface="Open Sans"/>
              <a:sym typeface="Open Sans"/>
            </a:endParaRPr>
          </a:p>
        </p:txBody>
      </p:sp>
      <p:sp>
        <p:nvSpPr>
          <p:cNvPr id="2480" name="Google Shape;2480;p351"/>
          <p:cNvSpPr/>
          <p:nvPr/>
        </p:nvSpPr>
        <p:spPr>
          <a:xfrm>
            <a:off x="3919689" y="2458877"/>
            <a:ext cx="11391902" cy="1895007"/>
          </a:xfrm>
          <a:prstGeom prst="roundRect">
            <a:avLst>
              <a:gd fmla="val 8000" name="adj"/>
            </a:avLst>
          </a:prstGeom>
          <a:solidFill>
            <a:srgbClr val="E6E7E0"/>
          </a:solidFill>
          <a:ln>
            <a:noFill/>
          </a:ln>
        </p:spPr>
        <p:txBody>
          <a:bodyPr anchorCtr="0" anchor="ctr" bIns="0" lIns="0" spcFirstLastPara="1" rIns="0" wrap="square" tIns="0">
            <a:noAutofit/>
          </a:bodyPr>
          <a:lstStyle/>
          <a:p>
            <a:pPr indent="-342900" lvl="0" marL="850900" marR="127000" rtl="0" algn="l">
              <a:lnSpc>
                <a:spcPct val="11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high-impact and urgent change that must be implemented as soon as possible without strictly following the standard process is known as an emergency change.</a:t>
            </a:r>
            <a:endParaRPr/>
          </a:p>
        </p:txBody>
      </p:sp>
      <p:grpSp>
        <p:nvGrpSpPr>
          <p:cNvPr id="2481" name="Google Shape;2481;p351"/>
          <p:cNvGrpSpPr/>
          <p:nvPr/>
        </p:nvGrpSpPr>
        <p:grpSpPr>
          <a:xfrm>
            <a:off x="931083" y="2519984"/>
            <a:ext cx="3196300" cy="1812549"/>
            <a:chOff x="1187122" y="2398448"/>
            <a:chExt cx="3196300" cy="1812549"/>
          </a:xfrm>
        </p:grpSpPr>
        <p:sp>
          <p:nvSpPr>
            <p:cNvPr id="2482" name="Google Shape;2482;p351"/>
            <p:cNvSpPr/>
            <p:nvPr/>
          </p:nvSpPr>
          <p:spPr>
            <a:xfrm>
              <a:off x="1187122" y="2398448"/>
              <a:ext cx="2660449" cy="1812549"/>
            </a:xfrm>
            <a:prstGeom prst="roundRect">
              <a:avLst>
                <a:gd fmla="val 8000"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535353"/>
                </a:buClr>
                <a:buSzPts val="2600"/>
                <a:buFont typeface="Open Sans"/>
                <a:buNone/>
              </a:pPr>
              <a:r>
                <a:rPr b="1" i="0" lang="en-US" sz="2200" u="none" cap="none" strike="noStrike">
                  <a:solidFill>
                    <a:srgbClr val="3F3F3F"/>
                  </a:solidFill>
                  <a:latin typeface="Open Sans"/>
                  <a:ea typeface="Open Sans"/>
                  <a:cs typeface="Open Sans"/>
                  <a:sym typeface="Open Sans"/>
                </a:rPr>
                <a:t>Emergency change</a:t>
              </a:r>
              <a:endParaRPr b="0" i="0" sz="2200" u="none" cap="none" strike="noStrike">
                <a:solidFill>
                  <a:srgbClr val="3F3F3F"/>
                </a:solidFill>
                <a:latin typeface="Open Sans"/>
                <a:ea typeface="Open Sans"/>
                <a:cs typeface="Open Sans"/>
                <a:sym typeface="Open Sans"/>
              </a:endParaRPr>
            </a:p>
          </p:txBody>
        </p:sp>
        <p:sp>
          <p:nvSpPr>
            <p:cNvPr id="2483" name="Google Shape;2483;p351"/>
            <p:cNvSpPr/>
            <p:nvPr/>
          </p:nvSpPr>
          <p:spPr>
            <a:xfrm>
              <a:off x="3854123" y="3109200"/>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84" name="Google Shape;2484;p351"/>
          <p:cNvSpPr/>
          <p:nvPr/>
        </p:nvSpPr>
        <p:spPr>
          <a:xfrm>
            <a:off x="3919689" y="4780123"/>
            <a:ext cx="11391902" cy="1905000"/>
          </a:xfrm>
          <a:prstGeom prst="roundRect">
            <a:avLst>
              <a:gd fmla="val 8000" name="adj"/>
            </a:avLst>
          </a:prstGeom>
          <a:solidFill>
            <a:srgbClr val="E6E7E0"/>
          </a:solidFill>
          <a:ln>
            <a:noFill/>
          </a:ln>
        </p:spPr>
        <p:txBody>
          <a:bodyPr anchorCtr="0" anchor="ctr" bIns="0" lIns="0" spcFirstLastPara="1" rIns="0" wrap="square" tIns="0">
            <a:noAutofit/>
          </a:bodyPr>
          <a:lstStyle/>
          <a:p>
            <a:pPr indent="-342900" lvl="0" marL="850900" marR="127000" rtl="0" algn="l">
              <a:lnSpc>
                <a:spcPct val="11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Expedited changes are a specific type of request that require faster approval and implementation than a standard change.</a:t>
            </a:r>
            <a:endParaRPr/>
          </a:p>
          <a:p>
            <a:pPr indent="-203200" lvl="0" marL="850900" marR="127000" rtl="0" algn="l">
              <a:lnSpc>
                <a:spcPct val="110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850900" marR="127000" rtl="0" algn="l">
              <a:lnSpc>
                <a:spcPct val="11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They are used for situations that require urgent implementation of a change but do not meet the criteria for an emergency change.</a:t>
            </a:r>
            <a:endParaRPr b="0" i="0" sz="2200" u="none" cap="none" strike="noStrike">
              <a:solidFill>
                <a:srgbClr val="3F3F3F"/>
              </a:solidFill>
              <a:latin typeface="Open Sans"/>
              <a:ea typeface="Open Sans"/>
              <a:cs typeface="Open Sans"/>
              <a:sym typeface="Open Sans"/>
            </a:endParaRPr>
          </a:p>
        </p:txBody>
      </p:sp>
      <p:grpSp>
        <p:nvGrpSpPr>
          <p:cNvPr id="2485" name="Google Shape;2485;p351"/>
          <p:cNvGrpSpPr/>
          <p:nvPr/>
        </p:nvGrpSpPr>
        <p:grpSpPr>
          <a:xfrm>
            <a:off x="924531" y="4806470"/>
            <a:ext cx="3229282" cy="1812550"/>
            <a:chOff x="1134262" y="4727250"/>
            <a:chExt cx="3229282" cy="1812550"/>
          </a:xfrm>
        </p:grpSpPr>
        <p:sp>
          <p:nvSpPr>
            <p:cNvPr id="2486" name="Google Shape;2486;p351"/>
            <p:cNvSpPr/>
            <p:nvPr/>
          </p:nvSpPr>
          <p:spPr>
            <a:xfrm>
              <a:off x="1134262" y="4727250"/>
              <a:ext cx="2667001" cy="1812550"/>
            </a:xfrm>
            <a:prstGeom prst="roundRect">
              <a:avLst>
                <a:gd fmla="val 8000"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535353"/>
                </a:buClr>
                <a:buSzPts val="2600"/>
                <a:buFont typeface="Open Sans"/>
                <a:buNone/>
              </a:pPr>
              <a:r>
                <a:rPr b="1" i="0" lang="en-US" sz="2200" u="none" cap="none" strike="noStrike">
                  <a:solidFill>
                    <a:srgbClr val="3F3F3F"/>
                  </a:solidFill>
                  <a:latin typeface="Open Sans"/>
                  <a:ea typeface="Open Sans"/>
                  <a:cs typeface="Open Sans"/>
                  <a:sym typeface="Open Sans"/>
                </a:rPr>
                <a:t>Expedited Changes</a:t>
              </a:r>
              <a:endParaRPr b="0" i="0" sz="2200" u="none" cap="none" strike="noStrike">
                <a:solidFill>
                  <a:srgbClr val="3F3F3F"/>
                </a:solidFill>
                <a:latin typeface="Open Sans"/>
                <a:ea typeface="Open Sans"/>
                <a:cs typeface="Open Sans"/>
                <a:sym typeface="Open Sans"/>
              </a:endParaRPr>
            </a:p>
          </p:txBody>
        </p:sp>
        <p:sp>
          <p:nvSpPr>
            <p:cNvPr id="2487" name="Google Shape;2487;p351"/>
            <p:cNvSpPr/>
            <p:nvPr/>
          </p:nvSpPr>
          <p:spPr>
            <a:xfrm>
              <a:off x="3834245" y="5418125"/>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88" name="Google Shape;2488;p351"/>
          <p:cNvSpPr/>
          <p:nvPr/>
        </p:nvSpPr>
        <p:spPr>
          <a:xfrm>
            <a:off x="6616700" y="836202"/>
            <a:ext cx="30381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35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Change Advisory Board</a:t>
            </a:r>
            <a:endParaRPr>
              <a:solidFill>
                <a:srgbClr val="3F3F3F"/>
              </a:solidFill>
            </a:endParaRPr>
          </a:p>
        </p:txBody>
      </p:sp>
      <p:sp>
        <p:nvSpPr>
          <p:cNvPr id="2495" name="Google Shape;2495;p352"/>
          <p:cNvSpPr/>
          <p:nvPr/>
        </p:nvSpPr>
        <p:spPr>
          <a:xfrm>
            <a:off x="5562600" y="836230"/>
            <a:ext cx="51336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496" name="Google Shape;2496;p352"/>
          <p:cNvGrpSpPr/>
          <p:nvPr/>
        </p:nvGrpSpPr>
        <p:grpSpPr>
          <a:xfrm>
            <a:off x="2304923" y="1600793"/>
            <a:ext cx="11646154" cy="6658038"/>
            <a:chOff x="2512391" y="1800225"/>
            <a:chExt cx="11646154" cy="6658038"/>
          </a:xfrm>
        </p:grpSpPr>
        <p:grpSp>
          <p:nvGrpSpPr>
            <p:cNvPr id="2497" name="Google Shape;2497;p352"/>
            <p:cNvGrpSpPr/>
            <p:nvPr/>
          </p:nvGrpSpPr>
          <p:grpSpPr>
            <a:xfrm>
              <a:off x="2512391" y="1800225"/>
              <a:ext cx="7419011" cy="6658038"/>
              <a:chOff x="2067339" y="1800225"/>
              <a:chExt cx="7419011" cy="6658038"/>
            </a:xfrm>
          </p:grpSpPr>
          <p:sp>
            <p:nvSpPr>
              <p:cNvPr id="2498" name="Google Shape;2498;p352"/>
              <p:cNvSpPr/>
              <p:nvPr/>
            </p:nvSpPr>
            <p:spPr>
              <a:xfrm>
                <a:off x="2067339" y="1800225"/>
                <a:ext cx="7419011" cy="6658038"/>
              </a:xfrm>
              <a:prstGeom prst="roundRect">
                <a:avLst>
                  <a:gd fmla="val 8606" name="adj"/>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9" name="Google Shape;2499;p352"/>
              <p:cNvSpPr txBox="1"/>
              <p:nvPr/>
            </p:nvSpPr>
            <p:spPr>
              <a:xfrm>
                <a:off x="2371105" y="2080016"/>
                <a:ext cx="6811479" cy="62972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Change Advisory Board (CAB) is a group of individuals from different departments within an organization responsible for reviewing and approving proposed changes. </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8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primary objective of a CAB is to ensure that any changes made to the organization, such as IT infrastructure and processes, are implemented smoothly and with minimal disruption.</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8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Typically, the CAB includes representatives from IT, operations, finance, HR, and other relevant departments, although the specific members can vary based on the organization's size and structure.</a:t>
                </a:r>
                <a:endParaRPr b="0" i="0" sz="2200" u="none" cap="none" strike="noStrike">
                  <a:solidFill>
                    <a:srgbClr val="3F3F3F"/>
                  </a:solidFill>
                  <a:latin typeface="Open Sans"/>
                  <a:ea typeface="Open Sans"/>
                  <a:cs typeface="Open Sans"/>
                  <a:sym typeface="Open Sans"/>
                </a:endParaRPr>
              </a:p>
            </p:txBody>
          </p:sp>
        </p:grpSp>
        <p:pic>
          <p:nvPicPr>
            <p:cNvPr id="2500" name="Google Shape;2500;p352"/>
            <p:cNvPicPr preferRelativeResize="0"/>
            <p:nvPr/>
          </p:nvPicPr>
          <p:blipFill rotWithShape="1">
            <a:blip r:embed="rId3">
              <a:alphaModFix/>
            </a:blip>
            <a:srcRect b="0" l="0" r="0" t="0"/>
            <a:stretch/>
          </p:blipFill>
          <p:spPr>
            <a:xfrm>
              <a:off x="10871599" y="3773379"/>
              <a:ext cx="3286946" cy="2711731"/>
            </a:xfrm>
            <a:prstGeom prst="rect">
              <a:avLst/>
            </a:prstGeom>
            <a:noFill/>
            <a:ln>
              <a:noFill/>
            </a:ln>
          </p:spPr>
        </p:pic>
      </p:gr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353"/>
          <p:cNvSpPr txBox="1"/>
          <p:nvPr>
            <p:ph type="title"/>
          </p:nvPr>
        </p:nvSpPr>
        <p:spPr>
          <a:xfrm>
            <a:off x="0" y="229878"/>
            <a:ext cx="16255998"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latin typeface="Open Sans"/>
                <a:ea typeface="Open Sans"/>
                <a:cs typeface="Open Sans"/>
                <a:sym typeface="Open Sans"/>
              </a:rPr>
              <a:t>Change Advisory Board</a:t>
            </a:r>
            <a:endParaRPr/>
          </a:p>
        </p:txBody>
      </p:sp>
      <p:sp>
        <p:nvSpPr>
          <p:cNvPr id="2507" name="Google Shape;2507;p353"/>
          <p:cNvSpPr/>
          <p:nvPr/>
        </p:nvSpPr>
        <p:spPr>
          <a:xfrm>
            <a:off x="5562600" y="836202"/>
            <a:ext cx="51336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08" name="Google Shape;2508;p353"/>
          <p:cNvGrpSpPr/>
          <p:nvPr/>
        </p:nvGrpSpPr>
        <p:grpSpPr>
          <a:xfrm>
            <a:off x="3345658" y="1991336"/>
            <a:ext cx="9564684" cy="5837191"/>
            <a:chOff x="3389336" y="2077713"/>
            <a:chExt cx="9564684" cy="5837191"/>
          </a:xfrm>
        </p:grpSpPr>
        <p:sp>
          <p:nvSpPr>
            <p:cNvPr id="2509" name="Google Shape;2509;p353"/>
            <p:cNvSpPr/>
            <p:nvPr/>
          </p:nvSpPr>
          <p:spPr>
            <a:xfrm>
              <a:off x="9758428" y="3272590"/>
              <a:ext cx="335526" cy="335526"/>
            </a:xfrm>
            <a:prstGeom prst="ellipse">
              <a:avLst/>
            </a:prstGeom>
            <a:solidFill>
              <a:srgbClr val="F2F2F2"/>
            </a:solidFill>
            <a:ln cap="flat" cmpd="sng" w="11112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10" name="Google Shape;2510;p353"/>
            <p:cNvGrpSpPr/>
            <p:nvPr/>
          </p:nvGrpSpPr>
          <p:grpSpPr>
            <a:xfrm>
              <a:off x="4326416" y="2077713"/>
              <a:ext cx="5272988" cy="1491159"/>
              <a:chOff x="4485440" y="1970141"/>
              <a:chExt cx="5272988" cy="1491159"/>
            </a:xfrm>
          </p:grpSpPr>
          <p:sp>
            <p:nvSpPr>
              <p:cNvPr id="2511" name="Google Shape;2511;p353"/>
              <p:cNvSpPr/>
              <p:nvPr/>
            </p:nvSpPr>
            <p:spPr>
              <a:xfrm>
                <a:off x="4485440" y="1970141"/>
                <a:ext cx="5272988" cy="1491159"/>
              </a:xfrm>
              <a:prstGeom prst="roundRect">
                <a:avLst>
                  <a:gd fmla="val 16667" name="adj"/>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2" name="Google Shape;2512;p353"/>
              <p:cNvSpPr txBox="1"/>
              <p:nvPr/>
            </p:nvSpPr>
            <p:spPr>
              <a:xfrm>
                <a:off x="4584201" y="2161722"/>
                <a:ext cx="5075466"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Reviewing proposed changes to assess potential risks and impacts on different areas of the business</a:t>
                </a:r>
                <a:endParaRPr/>
              </a:p>
            </p:txBody>
          </p:sp>
        </p:grpSp>
        <p:grpSp>
          <p:nvGrpSpPr>
            <p:cNvPr id="2513" name="Google Shape;2513;p353"/>
            <p:cNvGrpSpPr/>
            <p:nvPr/>
          </p:nvGrpSpPr>
          <p:grpSpPr>
            <a:xfrm>
              <a:off x="9758428" y="3708019"/>
              <a:ext cx="3195592" cy="2576580"/>
              <a:chOff x="9354711" y="3628507"/>
              <a:chExt cx="3195592" cy="2576580"/>
            </a:xfrm>
          </p:grpSpPr>
          <p:sp>
            <p:nvSpPr>
              <p:cNvPr id="2514" name="Google Shape;2514;p353"/>
              <p:cNvSpPr/>
              <p:nvPr/>
            </p:nvSpPr>
            <p:spPr>
              <a:xfrm>
                <a:off x="9354711" y="3628507"/>
                <a:ext cx="3195592" cy="2576580"/>
              </a:xfrm>
              <a:prstGeom prst="ellipse">
                <a:avLst/>
              </a:prstGeom>
              <a:solidFill>
                <a:srgbClr val="F2F2F2"/>
              </a:solidFill>
              <a:ln cap="flat" cmpd="sng" w="279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5" name="Google Shape;2515;p353"/>
              <p:cNvSpPr txBox="1"/>
              <p:nvPr/>
            </p:nvSpPr>
            <p:spPr>
              <a:xfrm>
                <a:off x="9690237" y="4701354"/>
                <a:ext cx="252454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Responsibilities</a:t>
                </a:r>
                <a:endParaRPr/>
              </a:p>
            </p:txBody>
          </p:sp>
        </p:grpSp>
        <p:sp>
          <p:nvSpPr>
            <p:cNvPr id="2516" name="Google Shape;2516;p353"/>
            <p:cNvSpPr/>
            <p:nvPr/>
          </p:nvSpPr>
          <p:spPr>
            <a:xfrm>
              <a:off x="8915850" y="4828546"/>
              <a:ext cx="335526" cy="335526"/>
            </a:xfrm>
            <a:prstGeom prst="ellipse">
              <a:avLst/>
            </a:prstGeom>
            <a:solidFill>
              <a:srgbClr val="F2F2F2"/>
            </a:solidFill>
            <a:ln cap="flat" cmpd="sng" w="11112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7" name="Google Shape;2517;p353"/>
            <p:cNvSpPr/>
            <p:nvPr/>
          </p:nvSpPr>
          <p:spPr>
            <a:xfrm>
              <a:off x="9758428" y="6182447"/>
              <a:ext cx="335526" cy="335526"/>
            </a:xfrm>
            <a:prstGeom prst="ellipse">
              <a:avLst/>
            </a:prstGeom>
            <a:solidFill>
              <a:srgbClr val="F2F2F2"/>
            </a:solidFill>
            <a:ln cap="flat" cmpd="sng" w="11112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18" name="Google Shape;2518;p353"/>
            <p:cNvGrpSpPr/>
            <p:nvPr/>
          </p:nvGrpSpPr>
          <p:grpSpPr>
            <a:xfrm>
              <a:off x="3389336" y="4250730"/>
              <a:ext cx="5272988" cy="1491159"/>
              <a:chOff x="4485440" y="1970141"/>
              <a:chExt cx="5272988" cy="1491159"/>
            </a:xfrm>
          </p:grpSpPr>
          <p:sp>
            <p:nvSpPr>
              <p:cNvPr id="2519" name="Google Shape;2519;p353"/>
              <p:cNvSpPr/>
              <p:nvPr/>
            </p:nvSpPr>
            <p:spPr>
              <a:xfrm>
                <a:off x="4485440" y="1970141"/>
                <a:ext cx="5272988" cy="1491159"/>
              </a:xfrm>
              <a:prstGeom prst="roundRect">
                <a:avLst>
                  <a:gd fmla="val 16667" name="adj"/>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0" name="Google Shape;2520;p353"/>
              <p:cNvSpPr txBox="1"/>
              <p:nvPr/>
            </p:nvSpPr>
            <p:spPr>
              <a:xfrm>
                <a:off x="4584201" y="2331000"/>
                <a:ext cx="507546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Approving or rejecting proposed changes</a:t>
                </a:r>
                <a:endParaRPr/>
              </a:p>
            </p:txBody>
          </p:sp>
        </p:grpSp>
        <p:grpSp>
          <p:nvGrpSpPr>
            <p:cNvPr id="2521" name="Google Shape;2521;p353"/>
            <p:cNvGrpSpPr/>
            <p:nvPr/>
          </p:nvGrpSpPr>
          <p:grpSpPr>
            <a:xfrm>
              <a:off x="4326416" y="6423745"/>
              <a:ext cx="5272988" cy="1491159"/>
              <a:chOff x="4485440" y="1970141"/>
              <a:chExt cx="5272988" cy="1491159"/>
            </a:xfrm>
          </p:grpSpPr>
          <p:sp>
            <p:nvSpPr>
              <p:cNvPr id="2522" name="Google Shape;2522;p353"/>
              <p:cNvSpPr/>
              <p:nvPr/>
            </p:nvSpPr>
            <p:spPr>
              <a:xfrm>
                <a:off x="4485440" y="1970141"/>
                <a:ext cx="5272988" cy="1491159"/>
              </a:xfrm>
              <a:prstGeom prst="roundRect">
                <a:avLst>
                  <a:gd fmla="val 16667" name="adj"/>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3" name="Google Shape;2523;p353"/>
              <p:cNvSpPr txBox="1"/>
              <p:nvPr/>
            </p:nvSpPr>
            <p:spPr>
              <a:xfrm>
                <a:off x="4584201" y="2161722"/>
                <a:ext cx="5075466"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Monitoring the implementation of approved changes and addressing any issues that arise</a:t>
                </a:r>
                <a:endParaRPr/>
              </a:p>
            </p:txBody>
          </p:sp>
        </p:gr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354"/>
          <p:cNvSpPr txBox="1"/>
          <p:nvPr>
            <p:ph type="title"/>
          </p:nvPr>
        </p:nvSpPr>
        <p:spPr>
          <a:xfrm>
            <a:off x="0" y="229878"/>
            <a:ext cx="16255998"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latin typeface="Open Sans"/>
                <a:ea typeface="Open Sans"/>
                <a:cs typeface="Open Sans"/>
                <a:sym typeface="Open Sans"/>
              </a:rPr>
              <a:t>Change Advisory Board</a:t>
            </a:r>
            <a:endParaRPr/>
          </a:p>
        </p:txBody>
      </p:sp>
      <p:sp>
        <p:nvSpPr>
          <p:cNvPr id="2530" name="Google Shape;2530;p354"/>
          <p:cNvSpPr/>
          <p:nvPr/>
        </p:nvSpPr>
        <p:spPr>
          <a:xfrm>
            <a:off x="5562600" y="836202"/>
            <a:ext cx="51336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31" name="Google Shape;2531;p354"/>
          <p:cNvGrpSpPr/>
          <p:nvPr/>
        </p:nvGrpSpPr>
        <p:grpSpPr>
          <a:xfrm>
            <a:off x="1373843" y="1691254"/>
            <a:ext cx="13508314" cy="6578313"/>
            <a:chOff x="1373843" y="1723957"/>
            <a:chExt cx="13508314" cy="6578313"/>
          </a:xfrm>
        </p:grpSpPr>
        <p:sp>
          <p:nvSpPr>
            <p:cNvPr id="2532" name="Google Shape;2532;p354"/>
            <p:cNvSpPr/>
            <p:nvPr/>
          </p:nvSpPr>
          <p:spPr>
            <a:xfrm>
              <a:off x="7989047" y="3425806"/>
              <a:ext cx="277907" cy="277907"/>
            </a:xfrm>
            <a:prstGeom prst="ellipse">
              <a:avLst/>
            </a:prstGeom>
            <a:solidFill>
              <a:srgbClr val="F2F2F2"/>
            </a:solidFill>
            <a:ln cap="flat" cmpd="sng" w="11112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33" name="Google Shape;2533;p354"/>
            <p:cNvGrpSpPr/>
            <p:nvPr/>
          </p:nvGrpSpPr>
          <p:grpSpPr>
            <a:xfrm>
              <a:off x="6872763" y="4032717"/>
              <a:ext cx="2488192" cy="2032719"/>
              <a:chOff x="6883904" y="3994107"/>
              <a:chExt cx="2488192" cy="2032719"/>
            </a:xfrm>
          </p:grpSpPr>
          <p:sp>
            <p:nvSpPr>
              <p:cNvPr id="2534" name="Google Shape;2534;p354"/>
              <p:cNvSpPr/>
              <p:nvPr/>
            </p:nvSpPr>
            <p:spPr>
              <a:xfrm>
                <a:off x="6883904" y="3994107"/>
                <a:ext cx="2488192" cy="2032719"/>
              </a:xfrm>
              <a:prstGeom prst="ellipse">
                <a:avLst/>
              </a:prstGeom>
              <a:solidFill>
                <a:srgbClr val="F2F2F2"/>
              </a:solidFill>
              <a:ln cap="flat" cmpd="sng" w="279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5" name="Google Shape;2535;p354"/>
              <p:cNvSpPr txBox="1"/>
              <p:nvPr/>
            </p:nvSpPr>
            <p:spPr>
              <a:xfrm>
                <a:off x="6917765" y="4795023"/>
                <a:ext cx="242047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Advantages</a:t>
                </a:r>
                <a:endParaRPr/>
              </a:p>
            </p:txBody>
          </p:sp>
        </p:grpSp>
        <p:sp>
          <p:nvSpPr>
            <p:cNvPr id="2536" name="Google Shape;2536;p354"/>
            <p:cNvSpPr/>
            <p:nvPr/>
          </p:nvSpPr>
          <p:spPr>
            <a:xfrm>
              <a:off x="6295520" y="4910123"/>
              <a:ext cx="277907" cy="277907"/>
            </a:xfrm>
            <a:prstGeom prst="ellipse">
              <a:avLst/>
            </a:prstGeom>
            <a:solidFill>
              <a:srgbClr val="F2F2F2"/>
            </a:solidFill>
            <a:ln cap="flat" cmpd="sng" w="11112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7" name="Google Shape;2537;p354"/>
            <p:cNvSpPr/>
            <p:nvPr/>
          </p:nvSpPr>
          <p:spPr>
            <a:xfrm>
              <a:off x="9660292" y="4910123"/>
              <a:ext cx="277907" cy="277907"/>
            </a:xfrm>
            <a:prstGeom prst="ellipse">
              <a:avLst/>
            </a:prstGeom>
            <a:solidFill>
              <a:srgbClr val="F2F2F2"/>
            </a:solidFill>
            <a:ln cap="flat" cmpd="sng" w="11112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8" name="Google Shape;2538;p354"/>
            <p:cNvSpPr/>
            <p:nvPr/>
          </p:nvSpPr>
          <p:spPr>
            <a:xfrm>
              <a:off x="7989047" y="6367087"/>
              <a:ext cx="277907" cy="277907"/>
            </a:xfrm>
            <a:prstGeom prst="ellipse">
              <a:avLst/>
            </a:prstGeom>
            <a:solidFill>
              <a:srgbClr val="F2F2F2"/>
            </a:solidFill>
            <a:ln cap="flat" cmpd="sng" w="11112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39" name="Google Shape;2539;p354"/>
            <p:cNvGrpSpPr/>
            <p:nvPr/>
          </p:nvGrpSpPr>
          <p:grpSpPr>
            <a:xfrm>
              <a:off x="5760363" y="6811111"/>
              <a:ext cx="4735274" cy="1491159"/>
              <a:chOff x="5362884" y="6791233"/>
              <a:chExt cx="4735274" cy="1491159"/>
            </a:xfrm>
          </p:grpSpPr>
          <p:sp>
            <p:nvSpPr>
              <p:cNvPr id="2540" name="Google Shape;2540;p354"/>
              <p:cNvSpPr/>
              <p:nvPr/>
            </p:nvSpPr>
            <p:spPr>
              <a:xfrm>
                <a:off x="5362884" y="6791233"/>
                <a:ext cx="4735274" cy="1491159"/>
              </a:xfrm>
              <a:prstGeom prst="roundRect">
                <a:avLst>
                  <a:gd fmla="val 16667" name="adj"/>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1" name="Google Shape;2541;p354"/>
              <p:cNvSpPr txBox="1"/>
              <p:nvPr/>
            </p:nvSpPr>
            <p:spPr>
              <a:xfrm>
                <a:off x="5482305" y="6982814"/>
                <a:ext cx="4496433"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Ensures that changes are aligned with the organization's overall goals and objectives</a:t>
                </a:r>
                <a:endParaRPr/>
              </a:p>
            </p:txBody>
          </p:sp>
        </p:grpSp>
        <p:grpSp>
          <p:nvGrpSpPr>
            <p:cNvPr id="2542" name="Google Shape;2542;p354"/>
            <p:cNvGrpSpPr/>
            <p:nvPr/>
          </p:nvGrpSpPr>
          <p:grpSpPr>
            <a:xfrm>
              <a:off x="5760363" y="1723957"/>
              <a:ext cx="4735274" cy="1491159"/>
              <a:chOff x="10981719" y="1763713"/>
              <a:chExt cx="4735274" cy="1491159"/>
            </a:xfrm>
          </p:grpSpPr>
          <p:sp>
            <p:nvSpPr>
              <p:cNvPr id="2543" name="Google Shape;2543;p354"/>
              <p:cNvSpPr/>
              <p:nvPr/>
            </p:nvSpPr>
            <p:spPr>
              <a:xfrm>
                <a:off x="10981719" y="1763713"/>
                <a:ext cx="4735274" cy="1491159"/>
              </a:xfrm>
              <a:prstGeom prst="roundRect">
                <a:avLst>
                  <a:gd fmla="val 16667" name="adj"/>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4" name="Google Shape;2544;p354"/>
              <p:cNvSpPr txBox="1"/>
              <p:nvPr/>
            </p:nvSpPr>
            <p:spPr>
              <a:xfrm>
                <a:off x="11101140" y="2124572"/>
                <a:ext cx="4496433"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Mitigates risks associated with organizational changes</a:t>
                </a:r>
                <a:endParaRPr/>
              </a:p>
            </p:txBody>
          </p:sp>
        </p:grpSp>
        <p:grpSp>
          <p:nvGrpSpPr>
            <p:cNvPr id="2545" name="Google Shape;2545;p354"/>
            <p:cNvGrpSpPr/>
            <p:nvPr/>
          </p:nvGrpSpPr>
          <p:grpSpPr>
            <a:xfrm>
              <a:off x="10146883" y="4303497"/>
              <a:ext cx="4735274" cy="1491159"/>
              <a:chOff x="10845870" y="2609477"/>
              <a:chExt cx="4735274" cy="1491159"/>
            </a:xfrm>
          </p:grpSpPr>
          <p:sp>
            <p:nvSpPr>
              <p:cNvPr id="2546" name="Google Shape;2546;p354"/>
              <p:cNvSpPr/>
              <p:nvPr/>
            </p:nvSpPr>
            <p:spPr>
              <a:xfrm>
                <a:off x="10845870" y="2609477"/>
                <a:ext cx="4735274" cy="1491159"/>
              </a:xfrm>
              <a:prstGeom prst="roundRect">
                <a:avLst>
                  <a:gd fmla="val 16667" name="adj"/>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7" name="Google Shape;2547;p354"/>
              <p:cNvSpPr txBox="1"/>
              <p:nvPr/>
            </p:nvSpPr>
            <p:spPr>
              <a:xfrm>
                <a:off x="10965291" y="2801058"/>
                <a:ext cx="4496433"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Promotes a more controlled and orderly approach to change management</a:t>
                </a:r>
                <a:endParaRPr/>
              </a:p>
            </p:txBody>
          </p:sp>
        </p:grpSp>
        <p:grpSp>
          <p:nvGrpSpPr>
            <p:cNvPr id="2548" name="Google Shape;2548;p354"/>
            <p:cNvGrpSpPr/>
            <p:nvPr/>
          </p:nvGrpSpPr>
          <p:grpSpPr>
            <a:xfrm>
              <a:off x="1373843" y="4303497"/>
              <a:ext cx="4735274" cy="1491159"/>
              <a:chOff x="-587429" y="6237234"/>
              <a:chExt cx="4735274" cy="1491159"/>
            </a:xfrm>
          </p:grpSpPr>
          <p:sp>
            <p:nvSpPr>
              <p:cNvPr id="2549" name="Google Shape;2549;p354"/>
              <p:cNvSpPr/>
              <p:nvPr/>
            </p:nvSpPr>
            <p:spPr>
              <a:xfrm>
                <a:off x="-587429" y="6237234"/>
                <a:ext cx="4735274" cy="1491159"/>
              </a:xfrm>
              <a:prstGeom prst="roundRect">
                <a:avLst>
                  <a:gd fmla="val 16667" name="adj"/>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0" name="Google Shape;2550;p354"/>
              <p:cNvSpPr txBox="1"/>
              <p:nvPr/>
            </p:nvSpPr>
            <p:spPr>
              <a:xfrm>
                <a:off x="-468008" y="6428815"/>
                <a:ext cx="4496433"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Improves communication and collaboration between different departments</a:t>
                </a:r>
                <a:endParaRPr/>
              </a:p>
            </p:txBody>
          </p:sp>
        </p:grpSp>
      </p:gr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355"/>
          <p:cNvSpPr txBox="1"/>
          <p:nvPr>
            <p:ph type="title"/>
          </p:nvPr>
        </p:nvSpPr>
        <p:spPr>
          <a:xfrm>
            <a:off x="-10160" y="249756"/>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Change Management System Activities</a:t>
            </a:r>
            <a:endParaRPr>
              <a:solidFill>
                <a:srgbClr val="3F3F3F"/>
              </a:solidFill>
            </a:endParaRPr>
          </a:p>
        </p:txBody>
      </p:sp>
      <p:grpSp>
        <p:nvGrpSpPr>
          <p:cNvPr id="2557" name="Google Shape;2557;p355"/>
          <p:cNvGrpSpPr/>
          <p:nvPr/>
        </p:nvGrpSpPr>
        <p:grpSpPr>
          <a:xfrm>
            <a:off x="840857" y="1803469"/>
            <a:ext cx="14574286" cy="6471890"/>
            <a:chOff x="873330" y="1763713"/>
            <a:chExt cx="14574286" cy="6471890"/>
          </a:xfrm>
        </p:grpSpPr>
        <p:grpSp>
          <p:nvGrpSpPr>
            <p:cNvPr id="2558" name="Google Shape;2558;p355"/>
            <p:cNvGrpSpPr/>
            <p:nvPr/>
          </p:nvGrpSpPr>
          <p:grpSpPr>
            <a:xfrm>
              <a:off x="873330" y="2811916"/>
              <a:ext cx="6539947" cy="1919216"/>
              <a:chOff x="1166190" y="2989851"/>
              <a:chExt cx="6539947" cy="1919216"/>
            </a:xfrm>
          </p:grpSpPr>
          <p:sp>
            <p:nvSpPr>
              <p:cNvPr id="2559" name="Google Shape;2559;p355"/>
              <p:cNvSpPr/>
              <p:nvPr/>
            </p:nvSpPr>
            <p:spPr>
              <a:xfrm>
                <a:off x="1166190" y="2989851"/>
                <a:ext cx="6539947" cy="1919216"/>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0" name="Google Shape;2560;p355"/>
              <p:cNvSpPr txBox="1"/>
              <p:nvPr/>
            </p:nvSpPr>
            <p:spPr>
              <a:xfrm>
                <a:off x="1459049" y="3331534"/>
                <a:ext cx="5954229"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Impact analysis </a:t>
                </a:r>
                <a:r>
                  <a:rPr b="0" i="0" lang="en-US" sz="2200" u="none" cap="none" strike="noStrike">
                    <a:solidFill>
                      <a:srgbClr val="434343"/>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Before implementing any changes, it is important to analyze how they could affect the organization.</a:t>
                </a:r>
                <a:endParaRPr/>
              </a:p>
            </p:txBody>
          </p:sp>
        </p:grpSp>
        <p:grpSp>
          <p:nvGrpSpPr>
            <p:cNvPr id="2561" name="Google Shape;2561;p355"/>
            <p:cNvGrpSpPr/>
            <p:nvPr/>
          </p:nvGrpSpPr>
          <p:grpSpPr>
            <a:xfrm>
              <a:off x="873330" y="5174243"/>
              <a:ext cx="6539947" cy="1994625"/>
              <a:chOff x="1166189" y="5565050"/>
              <a:chExt cx="6539947" cy="1994625"/>
            </a:xfrm>
          </p:grpSpPr>
          <p:sp>
            <p:nvSpPr>
              <p:cNvPr id="2562" name="Google Shape;2562;p355"/>
              <p:cNvSpPr/>
              <p:nvPr/>
            </p:nvSpPr>
            <p:spPr>
              <a:xfrm>
                <a:off x="1166189" y="5565050"/>
                <a:ext cx="6539947" cy="1994625"/>
              </a:xfrm>
              <a:prstGeom prst="roundRect">
                <a:avLst>
                  <a:gd fmla="val 16667" name="adj"/>
                </a:avLst>
              </a:prstGeom>
              <a:solidFill>
                <a:srgbClr val="C4E0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3" name="Google Shape;2563;p355"/>
              <p:cNvSpPr txBox="1"/>
              <p:nvPr/>
            </p:nvSpPr>
            <p:spPr>
              <a:xfrm>
                <a:off x="1459048" y="5749768"/>
                <a:ext cx="5954229"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Maintenance window:</a:t>
                </a:r>
                <a:r>
                  <a:rPr b="0" i="0" lang="en-US" sz="2200" u="none" cap="none" strike="noStrike">
                    <a:solidFill>
                      <a:srgbClr val="434343"/>
                    </a:solidFill>
                    <a:latin typeface="Open Sans"/>
                    <a:ea typeface="Open Sans"/>
                    <a:cs typeface="Open Sans"/>
                    <a:sym typeface="Open Sans"/>
                  </a:rPr>
                  <a:t> A maintenance window is a pre-scheduled time for performing repairs and maintenance tasks.</a:t>
                </a:r>
                <a:endParaRPr b="0" i="0" sz="2200" u="none" cap="none" strike="noStrike">
                  <a:solidFill>
                    <a:srgbClr val="434343"/>
                  </a:solidFill>
                  <a:latin typeface="Open Sans"/>
                  <a:ea typeface="Open Sans"/>
                  <a:cs typeface="Open Sans"/>
                  <a:sym typeface="Open Sans"/>
                </a:endParaRPr>
              </a:p>
            </p:txBody>
          </p:sp>
        </p:grpSp>
        <p:grpSp>
          <p:nvGrpSpPr>
            <p:cNvPr id="2564" name="Google Shape;2564;p355"/>
            <p:cNvGrpSpPr/>
            <p:nvPr/>
          </p:nvGrpSpPr>
          <p:grpSpPr>
            <a:xfrm>
              <a:off x="8907669" y="1763713"/>
              <a:ext cx="6539947" cy="1615591"/>
              <a:chOff x="8907669" y="1763713"/>
              <a:chExt cx="6539947" cy="1615591"/>
            </a:xfrm>
          </p:grpSpPr>
          <p:sp>
            <p:nvSpPr>
              <p:cNvPr id="2565" name="Google Shape;2565;p355"/>
              <p:cNvSpPr/>
              <p:nvPr/>
            </p:nvSpPr>
            <p:spPr>
              <a:xfrm>
                <a:off x="8907669" y="1763713"/>
                <a:ext cx="6539947" cy="1615591"/>
              </a:xfrm>
              <a:prstGeom prst="roundRect">
                <a:avLst>
                  <a:gd fmla="val 16667" name="adj"/>
                </a:avLst>
              </a:prstGeom>
              <a:solidFill>
                <a:srgbClr val="FEE5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6" name="Google Shape;2566;p355"/>
              <p:cNvSpPr txBox="1"/>
              <p:nvPr/>
            </p:nvSpPr>
            <p:spPr>
              <a:xfrm>
                <a:off x="9200528" y="1953583"/>
                <a:ext cx="5954229"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Test analysis: </a:t>
                </a:r>
                <a:r>
                  <a:rPr b="0" i="0" lang="en-US" sz="2200" u="none" cap="none" strike="noStrike">
                    <a:solidFill>
                      <a:srgbClr val="434343"/>
                    </a:solidFill>
                    <a:latin typeface="Open Sans"/>
                    <a:ea typeface="Open Sans"/>
                    <a:cs typeface="Open Sans"/>
                    <a:sym typeface="Open Sans"/>
                  </a:rPr>
                  <a:t>Whenever a new security measure or change is implemented, it is wise to test it first</a:t>
                </a:r>
                <a:r>
                  <a:rPr b="1" i="0" lang="en-US" sz="2200" u="none" cap="none" strike="noStrike">
                    <a:solidFill>
                      <a:srgbClr val="434343"/>
                    </a:solidFill>
                    <a:latin typeface="Open Sans"/>
                    <a:ea typeface="Open Sans"/>
                    <a:cs typeface="Open Sans"/>
                    <a:sym typeface="Open Sans"/>
                  </a:rPr>
                  <a:t>.</a:t>
                </a:r>
                <a:endParaRPr b="0" i="0" sz="2200" u="none" cap="none" strike="noStrike">
                  <a:solidFill>
                    <a:srgbClr val="434343"/>
                  </a:solidFill>
                  <a:latin typeface="Open Sans"/>
                  <a:ea typeface="Open Sans"/>
                  <a:cs typeface="Open Sans"/>
                  <a:sym typeface="Open Sans"/>
                </a:endParaRPr>
              </a:p>
            </p:txBody>
          </p:sp>
        </p:grpSp>
        <p:grpSp>
          <p:nvGrpSpPr>
            <p:cNvPr id="2567" name="Google Shape;2567;p355"/>
            <p:cNvGrpSpPr/>
            <p:nvPr/>
          </p:nvGrpSpPr>
          <p:grpSpPr>
            <a:xfrm>
              <a:off x="8907669" y="4011932"/>
              <a:ext cx="6539947" cy="1919216"/>
              <a:chOff x="8864659" y="3949459"/>
              <a:chExt cx="6539947" cy="1919216"/>
            </a:xfrm>
          </p:grpSpPr>
          <p:sp>
            <p:nvSpPr>
              <p:cNvPr id="2568" name="Google Shape;2568;p355"/>
              <p:cNvSpPr/>
              <p:nvPr/>
            </p:nvSpPr>
            <p:spPr>
              <a:xfrm>
                <a:off x="8864659" y="3949459"/>
                <a:ext cx="6539947" cy="1919216"/>
              </a:xfrm>
              <a:prstGeom prst="roundRect">
                <a:avLst>
                  <a:gd fmla="val 16667" name="adj"/>
                </a:avLst>
              </a:prstGeom>
              <a:solidFill>
                <a:srgbClr val="F7CA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9" name="Google Shape;2569;p355"/>
              <p:cNvSpPr txBox="1"/>
              <p:nvPr/>
            </p:nvSpPr>
            <p:spPr>
              <a:xfrm>
                <a:off x="9200528" y="4315131"/>
                <a:ext cx="5954229"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Backout plan: </a:t>
                </a:r>
                <a:r>
                  <a:rPr b="0" i="0" lang="en-US" sz="2200" u="none" cap="none" strike="noStrike">
                    <a:solidFill>
                      <a:srgbClr val="3F3F3F"/>
                    </a:solidFill>
                    <a:latin typeface="Open Sans"/>
                    <a:ea typeface="Open Sans"/>
                    <a:cs typeface="Open Sans"/>
                    <a:sym typeface="Open Sans"/>
                  </a:rPr>
                  <a:t>A backout plan serves as a safety net during risky activities; it outlines how to undo a change if issues arise.</a:t>
                </a:r>
                <a:endParaRPr b="0" i="0" sz="2200" u="none" cap="none" strike="noStrike">
                  <a:solidFill>
                    <a:srgbClr val="434343"/>
                  </a:solidFill>
                  <a:latin typeface="Open Sans"/>
                  <a:ea typeface="Open Sans"/>
                  <a:cs typeface="Open Sans"/>
                  <a:sym typeface="Open Sans"/>
                </a:endParaRPr>
              </a:p>
            </p:txBody>
          </p:sp>
        </p:grpSp>
        <p:grpSp>
          <p:nvGrpSpPr>
            <p:cNvPr id="2570" name="Google Shape;2570;p355"/>
            <p:cNvGrpSpPr/>
            <p:nvPr/>
          </p:nvGrpSpPr>
          <p:grpSpPr>
            <a:xfrm>
              <a:off x="8907668" y="6507538"/>
              <a:ext cx="6539947" cy="1728065"/>
              <a:chOff x="8907669" y="6509268"/>
              <a:chExt cx="6539947" cy="1728065"/>
            </a:xfrm>
          </p:grpSpPr>
          <p:sp>
            <p:nvSpPr>
              <p:cNvPr id="2571" name="Google Shape;2571;p355"/>
              <p:cNvSpPr/>
              <p:nvPr/>
            </p:nvSpPr>
            <p:spPr>
              <a:xfrm>
                <a:off x="8907669" y="6509268"/>
                <a:ext cx="6539947" cy="1728065"/>
              </a:xfrm>
              <a:prstGeom prst="roundRect">
                <a:avLst>
                  <a:gd fmla="val 16667" name="adj"/>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2" name="Google Shape;2572;p355"/>
              <p:cNvSpPr txBox="1"/>
              <p:nvPr/>
            </p:nvSpPr>
            <p:spPr>
              <a:xfrm>
                <a:off x="9200528" y="6560706"/>
                <a:ext cx="5954229" cy="1625188"/>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Standard operating procedure</a:t>
                </a:r>
                <a:r>
                  <a:rPr b="0" i="0" lang="en-US" sz="2200" u="none" cap="none" strike="noStrike">
                    <a:solidFill>
                      <a:srgbClr val="3F3F3F"/>
                    </a:solidFill>
                    <a:latin typeface="Open Sans"/>
                    <a:ea typeface="Open Sans"/>
                    <a:cs typeface="Open Sans"/>
                    <a:sym typeface="Open Sans"/>
                  </a:rPr>
                  <a:t>: </a:t>
                </a:r>
                <a:r>
                  <a:rPr b="0" i="0" lang="en-US" sz="2200" u="none" cap="none" strike="noStrike">
                    <a:solidFill>
                      <a:srgbClr val="434343"/>
                    </a:solidFill>
                    <a:latin typeface="Open Sans"/>
                    <a:ea typeface="Open Sans"/>
                    <a:cs typeface="Open Sans"/>
                    <a:sym typeface="Open Sans"/>
                  </a:rPr>
                  <a:t>A standard operating procedure is similar to a rulebook that guides how tasks and processes should be performed.</a:t>
                </a:r>
                <a:endParaRPr/>
              </a:p>
            </p:txBody>
          </p:sp>
        </p:grpSp>
        <p:sp>
          <p:nvSpPr>
            <p:cNvPr id="2573" name="Google Shape;2573;p355"/>
            <p:cNvSpPr/>
            <p:nvPr/>
          </p:nvSpPr>
          <p:spPr>
            <a:xfrm>
              <a:off x="7860970" y="2219183"/>
              <a:ext cx="536713" cy="704651"/>
            </a:xfrm>
            <a:prstGeom prst="ellipse">
              <a:avLst/>
            </a:prstGeom>
            <a:solidFill>
              <a:srgbClr val="FEE5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4" name="Google Shape;2574;p355"/>
            <p:cNvSpPr/>
            <p:nvPr/>
          </p:nvSpPr>
          <p:spPr>
            <a:xfrm>
              <a:off x="7860970" y="3419199"/>
              <a:ext cx="536713" cy="704651"/>
            </a:xfrm>
            <a:prstGeom prst="ellipse">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5" name="Google Shape;2575;p355"/>
            <p:cNvSpPr/>
            <p:nvPr/>
          </p:nvSpPr>
          <p:spPr>
            <a:xfrm>
              <a:off x="7860970" y="4619215"/>
              <a:ext cx="536713" cy="704651"/>
            </a:xfrm>
            <a:prstGeom prst="ellipse">
              <a:avLst/>
            </a:prstGeom>
            <a:solidFill>
              <a:srgbClr val="F7CA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6" name="Google Shape;2576;p355"/>
            <p:cNvSpPr/>
            <p:nvPr/>
          </p:nvSpPr>
          <p:spPr>
            <a:xfrm>
              <a:off x="7860970" y="5819231"/>
              <a:ext cx="536713" cy="704651"/>
            </a:xfrm>
            <a:prstGeom prst="ellipse">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7" name="Google Shape;2577;p355"/>
            <p:cNvSpPr/>
            <p:nvPr/>
          </p:nvSpPr>
          <p:spPr>
            <a:xfrm>
              <a:off x="7860970" y="7019247"/>
              <a:ext cx="536713" cy="704651"/>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cxnSp>
        <p:nvCxnSpPr>
          <p:cNvPr id="2578" name="Google Shape;2578;p355"/>
          <p:cNvCxnSpPr/>
          <p:nvPr/>
        </p:nvCxnSpPr>
        <p:spPr>
          <a:xfrm>
            <a:off x="8365210" y="2611265"/>
            <a:ext cx="509986" cy="0"/>
          </a:xfrm>
          <a:prstGeom prst="straightConnector1">
            <a:avLst/>
          </a:prstGeom>
          <a:noFill/>
          <a:ln cap="flat" cmpd="sng" w="19050">
            <a:solidFill>
              <a:schemeClr val="accent4"/>
            </a:solidFill>
            <a:prstDash val="dash"/>
            <a:round/>
            <a:headEnd len="sm" w="sm" type="none"/>
            <a:tailEnd len="sm" w="sm" type="none"/>
          </a:ln>
        </p:spPr>
      </p:cxnSp>
      <p:cxnSp>
        <p:nvCxnSpPr>
          <p:cNvPr id="2579" name="Google Shape;2579;p355"/>
          <p:cNvCxnSpPr/>
          <p:nvPr/>
        </p:nvCxnSpPr>
        <p:spPr>
          <a:xfrm rot="10800000">
            <a:off x="7380804" y="3811280"/>
            <a:ext cx="447693" cy="1"/>
          </a:xfrm>
          <a:prstGeom prst="straightConnector1">
            <a:avLst/>
          </a:prstGeom>
          <a:noFill/>
          <a:ln cap="flat" cmpd="sng" w="19050">
            <a:solidFill>
              <a:schemeClr val="accent1"/>
            </a:solidFill>
            <a:prstDash val="dash"/>
            <a:round/>
            <a:headEnd len="sm" w="sm" type="none"/>
            <a:tailEnd len="sm" w="sm" type="none"/>
          </a:ln>
        </p:spPr>
      </p:cxnSp>
      <p:cxnSp>
        <p:nvCxnSpPr>
          <p:cNvPr id="2580" name="Google Shape;2580;p355"/>
          <p:cNvCxnSpPr/>
          <p:nvPr/>
        </p:nvCxnSpPr>
        <p:spPr>
          <a:xfrm flipH="1" rot="10800000">
            <a:off x="8365210" y="5011296"/>
            <a:ext cx="509986" cy="1"/>
          </a:xfrm>
          <a:prstGeom prst="straightConnector1">
            <a:avLst/>
          </a:prstGeom>
          <a:noFill/>
          <a:ln cap="flat" cmpd="sng" w="19050">
            <a:solidFill>
              <a:schemeClr val="accent2"/>
            </a:solidFill>
            <a:prstDash val="dash"/>
            <a:round/>
            <a:headEnd len="sm" w="sm" type="none"/>
            <a:tailEnd len="sm" w="sm" type="none"/>
          </a:ln>
        </p:spPr>
      </p:cxnSp>
      <p:cxnSp>
        <p:nvCxnSpPr>
          <p:cNvPr id="2581" name="Google Shape;2581;p355"/>
          <p:cNvCxnSpPr/>
          <p:nvPr/>
        </p:nvCxnSpPr>
        <p:spPr>
          <a:xfrm rot="10800000">
            <a:off x="7380804" y="6211312"/>
            <a:ext cx="447693" cy="1"/>
          </a:xfrm>
          <a:prstGeom prst="straightConnector1">
            <a:avLst/>
          </a:prstGeom>
          <a:noFill/>
          <a:ln cap="flat" cmpd="sng" w="19050">
            <a:solidFill>
              <a:schemeClr val="accent6"/>
            </a:solidFill>
            <a:prstDash val="dash"/>
            <a:round/>
            <a:headEnd len="sm" w="sm" type="none"/>
            <a:tailEnd len="sm" w="sm" type="none"/>
          </a:ln>
        </p:spPr>
      </p:cxnSp>
      <p:cxnSp>
        <p:nvCxnSpPr>
          <p:cNvPr id="2582" name="Google Shape;2582;p355"/>
          <p:cNvCxnSpPr/>
          <p:nvPr/>
        </p:nvCxnSpPr>
        <p:spPr>
          <a:xfrm flipH="1" rot="10800000">
            <a:off x="8365210" y="7411327"/>
            <a:ext cx="509985" cy="2"/>
          </a:xfrm>
          <a:prstGeom prst="straightConnector1">
            <a:avLst/>
          </a:prstGeom>
          <a:noFill/>
          <a:ln cap="flat" cmpd="sng" w="19050">
            <a:solidFill>
              <a:schemeClr val="accent5"/>
            </a:solidFill>
            <a:prstDash val="dash"/>
            <a:round/>
            <a:headEnd len="sm" w="sm" type="none"/>
            <a:tailEnd len="sm" w="sm" type="none"/>
          </a:ln>
        </p:spPr>
      </p:cxnSp>
      <p:cxnSp>
        <p:nvCxnSpPr>
          <p:cNvPr id="2583" name="Google Shape;2583;p355"/>
          <p:cNvCxnSpPr/>
          <p:nvPr/>
        </p:nvCxnSpPr>
        <p:spPr>
          <a:xfrm>
            <a:off x="8096854" y="2963590"/>
            <a:ext cx="0" cy="495365"/>
          </a:xfrm>
          <a:prstGeom prst="straightConnector1">
            <a:avLst/>
          </a:prstGeom>
          <a:noFill/>
          <a:ln cap="flat" cmpd="sng" w="19050">
            <a:solidFill>
              <a:srgbClr val="3F3F3F"/>
            </a:solidFill>
            <a:prstDash val="dash"/>
            <a:round/>
            <a:headEnd len="sm" w="sm" type="none"/>
            <a:tailEnd len="sm" w="sm" type="none"/>
          </a:ln>
        </p:spPr>
      </p:cxnSp>
      <p:cxnSp>
        <p:nvCxnSpPr>
          <p:cNvPr id="2584" name="Google Shape;2584;p355"/>
          <p:cNvCxnSpPr/>
          <p:nvPr/>
        </p:nvCxnSpPr>
        <p:spPr>
          <a:xfrm>
            <a:off x="8096854" y="4163606"/>
            <a:ext cx="0" cy="495365"/>
          </a:xfrm>
          <a:prstGeom prst="straightConnector1">
            <a:avLst/>
          </a:prstGeom>
          <a:noFill/>
          <a:ln cap="flat" cmpd="sng" w="19050">
            <a:solidFill>
              <a:srgbClr val="3F3F3F"/>
            </a:solidFill>
            <a:prstDash val="dash"/>
            <a:round/>
            <a:headEnd len="sm" w="sm" type="none"/>
            <a:tailEnd len="sm" w="sm" type="none"/>
          </a:ln>
        </p:spPr>
      </p:cxnSp>
      <p:cxnSp>
        <p:nvCxnSpPr>
          <p:cNvPr id="2585" name="Google Shape;2585;p355"/>
          <p:cNvCxnSpPr/>
          <p:nvPr/>
        </p:nvCxnSpPr>
        <p:spPr>
          <a:xfrm>
            <a:off x="8096854" y="5363622"/>
            <a:ext cx="0" cy="495365"/>
          </a:xfrm>
          <a:prstGeom prst="straightConnector1">
            <a:avLst/>
          </a:prstGeom>
          <a:noFill/>
          <a:ln cap="flat" cmpd="sng" w="19050">
            <a:solidFill>
              <a:srgbClr val="3F3F3F"/>
            </a:solidFill>
            <a:prstDash val="dash"/>
            <a:round/>
            <a:headEnd len="sm" w="sm" type="none"/>
            <a:tailEnd len="sm" w="sm" type="none"/>
          </a:ln>
        </p:spPr>
      </p:cxnSp>
      <p:cxnSp>
        <p:nvCxnSpPr>
          <p:cNvPr id="2586" name="Google Shape;2586;p355"/>
          <p:cNvCxnSpPr/>
          <p:nvPr/>
        </p:nvCxnSpPr>
        <p:spPr>
          <a:xfrm>
            <a:off x="8096854" y="6563638"/>
            <a:ext cx="0" cy="495365"/>
          </a:xfrm>
          <a:prstGeom prst="straightConnector1">
            <a:avLst/>
          </a:prstGeom>
          <a:noFill/>
          <a:ln cap="flat" cmpd="sng" w="19050">
            <a:solidFill>
              <a:srgbClr val="3F3F3F"/>
            </a:solidFill>
            <a:prstDash val="dash"/>
            <a:round/>
            <a:headEnd len="sm" w="sm" type="none"/>
            <a:tailEnd len="sm" w="sm" type="none"/>
          </a:ln>
        </p:spPr>
      </p:cxnSp>
      <p:sp>
        <p:nvSpPr>
          <p:cNvPr id="2587" name="Google Shape;2587;p355"/>
          <p:cNvSpPr/>
          <p:nvPr/>
        </p:nvSpPr>
        <p:spPr>
          <a:xfrm>
            <a:off x="3822700" y="836230"/>
            <a:ext cx="860433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356"/>
          <p:cNvSpPr txBox="1"/>
          <p:nvPr>
            <p:ph type="title"/>
          </p:nvPr>
        </p:nvSpPr>
        <p:spPr>
          <a:xfrm>
            <a:off x="508000" y="269634"/>
            <a:ext cx="1554480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Technical Implications</a:t>
            </a:r>
            <a:endParaRPr/>
          </a:p>
        </p:txBody>
      </p:sp>
      <p:grpSp>
        <p:nvGrpSpPr>
          <p:cNvPr id="2593" name="Google Shape;2593;p356"/>
          <p:cNvGrpSpPr/>
          <p:nvPr/>
        </p:nvGrpSpPr>
        <p:grpSpPr>
          <a:xfrm>
            <a:off x="1647687" y="2212075"/>
            <a:ext cx="12960626" cy="4958387"/>
            <a:chOff x="1647687" y="2078517"/>
            <a:chExt cx="12960626" cy="4958387"/>
          </a:xfrm>
        </p:grpSpPr>
        <p:grpSp>
          <p:nvGrpSpPr>
            <p:cNvPr id="2594" name="Google Shape;2594;p356"/>
            <p:cNvGrpSpPr/>
            <p:nvPr/>
          </p:nvGrpSpPr>
          <p:grpSpPr>
            <a:xfrm>
              <a:off x="1647687" y="2078517"/>
              <a:ext cx="8746435" cy="4958387"/>
              <a:chOff x="1647687" y="2078517"/>
              <a:chExt cx="8746435" cy="4958387"/>
            </a:xfrm>
          </p:grpSpPr>
          <p:sp>
            <p:nvSpPr>
              <p:cNvPr id="2595" name="Google Shape;2595;p356"/>
              <p:cNvSpPr/>
              <p:nvPr/>
            </p:nvSpPr>
            <p:spPr>
              <a:xfrm>
                <a:off x="1647687" y="2078517"/>
                <a:ext cx="8746435" cy="4958387"/>
              </a:xfrm>
              <a:prstGeom prst="roundRect">
                <a:avLst>
                  <a:gd fmla="val 16667" name="adj"/>
                </a:avLst>
              </a:prstGeom>
              <a:solidFill>
                <a:srgbClr val="FBE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6" name="Google Shape;2596;p356"/>
              <p:cNvSpPr txBox="1"/>
              <p:nvPr/>
            </p:nvSpPr>
            <p:spPr>
              <a:xfrm>
                <a:off x="1955634" y="2400132"/>
                <a:ext cx="8130540" cy="353648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Technical implications refer to the potential consequences of a technology-related decision or event in cybersecurity.</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They can involve changes to network infrastructure, security protocols, or additional server capacity after implementing new software or systems. </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is essential to understand all technical implications of any new or existing system to ensure that functionality and security are maintained.</a:t>
                </a:r>
                <a:endParaRPr b="0" i="0" sz="1000" u="none" cap="none" strike="noStrike">
                  <a:solidFill>
                    <a:srgbClr val="3F3F3F"/>
                  </a:solidFill>
                  <a:latin typeface="Open Sans"/>
                  <a:ea typeface="Open Sans"/>
                  <a:cs typeface="Open Sans"/>
                  <a:sym typeface="Open Sans"/>
                </a:endParaRPr>
              </a:p>
            </p:txBody>
          </p:sp>
        </p:grpSp>
        <p:pic>
          <p:nvPicPr>
            <p:cNvPr id="2597" name="Google Shape;2597;p356"/>
            <p:cNvPicPr preferRelativeResize="0"/>
            <p:nvPr/>
          </p:nvPicPr>
          <p:blipFill rotWithShape="1">
            <a:blip r:embed="rId3">
              <a:alphaModFix/>
            </a:blip>
            <a:srcRect b="0" l="0" r="0" t="0"/>
            <a:stretch/>
          </p:blipFill>
          <p:spPr>
            <a:xfrm>
              <a:off x="11063535" y="2785321"/>
              <a:ext cx="3544778" cy="3544778"/>
            </a:xfrm>
            <a:prstGeom prst="rect">
              <a:avLst/>
            </a:prstGeom>
            <a:noFill/>
            <a:ln>
              <a:noFill/>
            </a:ln>
          </p:spPr>
        </p:pic>
      </p:grpSp>
      <p:sp>
        <p:nvSpPr>
          <p:cNvPr id="2598" name="Google Shape;2598;p356"/>
          <p:cNvSpPr/>
          <p:nvPr/>
        </p:nvSpPr>
        <p:spPr>
          <a:xfrm>
            <a:off x="5651500" y="856080"/>
            <a:ext cx="4959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357"/>
          <p:cNvSpPr txBox="1"/>
          <p:nvPr>
            <p:ph type="title"/>
          </p:nvPr>
        </p:nvSpPr>
        <p:spPr>
          <a:xfrm>
            <a:off x="-10160" y="244386"/>
            <a:ext cx="16276320" cy="687244"/>
          </a:xfrm>
          <a:prstGeom prst="rect">
            <a:avLst/>
          </a:prstGeom>
          <a:noFill/>
          <a:ln>
            <a:noFill/>
          </a:ln>
        </p:spPr>
        <p:txBody>
          <a:bodyPr anchorCtr="0" anchor="ctr" bIns="45700" lIns="91425" spcFirstLastPara="1" rIns="91425" wrap="square" tIns="45700">
            <a:normAutofit/>
          </a:bodyPr>
          <a:lstStyle/>
          <a:p>
            <a:pPr indent="12191" lvl="0" marL="0" rtl="0" algn="ctr">
              <a:lnSpc>
                <a:spcPct val="90000"/>
              </a:lnSpc>
              <a:spcBef>
                <a:spcPts val="0"/>
              </a:spcBef>
              <a:spcAft>
                <a:spcPts val="0"/>
              </a:spcAft>
              <a:buSzPts val="4400"/>
              <a:buNone/>
            </a:pPr>
            <a:r>
              <a:rPr lang="en-US"/>
              <a:t>Technical Implications of Change Management</a:t>
            </a:r>
            <a:endParaRPr/>
          </a:p>
        </p:txBody>
      </p:sp>
      <p:grpSp>
        <p:nvGrpSpPr>
          <p:cNvPr id="2604" name="Google Shape;2604;p357"/>
          <p:cNvGrpSpPr/>
          <p:nvPr/>
        </p:nvGrpSpPr>
        <p:grpSpPr>
          <a:xfrm>
            <a:off x="2748617" y="1751581"/>
            <a:ext cx="10758766" cy="6387666"/>
            <a:chOff x="2752587" y="2000964"/>
            <a:chExt cx="10758766" cy="6387666"/>
          </a:xfrm>
        </p:grpSpPr>
        <p:sp>
          <p:nvSpPr>
            <p:cNvPr id="2605" name="Google Shape;2605;p357"/>
            <p:cNvSpPr/>
            <p:nvPr/>
          </p:nvSpPr>
          <p:spPr>
            <a:xfrm>
              <a:off x="2752587" y="2000964"/>
              <a:ext cx="4652199" cy="3110360"/>
            </a:xfrm>
            <a:prstGeom prst="roundRect">
              <a:avLst>
                <a:gd fmla="val 15378" name="adj"/>
              </a:avLst>
            </a:prstGeom>
            <a:solidFill>
              <a:srgbClr val="BBD6EE"/>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12700" lvl="0" marL="0" marR="0" rtl="0" algn="ctr">
                <a:lnSpc>
                  <a:spcPct val="114000"/>
                </a:lnSpc>
                <a:spcBef>
                  <a:spcPts val="10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Downtime</a:t>
              </a:r>
              <a:endParaRPr b="0" i="0" sz="2200" u="none" cap="none" strike="noStrike">
                <a:solidFill>
                  <a:srgbClr val="3F3F3F"/>
                </a:solidFill>
                <a:latin typeface="Open Sans"/>
                <a:ea typeface="Open Sans"/>
                <a:cs typeface="Open Sans"/>
                <a:sym typeface="Open Sans"/>
              </a:endParaRPr>
            </a:p>
            <a:p>
              <a:pPr indent="12700" lvl="0" marL="0" marR="0" rtl="0" algn="ctr">
                <a:lnSpc>
                  <a:spcPct val="114000"/>
                </a:lnSpc>
                <a:spcBef>
                  <a:spcPts val="10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Downtime adversely affects  revenue. To minimize this, we will implement a business continuity plan to prevent it.</a:t>
              </a:r>
              <a:endParaRPr b="0" i="0" sz="2200" u="none" cap="none" strike="noStrike">
                <a:solidFill>
                  <a:srgbClr val="3F3F3F"/>
                </a:solidFill>
                <a:latin typeface="Open Sans"/>
                <a:ea typeface="Open Sans"/>
                <a:cs typeface="Open Sans"/>
                <a:sym typeface="Open Sans"/>
              </a:endParaRPr>
            </a:p>
          </p:txBody>
        </p:sp>
        <p:sp>
          <p:nvSpPr>
            <p:cNvPr id="2606" name="Google Shape;2606;p357"/>
            <p:cNvSpPr/>
            <p:nvPr/>
          </p:nvSpPr>
          <p:spPr>
            <a:xfrm>
              <a:off x="4567686" y="5506278"/>
              <a:ext cx="7120629" cy="2882352"/>
            </a:xfrm>
            <a:prstGeom prst="roundRect">
              <a:avLst>
                <a:gd fmla="val 15378" name="adj"/>
              </a:avLst>
            </a:prstGeom>
            <a:solidFill>
              <a:srgbClr val="FEE599"/>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1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Application restart</a:t>
              </a:r>
              <a:endParaRPr/>
            </a:p>
            <a:p>
              <a:pPr indent="0" lvl="0" marL="0" marR="0" rtl="0" algn="ctr">
                <a:lnSpc>
                  <a:spcPct val="100000"/>
                </a:lnSpc>
                <a:spcBef>
                  <a:spcPts val="0"/>
                </a:spcBef>
                <a:spcAft>
                  <a:spcPts val="0"/>
                </a:spcAft>
                <a:buNone/>
              </a:pPr>
              <a:r>
                <a:t/>
              </a:r>
              <a:endParaRPr b="0" i="0" sz="11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Application restart vulnerabilities refer to potential security weaknesses that may arise when an application is restarted. Inadequate restart procedures can lead to data inconsistencies or corruption.</a:t>
              </a:r>
              <a:endParaRPr/>
            </a:p>
          </p:txBody>
        </p:sp>
        <p:sp>
          <p:nvSpPr>
            <p:cNvPr id="2607" name="Google Shape;2607;p357"/>
            <p:cNvSpPr/>
            <p:nvPr/>
          </p:nvSpPr>
          <p:spPr>
            <a:xfrm>
              <a:off x="8859154" y="2000964"/>
              <a:ext cx="4652199" cy="3110360"/>
            </a:xfrm>
            <a:prstGeom prst="roundRect">
              <a:avLst>
                <a:gd fmla="val 15378" name="adj"/>
              </a:avLst>
            </a:prstGeom>
            <a:solidFill>
              <a:srgbClr val="F7CAAC"/>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13334" lvl="0" marL="0" marR="5080" rtl="0" algn="ctr">
                <a:lnSpc>
                  <a:spcPct val="114000"/>
                </a:lnSpc>
                <a:spcBef>
                  <a:spcPts val="10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Service restart</a:t>
              </a:r>
              <a:endParaRPr b="0" i="0" sz="2200" u="none" cap="none" strike="noStrike">
                <a:solidFill>
                  <a:srgbClr val="3F3F3F"/>
                </a:solidFill>
                <a:latin typeface="Open Sans"/>
                <a:ea typeface="Open Sans"/>
                <a:cs typeface="Open Sans"/>
                <a:sym typeface="Open Sans"/>
              </a:endParaRPr>
            </a:p>
            <a:p>
              <a:pPr indent="13334" lvl="0" marL="0" marR="5080" rtl="0" algn="ctr">
                <a:lnSpc>
                  <a:spcPct val="114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Shutting down or rebooting systems can disrupt legitimate user access to computing resources and hinder incident response and recovery efforts.</a:t>
              </a:r>
              <a:endParaRPr b="0" i="0" sz="2200" u="none" cap="none" strike="noStrike">
                <a:solidFill>
                  <a:srgbClr val="3F3F3F"/>
                </a:solidFill>
                <a:latin typeface="Open Sans"/>
                <a:ea typeface="Open Sans"/>
                <a:cs typeface="Open Sans"/>
                <a:sym typeface="Open Sans"/>
              </a:endParaRPr>
            </a:p>
          </p:txBody>
        </p:sp>
      </p:grpSp>
      <p:sp>
        <p:nvSpPr>
          <p:cNvPr id="2608" name="Google Shape;2608;p357"/>
          <p:cNvSpPr/>
          <p:nvPr/>
        </p:nvSpPr>
        <p:spPr>
          <a:xfrm>
            <a:off x="2959100" y="830832"/>
            <a:ext cx="10344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358"/>
          <p:cNvSpPr/>
          <p:nvPr/>
        </p:nvSpPr>
        <p:spPr>
          <a:xfrm>
            <a:off x="1844263" y="3422646"/>
            <a:ext cx="5832543" cy="3110208"/>
          </a:xfrm>
          <a:prstGeom prst="roundRect">
            <a:avLst>
              <a:gd fmla="val 13599" name="adj"/>
            </a:avLst>
          </a:prstGeom>
          <a:solidFill>
            <a:srgbClr val="C4E0B2"/>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13970" lvl="0" marL="0" marR="5080" rtl="0" algn="ctr">
              <a:lnSpc>
                <a:spcPct val="114000"/>
              </a:lnSpc>
              <a:spcBef>
                <a:spcPts val="1000"/>
              </a:spcBef>
              <a:spcAft>
                <a:spcPts val="0"/>
              </a:spcAft>
              <a:buNone/>
            </a:pPr>
            <a:r>
              <a:rPr b="1" i="0" lang="en-US" sz="2200" u="none" cap="none" strike="noStrike">
                <a:solidFill>
                  <a:srgbClr val="3F3F3F"/>
                </a:solidFill>
                <a:latin typeface="Open Sans"/>
                <a:ea typeface="Open Sans"/>
                <a:cs typeface="Open Sans"/>
                <a:sym typeface="Open Sans"/>
              </a:rPr>
              <a:t>Legacy application</a:t>
            </a:r>
            <a:endParaRPr/>
          </a:p>
          <a:p>
            <a:pPr indent="13970" lvl="0" marL="0" marR="5080" rtl="0" algn="ctr">
              <a:lnSpc>
                <a:spcPct val="114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These are software that has been used for a long time, often with outdated security and no vendor support</a:t>
            </a:r>
            <a:r>
              <a:rPr b="0" i="0" lang="en-US" sz="2200" u="none" cap="none" strike="noStrike">
                <a:solidFill>
                  <a:schemeClr val="dk1"/>
                </a:solidFill>
                <a:latin typeface="Open Sans"/>
                <a:ea typeface="Open Sans"/>
                <a:cs typeface="Open Sans"/>
                <a:sym typeface="Open Sans"/>
              </a:rPr>
              <a:t>.</a:t>
            </a:r>
            <a:endParaRPr b="0" i="0" sz="2200" u="none" cap="none" strike="noStrike">
              <a:solidFill>
                <a:schemeClr val="dk1"/>
              </a:solidFill>
              <a:latin typeface="Open Sans"/>
              <a:ea typeface="Open Sans"/>
              <a:cs typeface="Open Sans"/>
              <a:sym typeface="Open Sans"/>
            </a:endParaRPr>
          </a:p>
        </p:txBody>
      </p:sp>
      <p:sp>
        <p:nvSpPr>
          <p:cNvPr id="2614" name="Google Shape;2614;p358"/>
          <p:cNvSpPr/>
          <p:nvPr/>
        </p:nvSpPr>
        <p:spPr>
          <a:xfrm>
            <a:off x="8599072" y="3422646"/>
            <a:ext cx="5832544" cy="3110208"/>
          </a:xfrm>
          <a:prstGeom prst="roundRect">
            <a:avLst>
              <a:gd fmla="val 14377" name="adj"/>
            </a:avLst>
          </a:prstGeom>
          <a:solidFill>
            <a:srgbClr val="D8E2F3"/>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13970" lvl="0" marL="0" marR="5080" rtl="0" algn="ctr">
              <a:lnSpc>
                <a:spcPct val="114000"/>
              </a:lnSpc>
              <a:spcBef>
                <a:spcPts val="10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Dependencies</a:t>
            </a:r>
            <a:endParaRPr b="1" i="0" sz="2200" u="none" cap="none" strike="noStrike">
              <a:solidFill>
                <a:srgbClr val="3F3F3F"/>
              </a:solidFill>
              <a:latin typeface="Open Sans"/>
              <a:ea typeface="Open Sans"/>
              <a:cs typeface="Open Sans"/>
              <a:sym typeface="Open Sans"/>
            </a:endParaRPr>
          </a:p>
          <a:p>
            <a:pPr indent="13970" lvl="0" marL="0" marR="5080" rtl="0" algn="ctr">
              <a:lnSpc>
                <a:spcPct val="114000"/>
              </a:lnSpc>
              <a:spcBef>
                <a:spcPts val="10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Services, such as the IP Helper service, depend on other services or system components to run before they can start running. </a:t>
            </a:r>
            <a:endParaRPr/>
          </a:p>
        </p:txBody>
      </p:sp>
      <p:sp>
        <p:nvSpPr>
          <p:cNvPr id="2615" name="Google Shape;2615;p358"/>
          <p:cNvSpPr txBox="1"/>
          <p:nvPr>
            <p:ph type="title"/>
          </p:nvPr>
        </p:nvSpPr>
        <p:spPr>
          <a:xfrm>
            <a:off x="-10160" y="244386"/>
            <a:ext cx="16276320" cy="687244"/>
          </a:xfrm>
          <a:prstGeom prst="rect">
            <a:avLst/>
          </a:prstGeom>
          <a:noFill/>
          <a:ln>
            <a:noFill/>
          </a:ln>
        </p:spPr>
        <p:txBody>
          <a:bodyPr anchorCtr="0" anchor="ctr" bIns="45700" lIns="91425" spcFirstLastPara="1" rIns="91425" wrap="square" tIns="45700">
            <a:normAutofit/>
          </a:bodyPr>
          <a:lstStyle/>
          <a:p>
            <a:pPr indent="12191" lvl="0" marL="0" rtl="0" algn="ctr">
              <a:lnSpc>
                <a:spcPct val="90000"/>
              </a:lnSpc>
              <a:spcBef>
                <a:spcPts val="0"/>
              </a:spcBef>
              <a:spcAft>
                <a:spcPts val="0"/>
              </a:spcAft>
              <a:buSzPts val="4400"/>
              <a:buNone/>
            </a:pPr>
            <a:r>
              <a:rPr lang="en-US"/>
              <a:t>Technical Implications of Change Management</a:t>
            </a:r>
            <a:endParaRPr/>
          </a:p>
        </p:txBody>
      </p:sp>
      <p:sp>
        <p:nvSpPr>
          <p:cNvPr id="2616" name="Google Shape;2616;p358"/>
          <p:cNvSpPr/>
          <p:nvPr/>
        </p:nvSpPr>
        <p:spPr>
          <a:xfrm>
            <a:off x="2959100" y="830832"/>
            <a:ext cx="10344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359"/>
          <p:cNvSpPr txBox="1"/>
          <p:nvPr>
            <p:ph type="title"/>
          </p:nvPr>
        </p:nvSpPr>
        <p:spPr>
          <a:xfrm>
            <a:off x="-10160" y="309390"/>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t>Whitelist or Blacklist or Restricted Activities</a:t>
            </a:r>
            <a:endParaRPr>
              <a:latin typeface="Open Sans"/>
              <a:ea typeface="Open Sans"/>
              <a:cs typeface="Open Sans"/>
              <a:sym typeface="Open Sans"/>
            </a:endParaRPr>
          </a:p>
        </p:txBody>
      </p:sp>
      <p:sp>
        <p:nvSpPr>
          <p:cNvPr id="2622" name="Google Shape;2622;p359"/>
          <p:cNvSpPr/>
          <p:nvPr/>
        </p:nvSpPr>
        <p:spPr>
          <a:xfrm>
            <a:off x="3670300" y="856080"/>
            <a:ext cx="89178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623" name="Google Shape;2623;p359"/>
          <p:cNvGrpSpPr/>
          <p:nvPr/>
        </p:nvGrpSpPr>
        <p:grpSpPr>
          <a:xfrm>
            <a:off x="980822" y="5079327"/>
            <a:ext cx="14294356" cy="2732826"/>
            <a:chOff x="1162876" y="5079327"/>
            <a:chExt cx="14294356" cy="2732826"/>
          </a:xfrm>
        </p:grpSpPr>
        <p:sp>
          <p:nvSpPr>
            <p:cNvPr id="2624" name="Google Shape;2624;p359"/>
            <p:cNvSpPr/>
            <p:nvPr/>
          </p:nvSpPr>
          <p:spPr>
            <a:xfrm>
              <a:off x="4065330" y="5079327"/>
              <a:ext cx="11391902" cy="2732826"/>
            </a:xfrm>
            <a:prstGeom prst="roundRect">
              <a:avLst>
                <a:gd fmla="val 6667" name="adj"/>
              </a:avLst>
            </a:prstGeom>
            <a:solidFill>
              <a:srgbClr val="E6E7E0"/>
            </a:solidFill>
            <a:ln>
              <a:noFill/>
            </a:ln>
          </p:spPr>
          <p:txBody>
            <a:bodyPr anchorCtr="0" anchor="ctr" bIns="0" lIns="0" spcFirstLastPara="1" rIns="0" wrap="square" tIns="0">
              <a:noAutofit/>
            </a:bodyPr>
            <a:lstStyle/>
            <a:p>
              <a:pPr indent="0" lvl="0" marL="337820" marR="127000" rtl="0" algn="l">
                <a:lnSpc>
                  <a:spcPct val="150000"/>
                </a:lnSpc>
                <a:spcBef>
                  <a:spcPts val="0"/>
                </a:spcBef>
                <a:spcAft>
                  <a:spcPts val="0"/>
                </a:spcAft>
                <a:buNone/>
              </a:pPr>
              <a:r>
                <a:t/>
              </a:r>
              <a:endParaRPr b="0" i="0" sz="100" u="none" cap="none" strike="noStrike">
                <a:solidFill>
                  <a:srgbClr val="3F3F3F"/>
                </a:solidFill>
                <a:latin typeface="Open Sans"/>
                <a:ea typeface="Open Sans"/>
                <a:cs typeface="Open Sans"/>
                <a:sym typeface="Open Sans"/>
              </a:endParaRPr>
            </a:p>
            <a:p>
              <a:pPr indent="-355600" lvl="0" marL="693420" marR="127000" rtl="0" algn="l">
                <a:lnSpc>
                  <a:spcPct val="113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A deny list or blocklist prevents access to specified users and can be used on a firewall to deny access.</a:t>
              </a:r>
              <a:endParaRPr b="0" i="0" sz="2200" u="none" cap="none" strike="noStrike">
                <a:solidFill>
                  <a:srgbClr val="404040"/>
                </a:solidFill>
                <a:latin typeface="Open Sans"/>
                <a:ea typeface="Open Sans"/>
                <a:cs typeface="Open Sans"/>
                <a:sym typeface="Open Sans"/>
              </a:endParaRPr>
            </a:p>
            <a:p>
              <a:pPr indent="-215900" lvl="0" marL="693420" marR="127000" rtl="0" algn="l">
                <a:lnSpc>
                  <a:spcPct val="113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55600" lvl="0" marL="693420" marR="127000" rtl="0" algn="l">
                <a:lnSpc>
                  <a:spcPct val="113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blocklist prevents harmful applications from running; it requires you to specify which applications should be denied.</a:t>
              </a:r>
              <a:endParaRPr/>
            </a:p>
            <a:p>
              <a:pPr indent="-215900" lvl="0" marL="693420" marR="127000" rtl="0" algn="l">
                <a:lnSpc>
                  <a:spcPct val="113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55600" lvl="0" marL="693420" marR="127000" rtl="0" algn="l">
                <a:lnSpc>
                  <a:spcPct val="113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blocklist also prevents unauthorized users from gaining access to your network.</a:t>
              </a:r>
              <a:endParaRPr b="0" i="0" sz="2200" u="none" cap="none" strike="noStrike">
                <a:solidFill>
                  <a:srgbClr val="3F3F3F"/>
                </a:solidFill>
                <a:latin typeface="Open Sans"/>
                <a:ea typeface="Open Sans"/>
                <a:cs typeface="Open Sans"/>
                <a:sym typeface="Open Sans"/>
              </a:endParaRPr>
            </a:p>
          </p:txBody>
        </p:sp>
        <p:grpSp>
          <p:nvGrpSpPr>
            <p:cNvPr id="2625" name="Google Shape;2625;p359"/>
            <p:cNvGrpSpPr/>
            <p:nvPr/>
          </p:nvGrpSpPr>
          <p:grpSpPr>
            <a:xfrm>
              <a:off x="1162876" y="5300101"/>
              <a:ext cx="3128919" cy="2291279"/>
              <a:chOff x="1162876" y="4465218"/>
              <a:chExt cx="3128919" cy="2291279"/>
            </a:xfrm>
          </p:grpSpPr>
          <p:sp>
            <p:nvSpPr>
              <p:cNvPr id="2626" name="Google Shape;2626;p359"/>
              <p:cNvSpPr/>
              <p:nvPr/>
            </p:nvSpPr>
            <p:spPr>
              <a:xfrm>
                <a:off x="1162876" y="4465218"/>
                <a:ext cx="2667001" cy="2291279"/>
              </a:xfrm>
              <a:prstGeom prst="roundRect">
                <a:avLst>
                  <a:gd fmla="val 6667"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535353"/>
                  </a:buClr>
                  <a:buSzPts val="2600"/>
                  <a:buFont typeface="Open Sans"/>
                  <a:buNone/>
                </a:pPr>
                <a:r>
                  <a:rPr b="1" i="0" lang="en-US" sz="2200" u="none" cap="none" strike="noStrike">
                    <a:solidFill>
                      <a:srgbClr val="3F3F3F"/>
                    </a:solidFill>
                    <a:latin typeface="Open Sans"/>
                    <a:ea typeface="Open Sans"/>
                    <a:cs typeface="Open Sans"/>
                    <a:sym typeface="Open Sans"/>
                  </a:rPr>
                  <a:t>Blacklist or Deny lists</a:t>
                </a:r>
                <a:endParaRPr b="0" i="0" sz="2200" u="none" cap="none" strike="noStrike">
                  <a:solidFill>
                    <a:srgbClr val="3F3F3F"/>
                  </a:solidFill>
                  <a:latin typeface="Open Sans"/>
                  <a:ea typeface="Open Sans"/>
                  <a:cs typeface="Open Sans"/>
                  <a:sym typeface="Open Sans"/>
                </a:endParaRPr>
              </a:p>
            </p:txBody>
          </p:sp>
          <p:sp>
            <p:nvSpPr>
              <p:cNvPr id="2627" name="Google Shape;2627;p359"/>
              <p:cNvSpPr/>
              <p:nvPr/>
            </p:nvSpPr>
            <p:spPr>
              <a:xfrm>
                <a:off x="3762496" y="5395457"/>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2628" name="Google Shape;2628;p359"/>
          <p:cNvSpPr/>
          <p:nvPr/>
        </p:nvSpPr>
        <p:spPr>
          <a:xfrm>
            <a:off x="3883276" y="2034526"/>
            <a:ext cx="11391902" cy="2732826"/>
          </a:xfrm>
          <a:prstGeom prst="roundRect">
            <a:avLst>
              <a:gd fmla="val 8000" name="adj"/>
            </a:avLst>
          </a:prstGeom>
          <a:solidFill>
            <a:srgbClr val="E6E7E0"/>
          </a:solidFill>
          <a:ln>
            <a:noFill/>
          </a:ln>
        </p:spPr>
        <p:txBody>
          <a:bodyPr anchorCtr="0" anchor="ctr" bIns="0" lIns="0" spcFirstLastPara="1" rIns="0" wrap="square" tIns="0">
            <a:noAutofit/>
          </a:bodyPr>
          <a:lstStyle/>
          <a:p>
            <a:pPr indent="-342900" lvl="0" marL="681038" marR="127000" rtl="0" algn="l">
              <a:lnSpc>
                <a:spcPct val="113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An allow list grants access only to specified users and can be used on a firewall or by AppLocker to control which applications and files can run.</a:t>
            </a:r>
            <a:endParaRPr b="0" i="0" sz="2200" u="none" cap="none" strike="noStrike">
              <a:solidFill>
                <a:srgbClr val="3F3F3F"/>
              </a:solidFill>
              <a:latin typeface="Open Sans"/>
              <a:ea typeface="Open Sans"/>
              <a:cs typeface="Open Sans"/>
              <a:sym typeface="Open Sans"/>
            </a:endParaRPr>
          </a:p>
          <a:p>
            <a:pPr indent="-203200" lvl="0" marL="681038" marR="127000" rtl="0" algn="l">
              <a:lnSpc>
                <a:spcPct val="113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681038" marR="127000" rtl="0" algn="l">
              <a:lnSpc>
                <a:spcPct val="113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whitelist ensures that only approved applications can be installed or run.</a:t>
            </a:r>
            <a:endParaRPr/>
          </a:p>
          <a:p>
            <a:pPr indent="0" lvl="0" marL="338138" marR="127000" rtl="0" algn="l">
              <a:lnSpc>
                <a:spcPct val="113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0" marL="681038" marR="127000" rtl="0" algn="l">
              <a:lnSpc>
                <a:spcPct val="113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Any application absent on an allow list or whitelist will be denied access.</a:t>
            </a:r>
            <a:endParaRPr/>
          </a:p>
        </p:txBody>
      </p:sp>
      <p:grpSp>
        <p:nvGrpSpPr>
          <p:cNvPr id="2629" name="Google Shape;2629;p359"/>
          <p:cNvGrpSpPr/>
          <p:nvPr/>
        </p:nvGrpSpPr>
        <p:grpSpPr>
          <a:xfrm>
            <a:off x="980822" y="2255300"/>
            <a:ext cx="3128919" cy="2291279"/>
            <a:chOff x="1162876" y="4465218"/>
            <a:chExt cx="3128919" cy="2291279"/>
          </a:xfrm>
        </p:grpSpPr>
        <p:sp>
          <p:nvSpPr>
            <p:cNvPr id="2630" name="Google Shape;2630;p359"/>
            <p:cNvSpPr/>
            <p:nvPr/>
          </p:nvSpPr>
          <p:spPr>
            <a:xfrm>
              <a:off x="1162876" y="4465218"/>
              <a:ext cx="2667001" cy="2291279"/>
            </a:xfrm>
            <a:prstGeom prst="roundRect">
              <a:avLst>
                <a:gd fmla="val 6667"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535353"/>
                </a:buClr>
                <a:buSzPts val="2600"/>
                <a:buFont typeface="Open Sans"/>
                <a:buNone/>
              </a:pPr>
              <a:r>
                <a:rPr b="1" i="0" lang="en-US" sz="2200" u="none" cap="none" strike="noStrike">
                  <a:solidFill>
                    <a:srgbClr val="3F3F3F"/>
                  </a:solidFill>
                  <a:latin typeface="Open Sans"/>
                  <a:ea typeface="Open Sans"/>
                  <a:cs typeface="Open Sans"/>
                  <a:sym typeface="Open Sans"/>
                </a:rPr>
                <a:t>Whitelists or Allow lists</a:t>
              </a:r>
              <a:endParaRPr b="0" i="0" sz="2200" u="none" cap="none" strike="noStrike">
                <a:solidFill>
                  <a:srgbClr val="3F3F3F"/>
                </a:solidFill>
                <a:latin typeface="Open Sans"/>
                <a:ea typeface="Open Sans"/>
                <a:cs typeface="Open Sans"/>
                <a:sym typeface="Open Sans"/>
              </a:endParaRPr>
            </a:p>
          </p:txBody>
        </p:sp>
        <p:sp>
          <p:nvSpPr>
            <p:cNvPr id="2631" name="Google Shape;2631;p359"/>
            <p:cNvSpPr/>
            <p:nvPr/>
          </p:nvSpPr>
          <p:spPr>
            <a:xfrm>
              <a:off x="3762496" y="5395457"/>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360"/>
          <p:cNvSpPr txBox="1"/>
          <p:nvPr>
            <p:ph type="title"/>
          </p:nvPr>
        </p:nvSpPr>
        <p:spPr>
          <a:xfrm>
            <a:off x="-10160" y="309390"/>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t>Whitelist or Blacklist or Restricted Activities</a:t>
            </a:r>
            <a:endParaRPr>
              <a:latin typeface="Open Sans"/>
              <a:ea typeface="Open Sans"/>
              <a:cs typeface="Open Sans"/>
              <a:sym typeface="Open Sans"/>
            </a:endParaRPr>
          </a:p>
        </p:txBody>
      </p:sp>
      <p:grpSp>
        <p:nvGrpSpPr>
          <p:cNvPr id="2637" name="Google Shape;2637;p360"/>
          <p:cNvGrpSpPr/>
          <p:nvPr/>
        </p:nvGrpSpPr>
        <p:grpSpPr>
          <a:xfrm>
            <a:off x="960900" y="3426073"/>
            <a:ext cx="14334200" cy="2732825"/>
            <a:chOff x="1202632" y="3426073"/>
            <a:chExt cx="14334200" cy="2732825"/>
          </a:xfrm>
        </p:grpSpPr>
        <p:sp>
          <p:nvSpPr>
            <p:cNvPr id="2638" name="Google Shape;2638;p360"/>
            <p:cNvSpPr/>
            <p:nvPr/>
          </p:nvSpPr>
          <p:spPr>
            <a:xfrm>
              <a:off x="4144930" y="3426073"/>
              <a:ext cx="11391902" cy="2732825"/>
            </a:xfrm>
            <a:prstGeom prst="roundRect">
              <a:avLst>
                <a:gd fmla="val 8000" name="adj"/>
              </a:avLst>
            </a:prstGeom>
            <a:solidFill>
              <a:srgbClr val="E6E7E0"/>
            </a:solidFill>
            <a:ln>
              <a:noFill/>
            </a:ln>
          </p:spPr>
          <p:txBody>
            <a:bodyPr anchorCtr="0" anchor="ctr" bIns="0" lIns="0" spcFirstLastPara="1" rIns="0" wrap="square" tIns="0">
              <a:noAutofit/>
            </a:bodyPr>
            <a:lstStyle/>
            <a:p>
              <a:pPr indent="0" lvl="0" marL="508000" marR="127000" rtl="0" algn="l">
                <a:lnSpc>
                  <a:spcPct val="110000"/>
                </a:lnSpc>
                <a:spcBef>
                  <a:spcPts val="0"/>
                </a:spcBef>
                <a:spcAft>
                  <a:spcPts val="0"/>
                </a:spcAft>
                <a:buClr>
                  <a:srgbClr val="3F3F3F"/>
                </a:buClr>
                <a:buSzPts val="2200"/>
                <a:buFont typeface="Open Sans"/>
                <a:buNone/>
              </a:pPr>
              <a:r>
                <a:t/>
              </a:r>
              <a:endParaRPr b="0" i="0" sz="2000" u="none" cap="none" strike="noStrike">
                <a:solidFill>
                  <a:srgbClr val="3F3F3F"/>
                </a:solidFill>
                <a:latin typeface="Open Sans"/>
                <a:ea typeface="Open Sans"/>
                <a:cs typeface="Open Sans"/>
                <a:sym typeface="Open Sans"/>
              </a:endParaRPr>
            </a:p>
            <a:p>
              <a:pPr indent="0" lvl="0" marL="508000" marR="127000" rtl="0" algn="l">
                <a:lnSpc>
                  <a:spcPct val="110000"/>
                </a:lnSpc>
                <a:spcBef>
                  <a:spcPts val="0"/>
                </a:spcBef>
                <a:spcAft>
                  <a:spcPts val="0"/>
                </a:spcAft>
                <a:buClr>
                  <a:srgbClr val="3F3F3F"/>
                </a:buClr>
                <a:buSzPts val="2200"/>
                <a:buFont typeface="Open Sans"/>
                <a:buNone/>
              </a:pPr>
              <a:r>
                <a:t/>
              </a:r>
              <a:endParaRPr b="0" i="0" sz="2000" u="none" cap="none" strike="noStrike">
                <a:solidFill>
                  <a:srgbClr val="3F3F3F"/>
                </a:solidFill>
                <a:latin typeface="Open Sans"/>
                <a:ea typeface="Open Sans"/>
                <a:cs typeface="Open Sans"/>
                <a:sym typeface="Open Sans"/>
              </a:endParaRPr>
            </a:p>
            <a:p>
              <a:pPr indent="-342900" lvl="0" marL="850900" marR="127000" rtl="0" algn="l">
                <a:lnSpc>
                  <a:spcPct val="112999"/>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Restricted activities prevent actions that could potentially lead to vulnerabilities or disruptions. </a:t>
              </a:r>
              <a:endParaRPr b="0" i="0" sz="2200" u="none" cap="none" strike="noStrike">
                <a:solidFill>
                  <a:srgbClr val="000000"/>
                </a:solidFill>
                <a:latin typeface="Open Sans"/>
                <a:ea typeface="Open Sans"/>
                <a:cs typeface="Open Sans"/>
                <a:sym typeface="Open Sans"/>
              </a:endParaRPr>
            </a:p>
            <a:p>
              <a:pPr indent="-146050" lvl="0" marL="285750" marR="127000" rtl="0" algn="l">
                <a:lnSpc>
                  <a:spcPct val="112999"/>
                </a:lnSpc>
                <a:spcBef>
                  <a:spcPts val="0"/>
                </a:spcBef>
                <a:spcAft>
                  <a:spcPts val="0"/>
                </a:spcAft>
                <a:buClr>
                  <a:srgbClr val="000000"/>
                </a:buClr>
                <a:buSzPts val="2200"/>
                <a:buFont typeface="Arial"/>
                <a:buNone/>
              </a:pPr>
              <a:r>
                <a:t/>
              </a:r>
              <a:endParaRPr b="0" i="0" sz="1200" u="none" cap="none" strike="noStrike">
                <a:solidFill>
                  <a:srgbClr val="000000"/>
                </a:solidFill>
                <a:latin typeface="Arial"/>
                <a:ea typeface="Arial"/>
                <a:cs typeface="Arial"/>
                <a:sym typeface="Arial"/>
              </a:endParaRPr>
            </a:p>
            <a:p>
              <a:pPr indent="-342900" lvl="0" marL="850900" marR="127000" rtl="0" algn="l">
                <a:lnSpc>
                  <a:spcPct val="113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These activities include unauthorized software installations, unauthorized system modifications, direct access to critical servers, and unauthorized access to sensitive data or data transfers.</a:t>
              </a:r>
              <a:endParaRPr b="0" i="0" sz="2000" u="none" cap="none" strike="noStrike">
                <a:solidFill>
                  <a:srgbClr val="000000"/>
                </a:solidFill>
                <a:latin typeface="Arial"/>
                <a:ea typeface="Arial"/>
                <a:cs typeface="Arial"/>
                <a:sym typeface="Arial"/>
              </a:endParaRPr>
            </a:p>
            <a:p>
              <a:pPr indent="-203200" lvl="0" marL="850900" marR="127000" rtl="0" algn="l">
                <a:lnSpc>
                  <a:spcPct val="112999"/>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508000" marR="127000" rtl="0" algn="l">
                <a:lnSpc>
                  <a:spcPct val="110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p:txBody>
        </p:sp>
        <p:grpSp>
          <p:nvGrpSpPr>
            <p:cNvPr id="2639" name="Google Shape;2639;p360"/>
            <p:cNvGrpSpPr/>
            <p:nvPr/>
          </p:nvGrpSpPr>
          <p:grpSpPr>
            <a:xfrm>
              <a:off x="1202632" y="3797131"/>
              <a:ext cx="3167104" cy="1990708"/>
              <a:chOff x="1162876" y="3530424"/>
              <a:chExt cx="3167104" cy="1990708"/>
            </a:xfrm>
          </p:grpSpPr>
          <p:sp>
            <p:nvSpPr>
              <p:cNvPr id="2640" name="Google Shape;2640;p360"/>
              <p:cNvSpPr/>
              <p:nvPr/>
            </p:nvSpPr>
            <p:spPr>
              <a:xfrm>
                <a:off x="1162876" y="3530424"/>
                <a:ext cx="2667001" cy="1990708"/>
              </a:xfrm>
              <a:prstGeom prst="roundRect">
                <a:avLst>
                  <a:gd fmla="val 8000"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535353"/>
                  </a:buClr>
                  <a:buSzPts val="2600"/>
                  <a:buFont typeface="Open Sans"/>
                  <a:buNone/>
                </a:pPr>
                <a:r>
                  <a:rPr b="1" i="0" lang="en-US" sz="2200" u="none" cap="none" strike="noStrike">
                    <a:solidFill>
                      <a:srgbClr val="3F3F3F"/>
                    </a:solidFill>
                    <a:latin typeface="Open Sans"/>
                    <a:ea typeface="Open Sans"/>
                    <a:cs typeface="Open Sans"/>
                    <a:sym typeface="Open Sans"/>
                  </a:rPr>
                  <a:t>Restricted activities</a:t>
                </a:r>
                <a:endParaRPr b="0" i="0" sz="2200" u="none" cap="none" strike="noStrike">
                  <a:solidFill>
                    <a:srgbClr val="3F3F3F"/>
                  </a:solidFill>
                  <a:latin typeface="Open Sans"/>
                  <a:ea typeface="Open Sans"/>
                  <a:cs typeface="Open Sans"/>
                  <a:sym typeface="Open Sans"/>
                </a:endParaRPr>
              </a:p>
            </p:txBody>
          </p:sp>
          <p:sp>
            <p:nvSpPr>
              <p:cNvPr id="2641" name="Google Shape;2641;p360"/>
              <p:cNvSpPr/>
              <p:nvPr/>
            </p:nvSpPr>
            <p:spPr>
              <a:xfrm>
                <a:off x="3800681" y="4310378"/>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2642" name="Google Shape;2642;p360"/>
          <p:cNvSpPr/>
          <p:nvPr/>
        </p:nvSpPr>
        <p:spPr>
          <a:xfrm>
            <a:off x="3670300" y="856080"/>
            <a:ext cx="89178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a:t>
            </a:r>
            <a:endParaRPr>
              <a:latin typeface="Open Sans"/>
              <a:ea typeface="Open Sans"/>
              <a:cs typeface="Open Sans"/>
              <a:sym typeface="Open Sans"/>
            </a:endParaRPr>
          </a:p>
        </p:txBody>
      </p:sp>
      <p:pic>
        <p:nvPicPr>
          <p:cNvPr id="262" name="Google Shape;262;p12"/>
          <p:cNvPicPr preferRelativeResize="0"/>
          <p:nvPr/>
        </p:nvPicPr>
        <p:blipFill rotWithShape="1">
          <a:blip r:embed="rId3">
            <a:alphaModFix/>
          </a:blip>
          <a:srcRect b="0" l="0" r="0" t="0"/>
          <a:stretch/>
        </p:blipFill>
        <p:spPr>
          <a:xfrm>
            <a:off x="6238425" y="4009800"/>
            <a:ext cx="3779150" cy="3779150"/>
          </a:xfrm>
          <a:prstGeom prst="rect">
            <a:avLst/>
          </a:prstGeom>
          <a:noFill/>
          <a:ln>
            <a:noFill/>
          </a:ln>
        </p:spPr>
      </p:pic>
      <p:sp>
        <p:nvSpPr>
          <p:cNvPr id="263" name="Google Shape;263;p12"/>
          <p:cNvSpPr txBox="1"/>
          <p:nvPr/>
        </p:nvSpPr>
        <p:spPr>
          <a:xfrm>
            <a:off x="6358150" y="3486600"/>
            <a:ext cx="35397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Confidentiality</a:t>
            </a:r>
            <a:endParaRPr b="0" i="0" sz="1400" u="none" cap="none" strike="noStrike">
              <a:solidFill>
                <a:srgbClr val="000000"/>
              </a:solidFill>
              <a:latin typeface="Arial"/>
              <a:ea typeface="Arial"/>
              <a:cs typeface="Arial"/>
              <a:sym typeface="Arial"/>
            </a:endParaRPr>
          </a:p>
        </p:txBody>
      </p:sp>
      <p:sp>
        <p:nvSpPr>
          <p:cNvPr id="264" name="Google Shape;264;p12"/>
          <p:cNvSpPr txBox="1"/>
          <p:nvPr/>
        </p:nvSpPr>
        <p:spPr>
          <a:xfrm>
            <a:off x="4140825" y="7171900"/>
            <a:ext cx="2097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Integrity</a:t>
            </a:r>
            <a:endParaRPr b="0" i="0" sz="1400" u="none" cap="none" strike="noStrike">
              <a:solidFill>
                <a:srgbClr val="000000"/>
              </a:solidFill>
              <a:latin typeface="Arial"/>
              <a:ea typeface="Arial"/>
              <a:cs typeface="Arial"/>
              <a:sym typeface="Arial"/>
            </a:endParaRPr>
          </a:p>
        </p:txBody>
      </p:sp>
      <p:sp>
        <p:nvSpPr>
          <p:cNvPr id="265" name="Google Shape;265;p12"/>
          <p:cNvSpPr txBox="1"/>
          <p:nvPr/>
        </p:nvSpPr>
        <p:spPr>
          <a:xfrm>
            <a:off x="10017575" y="7171900"/>
            <a:ext cx="2406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Availability</a:t>
            </a:r>
            <a:endParaRPr b="0" i="0" sz="1400" u="none" cap="none" strike="noStrike">
              <a:solidFill>
                <a:srgbClr val="000000"/>
              </a:solidFill>
              <a:latin typeface="Arial"/>
              <a:ea typeface="Arial"/>
              <a:cs typeface="Arial"/>
              <a:sym typeface="Arial"/>
            </a:endParaRPr>
          </a:p>
        </p:txBody>
      </p:sp>
      <p:sp>
        <p:nvSpPr>
          <p:cNvPr id="266" name="Google Shape;266;p12"/>
          <p:cNvSpPr txBox="1"/>
          <p:nvPr/>
        </p:nvSpPr>
        <p:spPr>
          <a:xfrm>
            <a:off x="7669524" y="6067425"/>
            <a:ext cx="982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CIA</a:t>
            </a:r>
            <a:endParaRPr b="1" i="0" sz="1400" u="none" cap="none" strike="noStrike">
              <a:solidFill>
                <a:srgbClr val="000000"/>
              </a:solidFill>
              <a:latin typeface="Arial"/>
              <a:ea typeface="Arial"/>
              <a:cs typeface="Arial"/>
              <a:sym typeface="Arial"/>
            </a:endParaRPr>
          </a:p>
        </p:txBody>
      </p:sp>
      <p:sp>
        <p:nvSpPr>
          <p:cNvPr id="267" name="Google Shape;267;p12"/>
          <p:cNvSpPr/>
          <p:nvPr/>
        </p:nvSpPr>
        <p:spPr>
          <a:xfrm>
            <a:off x="3071100" y="1638207"/>
            <a:ext cx="10618625" cy="13815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This stands for confidentiality, integrity, and availability, which are the primary goals of cybersecurity.</a:t>
            </a:r>
            <a:endParaRPr b="0" i="0" sz="2200" u="none" cap="none" strike="noStrike">
              <a:solidFill>
                <a:srgbClr val="3F3F3F"/>
              </a:solidFill>
              <a:latin typeface="Open Sans"/>
              <a:ea typeface="Open Sans"/>
              <a:cs typeface="Open Sans"/>
              <a:sym typeface="Open Sans"/>
            </a:endParaRPr>
          </a:p>
        </p:txBody>
      </p:sp>
      <p:sp>
        <p:nvSpPr>
          <p:cNvPr id="268" name="Google Shape;268;p12"/>
          <p:cNvSpPr/>
          <p:nvPr/>
        </p:nvSpPr>
        <p:spPr>
          <a:xfrm>
            <a:off x="7137400" y="816352"/>
            <a:ext cx="19983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361"/>
          <p:cNvSpPr txBox="1"/>
          <p:nvPr>
            <p:ph type="title"/>
          </p:nvPr>
        </p:nvSpPr>
        <p:spPr>
          <a:xfrm>
            <a:off x="-10160" y="309390"/>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Documentation</a:t>
            </a:r>
            <a:endParaRPr/>
          </a:p>
        </p:txBody>
      </p:sp>
      <p:pic>
        <p:nvPicPr>
          <p:cNvPr id="2649" name="Google Shape;2649;p361"/>
          <p:cNvPicPr preferRelativeResize="0"/>
          <p:nvPr/>
        </p:nvPicPr>
        <p:blipFill rotWithShape="1">
          <a:blip r:embed="rId3">
            <a:alphaModFix/>
          </a:blip>
          <a:srcRect b="0" l="0" r="0" t="0"/>
          <a:stretch/>
        </p:blipFill>
        <p:spPr>
          <a:xfrm>
            <a:off x="6239257" y="1974698"/>
            <a:ext cx="3777486" cy="2155549"/>
          </a:xfrm>
          <a:prstGeom prst="rect">
            <a:avLst/>
          </a:prstGeom>
          <a:noFill/>
          <a:ln>
            <a:noFill/>
          </a:ln>
        </p:spPr>
      </p:pic>
      <p:grpSp>
        <p:nvGrpSpPr>
          <p:cNvPr id="2650" name="Google Shape;2650;p361"/>
          <p:cNvGrpSpPr/>
          <p:nvPr/>
        </p:nvGrpSpPr>
        <p:grpSpPr>
          <a:xfrm>
            <a:off x="1417984" y="4453591"/>
            <a:ext cx="13420033" cy="3711019"/>
            <a:chOff x="1011584" y="4712005"/>
            <a:chExt cx="13420033" cy="3711019"/>
          </a:xfrm>
        </p:grpSpPr>
        <p:sp>
          <p:nvSpPr>
            <p:cNvPr id="2651" name="Google Shape;2651;p361"/>
            <p:cNvSpPr/>
            <p:nvPr/>
          </p:nvSpPr>
          <p:spPr>
            <a:xfrm>
              <a:off x="1011584" y="4712005"/>
              <a:ext cx="13420033" cy="3711019"/>
            </a:xfrm>
            <a:prstGeom prst="roundRect">
              <a:avLst>
                <a:gd fmla="val 7506" name="adj"/>
              </a:avLst>
            </a:prstGeom>
            <a:solidFill>
              <a:srgbClr val="D5DB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2" name="Google Shape;2652;p361"/>
            <p:cNvSpPr txBox="1"/>
            <p:nvPr/>
          </p:nvSpPr>
          <p:spPr>
            <a:xfrm>
              <a:off x="1269969" y="4905457"/>
              <a:ext cx="12903262" cy="332411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Documentation plays a critical role in successful change management. </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Comprehensive documentation of changes promotes transparency, accountability, and a clear understanding of the modifications being made. </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Well-documented changes facilitate tracking of modifications, making it easier to identify the individuals responsible for the changes and the reasons behind the modifications.</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This, in turn, enhances security by minimizing the risk of unauthorized or unaccounted alterations.</a:t>
              </a:r>
              <a:endParaRPr b="0" i="0" sz="2200" u="none" cap="none" strike="noStrike">
                <a:solidFill>
                  <a:srgbClr val="3F3F3F"/>
                </a:solidFill>
                <a:latin typeface="Open Sans"/>
                <a:ea typeface="Open Sans"/>
                <a:cs typeface="Open Sans"/>
                <a:sym typeface="Open Sans"/>
              </a:endParaRPr>
            </a:p>
          </p:txBody>
        </p:sp>
      </p:grpSp>
      <p:sp>
        <p:nvSpPr>
          <p:cNvPr id="2653" name="Google Shape;2653;p361"/>
          <p:cNvSpPr/>
          <p:nvPr/>
        </p:nvSpPr>
        <p:spPr>
          <a:xfrm>
            <a:off x="6400800" y="856108"/>
            <a:ext cx="34707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362"/>
          <p:cNvSpPr/>
          <p:nvPr/>
        </p:nvSpPr>
        <p:spPr>
          <a:xfrm>
            <a:off x="2290007" y="2048601"/>
            <a:ext cx="5034639" cy="2821573"/>
          </a:xfrm>
          <a:prstGeom prst="roundRect">
            <a:avLst>
              <a:gd fmla="val 10904" name="adj"/>
            </a:avLst>
          </a:prstGeom>
          <a:solidFill>
            <a:srgbClr val="DDEAF6"/>
          </a:solidFill>
          <a:ln>
            <a:noFill/>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12700" lvl="0" marL="0" marR="0" rtl="0" algn="ctr">
              <a:lnSpc>
                <a:spcPct val="114000"/>
              </a:lnSpc>
              <a:spcBef>
                <a:spcPts val="10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Change management framework</a:t>
            </a:r>
            <a:r>
              <a:rPr b="0" i="0" lang="en-US" sz="2200" u="none" cap="none" strike="noStrike">
                <a:solidFill>
                  <a:srgbClr val="3F3F3F"/>
                </a:solidFill>
                <a:latin typeface="Open Sans"/>
                <a:ea typeface="Open Sans"/>
                <a:cs typeface="Open Sans"/>
                <a:sym typeface="Open Sans"/>
              </a:rPr>
              <a:t>: </a:t>
            </a:r>
            <a:endParaRPr/>
          </a:p>
          <a:p>
            <a:pPr indent="12700" lvl="0" marL="0" marR="0" rtl="0" algn="ctr">
              <a:lnSpc>
                <a:spcPct val="114000"/>
              </a:lnSpc>
              <a:spcBef>
                <a:spcPts val="10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This document outlines the overall approach your organization takes to change management.</a:t>
            </a:r>
            <a:endParaRPr b="0" i="0" sz="2200" u="none" cap="none" strike="noStrike">
              <a:solidFill>
                <a:srgbClr val="3F3F3F"/>
              </a:solidFill>
              <a:latin typeface="Open Sans"/>
              <a:ea typeface="Open Sans"/>
              <a:cs typeface="Open Sans"/>
              <a:sym typeface="Open Sans"/>
            </a:endParaRPr>
          </a:p>
        </p:txBody>
      </p:sp>
      <p:sp>
        <p:nvSpPr>
          <p:cNvPr id="2659" name="Google Shape;2659;p362"/>
          <p:cNvSpPr txBox="1"/>
          <p:nvPr>
            <p:ph type="title"/>
          </p:nvPr>
        </p:nvSpPr>
        <p:spPr>
          <a:xfrm>
            <a:off x="-10160" y="264264"/>
            <a:ext cx="16276320" cy="687244"/>
          </a:xfrm>
          <a:prstGeom prst="rect">
            <a:avLst/>
          </a:prstGeom>
          <a:noFill/>
          <a:ln>
            <a:noFill/>
          </a:ln>
        </p:spPr>
        <p:txBody>
          <a:bodyPr anchorCtr="0" anchor="ctr" bIns="45700" lIns="91425" spcFirstLastPara="1" rIns="91425" wrap="square" tIns="45700">
            <a:normAutofit/>
          </a:bodyPr>
          <a:lstStyle/>
          <a:p>
            <a:pPr indent="12191" lvl="0" marL="0" rtl="0" algn="ctr">
              <a:lnSpc>
                <a:spcPct val="90000"/>
              </a:lnSpc>
              <a:spcBef>
                <a:spcPts val="0"/>
              </a:spcBef>
              <a:spcAft>
                <a:spcPts val="0"/>
              </a:spcAft>
              <a:buSzPts val="4400"/>
              <a:buNone/>
            </a:pPr>
            <a:r>
              <a:rPr lang="en-US">
                <a:solidFill>
                  <a:srgbClr val="3F3F3F"/>
                </a:solidFill>
              </a:rPr>
              <a:t>Change Management Documentation</a:t>
            </a:r>
            <a:endParaRPr>
              <a:solidFill>
                <a:srgbClr val="3F3F3F"/>
              </a:solidFill>
            </a:endParaRPr>
          </a:p>
        </p:txBody>
      </p:sp>
      <p:sp>
        <p:nvSpPr>
          <p:cNvPr id="2660" name="Google Shape;2660;p362"/>
          <p:cNvSpPr/>
          <p:nvPr/>
        </p:nvSpPr>
        <p:spPr>
          <a:xfrm>
            <a:off x="8958545" y="2048601"/>
            <a:ext cx="5034639" cy="2821573"/>
          </a:xfrm>
          <a:prstGeom prst="roundRect">
            <a:avLst>
              <a:gd fmla="val 10904" name="adj"/>
            </a:avLst>
          </a:prstGeom>
          <a:solidFill>
            <a:srgbClr val="FBE4D4"/>
          </a:solidFill>
          <a:ln>
            <a:noFill/>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13334" lvl="0" marL="0" marR="5080" rtl="0" algn="ctr">
              <a:lnSpc>
                <a:spcPct val="114000"/>
              </a:lnSpc>
              <a:spcBef>
                <a:spcPts val="10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Change request forms</a:t>
            </a:r>
            <a:r>
              <a:rPr b="0" i="0" lang="en-US" sz="2200" u="none" cap="none" strike="noStrike">
                <a:solidFill>
                  <a:srgbClr val="3F3F3F"/>
                </a:solidFill>
                <a:latin typeface="Open Sans"/>
                <a:ea typeface="Open Sans"/>
                <a:cs typeface="Open Sans"/>
                <a:sym typeface="Open Sans"/>
              </a:rPr>
              <a:t>: </a:t>
            </a:r>
            <a:endParaRPr/>
          </a:p>
          <a:p>
            <a:pPr indent="13334" lvl="0" marL="0" marR="5080" rtl="0" algn="ctr">
              <a:lnSpc>
                <a:spcPct val="114000"/>
              </a:lnSpc>
              <a:spcBef>
                <a:spcPts val="10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These forms capture details about proposed changes, including the nature of the change, its rationale, potential impacts, and resource requirements.</a:t>
            </a:r>
            <a:endParaRPr b="0" i="0" sz="2200" u="none" cap="none" strike="noStrike">
              <a:solidFill>
                <a:srgbClr val="3F3F3F"/>
              </a:solidFill>
              <a:latin typeface="Open Sans"/>
              <a:ea typeface="Open Sans"/>
              <a:cs typeface="Open Sans"/>
              <a:sym typeface="Open Sans"/>
            </a:endParaRPr>
          </a:p>
        </p:txBody>
      </p:sp>
      <p:sp>
        <p:nvSpPr>
          <p:cNvPr id="2661" name="Google Shape;2661;p362"/>
          <p:cNvSpPr/>
          <p:nvPr/>
        </p:nvSpPr>
        <p:spPr>
          <a:xfrm>
            <a:off x="5610681" y="5540219"/>
            <a:ext cx="5034639" cy="2816087"/>
          </a:xfrm>
          <a:prstGeom prst="roundRect">
            <a:avLst>
              <a:gd fmla="val 10904" name="adj"/>
            </a:avLst>
          </a:prstGeom>
          <a:solidFill>
            <a:srgbClr val="C4E0B2"/>
          </a:solidFill>
          <a:ln>
            <a:noFill/>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1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Change approval process: </a:t>
            </a:r>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This document outlines the steps involved in getting a change proposal approved, including who needs to review it and the criteria they will use.</a:t>
            </a:r>
            <a:endParaRPr/>
          </a:p>
        </p:txBody>
      </p:sp>
      <p:sp>
        <p:nvSpPr>
          <p:cNvPr id="2662" name="Google Shape;2662;p362"/>
          <p:cNvSpPr/>
          <p:nvPr/>
        </p:nvSpPr>
        <p:spPr>
          <a:xfrm>
            <a:off x="3987800" y="850710"/>
            <a:ext cx="8292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363"/>
          <p:cNvSpPr txBox="1"/>
          <p:nvPr>
            <p:ph type="title"/>
          </p:nvPr>
        </p:nvSpPr>
        <p:spPr>
          <a:xfrm>
            <a:off x="-10160" y="264264"/>
            <a:ext cx="16276320" cy="687244"/>
          </a:xfrm>
          <a:prstGeom prst="rect">
            <a:avLst/>
          </a:prstGeom>
          <a:noFill/>
          <a:ln>
            <a:noFill/>
          </a:ln>
        </p:spPr>
        <p:txBody>
          <a:bodyPr anchorCtr="0" anchor="ctr" bIns="45700" lIns="91425" spcFirstLastPara="1" rIns="91425" wrap="square" tIns="45700">
            <a:normAutofit/>
          </a:bodyPr>
          <a:lstStyle/>
          <a:p>
            <a:pPr indent="12191" lvl="0" marL="0" rtl="0" algn="ctr">
              <a:lnSpc>
                <a:spcPct val="90000"/>
              </a:lnSpc>
              <a:spcBef>
                <a:spcPts val="0"/>
              </a:spcBef>
              <a:spcAft>
                <a:spcPts val="0"/>
              </a:spcAft>
              <a:buSzPts val="4400"/>
              <a:buNone/>
            </a:pPr>
            <a:r>
              <a:rPr lang="en-US"/>
              <a:t>Change Management Documentation</a:t>
            </a:r>
            <a:endParaRPr/>
          </a:p>
        </p:txBody>
      </p:sp>
      <p:sp>
        <p:nvSpPr>
          <p:cNvPr id="2668" name="Google Shape;2668;p363"/>
          <p:cNvSpPr/>
          <p:nvPr/>
        </p:nvSpPr>
        <p:spPr>
          <a:xfrm>
            <a:off x="2290007" y="2048601"/>
            <a:ext cx="5034639" cy="2821573"/>
          </a:xfrm>
          <a:prstGeom prst="roundRect">
            <a:avLst>
              <a:gd fmla="val 10904" name="adj"/>
            </a:avLst>
          </a:prstGeom>
          <a:solidFill>
            <a:srgbClr val="DDEAF6"/>
          </a:solidFill>
          <a:ln>
            <a:noFill/>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13970" lvl="0" marL="0" marR="5080" rtl="0" algn="ctr">
              <a:lnSpc>
                <a:spcPct val="114000"/>
              </a:lnSpc>
              <a:spcBef>
                <a:spcPts val="1000"/>
              </a:spcBef>
              <a:spcAft>
                <a:spcPts val="0"/>
              </a:spcAft>
              <a:buNone/>
            </a:pPr>
            <a:r>
              <a:rPr b="1" i="0" lang="en-US" sz="2200" u="none" cap="none" strike="noStrike">
                <a:solidFill>
                  <a:srgbClr val="3F3F3F"/>
                </a:solidFill>
                <a:latin typeface="Open Sans"/>
                <a:ea typeface="Open Sans"/>
                <a:cs typeface="Open Sans"/>
                <a:sym typeface="Open Sans"/>
              </a:rPr>
              <a:t>Implementation plans: </a:t>
            </a:r>
            <a:endParaRPr/>
          </a:p>
          <a:p>
            <a:pPr indent="13970" lvl="0" marL="0" marR="5080" rtl="0" algn="ctr">
              <a:lnSpc>
                <a:spcPct val="114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These plans detail the specific steps involved in implementing a change, including timelines, responsibilities, training needs, and communication strategies.</a:t>
            </a:r>
            <a:endParaRPr b="0" i="0" sz="2200" u="none" cap="none" strike="noStrike">
              <a:solidFill>
                <a:srgbClr val="3F3F3F"/>
              </a:solidFill>
              <a:latin typeface="Open Sans"/>
              <a:ea typeface="Open Sans"/>
              <a:cs typeface="Open Sans"/>
              <a:sym typeface="Open Sans"/>
            </a:endParaRPr>
          </a:p>
        </p:txBody>
      </p:sp>
      <p:sp>
        <p:nvSpPr>
          <p:cNvPr id="2669" name="Google Shape;2669;p363"/>
          <p:cNvSpPr/>
          <p:nvPr/>
        </p:nvSpPr>
        <p:spPr>
          <a:xfrm>
            <a:off x="8962349" y="2048601"/>
            <a:ext cx="5034639" cy="2821573"/>
          </a:xfrm>
          <a:prstGeom prst="roundRect">
            <a:avLst>
              <a:gd fmla="val 10904" name="adj"/>
            </a:avLst>
          </a:prstGeom>
          <a:solidFill>
            <a:srgbClr val="FBE4D4"/>
          </a:solidFill>
          <a:ln>
            <a:noFill/>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13970" lvl="0" marL="0" marR="5080" rtl="0" algn="ctr">
              <a:lnSpc>
                <a:spcPct val="114000"/>
              </a:lnSpc>
              <a:spcBef>
                <a:spcPts val="10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Change impact assessments</a:t>
            </a:r>
            <a:r>
              <a:rPr b="0" i="0" lang="en-US" sz="2200" u="none" cap="none" strike="noStrike">
                <a:solidFill>
                  <a:srgbClr val="3F3F3F"/>
                </a:solidFill>
                <a:latin typeface="Open Sans"/>
                <a:ea typeface="Open Sans"/>
                <a:cs typeface="Open Sans"/>
                <a:sym typeface="Open Sans"/>
              </a:rPr>
              <a:t>: </a:t>
            </a:r>
            <a:endParaRPr/>
          </a:p>
          <a:p>
            <a:pPr indent="13970" lvl="0" marL="0" marR="5080" rtl="0" algn="ctr">
              <a:lnSpc>
                <a:spcPct val="114000"/>
              </a:lnSpc>
              <a:spcBef>
                <a:spcPts val="10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These assessments evaluate the potential impact of a change on different areas of the business, such as costs, resources, and employee morale.</a:t>
            </a:r>
            <a:endParaRPr b="0" i="0" sz="2200" u="none" cap="none" strike="noStrike">
              <a:solidFill>
                <a:srgbClr val="3F3F3F"/>
              </a:solidFill>
              <a:latin typeface="Open Sans"/>
              <a:ea typeface="Open Sans"/>
              <a:cs typeface="Open Sans"/>
              <a:sym typeface="Open Sans"/>
            </a:endParaRPr>
          </a:p>
        </p:txBody>
      </p:sp>
      <p:sp>
        <p:nvSpPr>
          <p:cNvPr id="2670" name="Google Shape;2670;p363"/>
          <p:cNvSpPr/>
          <p:nvPr/>
        </p:nvSpPr>
        <p:spPr>
          <a:xfrm>
            <a:off x="5610681" y="5540219"/>
            <a:ext cx="5034639" cy="2821573"/>
          </a:xfrm>
          <a:prstGeom prst="roundRect">
            <a:avLst>
              <a:gd fmla="val 10904" name="adj"/>
            </a:avLst>
          </a:prstGeom>
          <a:solidFill>
            <a:srgbClr val="C4E0B2"/>
          </a:solidFill>
          <a:ln>
            <a:noFill/>
          </a:ln>
          <a:effectLst>
            <a:outerShdw blurRad="50800" rotWithShape="0" algn="t" dir="5400000" dist="38100">
              <a:srgbClr val="000000">
                <a:alpha val="40000"/>
              </a:srgbClr>
            </a:outerShdw>
          </a:effectLst>
        </p:spPr>
        <p:txBody>
          <a:bodyPr anchorCtr="0" anchor="t" bIns="45700" lIns="45700" spcFirstLastPara="1" rIns="45700" wrap="square" tIns="45700">
            <a:noAutofit/>
          </a:bodyPr>
          <a:lstStyle/>
          <a:p>
            <a:pPr indent="13970" lvl="0" marL="0" marR="5080" rtl="0" algn="ctr">
              <a:lnSpc>
                <a:spcPct val="114000"/>
              </a:lnSpc>
              <a:spcBef>
                <a:spcPts val="1000"/>
              </a:spcBef>
              <a:spcAft>
                <a:spcPts val="0"/>
              </a:spcAft>
              <a:buNone/>
            </a:pPr>
            <a:r>
              <a:rPr b="1" i="0" lang="en-US" sz="2200" u="none" cap="none" strike="noStrike">
                <a:solidFill>
                  <a:srgbClr val="3F3F3F"/>
                </a:solidFill>
                <a:latin typeface="Open Sans"/>
                <a:ea typeface="Open Sans"/>
                <a:cs typeface="Open Sans"/>
                <a:sym typeface="Open Sans"/>
              </a:rPr>
              <a:t>Metrics and evaluation criteria: </a:t>
            </a:r>
            <a:endParaRPr/>
          </a:p>
          <a:p>
            <a:pPr indent="13970" lvl="0" marL="0" marR="5080" rtl="0" algn="ctr">
              <a:lnSpc>
                <a:spcPct val="114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These documents define how the success of a change initiative will be measured, including factors such as user adoption rates and cost savings.</a:t>
            </a:r>
            <a:endParaRPr b="0" i="0" sz="2200" u="none" cap="none" strike="noStrike">
              <a:solidFill>
                <a:srgbClr val="3F3F3F"/>
              </a:solidFill>
              <a:latin typeface="Open Sans"/>
              <a:ea typeface="Open Sans"/>
              <a:cs typeface="Open Sans"/>
              <a:sym typeface="Open Sans"/>
            </a:endParaRPr>
          </a:p>
        </p:txBody>
      </p:sp>
      <p:sp>
        <p:nvSpPr>
          <p:cNvPr id="2671" name="Google Shape;2671;p363"/>
          <p:cNvSpPr/>
          <p:nvPr/>
        </p:nvSpPr>
        <p:spPr>
          <a:xfrm>
            <a:off x="3987800" y="850710"/>
            <a:ext cx="8292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364"/>
          <p:cNvSpPr txBox="1"/>
          <p:nvPr>
            <p:ph type="title"/>
          </p:nvPr>
        </p:nvSpPr>
        <p:spPr>
          <a:xfrm>
            <a:off x="355600" y="289512"/>
            <a:ext cx="1554480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Version Controls</a:t>
            </a:r>
            <a:endParaRPr/>
          </a:p>
        </p:txBody>
      </p:sp>
      <p:grpSp>
        <p:nvGrpSpPr>
          <p:cNvPr id="2678" name="Google Shape;2678;p364"/>
          <p:cNvGrpSpPr/>
          <p:nvPr/>
        </p:nvGrpSpPr>
        <p:grpSpPr>
          <a:xfrm>
            <a:off x="1809477" y="3015353"/>
            <a:ext cx="12637047" cy="3425204"/>
            <a:chOff x="1809477" y="3015353"/>
            <a:chExt cx="12637047" cy="3425204"/>
          </a:xfrm>
        </p:grpSpPr>
        <p:grpSp>
          <p:nvGrpSpPr>
            <p:cNvPr id="2679" name="Google Shape;2679;p364"/>
            <p:cNvGrpSpPr/>
            <p:nvPr/>
          </p:nvGrpSpPr>
          <p:grpSpPr>
            <a:xfrm>
              <a:off x="1809477" y="3015353"/>
              <a:ext cx="9621078" cy="3425204"/>
              <a:chOff x="1809477" y="3015353"/>
              <a:chExt cx="9621078" cy="3425204"/>
            </a:xfrm>
          </p:grpSpPr>
          <p:sp>
            <p:nvSpPr>
              <p:cNvPr id="2680" name="Google Shape;2680;p364"/>
              <p:cNvSpPr/>
              <p:nvPr/>
            </p:nvSpPr>
            <p:spPr>
              <a:xfrm>
                <a:off x="1809477" y="3015353"/>
                <a:ext cx="9621078" cy="3425204"/>
              </a:xfrm>
              <a:prstGeom prst="roundRect">
                <a:avLst>
                  <a:gd fmla="val 9967" name="adj"/>
                </a:avLst>
              </a:prstGeom>
              <a:solidFill>
                <a:srgbClr val="C4E0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1" name="Google Shape;2681;p364"/>
              <p:cNvSpPr txBox="1"/>
              <p:nvPr/>
            </p:nvSpPr>
            <p:spPr>
              <a:xfrm>
                <a:off x="1983329" y="3349052"/>
                <a:ext cx="9273375" cy="275780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Version control is a system that records changes to a file or set of files over time, enabling you to recall specific versions later.</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allows you to track modifications, pinpoint when and by whom changes were made, and, if necessary, revert to an earlier version.</a:t>
                </a:r>
                <a:endParaRPr/>
              </a:p>
              <a:p>
                <a:pPr indent="0" lvl="0" marL="0" marR="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Organizations that lack proper version control face challenges in tracking bug fixes and applying security patches. </a:t>
                </a:r>
                <a:endParaRPr/>
              </a:p>
            </p:txBody>
          </p:sp>
        </p:grpSp>
        <p:pic>
          <p:nvPicPr>
            <p:cNvPr id="2682" name="Google Shape;2682;p364"/>
            <p:cNvPicPr preferRelativeResize="0"/>
            <p:nvPr/>
          </p:nvPicPr>
          <p:blipFill rotWithShape="1">
            <a:blip r:embed="rId3">
              <a:alphaModFix/>
            </a:blip>
            <a:srcRect b="0" l="0" r="0" t="0"/>
            <a:stretch/>
          </p:blipFill>
          <p:spPr>
            <a:xfrm>
              <a:off x="11815967" y="3412677"/>
              <a:ext cx="2630557" cy="2630557"/>
            </a:xfrm>
            <a:prstGeom prst="rect">
              <a:avLst/>
            </a:prstGeom>
            <a:noFill/>
            <a:ln>
              <a:noFill/>
            </a:ln>
          </p:spPr>
        </p:pic>
      </p:grpSp>
      <p:sp>
        <p:nvSpPr>
          <p:cNvPr id="2683" name="Google Shape;2683;p364"/>
          <p:cNvSpPr/>
          <p:nvPr/>
        </p:nvSpPr>
        <p:spPr>
          <a:xfrm>
            <a:off x="6299200" y="875958"/>
            <a:ext cx="3669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sp>
        <p:nvSpPr>
          <p:cNvPr id="2689" name="Google Shape;2689;p365"/>
          <p:cNvSpPr txBox="1"/>
          <p:nvPr>
            <p:ph type="title"/>
          </p:nvPr>
        </p:nvSpPr>
        <p:spPr>
          <a:xfrm>
            <a:off x="355600" y="289512"/>
            <a:ext cx="1554480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Version Controls</a:t>
            </a:r>
            <a:endParaRPr/>
          </a:p>
        </p:txBody>
      </p:sp>
      <p:grpSp>
        <p:nvGrpSpPr>
          <p:cNvPr id="2690" name="Google Shape;2690;p365"/>
          <p:cNvGrpSpPr/>
          <p:nvPr/>
        </p:nvGrpSpPr>
        <p:grpSpPr>
          <a:xfrm>
            <a:off x="1809477" y="3015353"/>
            <a:ext cx="12637047" cy="3425204"/>
            <a:chOff x="1809477" y="3015353"/>
            <a:chExt cx="12637047" cy="3425204"/>
          </a:xfrm>
        </p:grpSpPr>
        <p:grpSp>
          <p:nvGrpSpPr>
            <p:cNvPr id="2691" name="Google Shape;2691;p365"/>
            <p:cNvGrpSpPr/>
            <p:nvPr/>
          </p:nvGrpSpPr>
          <p:grpSpPr>
            <a:xfrm>
              <a:off x="1809477" y="3015353"/>
              <a:ext cx="9621078" cy="3425204"/>
              <a:chOff x="1809477" y="3015353"/>
              <a:chExt cx="9621078" cy="3425204"/>
            </a:xfrm>
          </p:grpSpPr>
          <p:sp>
            <p:nvSpPr>
              <p:cNvPr id="2692" name="Google Shape;2692;p365"/>
              <p:cNvSpPr/>
              <p:nvPr/>
            </p:nvSpPr>
            <p:spPr>
              <a:xfrm>
                <a:off x="1809477" y="3015353"/>
                <a:ext cx="9621078" cy="3425204"/>
              </a:xfrm>
              <a:prstGeom prst="roundRect">
                <a:avLst>
                  <a:gd fmla="val 9967" name="adj"/>
                </a:avLst>
              </a:prstGeom>
              <a:solidFill>
                <a:srgbClr val="C4E0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3" name="Google Shape;2693;p365"/>
              <p:cNvSpPr txBox="1"/>
              <p:nvPr/>
            </p:nvSpPr>
            <p:spPr>
              <a:xfrm>
                <a:off x="1983329" y="3402644"/>
                <a:ext cx="9273375" cy="180216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also makes it difficult for consumers to correlate, triage, and patch security vulnerabilities. </a:t>
                </a:r>
                <a:endParaRPr/>
              </a:p>
              <a:p>
                <a:pPr indent="-203200" lvl="0" marL="3429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Proper version control is a best practice to maintain a secure and efficient operational environment.</a:t>
                </a:r>
                <a:endParaRPr b="0" i="0" sz="2200" u="none" cap="none" strike="noStrike">
                  <a:solidFill>
                    <a:srgbClr val="3F3F3F"/>
                  </a:solidFill>
                  <a:latin typeface="Open Sans"/>
                  <a:ea typeface="Open Sans"/>
                  <a:cs typeface="Open Sans"/>
                  <a:sym typeface="Open Sans"/>
                </a:endParaRPr>
              </a:p>
            </p:txBody>
          </p:sp>
        </p:grpSp>
        <p:pic>
          <p:nvPicPr>
            <p:cNvPr id="2694" name="Google Shape;2694;p365"/>
            <p:cNvPicPr preferRelativeResize="0"/>
            <p:nvPr/>
          </p:nvPicPr>
          <p:blipFill rotWithShape="1">
            <a:blip r:embed="rId3">
              <a:alphaModFix/>
            </a:blip>
            <a:srcRect b="0" l="0" r="0" t="0"/>
            <a:stretch/>
          </p:blipFill>
          <p:spPr>
            <a:xfrm>
              <a:off x="11815967" y="3412677"/>
              <a:ext cx="2630557" cy="2630557"/>
            </a:xfrm>
            <a:prstGeom prst="rect">
              <a:avLst/>
            </a:prstGeom>
            <a:noFill/>
            <a:ln>
              <a:noFill/>
            </a:ln>
          </p:spPr>
        </p:pic>
      </p:grpSp>
      <p:sp>
        <p:nvSpPr>
          <p:cNvPr id="2695" name="Google Shape;2695;p365"/>
          <p:cNvSpPr/>
          <p:nvPr/>
        </p:nvSpPr>
        <p:spPr>
          <a:xfrm>
            <a:off x="6299200" y="875958"/>
            <a:ext cx="3669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366"/>
          <p:cNvSpPr txBox="1"/>
          <p:nvPr>
            <p:ph idx="1" type="body"/>
          </p:nvPr>
        </p:nvSpPr>
        <p:spPr>
          <a:xfrm>
            <a:off x="1" y="4114800"/>
            <a:ext cx="16256100"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Introduction to Cryptography</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367"/>
          <p:cNvSpPr txBox="1"/>
          <p:nvPr>
            <p:ph type="title"/>
          </p:nvPr>
        </p:nvSpPr>
        <p:spPr>
          <a:xfrm>
            <a:off x="-10160" y="249756"/>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Scenario (Without Cryptography)</a:t>
            </a:r>
            <a:endParaRPr>
              <a:solidFill>
                <a:srgbClr val="3F3F3F"/>
              </a:solidFill>
            </a:endParaRPr>
          </a:p>
        </p:txBody>
      </p:sp>
      <p:sp>
        <p:nvSpPr>
          <p:cNvPr id="2706" name="Google Shape;2706;p367"/>
          <p:cNvSpPr/>
          <p:nvPr/>
        </p:nvSpPr>
        <p:spPr>
          <a:xfrm>
            <a:off x="1270000" y="1482538"/>
            <a:ext cx="13716000" cy="1156565"/>
          </a:xfrm>
          <a:prstGeom prst="roundRect">
            <a:avLst>
              <a:gd fmla="val 16667" name="adj"/>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406400" lvl="0" marL="457200" marR="0" rtl="0" algn="ctr">
              <a:lnSpc>
                <a:spcPct val="100000"/>
              </a:lnSpc>
              <a:spcBef>
                <a:spcPts val="1000"/>
              </a:spcBef>
              <a:spcAft>
                <a:spcPts val="0"/>
              </a:spcAft>
              <a:buClr>
                <a:schemeClr val="dk1"/>
              </a:buClr>
              <a:buSzPts val="2800"/>
              <a:buFont typeface="Arial"/>
              <a:buChar char="•"/>
            </a:pPr>
            <a:r>
              <a:rPr b="0" i="0" lang="en-US" sz="2200" u="none" cap="none" strike="noStrike">
                <a:solidFill>
                  <a:srgbClr val="3F3F3F"/>
                </a:solidFill>
                <a:latin typeface="Open Sans"/>
                <a:ea typeface="Open Sans"/>
                <a:cs typeface="Open Sans"/>
                <a:sym typeface="Open Sans"/>
              </a:rPr>
              <a:t>Consider an example where Charles requests Alice to lend him some money. He shares his bank account details with her through an insecure connection. An attacker intercepts the connection, retrieves the data, and modifies the account details.</a:t>
            </a:r>
            <a:endParaRPr/>
          </a:p>
        </p:txBody>
      </p:sp>
      <p:grpSp>
        <p:nvGrpSpPr>
          <p:cNvPr id="2707" name="Google Shape;2707;p367"/>
          <p:cNvGrpSpPr/>
          <p:nvPr/>
        </p:nvGrpSpPr>
        <p:grpSpPr>
          <a:xfrm>
            <a:off x="1917484" y="2885952"/>
            <a:ext cx="12421032" cy="5390354"/>
            <a:chOff x="1155412" y="2726927"/>
            <a:chExt cx="13550418" cy="5880471"/>
          </a:xfrm>
        </p:grpSpPr>
        <p:pic>
          <p:nvPicPr>
            <p:cNvPr id="2708" name="Google Shape;2708;p367"/>
            <p:cNvPicPr preferRelativeResize="0"/>
            <p:nvPr/>
          </p:nvPicPr>
          <p:blipFill rotWithShape="1">
            <a:blip r:embed="rId3">
              <a:alphaModFix/>
            </a:blip>
            <a:srcRect b="0" l="0" r="54250" t="0"/>
            <a:stretch/>
          </p:blipFill>
          <p:spPr>
            <a:xfrm flipH="1">
              <a:off x="1155412" y="2726927"/>
              <a:ext cx="1426993" cy="3508421"/>
            </a:xfrm>
            <a:prstGeom prst="rect">
              <a:avLst/>
            </a:prstGeom>
            <a:noFill/>
            <a:ln>
              <a:noFill/>
            </a:ln>
          </p:spPr>
        </p:pic>
        <p:pic>
          <p:nvPicPr>
            <p:cNvPr id="2709" name="Google Shape;2709;p367"/>
            <p:cNvPicPr preferRelativeResize="0"/>
            <p:nvPr/>
          </p:nvPicPr>
          <p:blipFill rotWithShape="1">
            <a:blip r:embed="rId4">
              <a:alphaModFix/>
            </a:blip>
            <a:srcRect b="0" l="0" r="0" t="0"/>
            <a:stretch/>
          </p:blipFill>
          <p:spPr>
            <a:xfrm>
              <a:off x="13755844" y="2851979"/>
              <a:ext cx="949986" cy="3258318"/>
            </a:xfrm>
            <a:prstGeom prst="rect">
              <a:avLst/>
            </a:prstGeom>
            <a:noFill/>
            <a:ln>
              <a:noFill/>
            </a:ln>
          </p:spPr>
        </p:pic>
        <p:pic>
          <p:nvPicPr>
            <p:cNvPr id="2710" name="Google Shape;2710;p367"/>
            <p:cNvPicPr preferRelativeResize="0"/>
            <p:nvPr/>
          </p:nvPicPr>
          <p:blipFill rotWithShape="1">
            <a:blip r:embed="rId5">
              <a:alphaModFix/>
            </a:blip>
            <a:srcRect b="0" l="0" r="0" t="0"/>
            <a:stretch/>
          </p:blipFill>
          <p:spPr>
            <a:xfrm>
              <a:off x="2366784" y="3120770"/>
              <a:ext cx="11522432" cy="5486628"/>
            </a:xfrm>
            <a:prstGeom prst="rect">
              <a:avLst/>
            </a:prstGeom>
            <a:noFill/>
            <a:ln>
              <a:noFill/>
            </a:ln>
          </p:spPr>
        </p:pic>
      </p:grpSp>
      <p:sp>
        <p:nvSpPr>
          <p:cNvPr id="2711" name="Google Shape;2711;p367"/>
          <p:cNvSpPr/>
          <p:nvPr/>
        </p:nvSpPr>
        <p:spPr>
          <a:xfrm>
            <a:off x="4483100" y="836230"/>
            <a:ext cx="72847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368"/>
          <p:cNvSpPr txBox="1"/>
          <p:nvPr>
            <p:ph type="title"/>
          </p:nvPr>
        </p:nvSpPr>
        <p:spPr>
          <a:xfrm>
            <a:off x="508000" y="229878"/>
            <a:ext cx="1554480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Problems Faced When Cryptography Was Not Used</a:t>
            </a:r>
            <a:endParaRPr/>
          </a:p>
        </p:txBody>
      </p:sp>
      <p:sp>
        <p:nvSpPr>
          <p:cNvPr id="2717" name="Google Shape;2717;p368"/>
          <p:cNvSpPr/>
          <p:nvPr/>
        </p:nvSpPr>
        <p:spPr>
          <a:xfrm>
            <a:off x="2654300" y="836202"/>
            <a:ext cx="109439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718" name="Google Shape;2718;p368"/>
          <p:cNvGrpSpPr/>
          <p:nvPr/>
        </p:nvGrpSpPr>
        <p:grpSpPr>
          <a:xfrm>
            <a:off x="1294409" y="1725959"/>
            <a:ext cx="13667182" cy="6581839"/>
            <a:chOff x="1429115" y="1725959"/>
            <a:chExt cx="13667182" cy="6581839"/>
          </a:xfrm>
        </p:grpSpPr>
        <p:grpSp>
          <p:nvGrpSpPr>
            <p:cNvPr id="2719" name="Google Shape;2719;p368"/>
            <p:cNvGrpSpPr/>
            <p:nvPr/>
          </p:nvGrpSpPr>
          <p:grpSpPr>
            <a:xfrm>
              <a:off x="1429115" y="1725959"/>
              <a:ext cx="4079700" cy="6581839"/>
              <a:chOff x="3118767" y="1768926"/>
              <a:chExt cx="4079700" cy="6581839"/>
            </a:xfrm>
          </p:grpSpPr>
          <p:pic>
            <p:nvPicPr>
              <p:cNvPr id="2720" name="Google Shape;2720;p368"/>
              <p:cNvPicPr preferRelativeResize="0"/>
              <p:nvPr/>
            </p:nvPicPr>
            <p:blipFill rotWithShape="1">
              <a:blip r:embed="rId3">
                <a:alphaModFix/>
              </a:blip>
              <a:srcRect b="0" l="0" r="0" t="0"/>
              <a:stretch/>
            </p:blipFill>
            <p:spPr>
              <a:xfrm>
                <a:off x="3118767" y="1768926"/>
                <a:ext cx="4079700" cy="6581839"/>
              </a:xfrm>
              <a:prstGeom prst="rect">
                <a:avLst/>
              </a:prstGeom>
              <a:noFill/>
              <a:ln>
                <a:noFill/>
              </a:ln>
            </p:spPr>
          </p:pic>
          <p:pic>
            <p:nvPicPr>
              <p:cNvPr id="2721" name="Google Shape;2721;p368"/>
              <p:cNvPicPr preferRelativeResize="0"/>
              <p:nvPr/>
            </p:nvPicPr>
            <p:blipFill rotWithShape="1">
              <a:blip r:embed="rId4">
                <a:alphaModFix/>
              </a:blip>
              <a:srcRect b="0" l="0" r="0" t="0"/>
              <a:stretch/>
            </p:blipFill>
            <p:spPr>
              <a:xfrm>
                <a:off x="6033602" y="3509820"/>
                <a:ext cx="797578" cy="552468"/>
              </a:xfrm>
              <a:prstGeom prst="rect">
                <a:avLst/>
              </a:prstGeom>
              <a:noFill/>
              <a:ln>
                <a:noFill/>
              </a:ln>
            </p:spPr>
          </p:pic>
          <p:pic>
            <p:nvPicPr>
              <p:cNvPr descr="A picture containing drawing&#10;&#10;Description automatically generated" id="2722" name="Google Shape;2722;p368"/>
              <p:cNvPicPr preferRelativeResize="0"/>
              <p:nvPr/>
            </p:nvPicPr>
            <p:blipFill rotWithShape="1">
              <a:blip r:embed="rId5">
                <a:alphaModFix/>
              </a:blip>
              <a:srcRect b="0" l="0" r="0" t="0"/>
              <a:stretch/>
            </p:blipFill>
            <p:spPr>
              <a:xfrm>
                <a:off x="3822845" y="2117875"/>
                <a:ext cx="651560" cy="651560"/>
              </a:xfrm>
              <a:prstGeom prst="rect">
                <a:avLst/>
              </a:prstGeom>
              <a:noFill/>
              <a:ln>
                <a:noFill/>
              </a:ln>
            </p:spPr>
          </p:pic>
          <p:sp>
            <p:nvSpPr>
              <p:cNvPr id="2723" name="Google Shape;2723;p368"/>
              <p:cNvSpPr txBox="1"/>
              <p:nvPr/>
            </p:nvSpPr>
            <p:spPr>
              <a:xfrm>
                <a:off x="3291652" y="4785591"/>
                <a:ext cx="1595226" cy="43088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Problems</a:t>
                </a:r>
                <a:endParaRPr b="1" i="0" sz="2200" u="none" cap="none" strike="noStrike">
                  <a:solidFill>
                    <a:srgbClr val="3F3F3F"/>
                  </a:solidFill>
                  <a:latin typeface="Open Sans"/>
                  <a:ea typeface="Open Sans"/>
                  <a:cs typeface="Open Sans"/>
                  <a:sym typeface="Open Sans"/>
                </a:endParaRPr>
              </a:p>
            </p:txBody>
          </p:sp>
          <p:pic>
            <p:nvPicPr>
              <p:cNvPr id="2724" name="Google Shape;2724;p368"/>
              <p:cNvPicPr preferRelativeResize="0"/>
              <p:nvPr/>
            </p:nvPicPr>
            <p:blipFill rotWithShape="1">
              <a:blip r:embed="rId6">
                <a:alphaModFix/>
              </a:blip>
              <a:srcRect b="23950" l="77707" r="5394" t="61579"/>
              <a:stretch/>
            </p:blipFill>
            <p:spPr>
              <a:xfrm>
                <a:off x="6051933" y="5922333"/>
                <a:ext cx="816355" cy="890263"/>
              </a:xfrm>
              <a:prstGeom prst="flowChartConnector">
                <a:avLst/>
              </a:prstGeom>
              <a:noFill/>
              <a:ln>
                <a:noFill/>
              </a:ln>
            </p:spPr>
          </p:pic>
          <p:pic>
            <p:nvPicPr>
              <p:cNvPr id="2725" name="Google Shape;2725;p368"/>
              <p:cNvPicPr preferRelativeResize="0"/>
              <p:nvPr/>
            </p:nvPicPr>
            <p:blipFill rotWithShape="1">
              <a:blip r:embed="rId7">
                <a:alphaModFix/>
              </a:blip>
              <a:srcRect b="0" l="0" r="0" t="0"/>
              <a:stretch/>
            </p:blipFill>
            <p:spPr>
              <a:xfrm>
                <a:off x="3822845" y="7309959"/>
                <a:ext cx="741811" cy="741811"/>
              </a:xfrm>
              <a:prstGeom prst="rect">
                <a:avLst/>
              </a:prstGeom>
              <a:noFill/>
              <a:ln>
                <a:noFill/>
              </a:ln>
            </p:spPr>
          </p:pic>
        </p:grpSp>
        <p:grpSp>
          <p:nvGrpSpPr>
            <p:cNvPr id="2726" name="Google Shape;2726;p368"/>
            <p:cNvGrpSpPr/>
            <p:nvPr/>
          </p:nvGrpSpPr>
          <p:grpSpPr>
            <a:xfrm>
              <a:off x="5508815" y="1955574"/>
              <a:ext cx="9587482" cy="6352224"/>
              <a:chOff x="5508815" y="2003758"/>
              <a:chExt cx="9587482" cy="6352224"/>
            </a:xfrm>
          </p:grpSpPr>
          <p:sp>
            <p:nvSpPr>
              <p:cNvPr id="2727" name="Google Shape;2727;p368"/>
              <p:cNvSpPr/>
              <p:nvPr/>
            </p:nvSpPr>
            <p:spPr>
              <a:xfrm>
                <a:off x="5508815" y="2003758"/>
                <a:ext cx="8320924" cy="1184940"/>
              </a:xfrm>
              <a:prstGeom prst="roundRect">
                <a:avLst>
                  <a:gd fmla="val 16667" name="adj"/>
                </a:avLst>
              </a:prstGeom>
              <a:solidFill>
                <a:schemeClr val="lt1"/>
              </a:solidFill>
              <a:ln cap="flat" cmpd="sng" w="38100">
                <a:solidFill>
                  <a:srgbClr val="00BFB5"/>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Confidentiality</a:t>
                </a:r>
                <a:r>
                  <a:rPr b="0" i="0" lang="en-US" sz="2200" u="none" cap="none" strike="noStrike">
                    <a:solidFill>
                      <a:srgbClr val="3F3F3F"/>
                    </a:solidFill>
                    <a:latin typeface="Open Sans"/>
                    <a:ea typeface="Open Sans"/>
                    <a:cs typeface="Open Sans"/>
                    <a:sym typeface="Open Sans"/>
                  </a:rPr>
                  <a:t>: The adversaries gain access to account details due to insufficient protection, thereby compromising privacy.</a:t>
                </a:r>
                <a:endParaRPr b="0" i="0" sz="2200" u="none" cap="none" strike="noStrike">
                  <a:solidFill>
                    <a:srgbClr val="3F3F3F"/>
                  </a:solidFill>
                  <a:latin typeface="Open Sans"/>
                  <a:ea typeface="Open Sans"/>
                  <a:cs typeface="Open Sans"/>
                  <a:sym typeface="Open Sans"/>
                </a:endParaRPr>
              </a:p>
            </p:txBody>
          </p:sp>
          <p:sp>
            <p:nvSpPr>
              <p:cNvPr id="2728" name="Google Shape;2728;p368"/>
              <p:cNvSpPr/>
              <p:nvPr/>
            </p:nvSpPr>
            <p:spPr>
              <a:xfrm>
                <a:off x="5800422" y="5295537"/>
                <a:ext cx="9295875" cy="1184940"/>
              </a:xfrm>
              <a:prstGeom prst="roundRect">
                <a:avLst>
                  <a:gd fmla="val 16667" name="adj"/>
                </a:avLst>
              </a:prstGeom>
              <a:solidFill>
                <a:schemeClr val="lt1"/>
              </a:solidFill>
              <a:ln cap="flat" cmpd="sng" w="38100">
                <a:solidFill>
                  <a:srgbClr val="0575B3"/>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Authentication: </a:t>
                </a:r>
                <a:r>
                  <a:rPr b="0" i="0" lang="en-US" sz="2200" u="none" cap="none" strike="noStrike">
                    <a:solidFill>
                      <a:srgbClr val="3F3F3F"/>
                    </a:solidFill>
                    <a:latin typeface="Open Sans"/>
                    <a:ea typeface="Open Sans"/>
                    <a:cs typeface="Open Sans"/>
                    <a:sym typeface="Open Sans"/>
                  </a:rPr>
                  <a:t>When the data transmission channel is compromised, there is no way to confirm the identity of the sender and receiver, allowing adversaries to exploit this weakness.</a:t>
                </a:r>
                <a:endParaRPr b="0" i="0" sz="2200" u="none" cap="none" strike="noStrike">
                  <a:solidFill>
                    <a:srgbClr val="3F3F3F"/>
                  </a:solidFill>
                  <a:latin typeface="Open Sans"/>
                  <a:ea typeface="Open Sans"/>
                  <a:cs typeface="Open Sans"/>
                  <a:sym typeface="Open Sans"/>
                </a:endParaRPr>
              </a:p>
            </p:txBody>
          </p:sp>
          <p:sp>
            <p:nvSpPr>
              <p:cNvPr id="2729" name="Google Shape;2729;p368"/>
              <p:cNvSpPr/>
              <p:nvPr/>
            </p:nvSpPr>
            <p:spPr>
              <a:xfrm>
                <a:off x="6339456" y="3649648"/>
                <a:ext cx="8217806" cy="1184939"/>
              </a:xfrm>
              <a:prstGeom prst="roundRect">
                <a:avLst>
                  <a:gd fmla="val 16667" name="adj"/>
                </a:avLst>
              </a:prstGeom>
              <a:solidFill>
                <a:schemeClr val="lt1"/>
              </a:solidFill>
              <a:ln cap="flat" cmpd="sng" w="38100">
                <a:solidFill>
                  <a:srgbClr val="525F78"/>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Integrity: </a:t>
                </a:r>
                <a:r>
                  <a:rPr b="0" i="0" lang="en-US" sz="2200" u="none" cap="none" strike="noStrike">
                    <a:solidFill>
                      <a:srgbClr val="3F3F3F"/>
                    </a:solidFill>
                    <a:latin typeface="Open Sans"/>
                    <a:ea typeface="Open Sans"/>
                    <a:cs typeface="Open Sans"/>
                    <a:sym typeface="Open Sans"/>
                  </a:rPr>
                  <a:t>The adversaries replace the details with an erroneous account number and uses it to their advantage.</a:t>
                </a:r>
                <a:endParaRPr b="0" i="0" sz="2200" u="none" cap="none" strike="noStrike">
                  <a:solidFill>
                    <a:srgbClr val="3F3F3F"/>
                  </a:solidFill>
                  <a:latin typeface="Open Sans"/>
                  <a:ea typeface="Open Sans"/>
                  <a:cs typeface="Open Sans"/>
                  <a:sym typeface="Open Sans"/>
                </a:endParaRPr>
              </a:p>
            </p:txBody>
          </p:sp>
          <p:sp>
            <p:nvSpPr>
              <p:cNvPr id="2730" name="Google Shape;2730;p368"/>
              <p:cNvSpPr/>
              <p:nvPr/>
            </p:nvSpPr>
            <p:spPr>
              <a:xfrm>
                <a:off x="6212893" y="6817813"/>
                <a:ext cx="8747172" cy="1538169"/>
              </a:xfrm>
              <a:prstGeom prst="roundRect">
                <a:avLst>
                  <a:gd fmla="val 16667" name="adj"/>
                </a:avLst>
              </a:prstGeom>
              <a:solidFill>
                <a:schemeClr val="lt1"/>
              </a:solidFill>
              <a:ln cap="flat" cmpd="sng" w="38100">
                <a:solidFill>
                  <a:srgbClr val="F25F67"/>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Non-repudiation: </a:t>
                </a:r>
                <a:r>
                  <a:rPr b="0" i="0" lang="en-US" sz="2200" u="none" cap="none" strike="noStrike">
                    <a:solidFill>
                      <a:srgbClr val="3F3F3F"/>
                    </a:solidFill>
                    <a:latin typeface="Open Sans"/>
                    <a:ea typeface="Open Sans"/>
                    <a:cs typeface="Open Sans"/>
                    <a:sym typeface="Open Sans"/>
                  </a:rPr>
                  <a:t>It prevents deniability of actions carried out. However, in the current example, either the sender or recipient in the communication can deny sending or receiving the message.</a:t>
                </a:r>
                <a:endParaRPr/>
              </a:p>
            </p:txBody>
          </p:sp>
        </p:grpSp>
      </p:gr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369"/>
          <p:cNvSpPr txBox="1"/>
          <p:nvPr>
            <p:ph type="title"/>
          </p:nvPr>
        </p:nvSpPr>
        <p:spPr>
          <a:xfrm>
            <a:off x="508000" y="229878"/>
            <a:ext cx="1554480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What Is Cryptography?</a:t>
            </a:r>
            <a:endParaRPr/>
          </a:p>
        </p:txBody>
      </p:sp>
      <p:grpSp>
        <p:nvGrpSpPr>
          <p:cNvPr id="2737" name="Google Shape;2737;p369"/>
          <p:cNvGrpSpPr/>
          <p:nvPr/>
        </p:nvGrpSpPr>
        <p:grpSpPr>
          <a:xfrm>
            <a:off x="1016318" y="5294608"/>
            <a:ext cx="14223363" cy="2661942"/>
            <a:chOff x="1117559" y="5341790"/>
            <a:chExt cx="14223363" cy="2661942"/>
          </a:xfrm>
        </p:grpSpPr>
        <p:sp>
          <p:nvSpPr>
            <p:cNvPr id="2738" name="Google Shape;2738;p369"/>
            <p:cNvSpPr/>
            <p:nvPr/>
          </p:nvSpPr>
          <p:spPr>
            <a:xfrm>
              <a:off x="1256862" y="7437975"/>
              <a:ext cx="4736526" cy="476726"/>
            </a:xfrm>
            <a:prstGeom prst="roundRect">
              <a:avLst>
                <a:gd fmla="val 16667" name="adj"/>
              </a:avLst>
            </a:prstGeom>
            <a:solidFill>
              <a:srgbClr val="D5DBE5"/>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Original text</a:t>
              </a:r>
              <a:endParaRPr/>
            </a:p>
          </p:txBody>
        </p:sp>
        <p:sp>
          <p:nvSpPr>
            <p:cNvPr id="2739" name="Google Shape;2739;p369"/>
            <p:cNvSpPr/>
            <p:nvPr/>
          </p:nvSpPr>
          <p:spPr>
            <a:xfrm>
              <a:off x="10325787" y="5706524"/>
              <a:ext cx="5015135" cy="851297"/>
            </a:xfrm>
            <a:prstGeom prst="roundRect">
              <a:avLst>
                <a:gd fmla="val 16667" name="adj"/>
              </a:avLst>
            </a:prstGeom>
            <a:solidFill>
              <a:srgbClr val="B3C6E7"/>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Kl, zhofrph wr Hgxuhnd'v srvw judgxdwh surjudp rq fbehuvhfxulwb</a:t>
              </a:r>
              <a:endParaRPr/>
            </a:p>
          </p:txBody>
        </p:sp>
        <p:grpSp>
          <p:nvGrpSpPr>
            <p:cNvPr id="2740" name="Google Shape;2740;p369"/>
            <p:cNvGrpSpPr/>
            <p:nvPr/>
          </p:nvGrpSpPr>
          <p:grpSpPr>
            <a:xfrm>
              <a:off x="6474274" y="5341790"/>
              <a:ext cx="3509932" cy="1598473"/>
              <a:chOff x="6474274" y="5341790"/>
              <a:chExt cx="3509932" cy="1598473"/>
            </a:xfrm>
          </p:grpSpPr>
          <p:sp>
            <p:nvSpPr>
              <p:cNvPr id="2741" name="Google Shape;2741;p369"/>
              <p:cNvSpPr/>
              <p:nvPr/>
            </p:nvSpPr>
            <p:spPr>
              <a:xfrm>
                <a:off x="6474274" y="5341790"/>
                <a:ext cx="3509932" cy="1598473"/>
              </a:xfrm>
              <a:prstGeom prst="rightArrow">
                <a:avLst>
                  <a:gd fmla="val 50000" name="adj1"/>
                  <a:gd fmla="val 50000" name="adj2"/>
                </a:avLst>
              </a:prstGeom>
              <a:solidFill>
                <a:schemeClr val="dk1"/>
              </a:solidFill>
              <a:ln>
                <a:noFill/>
              </a:ln>
              <a:effectLst>
                <a:outerShdw blurRad="50800" rotWithShape="0" algn="t" dir="5400000" dist="38100">
                  <a:srgbClr val="000000">
                    <a:alpha val="40000"/>
                  </a:srgbClr>
                </a:outerShdw>
              </a:effectLst>
            </p:spPr>
            <p:txBody>
              <a:bodyPr anchorCtr="0" anchor="t" bIns="40625" lIns="81275" spcFirstLastPara="1" rIns="81275" wrap="square" tIns="40625">
                <a:noAutofit/>
              </a:bodyPr>
              <a:lstStyle/>
              <a:p>
                <a:pPr indent="0" lvl="0" marL="0" marR="0" rtl="0" algn="ctr">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2742" name="Google Shape;2742;p369"/>
              <p:cNvSpPr txBox="1"/>
              <p:nvPr/>
            </p:nvSpPr>
            <p:spPr>
              <a:xfrm>
                <a:off x="6638803" y="5756306"/>
                <a:ext cx="262429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Cryptographic algorithm</a:t>
                </a:r>
                <a:endParaRPr/>
              </a:p>
            </p:txBody>
          </p:sp>
        </p:grpSp>
        <p:sp>
          <p:nvSpPr>
            <p:cNvPr id="2743" name="Google Shape;2743;p369"/>
            <p:cNvSpPr/>
            <p:nvPr/>
          </p:nvSpPr>
          <p:spPr>
            <a:xfrm>
              <a:off x="10465091" y="7527006"/>
              <a:ext cx="4736526" cy="476726"/>
            </a:xfrm>
            <a:prstGeom prst="roundRect">
              <a:avLst>
                <a:gd fmla="val 16667" name="adj"/>
              </a:avLst>
            </a:prstGeom>
            <a:solidFill>
              <a:srgbClr val="D5DBE5"/>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Coded text</a:t>
              </a:r>
              <a:endParaRPr/>
            </a:p>
          </p:txBody>
        </p:sp>
        <p:sp>
          <p:nvSpPr>
            <p:cNvPr id="2744" name="Google Shape;2744;p369"/>
            <p:cNvSpPr/>
            <p:nvPr/>
          </p:nvSpPr>
          <p:spPr>
            <a:xfrm>
              <a:off x="1117559" y="5693758"/>
              <a:ext cx="5015135" cy="851297"/>
            </a:xfrm>
            <a:prstGeom prst="roundRect">
              <a:avLst>
                <a:gd fmla="val 16667" name="adj"/>
              </a:avLst>
            </a:prstGeom>
            <a:solidFill>
              <a:srgbClr val="A8D08C"/>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Hi, welcome to XYZ post-graduate program on cybersecurity</a:t>
              </a:r>
              <a:endParaRPr b="0" i="0" sz="2200" u="none" cap="none" strike="noStrike">
                <a:solidFill>
                  <a:srgbClr val="3F3F3F"/>
                </a:solidFill>
                <a:latin typeface="Open Sans"/>
                <a:ea typeface="Open Sans"/>
                <a:cs typeface="Open Sans"/>
                <a:sym typeface="Open Sans"/>
              </a:endParaRPr>
            </a:p>
          </p:txBody>
        </p:sp>
      </p:grpSp>
      <p:grpSp>
        <p:nvGrpSpPr>
          <p:cNvPr id="2745" name="Google Shape;2745;p369"/>
          <p:cNvGrpSpPr/>
          <p:nvPr/>
        </p:nvGrpSpPr>
        <p:grpSpPr>
          <a:xfrm>
            <a:off x="1384347" y="1886307"/>
            <a:ext cx="13487304" cy="2551952"/>
            <a:chOff x="1377319" y="1755688"/>
            <a:chExt cx="13487304" cy="2551952"/>
          </a:xfrm>
        </p:grpSpPr>
        <p:grpSp>
          <p:nvGrpSpPr>
            <p:cNvPr id="2746" name="Google Shape;2746;p369"/>
            <p:cNvGrpSpPr/>
            <p:nvPr/>
          </p:nvGrpSpPr>
          <p:grpSpPr>
            <a:xfrm>
              <a:off x="1377319" y="3203601"/>
              <a:ext cx="13470394" cy="1104039"/>
              <a:chOff x="1184257" y="3982271"/>
              <a:chExt cx="15919486" cy="1579735"/>
            </a:xfrm>
          </p:grpSpPr>
          <p:sp>
            <p:nvSpPr>
              <p:cNvPr id="2747" name="Google Shape;2747;p369"/>
              <p:cNvSpPr/>
              <p:nvPr/>
            </p:nvSpPr>
            <p:spPr>
              <a:xfrm>
                <a:off x="3403587" y="3982271"/>
                <a:ext cx="13700156" cy="1136649"/>
              </a:xfrm>
              <a:custGeom>
                <a:rect b="b" l="l" r="r" t="t"/>
                <a:pathLst>
                  <a:path extrusionOk="0" h="423" w="5098">
                    <a:moveTo>
                      <a:pt x="5098" y="423"/>
                    </a:moveTo>
                    <a:cubicBezTo>
                      <a:pt x="5098" y="34"/>
                      <a:pt x="5098" y="34"/>
                      <a:pt x="5098" y="34"/>
                    </a:cubicBezTo>
                    <a:cubicBezTo>
                      <a:pt x="5098" y="15"/>
                      <a:pt x="5082" y="0"/>
                      <a:pt x="5063" y="0"/>
                    </a:cubicBezTo>
                    <a:cubicBezTo>
                      <a:pt x="0" y="0"/>
                      <a:pt x="0" y="0"/>
                      <a:pt x="0" y="0"/>
                    </a:cubicBezTo>
                    <a:cubicBezTo>
                      <a:pt x="0" y="423"/>
                      <a:pt x="0" y="423"/>
                      <a:pt x="0" y="423"/>
                    </a:cubicBezTo>
                    <a:lnTo>
                      <a:pt x="5098" y="423"/>
                    </a:lnTo>
                    <a:close/>
                  </a:path>
                </a:pathLst>
              </a:custGeom>
              <a:solidFill>
                <a:srgbClr val="F3F3F3"/>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is the science of transforming valuable information for secrecy.</a:t>
                </a:r>
                <a:endParaRPr b="0" i="0" sz="2200" u="none" cap="none" strike="noStrike">
                  <a:solidFill>
                    <a:srgbClr val="3F3F3F"/>
                  </a:solidFill>
                  <a:latin typeface="Open Sans"/>
                  <a:ea typeface="Open Sans"/>
                  <a:cs typeface="Open Sans"/>
                  <a:sym typeface="Open Sans"/>
                </a:endParaRPr>
              </a:p>
            </p:txBody>
          </p:sp>
          <p:sp>
            <p:nvSpPr>
              <p:cNvPr id="2748" name="Google Shape;2748;p369"/>
              <p:cNvSpPr/>
              <p:nvPr/>
            </p:nvSpPr>
            <p:spPr>
              <a:xfrm>
                <a:off x="3403587" y="5155606"/>
                <a:ext cx="13700156" cy="225425"/>
              </a:xfrm>
              <a:custGeom>
                <a:rect b="b" l="l" r="r" t="t"/>
                <a:pathLst>
                  <a:path extrusionOk="0" h="84" w="5098">
                    <a:moveTo>
                      <a:pt x="0" y="84"/>
                    </a:moveTo>
                    <a:cubicBezTo>
                      <a:pt x="5063" y="84"/>
                      <a:pt x="5063" y="84"/>
                      <a:pt x="5063" y="84"/>
                    </a:cubicBezTo>
                    <a:cubicBezTo>
                      <a:pt x="5082" y="84"/>
                      <a:pt x="5098" y="69"/>
                      <a:pt x="5098" y="50"/>
                    </a:cubicBezTo>
                    <a:cubicBezTo>
                      <a:pt x="5098" y="0"/>
                      <a:pt x="5098" y="0"/>
                      <a:pt x="5098" y="0"/>
                    </a:cubicBezTo>
                    <a:cubicBezTo>
                      <a:pt x="0" y="0"/>
                      <a:pt x="0" y="0"/>
                      <a:pt x="0" y="0"/>
                    </a:cubicBezTo>
                    <a:lnTo>
                      <a:pt x="0" y="84"/>
                    </a:lnTo>
                    <a:close/>
                  </a:path>
                </a:pathLst>
              </a:custGeom>
              <a:solidFill>
                <a:srgbClr val="4EB2DD"/>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49" name="Google Shape;2749;p369"/>
              <p:cNvSpPr/>
              <p:nvPr/>
            </p:nvSpPr>
            <p:spPr>
              <a:xfrm>
                <a:off x="2943211" y="4018956"/>
                <a:ext cx="460376" cy="1317625"/>
              </a:xfrm>
              <a:custGeom>
                <a:rect b="b" l="l" r="r" t="t"/>
                <a:pathLst>
                  <a:path extrusionOk="0" h="415" w="145">
                    <a:moveTo>
                      <a:pt x="145" y="0"/>
                    </a:moveTo>
                    <a:lnTo>
                      <a:pt x="0" y="56"/>
                    </a:lnTo>
                    <a:lnTo>
                      <a:pt x="0" y="415"/>
                    </a:lnTo>
                    <a:lnTo>
                      <a:pt x="145" y="358"/>
                    </a:lnTo>
                    <a:lnTo>
                      <a:pt x="145" y="0"/>
                    </a:lnTo>
                    <a:close/>
                  </a:path>
                </a:pathLst>
              </a:custGeom>
              <a:solidFill>
                <a:srgbClr val="FFFBFC"/>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50" name="Google Shape;2750;p369"/>
              <p:cNvSpPr/>
              <p:nvPr/>
            </p:nvSpPr>
            <p:spPr>
              <a:xfrm>
                <a:off x="2943211" y="5155606"/>
                <a:ext cx="460376" cy="406400"/>
              </a:xfrm>
              <a:custGeom>
                <a:rect b="b" l="l" r="r" t="t"/>
                <a:pathLst>
                  <a:path extrusionOk="0" h="128" w="145">
                    <a:moveTo>
                      <a:pt x="145" y="0"/>
                    </a:moveTo>
                    <a:lnTo>
                      <a:pt x="0" y="57"/>
                    </a:lnTo>
                    <a:lnTo>
                      <a:pt x="0" y="128"/>
                    </a:lnTo>
                    <a:lnTo>
                      <a:pt x="145" y="71"/>
                    </a:lnTo>
                    <a:lnTo>
                      <a:pt x="145" y="0"/>
                    </a:lnTo>
                    <a:close/>
                  </a:path>
                </a:pathLst>
              </a:custGeom>
              <a:solidFill>
                <a:srgbClr val="4EB2DD"/>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51" name="Google Shape;2751;p369"/>
              <p:cNvSpPr/>
              <p:nvPr/>
            </p:nvSpPr>
            <p:spPr>
              <a:xfrm>
                <a:off x="1184257" y="4018956"/>
                <a:ext cx="1298578" cy="1136650"/>
              </a:xfrm>
              <a:custGeom>
                <a:rect b="b" l="l" r="r" t="t"/>
                <a:pathLst>
                  <a:path extrusionOk="0" h="423" w="483">
                    <a:moveTo>
                      <a:pt x="0" y="423"/>
                    </a:moveTo>
                    <a:cubicBezTo>
                      <a:pt x="0" y="34"/>
                      <a:pt x="0" y="34"/>
                      <a:pt x="0" y="34"/>
                    </a:cubicBezTo>
                    <a:cubicBezTo>
                      <a:pt x="0" y="15"/>
                      <a:pt x="15" y="0"/>
                      <a:pt x="34" y="0"/>
                    </a:cubicBezTo>
                    <a:cubicBezTo>
                      <a:pt x="483" y="0"/>
                      <a:pt x="483" y="0"/>
                      <a:pt x="483" y="0"/>
                    </a:cubicBezTo>
                    <a:cubicBezTo>
                      <a:pt x="483" y="423"/>
                      <a:pt x="483" y="423"/>
                      <a:pt x="483" y="423"/>
                    </a:cubicBezTo>
                    <a:lnTo>
                      <a:pt x="0" y="423"/>
                    </a:lnTo>
                    <a:close/>
                  </a:path>
                </a:pathLst>
              </a:custGeom>
              <a:solidFill>
                <a:srgbClr val="FFFFFF"/>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52" name="Google Shape;2752;p369"/>
              <p:cNvSpPr/>
              <p:nvPr/>
            </p:nvSpPr>
            <p:spPr>
              <a:xfrm>
                <a:off x="1184257" y="5155606"/>
                <a:ext cx="1298578" cy="225425"/>
              </a:xfrm>
              <a:custGeom>
                <a:rect b="b" l="l" r="r" t="t"/>
                <a:pathLst>
                  <a:path extrusionOk="0" h="84" w="483">
                    <a:moveTo>
                      <a:pt x="483" y="84"/>
                    </a:moveTo>
                    <a:cubicBezTo>
                      <a:pt x="34" y="84"/>
                      <a:pt x="34" y="84"/>
                      <a:pt x="34" y="84"/>
                    </a:cubicBezTo>
                    <a:cubicBezTo>
                      <a:pt x="15" y="84"/>
                      <a:pt x="0" y="69"/>
                      <a:pt x="0" y="50"/>
                    </a:cubicBezTo>
                    <a:cubicBezTo>
                      <a:pt x="0" y="0"/>
                      <a:pt x="0" y="0"/>
                      <a:pt x="0" y="0"/>
                    </a:cubicBezTo>
                    <a:cubicBezTo>
                      <a:pt x="483" y="0"/>
                      <a:pt x="483" y="0"/>
                      <a:pt x="483" y="0"/>
                    </a:cubicBezTo>
                    <a:lnTo>
                      <a:pt x="483" y="84"/>
                    </a:lnTo>
                    <a:close/>
                  </a:path>
                </a:pathLst>
              </a:custGeom>
              <a:solidFill>
                <a:srgbClr val="3DA5C9"/>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53" name="Google Shape;2753;p369"/>
              <p:cNvSpPr/>
              <p:nvPr/>
            </p:nvSpPr>
            <p:spPr>
              <a:xfrm>
                <a:off x="2482835" y="4018956"/>
                <a:ext cx="460376" cy="1317625"/>
              </a:xfrm>
              <a:custGeom>
                <a:rect b="b" l="l" r="r" t="t"/>
                <a:pathLst>
                  <a:path extrusionOk="0" h="415" w="145">
                    <a:moveTo>
                      <a:pt x="0" y="0"/>
                    </a:moveTo>
                    <a:lnTo>
                      <a:pt x="145" y="56"/>
                    </a:lnTo>
                    <a:lnTo>
                      <a:pt x="145" y="415"/>
                    </a:lnTo>
                    <a:lnTo>
                      <a:pt x="0" y="358"/>
                    </a:lnTo>
                    <a:lnTo>
                      <a:pt x="0" y="0"/>
                    </a:lnTo>
                    <a:close/>
                  </a:path>
                </a:pathLst>
              </a:custGeom>
              <a:solidFill>
                <a:srgbClr val="E7E6E9"/>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54" name="Google Shape;2754;p369"/>
              <p:cNvSpPr/>
              <p:nvPr/>
            </p:nvSpPr>
            <p:spPr>
              <a:xfrm>
                <a:off x="2482835" y="5155606"/>
                <a:ext cx="460376" cy="406400"/>
              </a:xfrm>
              <a:custGeom>
                <a:rect b="b" l="l" r="r" t="t"/>
                <a:pathLst>
                  <a:path extrusionOk="0" h="128" w="145">
                    <a:moveTo>
                      <a:pt x="0" y="0"/>
                    </a:moveTo>
                    <a:lnTo>
                      <a:pt x="145" y="57"/>
                    </a:lnTo>
                    <a:lnTo>
                      <a:pt x="145" y="128"/>
                    </a:lnTo>
                    <a:lnTo>
                      <a:pt x="0" y="71"/>
                    </a:lnTo>
                    <a:lnTo>
                      <a:pt x="0" y="0"/>
                    </a:lnTo>
                    <a:close/>
                  </a:path>
                </a:pathLst>
              </a:custGeom>
              <a:solidFill>
                <a:srgbClr val="3DA5C9"/>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grpSp>
        <p:grpSp>
          <p:nvGrpSpPr>
            <p:cNvPr id="2755" name="Google Shape;2755;p369"/>
            <p:cNvGrpSpPr/>
            <p:nvPr/>
          </p:nvGrpSpPr>
          <p:grpSpPr>
            <a:xfrm>
              <a:off x="1394229" y="1755688"/>
              <a:ext cx="13470394" cy="1107297"/>
              <a:chOff x="1568507" y="1975148"/>
              <a:chExt cx="15154193" cy="1245709"/>
            </a:xfrm>
          </p:grpSpPr>
          <p:grpSp>
            <p:nvGrpSpPr>
              <p:cNvPr id="2756" name="Google Shape;2756;p369"/>
              <p:cNvGrpSpPr/>
              <p:nvPr/>
            </p:nvGrpSpPr>
            <p:grpSpPr>
              <a:xfrm>
                <a:off x="1568507" y="1975148"/>
                <a:ext cx="15154193" cy="1245709"/>
                <a:chOff x="1184257" y="2225041"/>
                <a:chExt cx="15919486" cy="1584365"/>
              </a:xfrm>
            </p:grpSpPr>
            <p:sp>
              <p:nvSpPr>
                <p:cNvPr id="2757" name="Google Shape;2757;p369"/>
                <p:cNvSpPr/>
                <p:nvPr/>
              </p:nvSpPr>
              <p:spPr>
                <a:xfrm>
                  <a:off x="3403587" y="2225041"/>
                  <a:ext cx="13680171" cy="1136649"/>
                </a:xfrm>
                <a:custGeom>
                  <a:rect b="b" l="l" r="r" t="t"/>
                  <a:pathLst>
                    <a:path extrusionOk="0" h="423" w="5098">
                      <a:moveTo>
                        <a:pt x="5098" y="423"/>
                      </a:moveTo>
                      <a:cubicBezTo>
                        <a:pt x="5098" y="34"/>
                        <a:pt x="5098" y="34"/>
                        <a:pt x="5098" y="34"/>
                      </a:cubicBezTo>
                      <a:cubicBezTo>
                        <a:pt x="5098" y="15"/>
                        <a:pt x="5082" y="0"/>
                        <a:pt x="5063" y="0"/>
                      </a:cubicBezTo>
                      <a:cubicBezTo>
                        <a:pt x="0" y="0"/>
                        <a:pt x="0" y="0"/>
                        <a:pt x="0" y="0"/>
                      </a:cubicBezTo>
                      <a:cubicBezTo>
                        <a:pt x="0" y="423"/>
                        <a:pt x="0" y="423"/>
                        <a:pt x="0" y="423"/>
                      </a:cubicBezTo>
                      <a:lnTo>
                        <a:pt x="5098" y="423"/>
                      </a:lnTo>
                      <a:close/>
                    </a:path>
                  </a:pathLst>
                </a:custGeom>
                <a:solidFill>
                  <a:srgbClr val="F3F3F3"/>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Cryptography is the study of securing communication and data using algorithms to prevent exposure to unintended parties.</a:t>
                  </a:r>
                  <a:endParaRPr b="0" i="0" sz="2200" u="none" cap="none" strike="noStrike">
                    <a:solidFill>
                      <a:srgbClr val="3F3F3F"/>
                    </a:solidFill>
                    <a:latin typeface="Open Sans"/>
                    <a:ea typeface="Open Sans"/>
                    <a:cs typeface="Open Sans"/>
                    <a:sym typeface="Open Sans"/>
                  </a:endParaRPr>
                </a:p>
              </p:txBody>
            </p:sp>
            <p:sp>
              <p:nvSpPr>
                <p:cNvPr id="2758" name="Google Shape;2758;p369"/>
                <p:cNvSpPr/>
                <p:nvPr/>
              </p:nvSpPr>
              <p:spPr>
                <a:xfrm>
                  <a:off x="3403587" y="3403006"/>
                  <a:ext cx="13700156" cy="225425"/>
                </a:xfrm>
                <a:custGeom>
                  <a:rect b="b" l="l" r="r" t="t"/>
                  <a:pathLst>
                    <a:path extrusionOk="0" h="84" w="5098">
                      <a:moveTo>
                        <a:pt x="0" y="84"/>
                      </a:moveTo>
                      <a:cubicBezTo>
                        <a:pt x="5063" y="84"/>
                        <a:pt x="5063" y="84"/>
                        <a:pt x="5063" y="84"/>
                      </a:cubicBezTo>
                      <a:cubicBezTo>
                        <a:pt x="5082" y="84"/>
                        <a:pt x="5098" y="68"/>
                        <a:pt x="5098" y="50"/>
                      </a:cubicBezTo>
                      <a:cubicBezTo>
                        <a:pt x="5098" y="0"/>
                        <a:pt x="5098" y="0"/>
                        <a:pt x="5098" y="0"/>
                      </a:cubicBezTo>
                      <a:cubicBezTo>
                        <a:pt x="0" y="0"/>
                        <a:pt x="0" y="0"/>
                        <a:pt x="0" y="0"/>
                      </a:cubicBezTo>
                      <a:lnTo>
                        <a:pt x="0" y="84"/>
                      </a:lnTo>
                      <a:close/>
                    </a:path>
                  </a:pathLst>
                </a:custGeom>
                <a:solidFill>
                  <a:srgbClr val="516C82"/>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59" name="Google Shape;2759;p369"/>
                <p:cNvSpPr/>
                <p:nvPr/>
              </p:nvSpPr>
              <p:spPr>
                <a:xfrm>
                  <a:off x="2943211" y="2266356"/>
                  <a:ext cx="460376" cy="1317625"/>
                </a:xfrm>
                <a:custGeom>
                  <a:rect b="b" l="l" r="r" t="t"/>
                  <a:pathLst>
                    <a:path extrusionOk="0" h="415" w="145">
                      <a:moveTo>
                        <a:pt x="145" y="0"/>
                      </a:moveTo>
                      <a:lnTo>
                        <a:pt x="0" y="57"/>
                      </a:lnTo>
                      <a:lnTo>
                        <a:pt x="0" y="415"/>
                      </a:lnTo>
                      <a:lnTo>
                        <a:pt x="145" y="358"/>
                      </a:lnTo>
                      <a:lnTo>
                        <a:pt x="145" y="0"/>
                      </a:lnTo>
                      <a:close/>
                    </a:path>
                  </a:pathLst>
                </a:custGeom>
                <a:solidFill>
                  <a:srgbClr val="FFFBFC"/>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60" name="Google Shape;2760;p369"/>
                <p:cNvSpPr/>
                <p:nvPr/>
              </p:nvSpPr>
              <p:spPr>
                <a:xfrm>
                  <a:off x="2943211" y="3403006"/>
                  <a:ext cx="460376" cy="406400"/>
                </a:xfrm>
                <a:custGeom>
                  <a:rect b="b" l="l" r="r" t="t"/>
                  <a:pathLst>
                    <a:path extrusionOk="0" h="128" w="145">
                      <a:moveTo>
                        <a:pt x="145" y="0"/>
                      </a:moveTo>
                      <a:lnTo>
                        <a:pt x="0" y="57"/>
                      </a:lnTo>
                      <a:lnTo>
                        <a:pt x="0" y="128"/>
                      </a:lnTo>
                      <a:lnTo>
                        <a:pt x="145" y="71"/>
                      </a:lnTo>
                      <a:lnTo>
                        <a:pt x="145" y="0"/>
                      </a:lnTo>
                      <a:close/>
                    </a:path>
                  </a:pathLst>
                </a:custGeom>
                <a:solidFill>
                  <a:srgbClr val="516C82"/>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61" name="Google Shape;2761;p369"/>
                <p:cNvSpPr/>
                <p:nvPr/>
              </p:nvSpPr>
              <p:spPr>
                <a:xfrm>
                  <a:off x="1184257" y="2266356"/>
                  <a:ext cx="1298578" cy="1136650"/>
                </a:xfrm>
                <a:custGeom>
                  <a:rect b="b" l="l" r="r" t="t"/>
                  <a:pathLst>
                    <a:path extrusionOk="0" h="423" w="483">
                      <a:moveTo>
                        <a:pt x="0" y="423"/>
                      </a:moveTo>
                      <a:cubicBezTo>
                        <a:pt x="0" y="34"/>
                        <a:pt x="0" y="34"/>
                        <a:pt x="0" y="34"/>
                      </a:cubicBezTo>
                      <a:cubicBezTo>
                        <a:pt x="0" y="15"/>
                        <a:pt x="15" y="0"/>
                        <a:pt x="34" y="0"/>
                      </a:cubicBezTo>
                      <a:cubicBezTo>
                        <a:pt x="483" y="0"/>
                        <a:pt x="483" y="0"/>
                        <a:pt x="483" y="0"/>
                      </a:cubicBezTo>
                      <a:cubicBezTo>
                        <a:pt x="483" y="423"/>
                        <a:pt x="483" y="423"/>
                        <a:pt x="483" y="423"/>
                      </a:cubicBezTo>
                      <a:lnTo>
                        <a:pt x="0" y="423"/>
                      </a:lnTo>
                      <a:close/>
                    </a:path>
                  </a:pathLst>
                </a:custGeom>
                <a:solidFill>
                  <a:srgbClr val="FFFFFF"/>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62" name="Google Shape;2762;p369"/>
                <p:cNvSpPr/>
                <p:nvPr/>
              </p:nvSpPr>
              <p:spPr>
                <a:xfrm>
                  <a:off x="1184257" y="3403006"/>
                  <a:ext cx="1298578" cy="225425"/>
                </a:xfrm>
                <a:custGeom>
                  <a:rect b="b" l="l" r="r" t="t"/>
                  <a:pathLst>
                    <a:path extrusionOk="0" h="84" w="483">
                      <a:moveTo>
                        <a:pt x="483" y="84"/>
                      </a:moveTo>
                      <a:cubicBezTo>
                        <a:pt x="34" y="84"/>
                        <a:pt x="34" y="84"/>
                        <a:pt x="34" y="84"/>
                      </a:cubicBezTo>
                      <a:cubicBezTo>
                        <a:pt x="15" y="84"/>
                        <a:pt x="0" y="68"/>
                        <a:pt x="0" y="50"/>
                      </a:cubicBezTo>
                      <a:cubicBezTo>
                        <a:pt x="0" y="0"/>
                        <a:pt x="0" y="0"/>
                        <a:pt x="0" y="0"/>
                      </a:cubicBezTo>
                      <a:cubicBezTo>
                        <a:pt x="483" y="0"/>
                        <a:pt x="483" y="0"/>
                        <a:pt x="483" y="0"/>
                      </a:cubicBezTo>
                      <a:lnTo>
                        <a:pt x="483" y="84"/>
                      </a:lnTo>
                      <a:close/>
                    </a:path>
                  </a:pathLst>
                </a:custGeom>
                <a:solidFill>
                  <a:srgbClr val="3E586D"/>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63" name="Google Shape;2763;p369"/>
                <p:cNvSpPr/>
                <p:nvPr/>
              </p:nvSpPr>
              <p:spPr>
                <a:xfrm>
                  <a:off x="2482835" y="2266356"/>
                  <a:ext cx="460376" cy="1317625"/>
                </a:xfrm>
                <a:custGeom>
                  <a:rect b="b" l="l" r="r" t="t"/>
                  <a:pathLst>
                    <a:path extrusionOk="0" h="415" w="145">
                      <a:moveTo>
                        <a:pt x="0" y="0"/>
                      </a:moveTo>
                      <a:lnTo>
                        <a:pt x="145" y="57"/>
                      </a:lnTo>
                      <a:lnTo>
                        <a:pt x="145" y="415"/>
                      </a:lnTo>
                      <a:lnTo>
                        <a:pt x="0" y="358"/>
                      </a:lnTo>
                      <a:lnTo>
                        <a:pt x="0" y="0"/>
                      </a:lnTo>
                      <a:close/>
                    </a:path>
                  </a:pathLst>
                </a:custGeom>
                <a:solidFill>
                  <a:srgbClr val="E7E6E9"/>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sp>
              <p:nvSpPr>
                <p:cNvPr id="2764" name="Google Shape;2764;p369"/>
                <p:cNvSpPr/>
                <p:nvPr/>
              </p:nvSpPr>
              <p:spPr>
                <a:xfrm>
                  <a:off x="2482835" y="3403006"/>
                  <a:ext cx="460376" cy="406400"/>
                </a:xfrm>
                <a:custGeom>
                  <a:rect b="b" l="l" r="r" t="t"/>
                  <a:pathLst>
                    <a:path extrusionOk="0" h="128" w="145">
                      <a:moveTo>
                        <a:pt x="0" y="0"/>
                      </a:moveTo>
                      <a:lnTo>
                        <a:pt x="145" y="57"/>
                      </a:lnTo>
                      <a:lnTo>
                        <a:pt x="145" y="128"/>
                      </a:lnTo>
                      <a:lnTo>
                        <a:pt x="0" y="71"/>
                      </a:lnTo>
                      <a:lnTo>
                        <a:pt x="0" y="0"/>
                      </a:lnTo>
                      <a:close/>
                    </a:path>
                  </a:pathLst>
                </a:custGeom>
                <a:solidFill>
                  <a:srgbClr val="3E586D"/>
                </a:solidFill>
                <a:ln>
                  <a:noFill/>
                </a:ln>
              </p:spPr>
              <p:txBody>
                <a:bodyPr anchorCtr="0" anchor="ctr" bIns="81275" lIns="162550" spcFirstLastPara="1" rIns="162550" wrap="square" tIns="81275">
                  <a:noAutofit/>
                </a:bodyPr>
                <a:lstStyle/>
                <a:p>
                  <a:pPr indent="0" lvl="0" marL="0" marR="0" rtl="0" algn="ctr">
                    <a:lnSpc>
                      <a:spcPct val="100000"/>
                    </a:lnSpc>
                    <a:spcBef>
                      <a:spcPts val="0"/>
                    </a:spcBef>
                    <a:spcAft>
                      <a:spcPts val="0"/>
                    </a:spcAft>
                    <a:buNone/>
                  </a:pPr>
                  <a:r>
                    <a:t/>
                  </a:r>
                  <a:endParaRPr b="0" i="0" sz="2133" u="none" cap="none" strike="noStrike">
                    <a:solidFill>
                      <a:srgbClr val="000000"/>
                    </a:solidFill>
                    <a:latin typeface="Arial"/>
                    <a:ea typeface="Arial"/>
                    <a:cs typeface="Arial"/>
                    <a:sym typeface="Arial"/>
                  </a:endParaRPr>
                </a:p>
              </p:txBody>
            </p:sp>
          </p:grpSp>
          <p:pic>
            <p:nvPicPr>
              <p:cNvPr descr="Right pointing backhand index" id="2765" name="Google Shape;2765;p369"/>
              <p:cNvPicPr preferRelativeResize="0"/>
              <p:nvPr/>
            </p:nvPicPr>
            <p:blipFill rotWithShape="1">
              <a:blip r:embed="rId3">
                <a:alphaModFix/>
              </a:blip>
              <a:srcRect b="0" l="0" r="0" t="0"/>
              <a:stretch/>
            </p:blipFill>
            <p:spPr>
              <a:xfrm>
                <a:off x="1894306" y="2097959"/>
                <a:ext cx="739129" cy="739129"/>
              </a:xfrm>
              <a:prstGeom prst="rect">
                <a:avLst/>
              </a:prstGeom>
              <a:noFill/>
              <a:ln>
                <a:noFill/>
              </a:ln>
            </p:spPr>
          </p:pic>
        </p:grpSp>
        <p:pic>
          <p:nvPicPr>
            <p:cNvPr descr="Right pointing backhand index" id="2766" name="Google Shape;2766;p369"/>
            <p:cNvPicPr preferRelativeResize="0"/>
            <p:nvPr/>
          </p:nvPicPr>
          <p:blipFill rotWithShape="1">
            <a:blip r:embed="rId4">
              <a:alphaModFix/>
            </a:blip>
            <a:srcRect b="0" l="0" r="0" t="0"/>
            <a:stretch/>
          </p:blipFill>
          <p:spPr>
            <a:xfrm>
              <a:off x="1667358" y="3278876"/>
              <a:ext cx="657004" cy="657004"/>
            </a:xfrm>
            <a:prstGeom prst="rect">
              <a:avLst/>
            </a:prstGeom>
            <a:noFill/>
            <a:ln>
              <a:noFill/>
            </a:ln>
          </p:spPr>
        </p:pic>
      </p:grpSp>
      <p:sp>
        <p:nvSpPr>
          <p:cNvPr id="2767" name="Google Shape;2767;p369"/>
          <p:cNvSpPr/>
          <p:nvPr/>
        </p:nvSpPr>
        <p:spPr>
          <a:xfrm>
            <a:off x="5613400" y="836202"/>
            <a:ext cx="50284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grpSp>
        <p:nvGrpSpPr>
          <p:cNvPr id="2772" name="Google Shape;2772;p370"/>
          <p:cNvGrpSpPr/>
          <p:nvPr/>
        </p:nvGrpSpPr>
        <p:grpSpPr>
          <a:xfrm>
            <a:off x="1028513" y="1601290"/>
            <a:ext cx="14198975" cy="6577536"/>
            <a:chOff x="1028512" y="1864678"/>
            <a:chExt cx="14198975" cy="6577536"/>
          </a:xfrm>
        </p:grpSpPr>
        <p:sp>
          <p:nvSpPr>
            <p:cNvPr id="2773" name="Google Shape;2773;p370"/>
            <p:cNvSpPr/>
            <p:nvPr/>
          </p:nvSpPr>
          <p:spPr>
            <a:xfrm>
              <a:off x="2763480" y="5751804"/>
              <a:ext cx="2781210" cy="512000"/>
            </a:xfrm>
            <a:prstGeom prst="roundRect">
              <a:avLst>
                <a:gd fmla="val 16667" name="adj"/>
              </a:avLst>
            </a:prstGeom>
            <a:solidFill>
              <a:schemeClr val="lt1"/>
            </a:solidFill>
            <a:ln cap="flat" cmpd="sng" w="28575">
              <a:solidFill>
                <a:srgbClr val="9CBA5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9CBA56"/>
                  </a:solidFill>
                  <a:latin typeface="Open Sans"/>
                  <a:ea typeface="Open Sans"/>
                  <a:cs typeface="Open Sans"/>
                  <a:sym typeface="Open Sans"/>
                </a:rPr>
                <a:t>Data integrity</a:t>
              </a:r>
              <a:endParaRPr/>
            </a:p>
          </p:txBody>
        </p:sp>
        <p:grpSp>
          <p:nvGrpSpPr>
            <p:cNvPr id="2774" name="Google Shape;2774;p370"/>
            <p:cNvGrpSpPr/>
            <p:nvPr/>
          </p:nvGrpSpPr>
          <p:grpSpPr>
            <a:xfrm>
              <a:off x="1028512" y="5337578"/>
              <a:ext cx="1369068" cy="1340452"/>
              <a:chOff x="11130794" y="2138506"/>
              <a:chExt cx="1540201" cy="1508009"/>
            </a:xfrm>
          </p:grpSpPr>
          <p:sp>
            <p:nvSpPr>
              <p:cNvPr id="2775" name="Google Shape;2775;p370"/>
              <p:cNvSpPr/>
              <p:nvPr/>
            </p:nvSpPr>
            <p:spPr>
              <a:xfrm>
                <a:off x="11130794" y="2138506"/>
                <a:ext cx="1540201" cy="1508009"/>
              </a:xfrm>
              <a:prstGeom prst="ellipse">
                <a:avLst/>
              </a:prstGeom>
              <a:solidFill>
                <a:srgbClr val="9CBA56"/>
              </a:solidFill>
              <a:ln>
                <a:noFill/>
              </a:ln>
              <a:effectLst>
                <a:outerShdw blurRad="50800" rotWithShape="0" algn="tl" dir="2700000" dist="38100">
                  <a:srgbClr val="000000">
                    <a:alpha val="40000"/>
                  </a:srgbClr>
                </a:outerShdw>
              </a:effectLst>
            </p:spPr>
            <p:txBody>
              <a:bodyPr anchorCtr="1" anchor="ctr" bIns="40625" lIns="81275" spcFirstLastPara="1" rIns="81275" wrap="square" tIns="40625">
                <a:noAutofit/>
              </a:bodyPr>
              <a:lstStyle/>
              <a:p>
                <a:pPr indent="0" lvl="0" marL="0" marR="0" rtl="0" algn="ctr">
                  <a:lnSpc>
                    <a:spcPct val="100000"/>
                  </a:lnSpc>
                  <a:spcBef>
                    <a:spcPts val="0"/>
                  </a:spcBef>
                  <a:spcAft>
                    <a:spcPts val="0"/>
                  </a:spcAft>
                  <a:buNone/>
                </a:pPr>
                <a:r>
                  <a:t/>
                </a:r>
                <a:endParaRPr b="1" i="0" sz="1067" u="none" cap="none" strike="noStrike">
                  <a:solidFill>
                    <a:srgbClr val="868686"/>
                  </a:solidFill>
                  <a:latin typeface="Arial"/>
                  <a:ea typeface="Arial"/>
                  <a:cs typeface="Arial"/>
                  <a:sym typeface="Arial"/>
                </a:endParaRPr>
              </a:p>
            </p:txBody>
          </p:sp>
          <p:grpSp>
            <p:nvGrpSpPr>
              <p:cNvPr id="2776" name="Google Shape;2776;p370"/>
              <p:cNvGrpSpPr/>
              <p:nvPr/>
            </p:nvGrpSpPr>
            <p:grpSpPr>
              <a:xfrm>
                <a:off x="11265226" y="2517046"/>
                <a:ext cx="1270491" cy="865501"/>
                <a:chOff x="3706813" y="1411288"/>
                <a:chExt cx="368300" cy="212725"/>
              </a:xfrm>
            </p:grpSpPr>
            <p:cxnSp>
              <p:nvCxnSpPr>
                <p:cNvPr id="2777" name="Google Shape;2777;p370"/>
                <p:cNvCxnSpPr/>
                <p:nvPr/>
              </p:nvCxnSpPr>
              <p:spPr>
                <a:xfrm>
                  <a:off x="3894138" y="1536700"/>
                  <a:ext cx="1588" cy="1588"/>
                </a:xfrm>
                <a:prstGeom prst="straightConnector1">
                  <a:avLst/>
                </a:prstGeom>
                <a:solidFill>
                  <a:srgbClr val="FFFBFB"/>
                </a:solidFill>
                <a:ln>
                  <a:noFill/>
                </a:ln>
              </p:spPr>
            </p:cxnSp>
            <p:cxnSp>
              <p:nvCxnSpPr>
                <p:cNvPr id="2778" name="Google Shape;2778;p370"/>
                <p:cNvCxnSpPr/>
                <p:nvPr/>
              </p:nvCxnSpPr>
              <p:spPr>
                <a:xfrm>
                  <a:off x="3894138" y="1536700"/>
                  <a:ext cx="1588" cy="1588"/>
                </a:xfrm>
                <a:prstGeom prst="straightConnector1">
                  <a:avLst/>
                </a:prstGeom>
                <a:solidFill>
                  <a:srgbClr val="FFFBFB"/>
                </a:solidFill>
                <a:ln>
                  <a:noFill/>
                </a:ln>
              </p:spPr>
            </p:cxnSp>
            <p:sp>
              <p:nvSpPr>
                <p:cNvPr id="2779" name="Google Shape;2779;p370"/>
                <p:cNvSpPr/>
                <p:nvPr/>
              </p:nvSpPr>
              <p:spPr>
                <a:xfrm>
                  <a:off x="3867150" y="1584325"/>
                  <a:ext cx="25400" cy="33338"/>
                </a:xfrm>
                <a:custGeom>
                  <a:rect b="b" l="l" r="r" t="t"/>
                  <a:pathLst>
                    <a:path extrusionOk="0" h="17" w="13">
                      <a:moveTo>
                        <a:pt x="13" y="2"/>
                      </a:moveTo>
                      <a:cubicBezTo>
                        <a:pt x="12" y="1"/>
                        <a:pt x="12" y="1"/>
                        <a:pt x="11" y="0"/>
                      </a:cubicBezTo>
                      <a:cubicBezTo>
                        <a:pt x="11" y="0"/>
                        <a:pt x="10" y="0"/>
                        <a:pt x="10" y="0"/>
                      </a:cubicBezTo>
                      <a:cubicBezTo>
                        <a:pt x="8" y="0"/>
                        <a:pt x="6" y="1"/>
                        <a:pt x="4" y="3"/>
                      </a:cubicBezTo>
                      <a:cubicBezTo>
                        <a:pt x="4" y="4"/>
                        <a:pt x="4" y="4"/>
                        <a:pt x="4" y="4"/>
                      </a:cubicBezTo>
                      <a:cubicBezTo>
                        <a:pt x="4" y="4"/>
                        <a:pt x="1" y="8"/>
                        <a:pt x="1" y="9"/>
                      </a:cubicBezTo>
                      <a:cubicBezTo>
                        <a:pt x="0" y="10"/>
                        <a:pt x="0" y="11"/>
                        <a:pt x="0" y="12"/>
                      </a:cubicBezTo>
                      <a:cubicBezTo>
                        <a:pt x="0" y="13"/>
                        <a:pt x="0" y="14"/>
                        <a:pt x="1" y="15"/>
                      </a:cubicBezTo>
                      <a:cubicBezTo>
                        <a:pt x="1" y="15"/>
                        <a:pt x="1" y="16"/>
                        <a:pt x="2" y="16"/>
                      </a:cubicBezTo>
                      <a:cubicBezTo>
                        <a:pt x="3" y="17"/>
                        <a:pt x="3" y="17"/>
                        <a:pt x="4" y="17"/>
                      </a:cubicBezTo>
                      <a:cubicBezTo>
                        <a:pt x="6" y="17"/>
                        <a:pt x="8" y="16"/>
                        <a:pt x="9" y="14"/>
                      </a:cubicBezTo>
                      <a:cubicBezTo>
                        <a:pt x="12" y="8"/>
                        <a:pt x="12" y="8"/>
                        <a:pt x="12" y="8"/>
                      </a:cubicBezTo>
                      <a:cubicBezTo>
                        <a:pt x="12" y="7"/>
                        <a:pt x="12" y="7"/>
                        <a:pt x="12" y="7"/>
                      </a:cubicBezTo>
                      <a:cubicBezTo>
                        <a:pt x="13" y="6"/>
                        <a:pt x="13" y="5"/>
                        <a:pt x="13" y="4"/>
                      </a:cubicBezTo>
                      <a:cubicBezTo>
                        <a:pt x="13" y="3"/>
                        <a:pt x="13" y="3"/>
                        <a:pt x="13" y="2"/>
                      </a:cubicBezTo>
                      <a:close/>
                    </a:path>
                  </a:pathLst>
                </a:custGeom>
                <a:solidFill>
                  <a:srgbClr val="FFFBF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None/>
                  </a:pPr>
                  <a:r>
                    <a:t/>
                  </a:r>
                  <a:endParaRPr b="0" i="0" sz="1600" u="none" cap="none" strike="noStrike">
                    <a:solidFill>
                      <a:srgbClr val="5F5F5F"/>
                    </a:solidFill>
                    <a:latin typeface="Arial"/>
                    <a:ea typeface="Arial"/>
                    <a:cs typeface="Arial"/>
                    <a:sym typeface="Arial"/>
                  </a:endParaRPr>
                </a:p>
              </p:txBody>
            </p:sp>
            <p:sp>
              <p:nvSpPr>
                <p:cNvPr id="2780" name="Google Shape;2780;p370"/>
                <p:cNvSpPr/>
                <p:nvPr/>
              </p:nvSpPr>
              <p:spPr>
                <a:xfrm>
                  <a:off x="3843338" y="1558925"/>
                  <a:ext cx="34925" cy="49213"/>
                </a:xfrm>
                <a:custGeom>
                  <a:rect b="b" l="l" r="r" t="t"/>
                  <a:pathLst>
                    <a:path extrusionOk="0" h="25" w="18">
                      <a:moveTo>
                        <a:pt x="17" y="9"/>
                      </a:moveTo>
                      <a:cubicBezTo>
                        <a:pt x="17" y="9"/>
                        <a:pt x="17" y="9"/>
                        <a:pt x="17" y="9"/>
                      </a:cubicBezTo>
                      <a:cubicBezTo>
                        <a:pt x="18" y="8"/>
                        <a:pt x="18" y="7"/>
                        <a:pt x="18" y="6"/>
                      </a:cubicBezTo>
                      <a:cubicBezTo>
                        <a:pt x="18" y="4"/>
                        <a:pt x="18" y="3"/>
                        <a:pt x="17" y="2"/>
                      </a:cubicBezTo>
                      <a:cubicBezTo>
                        <a:pt x="17" y="1"/>
                        <a:pt x="16" y="1"/>
                        <a:pt x="15" y="0"/>
                      </a:cubicBezTo>
                      <a:cubicBezTo>
                        <a:pt x="14" y="0"/>
                        <a:pt x="14" y="0"/>
                        <a:pt x="13" y="0"/>
                      </a:cubicBezTo>
                      <a:cubicBezTo>
                        <a:pt x="11" y="0"/>
                        <a:pt x="9" y="1"/>
                        <a:pt x="8" y="2"/>
                      </a:cubicBezTo>
                      <a:cubicBezTo>
                        <a:pt x="8" y="3"/>
                        <a:pt x="1" y="17"/>
                        <a:pt x="1" y="18"/>
                      </a:cubicBezTo>
                      <a:cubicBezTo>
                        <a:pt x="0" y="19"/>
                        <a:pt x="1" y="21"/>
                        <a:pt x="1" y="22"/>
                      </a:cubicBezTo>
                      <a:cubicBezTo>
                        <a:pt x="2" y="23"/>
                        <a:pt x="3" y="24"/>
                        <a:pt x="3" y="24"/>
                      </a:cubicBezTo>
                      <a:cubicBezTo>
                        <a:pt x="4" y="24"/>
                        <a:pt x="5" y="25"/>
                        <a:pt x="5" y="25"/>
                      </a:cubicBezTo>
                      <a:cubicBezTo>
                        <a:pt x="7" y="25"/>
                        <a:pt x="9" y="24"/>
                        <a:pt x="11" y="22"/>
                      </a:cubicBezTo>
                      <a:cubicBezTo>
                        <a:pt x="13" y="17"/>
                        <a:pt x="13" y="17"/>
                        <a:pt x="13" y="17"/>
                      </a:cubicBezTo>
                      <a:lnTo>
                        <a:pt x="17" y="9"/>
                      </a:lnTo>
                      <a:close/>
                    </a:path>
                  </a:pathLst>
                </a:custGeom>
                <a:solidFill>
                  <a:srgbClr val="FFFBF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None/>
                  </a:pPr>
                  <a:r>
                    <a:t/>
                  </a:r>
                  <a:endParaRPr b="0" i="0" sz="1600" u="none" cap="none" strike="noStrike">
                    <a:solidFill>
                      <a:srgbClr val="5F5F5F"/>
                    </a:solidFill>
                    <a:latin typeface="Arial"/>
                    <a:ea typeface="Arial"/>
                    <a:cs typeface="Arial"/>
                    <a:sym typeface="Arial"/>
                  </a:endParaRPr>
                </a:p>
              </p:txBody>
            </p:sp>
            <p:sp>
              <p:nvSpPr>
                <p:cNvPr id="2781" name="Google Shape;2781;p370"/>
                <p:cNvSpPr/>
                <p:nvPr/>
              </p:nvSpPr>
              <p:spPr>
                <a:xfrm>
                  <a:off x="3803650" y="1541463"/>
                  <a:ext cx="23813" cy="33338"/>
                </a:xfrm>
                <a:custGeom>
                  <a:rect b="b" l="l" r="r" t="t"/>
                  <a:pathLst>
                    <a:path extrusionOk="0" h="17" w="12">
                      <a:moveTo>
                        <a:pt x="12" y="6"/>
                      </a:moveTo>
                      <a:cubicBezTo>
                        <a:pt x="12" y="5"/>
                        <a:pt x="11" y="3"/>
                        <a:pt x="11" y="2"/>
                      </a:cubicBezTo>
                      <a:cubicBezTo>
                        <a:pt x="10" y="1"/>
                        <a:pt x="9" y="0"/>
                        <a:pt x="8" y="0"/>
                      </a:cubicBezTo>
                      <a:cubicBezTo>
                        <a:pt x="8" y="0"/>
                        <a:pt x="8" y="0"/>
                        <a:pt x="8" y="0"/>
                      </a:cubicBezTo>
                      <a:cubicBezTo>
                        <a:pt x="7" y="0"/>
                        <a:pt x="7" y="0"/>
                        <a:pt x="7" y="0"/>
                      </a:cubicBezTo>
                      <a:cubicBezTo>
                        <a:pt x="6" y="0"/>
                        <a:pt x="5" y="0"/>
                        <a:pt x="4" y="1"/>
                      </a:cubicBezTo>
                      <a:cubicBezTo>
                        <a:pt x="3" y="2"/>
                        <a:pt x="2" y="3"/>
                        <a:pt x="1" y="5"/>
                      </a:cubicBezTo>
                      <a:cubicBezTo>
                        <a:pt x="1" y="5"/>
                        <a:pt x="1" y="5"/>
                        <a:pt x="1" y="5"/>
                      </a:cubicBezTo>
                      <a:cubicBezTo>
                        <a:pt x="0" y="9"/>
                        <a:pt x="0" y="9"/>
                        <a:pt x="0" y="9"/>
                      </a:cubicBezTo>
                      <a:cubicBezTo>
                        <a:pt x="0" y="10"/>
                        <a:pt x="0" y="10"/>
                        <a:pt x="0" y="11"/>
                      </a:cubicBezTo>
                      <a:cubicBezTo>
                        <a:pt x="0" y="12"/>
                        <a:pt x="1" y="14"/>
                        <a:pt x="1" y="15"/>
                      </a:cubicBezTo>
                      <a:cubicBezTo>
                        <a:pt x="2" y="16"/>
                        <a:pt x="3" y="16"/>
                        <a:pt x="4" y="17"/>
                      </a:cubicBezTo>
                      <a:cubicBezTo>
                        <a:pt x="5" y="17"/>
                        <a:pt x="5" y="17"/>
                        <a:pt x="5" y="17"/>
                      </a:cubicBezTo>
                      <a:cubicBezTo>
                        <a:pt x="6" y="17"/>
                        <a:pt x="8" y="16"/>
                        <a:pt x="9" y="15"/>
                      </a:cubicBezTo>
                      <a:cubicBezTo>
                        <a:pt x="12" y="8"/>
                        <a:pt x="12" y="8"/>
                        <a:pt x="12" y="8"/>
                      </a:cubicBezTo>
                      <a:cubicBezTo>
                        <a:pt x="12" y="7"/>
                        <a:pt x="12" y="7"/>
                        <a:pt x="12" y="6"/>
                      </a:cubicBezTo>
                      <a:close/>
                    </a:path>
                  </a:pathLst>
                </a:custGeom>
                <a:solidFill>
                  <a:srgbClr val="FFFBF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None/>
                  </a:pPr>
                  <a:r>
                    <a:t/>
                  </a:r>
                  <a:endParaRPr b="0" i="0" sz="1600" u="none" cap="none" strike="noStrike">
                    <a:solidFill>
                      <a:srgbClr val="5F5F5F"/>
                    </a:solidFill>
                    <a:latin typeface="Arial"/>
                    <a:ea typeface="Arial"/>
                    <a:cs typeface="Arial"/>
                    <a:sym typeface="Arial"/>
                  </a:endParaRPr>
                </a:p>
              </p:txBody>
            </p:sp>
            <p:sp>
              <p:nvSpPr>
                <p:cNvPr id="2782" name="Google Shape;2782;p370"/>
                <p:cNvSpPr/>
                <p:nvPr/>
              </p:nvSpPr>
              <p:spPr>
                <a:xfrm>
                  <a:off x="3822700" y="1549400"/>
                  <a:ext cx="30163" cy="42863"/>
                </a:xfrm>
                <a:custGeom>
                  <a:rect b="b" l="l" r="r" t="t"/>
                  <a:pathLst>
                    <a:path extrusionOk="0" h="22" w="15">
                      <a:moveTo>
                        <a:pt x="15" y="6"/>
                      </a:moveTo>
                      <a:cubicBezTo>
                        <a:pt x="15" y="4"/>
                        <a:pt x="15" y="3"/>
                        <a:pt x="15" y="2"/>
                      </a:cubicBezTo>
                      <a:cubicBezTo>
                        <a:pt x="14" y="2"/>
                        <a:pt x="13" y="1"/>
                        <a:pt x="12" y="0"/>
                      </a:cubicBezTo>
                      <a:cubicBezTo>
                        <a:pt x="12" y="0"/>
                        <a:pt x="11" y="0"/>
                        <a:pt x="11" y="0"/>
                      </a:cubicBezTo>
                      <a:cubicBezTo>
                        <a:pt x="9" y="0"/>
                        <a:pt x="6" y="1"/>
                        <a:pt x="5" y="4"/>
                      </a:cubicBezTo>
                      <a:cubicBezTo>
                        <a:pt x="5" y="4"/>
                        <a:pt x="5" y="4"/>
                        <a:pt x="5" y="4"/>
                      </a:cubicBezTo>
                      <a:cubicBezTo>
                        <a:pt x="1" y="13"/>
                        <a:pt x="1" y="13"/>
                        <a:pt x="1" y="13"/>
                      </a:cubicBezTo>
                      <a:cubicBezTo>
                        <a:pt x="0" y="14"/>
                        <a:pt x="0" y="15"/>
                        <a:pt x="0" y="16"/>
                      </a:cubicBezTo>
                      <a:cubicBezTo>
                        <a:pt x="0" y="17"/>
                        <a:pt x="0" y="19"/>
                        <a:pt x="1" y="19"/>
                      </a:cubicBezTo>
                      <a:cubicBezTo>
                        <a:pt x="1" y="20"/>
                        <a:pt x="2" y="21"/>
                        <a:pt x="3" y="21"/>
                      </a:cubicBezTo>
                      <a:cubicBezTo>
                        <a:pt x="3" y="21"/>
                        <a:pt x="3" y="21"/>
                        <a:pt x="3" y="21"/>
                      </a:cubicBezTo>
                      <a:cubicBezTo>
                        <a:pt x="3" y="22"/>
                        <a:pt x="4" y="22"/>
                        <a:pt x="4" y="22"/>
                      </a:cubicBezTo>
                      <a:cubicBezTo>
                        <a:pt x="6" y="22"/>
                        <a:pt x="8" y="21"/>
                        <a:pt x="9" y="19"/>
                      </a:cubicBezTo>
                      <a:cubicBezTo>
                        <a:pt x="14" y="9"/>
                        <a:pt x="14" y="9"/>
                        <a:pt x="14" y="9"/>
                      </a:cubicBezTo>
                      <a:cubicBezTo>
                        <a:pt x="15" y="7"/>
                        <a:pt x="15" y="6"/>
                        <a:pt x="15" y="6"/>
                      </a:cubicBezTo>
                      <a:close/>
                    </a:path>
                  </a:pathLst>
                </a:custGeom>
                <a:solidFill>
                  <a:srgbClr val="FFFBF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None/>
                  </a:pPr>
                  <a:r>
                    <a:t/>
                  </a:r>
                  <a:endParaRPr b="0" i="0" sz="1600" u="none" cap="none" strike="noStrike">
                    <a:solidFill>
                      <a:srgbClr val="5F5F5F"/>
                    </a:solidFill>
                    <a:latin typeface="Arial"/>
                    <a:ea typeface="Arial"/>
                    <a:cs typeface="Arial"/>
                    <a:sym typeface="Arial"/>
                  </a:endParaRPr>
                </a:p>
              </p:txBody>
            </p:sp>
            <p:sp>
              <p:nvSpPr>
                <p:cNvPr id="2783" name="Google Shape;2783;p370"/>
                <p:cNvSpPr/>
                <p:nvPr/>
              </p:nvSpPr>
              <p:spPr>
                <a:xfrm>
                  <a:off x="3706813" y="1412875"/>
                  <a:ext cx="80963" cy="131763"/>
                </a:xfrm>
                <a:custGeom>
                  <a:rect b="b" l="l" r="r" t="t"/>
                  <a:pathLst>
                    <a:path extrusionOk="0" h="67" w="41">
                      <a:moveTo>
                        <a:pt x="22" y="54"/>
                      </a:moveTo>
                      <a:cubicBezTo>
                        <a:pt x="24" y="23"/>
                        <a:pt x="41" y="11"/>
                        <a:pt x="41" y="11"/>
                      </a:cubicBezTo>
                      <a:cubicBezTo>
                        <a:pt x="24" y="0"/>
                        <a:pt x="24" y="0"/>
                        <a:pt x="24" y="0"/>
                      </a:cubicBezTo>
                      <a:cubicBezTo>
                        <a:pt x="0" y="19"/>
                        <a:pt x="1" y="54"/>
                        <a:pt x="1" y="54"/>
                      </a:cubicBezTo>
                      <a:cubicBezTo>
                        <a:pt x="21" y="64"/>
                        <a:pt x="21" y="64"/>
                        <a:pt x="21" y="64"/>
                      </a:cubicBezTo>
                      <a:cubicBezTo>
                        <a:pt x="25" y="67"/>
                        <a:pt x="30" y="60"/>
                        <a:pt x="30" y="60"/>
                      </a:cubicBezTo>
                      <a:cubicBezTo>
                        <a:pt x="27" y="59"/>
                        <a:pt x="27" y="59"/>
                        <a:pt x="27" y="59"/>
                      </a:cubicBezTo>
                      <a:cubicBezTo>
                        <a:pt x="22" y="65"/>
                        <a:pt x="22" y="59"/>
                        <a:pt x="22" y="54"/>
                      </a:cubicBezTo>
                      <a:close/>
                    </a:path>
                  </a:pathLst>
                </a:custGeom>
                <a:solidFill>
                  <a:srgbClr val="FFFBF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None/>
                  </a:pPr>
                  <a:r>
                    <a:t/>
                  </a:r>
                  <a:endParaRPr b="0" i="0" sz="1600" u="none" cap="none" strike="noStrike">
                    <a:solidFill>
                      <a:srgbClr val="5F5F5F"/>
                    </a:solidFill>
                    <a:latin typeface="Arial"/>
                    <a:ea typeface="Arial"/>
                    <a:cs typeface="Arial"/>
                    <a:sym typeface="Arial"/>
                  </a:endParaRPr>
                </a:p>
              </p:txBody>
            </p:sp>
            <p:sp>
              <p:nvSpPr>
                <p:cNvPr id="2784" name="Google Shape;2784;p370"/>
                <p:cNvSpPr/>
                <p:nvPr/>
              </p:nvSpPr>
              <p:spPr>
                <a:xfrm>
                  <a:off x="3990975" y="1411288"/>
                  <a:ext cx="84138" cy="127000"/>
                </a:xfrm>
                <a:custGeom>
                  <a:rect b="b" l="l" r="r" t="t"/>
                  <a:pathLst>
                    <a:path extrusionOk="0" h="65" w="43">
                      <a:moveTo>
                        <a:pt x="17" y="0"/>
                      </a:moveTo>
                      <a:cubicBezTo>
                        <a:pt x="0" y="11"/>
                        <a:pt x="0" y="11"/>
                        <a:pt x="0" y="11"/>
                      </a:cubicBezTo>
                      <a:cubicBezTo>
                        <a:pt x="0" y="11"/>
                        <a:pt x="17" y="21"/>
                        <a:pt x="19" y="53"/>
                      </a:cubicBezTo>
                      <a:cubicBezTo>
                        <a:pt x="19" y="57"/>
                        <a:pt x="19" y="64"/>
                        <a:pt x="14" y="58"/>
                      </a:cubicBezTo>
                      <a:cubicBezTo>
                        <a:pt x="11" y="59"/>
                        <a:pt x="11" y="59"/>
                        <a:pt x="11" y="59"/>
                      </a:cubicBezTo>
                      <a:cubicBezTo>
                        <a:pt x="11" y="59"/>
                        <a:pt x="17" y="65"/>
                        <a:pt x="20" y="63"/>
                      </a:cubicBezTo>
                      <a:cubicBezTo>
                        <a:pt x="41" y="52"/>
                        <a:pt x="41" y="52"/>
                        <a:pt x="41" y="52"/>
                      </a:cubicBezTo>
                      <a:cubicBezTo>
                        <a:pt x="41" y="52"/>
                        <a:pt x="43" y="18"/>
                        <a:pt x="17" y="0"/>
                      </a:cubicBezTo>
                      <a:close/>
                    </a:path>
                  </a:pathLst>
                </a:custGeom>
                <a:solidFill>
                  <a:srgbClr val="FFFBF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None/>
                  </a:pPr>
                  <a:r>
                    <a:t/>
                  </a:r>
                  <a:endParaRPr b="0" i="0" sz="1600" u="none" cap="none" strike="noStrike">
                    <a:solidFill>
                      <a:srgbClr val="5F5F5F"/>
                    </a:solidFill>
                    <a:latin typeface="Arial"/>
                    <a:ea typeface="Arial"/>
                    <a:cs typeface="Arial"/>
                    <a:sym typeface="Arial"/>
                  </a:endParaRPr>
                </a:p>
              </p:txBody>
            </p:sp>
            <p:sp>
              <p:nvSpPr>
                <p:cNvPr id="2785" name="Google Shape;2785;p370"/>
                <p:cNvSpPr/>
                <p:nvPr/>
              </p:nvSpPr>
              <p:spPr>
                <a:xfrm>
                  <a:off x="3806825" y="1431925"/>
                  <a:ext cx="211138" cy="192088"/>
                </a:xfrm>
                <a:custGeom>
                  <a:rect b="b" l="l" r="r" t="t"/>
                  <a:pathLst>
                    <a:path extrusionOk="0" h="97" w="107">
                      <a:moveTo>
                        <a:pt x="98" y="51"/>
                      </a:moveTo>
                      <a:cubicBezTo>
                        <a:pt x="97" y="51"/>
                        <a:pt x="97" y="51"/>
                        <a:pt x="97" y="51"/>
                      </a:cubicBezTo>
                      <a:cubicBezTo>
                        <a:pt x="95" y="49"/>
                        <a:pt x="95" y="49"/>
                        <a:pt x="95" y="49"/>
                      </a:cubicBezTo>
                      <a:cubicBezTo>
                        <a:pt x="96" y="48"/>
                        <a:pt x="97" y="48"/>
                        <a:pt x="97" y="48"/>
                      </a:cubicBezTo>
                      <a:cubicBezTo>
                        <a:pt x="103" y="45"/>
                        <a:pt x="107" y="43"/>
                        <a:pt x="107" y="43"/>
                      </a:cubicBezTo>
                      <a:cubicBezTo>
                        <a:pt x="107" y="20"/>
                        <a:pt x="92" y="7"/>
                        <a:pt x="92" y="7"/>
                      </a:cubicBezTo>
                      <a:cubicBezTo>
                        <a:pt x="92" y="7"/>
                        <a:pt x="86" y="11"/>
                        <a:pt x="81" y="11"/>
                      </a:cubicBezTo>
                      <a:cubicBezTo>
                        <a:pt x="76" y="11"/>
                        <a:pt x="48" y="0"/>
                        <a:pt x="48" y="0"/>
                      </a:cubicBezTo>
                      <a:cubicBezTo>
                        <a:pt x="48" y="0"/>
                        <a:pt x="43" y="1"/>
                        <a:pt x="43" y="1"/>
                      </a:cubicBezTo>
                      <a:cubicBezTo>
                        <a:pt x="42" y="1"/>
                        <a:pt x="23" y="4"/>
                        <a:pt x="19" y="4"/>
                      </a:cubicBezTo>
                      <a:cubicBezTo>
                        <a:pt x="18" y="4"/>
                        <a:pt x="17" y="5"/>
                        <a:pt x="16" y="5"/>
                      </a:cubicBezTo>
                      <a:cubicBezTo>
                        <a:pt x="16" y="5"/>
                        <a:pt x="15" y="5"/>
                        <a:pt x="14" y="6"/>
                      </a:cubicBezTo>
                      <a:cubicBezTo>
                        <a:pt x="13" y="7"/>
                        <a:pt x="11" y="9"/>
                        <a:pt x="10" y="10"/>
                      </a:cubicBezTo>
                      <a:cubicBezTo>
                        <a:pt x="7" y="14"/>
                        <a:pt x="4" y="17"/>
                        <a:pt x="1" y="20"/>
                      </a:cubicBezTo>
                      <a:cubicBezTo>
                        <a:pt x="0" y="20"/>
                        <a:pt x="0" y="21"/>
                        <a:pt x="0" y="21"/>
                      </a:cubicBezTo>
                      <a:cubicBezTo>
                        <a:pt x="1" y="25"/>
                        <a:pt x="10" y="32"/>
                        <a:pt x="20" y="23"/>
                      </a:cubicBezTo>
                      <a:cubicBezTo>
                        <a:pt x="23" y="21"/>
                        <a:pt x="25" y="18"/>
                        <a:pt x="25" y="18"/>
                      </a:cubicBezTo>
                      <a:cubicBezTo>
                        <a:pt x="25" y="18"/>
                        <a:pt x="25" y="18"/>
                        <a:pt x="25" y="18"/>
                      </a:cubicBezTo>
                      <a:cubicBezTo>
                        <a:pt x="26" y="18"/>
                        <a:pt x="26" y="18"/>
                        <a:pt x="27" y="18"/>
                      </a:cubicBezTo>
                      <a:cubicBezTo>
                        <a:pt x="42" y="19"/>
                        <a:pt x="42" y="19"/>
                        <a:pt x="42" y="19"/>
                      </a:cubicBezTo>
                      <a:cubicBezTo>
                        <a:pt x="58" y="30"/>
                        <a:pt x="58" y="30"/>
                        <a:pt x="58" y="30"/>
                      </a:cubicBezTo>
                      <a:cubicBezTo>
                        <a:pt x="77" y="43"/>
                        <a:pt x="77" y="43"/>
                        <a:pt x="77" y="43"/>
                      </a:cubicBezTo>
                      <a:cubicBezTo>
                        <a:pt x="94" y="55"/>
                        <a:pt x="94" y="55"/>
                        <a:pt x="94" y="55"/>
                      </a:cubicBezTo>
                      <a:cubicBezTo>
                        <a:pt x="95" y="56"/>
                        <a:pt x="95" y="56"/>
                        <a:pt x="96" y="57"/>
                      </a:cubicBezTo>
                      <a:cubicBezTo>
                        <a:pt x="96" y="58"/>
                        <a:pt x="96" y="58"/>
                        <a:pt x="96" y="59"/>
                      </a:cubicBezTo>
                      <a:cubicBezTo>
                        <a:pt x="96" y="59"/>
                        <a:pt x="96" y="60"/>
                        <a:pt x="96" y="60"/>
                      </a:cubicBezTo>
                      <a:cubicBezTo>
                        <a:pt x="96" y="61"/>
                        <a:pt x="96" y="61"/>
                        <a:pt x="95" y="62"/>
                      </a:cubicBezTo>
                      <a:cubicBezTo>
                        <a:pt x="95" y="62"/>
                        <a:pt x="95" y="62"/>
                        <a:pt x="94" y="63"/>
                      </a:cubicBezTo>
                      <a:cubicBezTo>
                        <a:pt x="93" y="63"/>
                        <a:pt x="93" y="63"/>
                        <a:pt x="92" y="63"/>
                      </a:cubicBezTo>
                      <a:cubicBezTo>
                        <a:pt x="92" y="63"/>
                        <a:pt x="91" y="63"/>
                        <a:pt x="91" y="63"/>
                      </a:cubicBezTo>
                      <a:cubicBezTo>
                        <a:pt x="85" y="60"/>
                        <a:pt x="85" y="60"/>
                        <a:pt x="85" y="60"/>
                      </a:cubicBezTo>
                      <a:cubicBezTo>
                        <a:pt x="85" y="60"/>
                        <a:pt x="85" y="60"/>
                        <a:pt x="85" y="60"/>
                      </a:cubicBezTo>
                      <a:cubicBezTo>
                        <a:pt x="82" y="58"/>
                        <a:pt x="82" y="58"/>
                        <a:pt x="82" y="58"/>
                      </a:cubicBezTo>
                      <a:cubicBezTo>
                        <a:pt x="82" y="58"/>
                        <a:pt x="82" y="58"/>
                        <a:pt x="82" y="58"/>
                      </a:cubicBezTo>
                      <a:cubicBezTo>
                        <a:pt x="64" y="48"/>
                        <a:pt x="64" y="48"/>
                        <a:pt x="64" y="48"/>
                      </a:cubicBezTo>
                      <a:cubicBezTo>
                        <a:pt x="62" y="47"/>
                        <a:pt x="61" y="48"/>
                        <a:pt x="60" y="49"/>
                      </a:cubicBezTo>
                      <a:cubicBezTo>
                        <a:pt x="60" y="51"/>
                        <a:pt x="60" y="52"/>
                        <a:pt x="61" y="53"/>
                      </a:cubicBezTo>
                      <a:cubicBezTo>
                        <a:pt x="83" y="65"/>
                        <a:pt x="83" y="65"/>
                        <a:pt x="83" y="65"/>
                      </a:cubicBezTo>
                      <a:cubicBezTo>
                        <a:pt x="84" y="65"/>
                        <a:pt x="84" y="66"/>
                        <a:pt x="85" y="66"/>
                      </a:cubicBezTo>
                      <a:cubicBezTo>
                        <a:pt x="85" y="67"/>
                        <a:pt x="86" y="68"/>
                        <a:pt x="86" y="69"/>
                      </a:cubicBezTo>
                      <a:cubicBezTo>
                        <a:pt x="86" y="70"/>
                        <a:pt x="85" y="71"/>
                        <a:pt x="85" y="72"/>
                      </a:cubicBezTo>
                      <a:cubicBezTo>
                        <a:pt x="84" y="72"/>
                        <a:pt x="84" y="73"/>
                        <a:pt x="83" y="73"/>
                      </a:cubicBezTo>
                      <a:cubicBezTo>
                        <a:pt x="82" y="73"/>
                        <a:pt x="82" y="73"/>
                        <a:pt x="81" y="73"/>
                      </a:cubicBezTo>
                      <a:cubicBezTo>
                        <a:pt x="81" y="73"/>
                        <a:pt x="80" y="73"/>
                        <a:pt x="79" y="73"/>
                      </a:cubicBezTo>
                      <a:cubicBezTo>
                        <a:pt x="79" y="73"/>
                        <a:pt x="78" y="72"/>
                        <a:pt x="76" y="71"/>
                      </a:cubicBezTo>
                      <a:cubicBezTo>
                        <a:pt x="73" y="70"/>
                        <a:pt x="69" y="67"/>
                        <a:pt x="65" y="65"/>
                      </a:cubicBezTo>
                      <a:cubicBezTo>
                        <a:pt x="63" y="64"/>
                        <a:pt x="62" y="63"/>
                        <a:pt x="60" y="63"/>
                      </a:cubicBezTo>
                      <a:cubicBezTo>
                        <a:pt x="60" y="62"/>
                        <a:pt x="59" y="62"/>
                        <a:pt x="59" y="62"/>
                      </a:cubicBezTo>
                      <a:cubicBezTo>
                        <a:pt x="58" y="61"/>
                        <a:pt x="58" y="61"/>
                        <a:pt x="58" y="61"/>
                      </a:cubicBezTo>
                      <a:cubicBezTo>
                        <a:pt x="57" y="60"/>
                        <a:pt x="55" y="61"/>
                        <a:pt x="54" y="62"/>
                      </a:cubicBezTo>
                      <a:cubicBezTo>
                        <a:pt x="54" y="64"/>
                        <a:pt x="54" y="65"/>
                        <a:pt x="55" y="66"/>
                      </a:cubicBezTo>
                      <a:cubicBezTo>
                        <a:pt x="56" y="66"/>
                        <a:pt x="56" y="66"/>
                        <a:pt x="57" y="67"/>
                      </a:cubicBezTo>
                      <a:cubicBezTo>
                        <a:pt x="59" y="68"/>
                        <a:pt x="64" y="71"/>
                        <a:pt x="69" y="73"/>
                      </a:cubicBezTo>
                      <a:cubicBezTo>
                        <a:pt x="69" y="73"/>
                        <a:pt x="69" y="73"/>
                        <a:pt x="69" y="73"/>
                      </a:cubicBezTo>
                      <a:cubicBezTo>
                        <a:pt x="69" y="73"/>
                        <a:pt x="69" y="74"/>
                        <a:pt x="70" y="74"/>
                      </a:cubicBezTo>
                      <a:cubicBezTo>
                        <a:pt x="70" y="74"/>
                        <a:pt x="71" y="75"/>
                        <a:pt x="72" y="76"/>
                      </a:cubicBezTo>
                      <a:cubicBezTo>
                        <a:pt x="72" y="77"/>
                        <a:pt x="72" y="78"/>
                        <a:pt x="72" y="79"/>
                      </a:cubicBezTo>
                      <a:cubicBezTo>
                        <a:pt x="72" y="79"/>
                        <a:pt x="72" y="80"/>
                        <a:pt x="71" y="81"/>
                      </a:cubicBezTo>
                      <a:cubicBezTo>
                        <a:pt x="71" y="82"/>
                        <a:pt x="70" y="82"/>
                        <a:pt x="70" y="83"/>
                      </a:cubicBezTo>
                      <a:cubicBezTo>
                        <a:pt x="69" y="83"/>
                        <a:pt x="68" y="83"/>
                        <a:pt x="68" y="83"/>
                      </a:cubicBezTo>
                      <a:cubicBezTo>
                        <a:pt x="68" y="83"/>
                        <a:pt x="68" y="83"/>
                        <a:pt x="68" y="83"/>
                      </a:cubicBezTo>
                      <a:cubicBezTo>
                        <a:pt x="67" y="83"/>
                        <a:pt x="66" y="83"/>
                        <a:pt x="66" y="83"/>
                      </a:cubicBezTo>
                      <a:cubicBezTo>
                        <a:pt x="60" y="80"/>
                        <a:pt x="60" y="80"/>
                        <a:pt x="60" y="80"/>
                      </a:cubicBezTo>
                      <a:cubicBezTo>
                        <a:pt x="59" y="79"/>
                        <a:pt x="59" y="79"/>
                        <a:pt x="59" y="79"/>
                      </a:cubicBezTo>
                      <a:cubicBezTo>
                        <a:pt x="58" y="79"/>
                        <a:pt x="58" y="79"/>
                        <a:pt x="58" y="79"/>
                      </a:cubicBezTo>
                      <a:cubicBezTo>
                        <a:pt x="51" y="75"/>
                        <a:pt x="51" y="75"/>
                        <a:pt x="51" y="75"/>
                      </a:cubicBezTo>
                      <a:cubicBezTo>
                        <a:pt x="50" y="75"/>
                        <a:pt x="49" y="75"/>
                        <a:pt x="48" y="76"/>
                      </a:cubicBezTo>
                      <a:cubicBezTo>
                        <a:pt x="47" y="78"/>
                        <a:pt x="48" y="79"/>
                        <a:pt x="49" y="80"/>
                      </a:cubicBezTo>
                      <a:cubicBezTo>
                        <a:pt x="57" y="84"/>
                        <a:pt x="57" y="84"/>
                        <a:pt x="57" y="84"/>
                      </a:cubicBezTo>
                      <a:cubicBezTo>
                        <a:pt x="57" y="84"/>
                        <a:pt x="57" y="84"/>
                        <a:pt x="57" y="84"/>
                      </a:cubicBezTo>
                      <a:cubicBezTo>
                        <a:pt x="58" y="85"/>
                        <a:pt x="58" y="85"/>
                        <a:pt x="58" y="86"/>
                      </a:cubicBezTo>
                      <a:cubicBezTo>
                        <a:pt x="59" y="87"/>
                        <a:pt x="59" y="87"/>
                        <a:pt x="59" y="88"/>
                      </a:cubicBezTo>
                      <a:cubicBezTo>
                        <a:pt x="59" y="89"/>
                        <a:pt x="59" y="89"/>
                        <a:pt x="58" y="90"/>
                      </a:cubicBezTo>
                      <a:cubicBezTo>
                        <a:pt x="58" y="91"/>
                        <a:pt x="58" y="91"/>
                        <a:pt x="57" y="91"/>
                      </a:cubicBezTo>
                      <a:cubicBezTo>
                        <a:pt x="56" y="91"/>
                        <a:pt x="56" y="91"/>
                        <a:pt x="56" y="91"/>
                      </a:cubicBezTo>
                      <a:cubicBezTo>
                        <a:pt x="56" y="92"/>
                        <a:pt x="56" y="92"/>
                        <a:pt x="56" y="92"/>
                      </a:cubicBezTo>
                      <a:cubicBezTo>
                        <a:pt x="55" y="92"/>
                        <a:pt x="55" y="91"/>
                        <a:pt x="54" y="91"/>
                      </a:cubicBezTo>
                      <a:cubicBezTo>
                        <a:pt x="54" y="91"/>
                        <a:pt x="54" y="91"/>
                        <a:pt x="54" y="91"/>
                      </a:cubicBezTo>
                      <a:cubicBezTo>
                        <a:pt x="45" y="87"/>
                        <a:pt x="45" y="87"/>
                        <a:pt x="45" y="87"/>
                      </a:cubicBezTo>
                      <a:cubicBezTo>
                        <a:pt x="44" y="87"/>
                        <a:pt x="43" y="89"/>
                        <a:pt x="42" y="92"/>
                      </a:cubicBezTo>
                      <a:cubicBezTo>
                        <a:pt x="42" y="92"/>
                        <a:pt x="42" y="92"/>
                        <a:pt x="42" y="92"/>
                      </a:cubicBezTo>
                      <a:cubicBezTo>
                        <a:pt x="52" y="96"/>
                        <a:pt x="52" y="96"/>
                        <a:pt x="52" y="96"/>
                      </a:cubicBezTo>
                      <a:cubicBezTo>
                        <a:pt x="52" y="96"/>
                        <a:pt x="52" y="96"/>
                        <a:pt x="52" y="96"/>
                      </a:cubicBezTo>
                      <a:cubicBezTo>
                        <a:pt x="52" y="96"/>
                        <a:pt x="52" y="96"/>
                        <a:pt x="52" y="96"/>
                      </a:cubicBezTo>
                      <a:cubicBezTo>
                        <a:pt x="52" y="96"/>
                        <a:pt x="52" y="96"/>
                        <a:pt x="52" y="96"/>
                      </a:cubicBezTo>
                      <a:cubicBezTo>
                        <a:pt x="52" y="96"/>
                        <a:pt x="52" y="96"/>
                        <a:pt x="52" y="96"/>
                      </a:cubicBezTo>
                      <a:cubicBezTo>
                        <a:pt x="53" y="97"/>
                        <a:pt x="54" y="97"/>
                        <a:pt x="56" y="97"/>
                      </a:cubicBezTo>
                      <a:cubicBezTo>
                        <a:pt x="56" y="97"/>
                        <a:pt x="56" y="97"/>
                        <a:pt x="57" y="97"/>
                      </a:cubicBezTo>
                      <a:cubicBezTo>
                        <a:pt x="58" y="97"/>
                        <a:pt x="59" y="96"/>
                        <a:pt x="60" y="96"/>
                      </a:cubicBezTo>
                      <a:cubicBezTo>
                        <a:pt x="61" y="95"/>
                        <a:pt x="62" y="94"/>
                        <a:pt x="62" y="93"/>
                      </a:cubicBezTo>
                      <a:cubicBezTo>
                        <a:pt x="64" y="92"/>
                        <a:pt x="64" y="90"/>
                        <a:pt x="64" y="88"/>
                      </a:cubicBezTo>
                      <a:cubicBezTo>
                        <a:pt x="64" y="88"/>
                        <a:pt x="64" y="88"/>
                        <a:pt x="64" y="88"/>
                      </a:cubicBezTo>
                      <a:cubicBezTo>
                        <a:pt x="65" y="88"/>
                        <a:pt x="66" y="88"/>
                        <a:pt x="67" y="88"/>
                      </a:cubicBezTo>
                      <a:cubicBezTo>
                        <a:pt x="67" y="88"/>
                        <a:pt x="67" y="88"/>
                        <a:pt x="67" y="88"/>
                      </a:cubicBezTo>
                      <a:cubicBezTo>
                        <a:pt x="68" y="88"/>
                        <a:pt x="68" y="88"/>
                        <a:pt x="68" y="88"/>
                      </a:cubicBezTo>
                      <a:cubicBezTo>
                        <a:pt x="68" y="88"/>
                        <a:pt x="68" y="88"/>
                        <a:pt x="68" y="88"/>
                      </a:cubicBezTo>
                      <a:cubicBezTo>
                        <a:pt x="68" y="88"/>
                        <a:pt x="70" y="88"/>
                        <a:pt x="71" y="88"/>
                      </a:cubicBezTo>
                      <a:cubicBezTo>
                        <a:pt x="73" y="87"/>
                        <a:pt x="74" y="86"/>
                        <a:pt x="76" y="84"/>
                      </a:cubicBezTo>
                      <a:cubicBezTo>
                        <a:pt x="77" y="83"/>
                        <a:pt x="77" y="80"/>
                        <a:pt x="77" y="79"/>
                      </a:cubicBezTo>
                      <a:cubicBezTo>
                        <a:pt x="77" y="78"/>
                        <a:pt x="77" y="78"/>
                        <a:pt x="77" y="78"/>
                      </a:cubicBezTo>
                      <a:cubicBezTo>
                        <a:pt x="79" y="78"/>
                        <a:pt x="80" y="79"/>
                        <a:pt x="81" y="79"/>
                      </a:cubicBezTo>
                      <a:cubicBezTo>
                        <a:pt x="82" y="79"/>
                        <a:pt x="83" y="79"/>
                        <a:pt x="85" y="78"/>
                      </a:cubicBezTo>
                      <a:cubicBezTo>
                        <a:pt x="86" y="78"/>
                        <a:pt x="88" y="77"/>
                        <a:pt x="89" y="75"/>
                      </a:cubicBezTo>
                      <a:cubicBezTo>
                        <a:pt x="90" y="73"/>
                        <a:pt x="91" y="71"/>
                        <a:pt x="91" y="69"/>
                      </a:cubicBezTo>
                      <a:cubicBezTo>
                        <a:pt x="91" y="68"/>
                        <a:pt x="91" y="68"/>
                        <a:pt x="91" y="68"/>
                      </a:cubicBezTo>
                      <a:cubicBezTo>
                        <a:pt x="91" y="68"/>
                        <a:pt x="92" y="68"/>
                        <a:pt x="92" y="68"/>
                      </a:cubicBezTo>
                      <a:cubicBezTo>
                        <a:pt x="92" y="68"/>
                        <a:pt x="92" y="68"/>
                        <a:pt x="92" y="68"/>
                      </a:cubicBezTo>
                      <a:cubicBezTo>
                        <a:pt x="94" y="68"/>
                        <a:pt x="95" y="68"/>
                        <a:pt x="97" y="67"/>
                      </a:cubicBezTo>
                      <a:cubicBezTo>
                        <a:pt x="98" y="66"/>
                        <a:pt x="99" y="66"/>
                        <a:pt x="100" y="65"/>
                      </a:cubicBezTo>
                      <a:cubicBezTo>
                        <a:pt x="100" y="64"/>
                        <a:pt x="101" y="62"/>
                        <a:pt x="101" y="61"/>
                      </a:cubicBezTo>
                      <a:cubicBezTo>
                        <a:pt x="101" y="60"/>
                        <a:pt x="101" y="60"/>
                        <a:pt x="101" y="59"/>
                      </a:cubicBezTo>
                      <a:cubicBezTo>
                        <a:pt x="101" y="57"/>
                        <a:pt x="101" y="56"/>
                        <a:pt x="100" y="54"/>
                      </a:cubicBezTo>
                      <a:cubicBezTo>
                        <a:pt x="99" y="53"/>
                        <a:pt x="98" y="52"/>
                        <a:pt x="98" y="51"/>
                      </a:cubicBezTo>
                      <a:close/>
                    </a:path>
                  </a:pathLst>
                </a:custGeom>
                <a:solidFill>
                  <a:srgbClr val="FFFBF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None/>
                  </a:pPr>
                  <a:r>
                    <a:t/>
                  </a:r>
                  <a:endParaRPr b="0" i="0" sz="1600" u="none" cap="none" strike="noStrike">
                    <a:solidFill>
                      <a:srgbClr val="5F5F5F"/>
                    </a:solidFill>
                    <a:latin typeface="Arial"/>
                    <a:ea typeface="Arial"/>
                    <a:cs typeface="Arial"/>
                    <a:sym typeface="Arial"/>
                  </a:endParaRPr>
                </a:p>
              </p:txBody>
            </p:sp>
            <p:sp>
              <p:nvSpPr>
                <p:cNvPr id="2786" name="Google Shape;2786;p370"/>
                <p:cNvSpPr/>
                <p:nvPr/>
              </p:nvSpPr>
              <p:spPr>
                <a:xfrm>
                  <a:off x="3760788" y="1443038"/>
                  <a:ext cx="58738" cy="109538"/>
                </a:xfrm>
                <a:custGeom>
                  <a:rect b="b" l="l" r="r" t="t"/>
                  <a:pathLst>
                    <a:path extrusionOk="0" h="56" w="30">
                      <a:moveTo>
                        <a:pt x="17" y="45"/>
                      </a:moveTo>
                      <a:cubicBezTo>
                        <a:pt x="16" y="44"/>
                        <a:pt x="15" y="43"/>
                        <a:pt x="14" y="43"/>
                      </a:cubicBezTo>
                      <a:cubicBezTo>
                        <a:pt x="13" y="42"/>
                        <a:pt x="13" y="42"/>
                        <a:pt x="13" y="42"/>
                      </a:cubicBezTo>
                      <a:cubicBezTo>
                        <a:pt x="13" y="42"/>
                        <a:pt x="13" y="42"/>
                        <a:pt x="13" y="42"/>
                      </a:cubicBezTo>
                      <a:cubicBezTo>
                        <a:pt x="9" y="40"/>
                        <a:pt x="6" y="39"/>
                        <a:pt x="5" y="38"/>
                      </a:cubicBezTo>
                      <a:cubicBezTo>
                        <a:pt x="5" y="28"/>
                        <a:pt x="8" y="20"/>
                        <a:pt x="12" y="14"/>
                      </a:cubicBezTo>
                      <a:cubicBezTo>
                        <a:pt x="13" y="11"/>
                        <a:pt x="15" y="9"/>
                        <a:pt x="16" y="7"/>
                      </a:cubicBezTo>
                      <a:cubicBezTo>
                        <a:pt x="17" y="7"/>
                        <a:pt x="17" y="7"/>
                        <a:pt x="18" y="6"/>
                      </a:cubicBezTo>
                      <a:cubicBezTo>
                        <a:pt x="18" y="6"/>
                        <a:pt x="19" y="7"/>
                        <a:pt x="20" y="7"/>
                      </a:cubicBezTo>
                      <a:cubicBezTo>
                        <a:pt x="22" y="7"/>
                        <a:pt x="24" y="8"/>
                        <a:pt x="26" y="8"/>
                      </a:cubicBezTo>
                      <a:cubicBezTo>
                        <a:pt x="27" y="7"/>
                        <a:pt x="29" y="5"/>
                        <a:pt x="30" y="3"/>
                      </a:cubicBezTo>
                      <a:cubicBezTo>
                        <a:pt x="29" y="3"/>
                        <a:pt x="29" y="3"/>
                        <a:pt x="29" y="3"/>
                      </a:cubicBezTo>
                      <a:cubicBezTo>
                        <a:pt x="26" y="3"/>
                        <a:pt x="24" y="2"/>
                        <a:pt x="21" y="2"/>
                      </a:cubicBezTo>
                      <a:cubicBezTo>
                        <a:pt x="20" y="2"/>
                        <a:pt x="19" y="1"/>
                        <a:pt x="19" y="1"/>
                      </a:cubicBezTo>
                      <a:cubicBezTo>
                        <a:pt x="18" y="1"/>
                        <a:pt x="18" y="1"/>
                        <a:pt x="18" y="1"/>
                      </a:cubicBezTo>
                      <a:cubicBezTo>
                        <a:pt x="18" y="1"/>
                        <a:pt x="18" y="1"/>
                        <a:pt x="18" y="1"/>
                      </a:cubicBezTo>
                      <a:cubicBezTo>
                        <a:pt x="18" y="1"/>
                        <a:pt x="18" y="1"/>
                        <a:pt x="18" y="1"/>
                      </a:cubicBezTo>
                      <a:cubicBezTo>
                        <a:pt x="17" y="0"/>
                        <a:pt x="16" y="1"/>
                        <a:pt x="15" y="1"/>
                      </a:cubicBezTo>
                      <a:cubicBezTo>
                        <a:pt x="15" y="1"/>
                        <a:pt x="11" y="5"/>
                        <a:pt x="7" y="11"/>
                      </a:cubicBezTo>
                      <a:cubicBezTo>
                        <a:pt x="3" y="18"/>
                        <a:pt x="0" y="27"/>
                        <a:pt x="0" y="39"/>
                      </a:cubicBezTo>
                      <a:cubicBezTo>
                        <a:pt x="0" y="40"/>
                        <a:pt x="0" y="40"/>
                        <a:pt x="0" y="40"/>
                      </a:cubicBezTo>
                      <a:cubicBezTo>
                        <a:pt x="0" y="41"/>
                        <a:pt x="0" y="42"/>
                        <a:pt x="1" y="42"/>
                      </a:cubicBezTo>
                      <a:cubicBezTo>
                        <a:pt x="1" y="42"/>
                        <a:pt x="2" y="42"/>
                        <a:pt x="4" y="43"/>
                      </a:cubicBezTo>
                      <a:cubicBezTo>
                        <a:pt x="5" y="44"/>
                        <a:pt x="8" y="45"/>
                        <a:pt x="10" y="46"/>
                      </a:cubicBezTo>
                      <a:cubicBezTo>
                        <a:pt x="11" y="47"/>
                        <a:pt x="11" y="47"/>
                        <a:pt x="11" y="47"/>
                      </a:cubicBezTo>
                      <a:cubicBezTo>
                        <a:pt x="11" y="47"/>
                        <a:pt x="13" y="48"/>
                        <a:pt x="14" y="50"/>
                      </a:cubicBezTo>
                      <a:cubicBezTo>
                        <a:pt x="16" y="51"/>
                        <a:pt x="21" y="56"/>
                        <a:pt x="21" y="56"/>
                      </a:cubicBezTo>
                      <a:cubicBezTo>
                        <a:pt x="21" y="54"/>
                        <a:pt x="22" y="52"/>
                        <a:pt x="22" y="50"/>
                      </a:cubicBezTo>
                      <a:cubicBezTo>
                        <a:pt x="20" y="48"/>
                        <a:pt x="18" y="46"/>
                        <a:pt x="17" y="45"/>
                      </a:cubicBezTo>
                      <a:close/>
                    </a:path>
                  </a:pathLst>
                </a:custGeom>
                <a:solidFill>
                  <a:srgbClr val="FFFBF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None/>
                  </a:pPr>
                  <a:r>
                    <a:t/>
                  </a:r>
                  <a:endParaRPr b="0" i="0" sz="1600" u="none" cap="none" strike="noStrike">
                    <a:solidFill>
                      <a:srgbClr val="5F5F5F"/>
                    </a:solidFill>
                    <a:latin typeface="Arial"/>
                    <a:ea typeface="Arial"/>
                    <a:cs typeface="Arial"/>
                    <a:sym typeface="Arial"/>
                  </a:endParaRPr>
                </a:p>
              </p:txBody>
            </p:sp>
          </p:grpSp>
        </p:grpSp>
        <p:sp>
          <p:nvSpPr>
            <p:cNvPr id="2787" name="Google Shape;2787;p370"/>
            <p:cNvSpPr/>
            <p:nvPr/>
          </p:nvSpPr>
          <p:spPr>
            <a:xfrm>
              <a:off x="2764824" y="3991565"/>
              <a:ext cx="2779866" cy="512000"/>
            </a:xfrm>
            <a:prstGeom prst="roundRect">
              <a:avLst>
                <a:gd fmla="val 16667" name="adj"/>
              </a:avLst>
            </a:prstGeom>
            <a:solidFill>
              <a:schemeClr val="lt1"/>
            </a:solidFill>
            <a:ln cap="flat" cmpd="sng" w="28575">
              <a:solidFill>
                <a:srgbClr val="0D80B9"/>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0D80B9"/>
                  </a:solidFill>
                  <a:latin typeface="Open Sans"/>
                  <a:ea typeface="Open Sans"/>
                  <a:cs typeface="Open Sans"/>
                  <a:sym typeface="Open Sans"/>
                </a:rPr>
                <a:t>Authentication</a:t>
              </a:r>
              <a:endParaRPr b="1" i="0" sz="2200" u="none" cap="none" strike="noStrike">
                <a:solidFill>
                  <a:srgbClr val="0D80B9"/>
                </a:solidFill>
                <a:latin typeface="Open Sans"/>
                <a:ea typeface="Open Sans"/>
                <a:cs typeface="Open Sans"/>
                <a:sym typeface="Open Sans"/>
              </a:endParaRPr>
            </a:p>
          </p:txBody>
        </p:sp>
        <p:grpSp>
          <p:nvGrpSpPr>
            <p:cNvPr id="2788" name="Google Shape;2788;p370"/>
            <p:cNvGrpSpPr/>
            <p:nvPr/>
          </p:nvGrpSpPr>
          <p:grpSpPr>
            <a:xfrm>
              <a:off x="1028514" y="3577339"/>
              <a:ext cx="1369068" cy="1340452"/>
              <a:chOff x="1541874" y="2060864"/>
              <a:chExt cx="1540201" cy="1508009"/>
            </a:xfrm>
          </p:grpSpPr>
          <p:sp>
            <p:nvSpPr>
              <p:cNvPr id="2789" name="Google Shape;2789;p370"/>
              <p:cNvSpPr/>
              <p:nvPr/>
            </p:nvSpPr>
            <p:spPr>
              <a:xfrm>
                <a:off x="1541874" y="2060864"/>
                <a:ext cx="1540201" cy="1508009"/>
              </a:xfrm>
              <a:prstGeom prst="ellipse">
                <a:avLst/>
              </a:prstGeom>
              <a:solidFill>
                <a:schemeClr val="accent2"/>
              </a:solidFill>
              <a:ln>
                <a:noFill/>
              </a:ln>
              <a:effectLst>
                <a:outerShdw blurRad="50800" rotWithShape="0" algn="tl" dir="2700000" dist="38100">
                  <a:srgbClr val="000000">
                    <a:alpha val="40000"/>
                  </a:srgbClr>
                </a:outerShdw>
              </a:effectLst>
            </p:spPr>
            <p:txBody>
              <a:bodyPr anchorCtr="1" anchor="ctr" bIns="40625" lIns="81275" spcFirstLastPara="1" rIns="81275" wrap="square" tIns="40625">
                <a:noAutofit/>
              </a:bodyPr>
              <a:lstStyle/>
              <a:p>
                <a:pPr indent="0" lvl="0" marL="0" marR="0" rtl="0" algn="ctr">
                  <a:lnSpc>
                    <a:spcPct val="100000"/>
                  </a:lnSpc>
                  <a:spcBef>
                    <a:spcPts val="0"/>
                  </a:spcBef>
                  <a:spcAft>
                    <a:spcPts val="0"/>
                  </a:spcAft>
                  <a:buNone/>
                </a:pPr>
                <a:r>
                  <a:t/>
                </a:r>
                <a:endParaRPr b="1" i="0" sz="1067" u="none" cap="none" strike="noStrike">
                  <a:solidFill>
                    <a:srgbClr val="868686"/>
                  </a:solidFill>
                  <a:latin typeface="Arial"/>
                  <a:ea typeface="Arial"/>
                  <a:cs typeface="Arial"/>
                  <a:sym typeface="Arial"/>
                </a:endParaRPr>
              </a:p>
            </p:txBody>
          </p:sp>
          <p:pic>
            <p:nvPicPr>
              <p:cNvPr descr="A picture containing drawing, room&#10;&#10;Description automatically generated" id="2790" name="Google Shape;2790;p370"/>
              <p:cNvPicPr preferRelativeResize="0"/>
              <p:nvPr/>
            </p:nvPicPr>
            <p:blipFill rotWithShape="1">
              <a:blip r:embed="rId3">
                <a:alphaModFix/>
              </a:blip>
              <a:srcRect b="0" l="0" r="0" t="0"/>
              <a:stretch/>
            </p:blipFill>
            <p:spPr>
              <a:xfrm>
                <a:off x="1887346" y="2343304"/>
                <a:ext cx="995407" cy="995407"/>
              </a:xfrm>
              <a:prstGeom prst="rect">
                <a:avLst/>
              </a:prstGeom>
              <a:noFill/>
              <a:ln>
                <a:noFill/>
              </a:ln>
            </p:spPr>
          </p:pic>
        </p:grpSp>
        <p:sp>
          <p:nvSpPr>
            <p:cNvPr id="2791" name="Google Shape;2791;p370"/>
            <p:cNvSpPr/>
            <p:nvPr/>
          </p:nvSpPr>
          <p:spPr>
            <a:xfrm>
              <a:off x="2764823" y="2191254"/>
              <a:ext cx="2781211" cy="687300"/>
            </a:xfrm>
            <a:prstGeom prst="roundRect">
              <a:avLst>
                <a:gd fmla="val 16667" name="adj"/>
              </a:avLst>
            </a:prstGeom>
            <a:solidFill>
              <a:schemeClr val="lt1"/>
            </a:solidFill>
            <a:ln cap="flat" cmpd="sng" w="28575">
              <a:solidFill>
                <a:srgbClr val="095A8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095A82"/>
                  </a:solidFill>
                  <a:latin typeface="Open Sans"/>
                  <a:ea typeface="Open Sans"/>
                  <a:cs typeface="Open Sans"/>
                  <a:sym typeface="Open Sans"/>
                </a:rPr>
                <a:t>Data confidentiality</a:t>
              </a:r>
              <a:endParaRPr/>
            </a:p>
          </p:txBody>
        </p:sp>
        <p:grpSp>
          <p:nvGrpSpPr>
            <p:cNvPr id="2792" name="Google Shape;2792;p370"/>
            <p:cNvGrpSpPr/>
            <p:nvPr/>
          </p:nvGrpSpPr>
          <p:grpSpPr>
            <a:xfrm>
              <a:off x="1028512" y="1864678"/>
              <a:ext cx="1369068" cy="1340452"/>
              <a:chOff x="7589852" y="2146519"/>
              <a:chExt cx="1540201" cy="1508009"/>
            </a:xfrm>
          </p:grpSpPr>
          <p:sp>
            <p:nvSpPr>
              <p:cNvPr id="2793" name="Google Shape;2793;p370"/>
              <p:cNvSpPr/>
              <p:nvPr/>
            </p:nvSpPr>
            <p:spPr>
              <a:xfrm>
                <a:off x="7589852" y="2146519"/>
                <a:ext cx="1540201" cy="1508009"/>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1" anchor="ctr" bIns="40625" lIns="81275" spcFirstLastPara="1" rIns="81275" wrap="square" tIns="40625">
                <a:noAutofit/>
              </a:bodyPr>
              <a:lstStyle/>
              <a:p>
                <a:pPr indent="0" lvl="0" marL="0" marR="0" rtl="0" algn="ctr">
                  <a:lnSpc>
                    <a:spcPct val="100000"/>
                  </a:lnSpc>
                  <a:spcBef>
                    <a:spcPts val="0"/>
                  </a:spcBef>
                  <a:spcAft>
                    <a:spcPts val="0"/>
                  </a:spcAft>
                  <a:buNone/>
                </a:pPr>
                <a:r>
                  <a:t/>
                </a:r>
                <a:endParaRPr b="1" i="0" sz="1067" u="none" cap="none" strike="noStrike">
                  <a:solidFill>
                    <a:srgbClr val="868686"/>
                  </a:solidFill>
                  <a:latin typeface="Arial"/>
                  <a:ea typeface="Arial"/>
                  <a:cs typeface="Arial"/>
                  <a:sym typeface="Arial"/>
                </a:endParaRPr>
              </a:p>
            </p:txBody>
          </p:sp>
          <p:pic>
            <p:nvPicPr>
              <p:cNvPr descr="A picture containing drawing&#10;&#10;Description automatically generated" id="2794" name="Google Shape;2794;p370"/>
              <p:cNvPicPr preferRelativeResize="0"/>
              <p:nvPr/>
            </p:nvPicPr>
            <p:blipFill rotWithShape="1">
              <a:blip r:embed="rId4">
                <a:alphaModFix/>
              </a:blip>
              <a:srcRect b="0" l="0" r="0" t="0"/>
              <a:stretch/>
            </p:blipFill>
            <p:spPr>
              <a:xfrm>
                <a:off x="7872515" y="2373534"/>
                <a:ext cx="997200" cy="997200"/>
              </a:xfrm>
              <a:prstGeom prst="rect">
                <a:avLst/>
              </a:prstGeom>
              <a:noFill/>
              <a:ln>
                <a:noFill/>
              </a:ln>
            </p:spPr>
          </p:pic>
        </p:grpSp>
        <p:sp>
          <p:nvSpPr>
            <p:cNvPr id="2795" name="Google Shape;2795;p370"/>
            <p:cNvSpPr/>
            <p:nvPr/>
          </p:nvSpPr>
          <p:spPr>
            <a:xfrm>
              <a:off x="2763479" y="7515988"/>
              <a:ext cx="2781211" cy="512000"/>
            </a:xfrm>
            <a:prstGeom prst="roundRect">
              <a:avLst>
                <a:gd fmla="val 16667" name="adj"/>
              </a:avLst>
            </a:prstGeom>
            <a:solidFill>
              <a:schemeClr val="lt1"/>
            </a:solidFill>
            <a:ln cap="flat" cmpd="sng" w="28575">
              <a:solidFill>
                <a:srgbClr val="F29C14"/>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F29C14"/>
                  </a:solidFill>
                  <a:latin typeface="Open Sans"/>
                  <a:ea typeface="Open Sans"/>
                  <a:cs typeface="Open Sans"/>
                  <a:sym typeface="Open Sans"/>
                </a:rPr>
                <a:t>Non-repudiation</a:t>
              </a:r>
              <a:endParaRPr/>
            </a:p>
          </p:txBody>
        </p:sp>
        <p:grpSp>
          <p:nvGrpSpPr>
            <p:cNvPr id="2796" name="Google Shape;2796;p370"/>
            <p:cNvGrpSpPr/>
            <p:nvPr/>
          </p:nvGrpSpPr>
          <p:grpSpPr>
            <a:xfrm>
              <a:off x="1028512" y="7101762"/>
              <a:ext cx="1369068" cy="1340452"/>
              <a:chOff x="15136220" y="1967454"/>
              <a:chExt cx="1540201" cy="1508009"/>
            </a:xfrm>
          </p:grpSpPr>
          <p:sp>
            <p:nvSpPr>
              <p:cNvPr id="2797" name="Google Shape;2797;p370"/>
              <p:cNvSpPr/>
              <p:nvPr/>
            </p:nvSpPr>
            <p:spPr>
              <a:xfrm>
                <a:off x="15136220" y="1967454"/>
                <a:ext cx="1540201" cy="1508009"/>
              </a:xfrm>
              <a:prstGeom prst="ellipse">
                <a:avLst/>
              </a:prstGeom>
              <a:solidFill>
                <a:srgbClr val="F29C14"/>
              </a:solidFill>
              <a:ln>
                <a:noFill/>
              </a:ln>
              <a:effectLst>
                <a:outerShdw blurRad="50800" rotWithShape="0" algn="tl" dir="2700000" dist="38100">
                  <a:srgbClr val="000000">
                    <a:alpha val="40000"/>
                  </a:srgbClr>
                </a:outerShdw>
              </a:effectLst>
            </p:spPr>
            <p:txBody>
              <a:bodyPr anchorCtr="1" anchor="ctr" bIns="40625" lIns="81275" spcFirstLastPara="1" rIns="81275" wrap="square" tIns="40625">
                <a:noAutofit/>
              </a:bodyPr>
              <a:lstStyle/>
              <a:p>
                <a:pPr indent="0" lvl="0" marL="0" marR="0" rtl="0" algn="ctr">
                  <a:lnSpc>
                    <a:spcPct val="100000"/>
                  </a:lnSpc>
                  <a:spcBef>
                    <a:spcPts val="0"/>
                  </a:spcBef>
                  <a:spcAft>
                    <a:spcPts val="0"/>
                  </a:spcAft>
                  <a:buNone/>
                </a:pPr>
                <a:r>
                  <a:t/>
                </a:r>
                <a:endParaRPr b="1" i="0" sz="1067" u="none" cap="none" strike="noStrike">
                  <a:solidFill>
                    <a:srgbClr val="868686"/>
                  </a:solidFill>
                  <a:latin typeface="Arial"/>
                  <a:ea typeface="Arial"/>
                  <a:cs typeface="Arial"/>
                  <a:sym typeface="Arial"/>
                </a:endParaRPr>
              </a:p>
            </p:txBody>
          </p:sp>
          <p:pic>
            <p:nvPicPr>
              <p:cNvPr id="2798" name="Google Shape;2798;p370"/>
              <p:cNvPicPr preferRelativeResize="0"/>
              <p:nvPr/>
            </p:nvPicPr>
            <p:blipFill rotWithShape="1">
              <a:blip r:embed="rId5">
                <a:alphaModFix/>
              </a:blip>
              <a:srcRect b="0" l="0" r="0" t="0"/>
              <a:stretch/>
            </p:blipFill>
            <p:spPr>
              <a:xfrm>
                <a:off x="15463197" y="2194390"/>
                <a:ext cx="997200" cy="997200"/>
              </a:xfrm>
              <a:prstGeom prst="rect">
                <a:avLst/>
              </a:prstGeom>
              <a:noFill/>
              <a:ln>
                <a:noFill/>
              </a:ln>
            </p:spPr>
          </p:pic>
        </p:grpSp>
        <p:sp>
          <p:nvSpPr>
            <p:cNvPr id="2799" name="Google Shape;2799;p370"/>
            <p:cNvSpPr/>
            <p:nvPr/>
          </p:nvSpPr>
          <p:spPr>
            <a:xfrm>
              <a:off x="6009007" y="3659228"/>
              <a:ext cx="9218480" cy="1176674"/>
            </a:xfrm>
            <a:prstGeom prst="roundRect">
              <a:avLst>
                <a:gd fmla="val 16667" name="adj"/>
              </a:avLst>
            </a:prstGeom>
            <a:solidFill>
              <a:schemeClr val="lt1"/>
            </a:solidFill>
            <a:ln cap="flat" cmpd="sng" w="38100">
              <a:solidFill>
                <a:schemeClr val="accen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a:t>
              </a:r>
              <a:r>
                <a:rPr b="1" i="0" lang="en-US" sz="2200" u="none" cap="none" strike="noStrike">
                  <a:solidFill>
                    <a:srgbClr val="3F3F3F"/>
                  </a:solidFill>
                  <a:latin typeface="Open Sans"/>
                  <a:ea typeface="Open Sans"/>
                  <a:cs typeface="Open Sans"/>
                  <a:sym typeface="Open Sans"/>
                </a:rPr>
                <a:t>authenticity</a:t>
              </a:r>
              <a:r>
                <a:rPr b="0" i="0" lang="en-US" sz="2200" u="none" cap="none" strike="noStrike">
                  <a:solidFill>
                    <a:srgbClr val="3F3F3F"/>
                  </a:solidFill>
                  <a:latin typeface="Open Sans"/>
                  <a:ea typeface="Open Sans"/>
                  <a:cs typeface="Open Sans"/>
                  <a:sym typeface="Open Sans"/>
                </a:rPr>
                <a:t> of the message is verified through </a:t>
              </a:r>
              <a:r>
                <a:rPr b="1" i="0" lang="en-US" sz="2200" u="none" cap="none" strike="noStrike">
                  <a:solidFill>
                    <a:srgbClr val="3F3F3F"/>
                  </a:solidFill>
                  <a:latin typeface="Open Sans"/>
                  <a:ea typeface="Open Sans"/>
                  <a:cs typeface="Open Sans"/>
                  <a:sym typeface="Open Sans"/>
                </a:rPr>
                <a:t>digital signatures</a:t>
              </a:r>
              <a:r>
                <a:rPr b="0" i="0" lang="en-US" sz="2200" u="none" cap="none" strike="noStrike">
                  <a:solidFill>
                    <a:srgbClr val="3F3F3F"/>
                  </a:solidFill>
                  <a:latin typeface="Open Sans"/>
                  <a:ea typeface="Open Sans"/>
                  <a:cs typeface="Open Sans"/>
                  <a:sym typeface="Open Sans"/>
                </a:rPr>
                <a:t>, which confirm the sender's identity.</a:t>
              </a:r>
              <a:endParaRPr b="0" i="0" sz="2200" u="none" cap="none" strike="noStrike">
                <a:solidFill>
                  <a:srgbClr val="3F3F3F"/>
                </a:solidFill>
                <a:latin typeface="Open Sans"/>
                <a:ea typeface="Open Sans"/>
                <a:cs typeface="Open Sans"/>
                <a:sym typeface="Open Sans"/>
              </a:endParaRPr>
            </a:p>
          </p:txBody>
        </p:sp>
        <p:sp>
          <p:nvSpPr>
            <p:cNvPr id="2800" name="Google Shape;2800;p370"/>
            <p:cNvSpPr/>
            <p:nvPr/>
          </p:nvSpPr>
          <p:spPr>
            <a:xfrm>
              <a:off x="6009007" y="1946567"/>
              <a:ext cx="9218480" cy="1176674"/>
            </a:xfrm>
            <a:prstGeom prst="roundRect">
              <a:avLst>
                <a:gd fmla="val 16667" name="adj"/>
              </a:avLst>
            </a:prstGeom>
            <a:solidFill>
              <a:schemeClr val="lt1"/>
            </a:solidFill>
            <a:ln cap="flat" cmpd="sng" w="38100">
              <a:solidFill>
                <a:schemeClr val="accent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Confidentiality </a:t>
              </a:r>
              <a:r>
                <a:rPr b="0" i="0" lang="en-US" sz="2200" u="none" cap="none" strike="noStrike">
                  <a:solidFill>
                    <a:srgbClr val="3F3F3F"/>
                  </a:solidFill>
                  <a:latin typeface="Open Sans"/>
                  <a:ea typeface="Open Sans"/>
                  <a:cs typeface="Open Sans"/>
                  <a:sym typeface="Open Sans"/>
                </a:rPr>
                <a:t>and privacy of data is maintained through </a:t>
              </a:r>
              <a:r>
                <a:rPr b="1" i="0" lang="en-US" sz="2200" u="none" cap="none" strike="noStrike">
                  <a:solidFill>
                    <a:srgbClr val="3F3F3F"/>
                  </a:solidFill>
                  <a:latin typeface="Open Sans"/>
                  <a:ea typeface="Open Sans"/>
                  <a:cs typeface="Open Sans"/>
                  <a:sym typeface="Open Sans"/>
                </a:rPr>
                <a:t>encryption. </a:t>
              </a:r>
              <a:r>
                <a:rPr b="0" i="0" lang="en-US" sz="2200" u="none" cap="none" strike="noStrike">
                  <a:solidFill>
                    <a:srgbClr val="3F3F3F"/>
                  </a:solidFill>
                  <a:latin typeface="Open Sans"/>
                  <a:ea typeface="Open Sans"/>
                  <a:cs typeface="Open Sans"/>
                  <a:sym typeface="Open Sans"/>
                </a:rPr>
                <a:t>The encrypted data is practically useless to an adversary without the decryption key.</a:t>
              </a:r>
              <a:endParaRPr b="0" i="0" sz="2200" u="none" cap="none" strike="noStrike">
                <a:solidFill>
                  <a:srgbClr val="3F3F3F"/>
                </a:solidFill>
                <a:latin typeface="Open Sans"/>
                <a:ea typeface="Open Sans"/>
                <a:cs typeface="Open Sans"/>
                <a:sym typeface="Open Sans"/>
              </a:endParaRPr>
            </a:p>
          </p:txBody>
        </p:sp>
        <p:sp>
          <p:nvSpPr>
            <p:cNvPr id="2801" name="Google Shape;2801;p370"/>
            <p:cNvSpPr/>
            <p:nvPr/>
          </p:nvSpPr>
          <p:spPr>
            <a:xfrm>
              <a:off x="6009007" y="5419467"/>
              <a:ext cx="9218480" cy="1176674"/>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a:t>
              </a:r>
              <a:r>
                <a:rPr b="1" i="0" lang="en-US" sz="2200" u="none" cap="none" strike="noStrike">
                  <a:solidFill>
                    <a:srgbClr val="3F3F3F"/>
                  </a:solidFill>
                  <a:latin typeface="Open Sans"/>
                  <a:ea typeface="Open Sans"/>
                  <a:cs typeface="Open Sans"/>
                  <a:sym typeface="Open Sans"/>
                </a:rPr>
                <a:t>integrity</a:t>
              </a:r>
              <a:r>
                <a:rPr b="0" i="0" lang="en-US" sz="2200" u="none" cap="none" strike="noStrike">
                  <a:solidFill>
                    <a:srgbClr val="3F3F3F"/>
                  </a:solidFill>
                  <a:latin typeface="Open Sans"/>
                  <a:ea typeface="Open Sans"/>
                  <a:cs typeface="Open Sans"/>
                  <a:sym typeface="Open Sans"/>
                </a:rPr>
                <a:t> of a message is preserved using </a:t>
              </a:r>
              <a:r>
                <a:rPr b="1" i="0" lang="en-US" sz="2200" u="none" cap="none" strike="noStrike">
                  <a:solidFill>
                    <a:srgbClr val="3F3F3F"/>
                  </a:solidFill>
                  <a:latin typeface="Open Sans"/>
                  <a:ea typeface="Open Sans"/>
                  <a:cs typeface="Open Sans"/>
                  <a:sym typeface="Open Sans"/>
                </a:rPr>
                <a:t>hashing algorithms</a:t>
              </a:r>
              <a:r>
                <a:rPr b="0" i="0" lang="en-US" sz="2200" u="none" cap="none" strike="noStrike">
                  <a:solidFill>
                    <a:srgbClr val="3F3F3F"/>
                  </a:solidFill>
                  <a:latin typeface="Open Sans"/>
                  <a:ea typeface="Open Sans"/>
                  <a:cs typeface="Open Sans"/>
                  <a:sym typeface="Open Sans"/>
                </a:rPr>
                <a:t>, where the same message always results in the same hash.</a:t>
              </a:r>
              <a:endParaRPr b="0" i="0" sz="2200" u="none" cap="none" strike="noStrike">
                <a:solidFill>
                  <a:srgbClr val="3F3F3F"/>
                </a:solidFill>
                <a:latin typeface="Open Sans"/>
                <a:ea typeface="Open Sans"/>
                <a:cs typeface="Open Sans"/>
                <a:sym typeface="Open Sans"/>
              </a:endParaRPr>
            </a:p>
          </p:txBody>
        </p:sp>
        <p:sp>
          <p:nvSpPr>
            <p:cNvPr id="2802" name="Google Shape;2802;p370"/>
            <p:cNvSpPr/>
            <p:nvPr/>
          </p:nvSpPr>
          <p:spPr>
            <a:xfrm>
              <a:off x="6009007" y="7105671"/>
              <a:ext cx="9218480" cy="1176674"/>
            </a:xfrm>
            <a:prstGeom prst="roundRect">
              <a:avLst>
                <a:gd fmla="val 16667" name="adj"/>
              </a:avLst>
            </a:prstGeom>
            <a:solidFill>
              <a:schemeClr val="lt1"/>
            </a:solidFill>
            <a:ln cap="flat" cmpd="sng" w="38100">
              <a:solidFill>
                <a:schemeClr val="accent3"/>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Non-repudiation</a:t>
              </a:r>
              <a:r>
                <a:rPr b="0" i="0" lang="en-US" sz="2200" u="none" cap="none" strike="noStrike">
                  <a:solidFill>
                    <a:srgbClr val="3F3F3F"/>
                  </a:solidFill>
                  <a:latin typeface="Open Sans"/>
                  <a:ea typeface="Open Sans"/>
                  <a:cs typeface="Open Sans"/>
                  <a:sym typeface="Open Sans"/>
                </a:rPr>
                <a:t> is ensured through </a:t>
              </a:r>
              <a:r>
                <a:rPr b="1" i="0" lang="en-US" sz="2200" u="none" cap="none" strike="noStrike">
                  <a:solidFill>
                    <a:srgbClr val="3F3F3F"/>
                  </a:solidFill>
                  <a:latin typeface="Open Sans"/>
                  <a:ea typeface="Open Sans"/>
                  <a:cs typeface="Open Sans"/>
                  <a:sym typeface="Open Sans"/>
                </a:rPr>
                <a:t>digital signatures or digital certificates</a:t>
              </a:r>
              <a:r>
                <a:rPr b="0" i="0" lang="en-US" sz="2200" u="none" cap="none" strike="noStrike">
                  <a:solidFill>
                    <a:srgbClr val="3F3F3F"/>
                  </a:solidFill>
                  <a:latin typeface="Open Sans"/>
                  <a:ea typeface="Open Sans"/>
                  <a:cs typeface="Open Sans"/>
                  <a:sym typeface="Open Sans"/>
                </a:rPr>
                <a:t>, preventing a user from denying sending the message.</a:t>
              </a:r>
              <a:endParaRPr b="0" i="0" sz="2200" u="none" cap="none" strike="noStrike">
                <a:solidFill>
                  <a:srgbClr val="3F3F3F"/>
                </a:solidFill>
                <a:latin typeface="Open Sans"/>
                <a:ea typeface="Open Sans"/>
                <a:cs typeface="Open Sans"/>
                <a:sym typeface="Open Sans"/>
              </a:endParaRPr>
            </a:p>
          </p:txBody>
        </p:sp>
      </p:grpSp>
      <p:sp>
        <p:nvSpPr>
          <p:cNvPr id="2803" name="Google Shape;2803;p370"/>
          <p:cNvSpPr txBox="1"/>
          <p:nvPr>
            <p:ph type="title"/>
          </p:nvPr>
        </p:nvSpPr>
        <p:spPr>
          <a:xfrm>
            <a:off x="-10099" y="269634"/>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Features of Cryptography</a:t>
            </a:r>
            <a:endParaRPr>
              <a:solidFill>
                <a:srgbClr val="3F3F3F"/>
              </a:solidFill>
            </a:endParaRPr>
          </a:p>
        </p:txBody>
      </p:sp>
      <p:sp>
        <p:nvSpPr>
          <p:cNvPr id="2804" name="Google Shape;2804;p370"/>
          <p:cNvSpPr/>
          <p:nvPr/>
        </p:nvSpPr>
        <p:spPr>
          <a:xfrm>
            <a:off x="5308600" y="836230"/>
            <a:ext cx="565753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 Confidentiality</a:t>
            </a:r>
            <a:endParaRPr>
              <a:latin typeface="Open Sans"/>
              <a:ea typeface="Open Sans"/>
              <a:cs typeface="Open Sans"/>
              <a:sym typeface="Open Sans"/>
            </a:endParaRPr>
          </a:p>
        </p:txBody>
      </p:sp>
      <p:pic>
        <p:nvPicPr>
          <p:cNvPr id="274" name="Google Shape;274;p263"/>
          <p:cNvPicPr preferRelativeResize="0"/>
          <p:nvPr/>
        </p:nvPicPr>
        <p:blipFill rotWithShape="1">
          <a:blip r:embed="rId3">
            <a:alphaModFix/>
          </a:blip>
          <a:srcRect b="1576" l="0" r="0" t="1575"/>
          <a:stretch/>
        </p:blipFill>
        <p:spPr>
          <a:xfrm>
            <a:off x="2886249" y="4399999"/>
            <a:ext cx="3036449" cy="3036476"/>
          </a:xfrm>
          <a:prstGeom prst="rect">
            <a:avLst/>
          </a:prstGeom>
          <a:noFill/>
          <a:ln>
            <a:noFill/>
          </a:ln>
        </p:spPr>
      </p:pic>
      <p:sp>
        <p:nvSpPr>
          <p:cNvPr id="275" name="Google Shape;275;p263"/>
          <p:cNvSpPr/>
          <p:nvPr/>
        </p:nvSpPr>
        <p:spPr>
          <a:xfrm>
            <a:off x="2309000" y="1771225"/>
            <a:ext cx="11637900" cy="14109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Confidentiality means private or confidential information should not be disclosed to unauthorized individuals.</a:t>
            </a:r>
            <a:endParaRPr b="0" i="0" sz="2200" u="none" cap="none" strike="noStrike">
              <a:solidFill>
                <a:srgbClr val="3F3F3F"/>
              </a:solidFill>
              <a:latin typeface="Open Sans"/>
              <a:ea typeface="Open Sans"/>
              <a:cs typeface="Open Sans"/>
              <a:sym typeface="Open Sans"/>
            </a:endParaRPr>
          </a:p>
        </p:txBody>
      </p:sp>
      <p:pic>
        <p:nvPicPr>
          <p:cNvPr id="276" name="Google Shape;276;p263"/>
          <p:cNvPicPr preferRelativeResize="0"/>
          <p:nvPr/>
        </p:nvPicPr>
        <p:blipFill rotWithShape="1">
          <a:blip r:embed="rId4">
            <a:alphaModFix/>
          </a:blip>
          <a:srcRect b="0" l="0" r="0" t="0"/>
          <a:stretch/>
        </p:blipFill>
        <p:spPr>
          <a:xfrm>
            <a:off x="9352862" y="4705305"/>
            <a:ext cx="2806638" cy="2882072"/>
          </a:xfrm>
          <a:prstGeom prst="rect">
            <a:avLst/>
          </a:prstGeom>
          <a:noFill/>
          <a:ln>
            <a:noFill/>
          </a:ln>
        </p:spPr>
      </p:pic>
      <p:sp>
        <p:nvSpPr>
          <p:cNvPr id="277" name="Google Shape;277;p263"/>
          <p:cNvSpPr txBox="1"/>
          <p:nvPr/>
        </p:nvSpPr>
        <p:spPr>
          <a:xfrm>
            <a:off x="9441778" y="4306300"/>
            <a:ext cx="2628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Confidentiality</a:t>
            </a:r>
            <a:endParaRPr b="1" i="0" sz="1400" u="none" cap="none" strike="noStrike">
              <a:solidFill>
                <a:srgbClr val="000000"/>
              </a:solidFill>
              <a:latin typeface="Arial"/>
              <a:ea typeface="Arial"/>
              <a:cs typeface="Arial"/>
              <a:sym typeface="Arial"/>
            </a:endParaRPr>
          </a:p>
        </p:txBody>
      </p:sp>
      <p:sp>
        <p:nvSpPr>
          <p:cNvPr id="278" name="Google Shape;278;p263"/>
          <p:cNvSpPr txBox="1"/>
          <p:nvPr/>
        </p:nvSpPr>
        <p:spPr>
          <a:xfrm>
            <a:off x="7883875" y="7116801"/>
            <a:ext cx="1557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Integrity</a:t>
            </a:r>
            <a:endParaRPr b="0" i="0" sz="1400" u="none" cap="none" strike="noStrike">
              <a:solidFill>
                <a:srgbClr val="000000"/>
              </a:solidFill>
              <a:latin typeface="Arial"/>
              <a:ea typeface="Arial"/>
              <a:cs typeface="Arial"/>
              <a:sym typeface="Arial"/>
            </a:endParaRPr>
          </a:p>
        </p:txBody>
      </p:sp>
      <p:sp>
        <p:nvSpPr>
          <p:cNvPr id="279" name="Google Shape;279;p263"/>
          <p:cNvSpPr txBox="1"/>
          <p:nvPr/>
        </p:nvSpPr>
        <p:spPr>
          <a:xfrm>
            <a:off x="12159501" y="7116801"/>
            <a:ext cx="17874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Availability</a:t>
            </a:r>
            <a:endParaRPr b="0" i="0" sz="1400" u="none" cap="none" strike="noStrike">
              <a:solidFill>
                <a:srgbClr val="000000"/>
              </a:solidFill>
              <a:latin typeface="Arial"/>
              <a:ea typeface="Arial"/>
              <a:cs typeface="Arial"/>
              <a:sym typeface="Arial"/>
            </a:endParaRPr>
          </a:p>
        </p:txBody>
      </p:sp>
      <p:sp>
        <p:nvSpPr>
          <p:cNvPr id="280" name="Google Shape;280;p263"/>
          <p:cNvSpPr txBox="1"/>
          <p:nvPr/>
        </p:nvSpPr>
        <p:spPr>
          <a:xfrm>
            <a:off x="10264974" y="6236800"/>
            <a:ext cx="982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CIA</a:t>
            </a:r>
            <a:endParaRPr b="1" i="0" sz="1400" u="none" cap="none" strike="noStrike">
              <a:solidFill>
                <a:srgbClr val="000000"/>
              </a:solidFill>
              <a:latin typeface="Arial"/>
              <a:ea typeface="Arial"/>
              <a:cs typeface="Arial"/>
              <a:sym typeface="Arial"/>
            </a:endParaRPr>
          </a:p>
        </p:txBody>
      </p:sp>
      <p:sp>
        <p:nvSpPr>
          <p:cNvPr id="281" name="Google Shape;281;p263"/>
          <p:cNvSpPr/>
          <p:nvPr/>
        </p:nvSpPr>
        <p:spPr>
          <a:xfrm>
            <a:off x="5359400" y="816352"/>
            <a:ext cx="554442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371"/>
          <p:cNvSpPr txBox="1"/>
          <p:nvPr>
            <p:ph type="title"/>
          </p:nvPr>
        </p:nvSpPr>
        <p:spPr>
          <a:xfrm>
            <a:off x="-10099" y="229945"/>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Solution Strategy to Solve the Problem</a:t>
            </a:r>
            <a:endParaRPr/>
          </a:p>
        </p:txBody>
      </p:sp>
      <p:sp>
        <p:nvSpPr>
          <p:cNvPr id="2810" name="Google Shape;2810;p371"/>
          <p:cNvSpPr/>
          <p:nvPr/>
        </p:nvSpPr>
        <p:spPr>
          <a:xfrm>
            <a:off x="829734" y="1558362"/>
            <a:ext cx="14595475" cy="945417"/>
          </a:xfrm>
          <a:prstGeom prst="roundRect">
            <a:avLst>
              <a:gd fmla="val 16667" name="adj"/>
            </a:avLst>
          </a:prstGeom>
          <a:solidFill>
            <a:srgbClr val="C4E0B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50800" marR="0" rtl="0" algn="ctr">
              <a:lnSpc>
                <a:spcPct val="100000"/>
              </a:lnSpc>
              <a:spcBef>
                <a:spcPts val="1000"/>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When your credentials and data are protected with cryptographic algorithms, even if a hacker breaches the security layer or hacks the server, the data remains unintelligible.</a:t>
            </a:r>
            <a:endParaRPr/>
          </a:p>
        </p:txBody>
      </p:sp>
      <p:sp>
        <p:nvSpPr>
          <p:cNvPr id="2811" name="Google Shape;2811;p371"/>
          <p:cNvSpPr/>
          <p:nvPr/>
        </p:nvSpPr>
        <p:spPr>
          <a:xfrm>
            <a:off x="3860800" y="836230"/>
            <a:ext cx="85388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812" name="Google Shape;2812;p371"/>
          <p:cNvGrpSpPr/>
          <p:nvPr/>
        </p:nvGrpSpPr>
        <p:grpSpPr>
          <a:xfrm>
            <a:off x="2361799" y="2971658"/>
            <a:ext cx="11532402" cy="4711437"/>
            <a:chOff x="2441795" y="3017768"/>
            <a:chExt cx="11532402" cy="4711437"/>
          </a:xfrm>
        </p:grpSpPr>
        <p:pic>
          <p:nvPicPr>
            <p:cNvPr descr="Question mark" id="2813" name="Google Shape;2813;p371"/>
            <p:cNvPicPr preferRelativeResize="0"/>
            <p:nvPr/>
          </p:nvPicPr>
          <p:blipFill rotWithShape="1">
            <a:blip r:embed="rId3">
              <a:alphaModFix/>
            </a:blip>
            <a:srcRect b="0" l="0" r="0" t="0"/>
            <a:stretch/>
          </p:blipFill>
          <p:spPr>
            <a:xfrm>
              <a:off x="8214675" y="5935136"/>
              <a:ext cx="571208" cy="606878"/>
            </a:xfrm>
            <a:prstGeom prst="rect">
              <a:avLst/>
            </a:prstGeom>
            <a:noFill/>
            <a:ln>
              <a:noFill/>
            </a:ln>
          </p:spPr>
        </p:pic>
        <p:sp>
          <p:nvSpPr>
            <p:cNvPr id="2814" name="Google Shape;2814;p371"/>
            <p:cNvSpPr/>
            <p:nvPr/>
          </p:nvSpPr>
          <p:spPr>
            <a:xfrm rot="5400000">
              <a:off x="7835895" y="4484272"/>
              <a:ext cx="303626" cy="267192"/>
            </a:xfrm>
            <a:prstGeom prst="chevron">
              <a:avLst>
                <a:gd fmla="val 50000" name="adj"/>
              </a:avLst>
            </a:prstGeom>
            <a:solidFill>
              <a:srgbClr val="757070"/>
            </a:solidFill>
            <a:ln cap="flat" cmpd="sng" w="28575">
              <a:solidFill>
                <a:schemeClr val="dk1"/>
              </a:solidFill>
              <a:prstDash val="solid"/>
              <a:round/>
              <a:headEnd len="sm" w="sm" type="none"/>
              <a:tailEnd len="sm" w="sm" type="none"/>
            </a:ln>
          </p:spPr>
          <p:txBody>
            <a:bodyPr anchorCtr="0" anchor="t" bIns="40625" lIns="81275" spcFirstLastPara="1" rIns="81275" wrap="square" tIns="40625">
              <a:noAutofit/>
            </a:bodyPr>
            <a:lstStyle/>
            <a:p>
              <a:pPr indent="0" lvl="0" marL="0" marR="0" rtl="0" algn="ctr">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nvGrpSpPr>
            <p:cNvPr id="2815" name="Google Shape;2815;p371"/>
            <p:cNvGrpSpPr/>
            <p:nvPr/>
          </p:nvGrpSpPr>
          <p:grpSpPr>
            <a:xfrm>
              <a:off x="2441795" y="3017768"/>
              <a:ext cx="11532402" cy="4711437"/>
              <a:chOff x="2441795" y="3017768"/>
              <a:chExt cx="11532402" cy="4711437"/>
            </a:xfrm>
          </p:grpSpPr>
          <p:cxnSp>
            <p:nvCxnSpPr>
              <p:cNvPr id="2816" name="Google Shape;2816;p371"/>
              <p:cNvCxnSpPr/>
              <p:nvPr/>
            </p:nvCxnSpPr>
            <p:spPr>
              <a:xfrm>
                <a:off x="7987708" y="3922791"/>
                <a:ext cx="0" cy="2071001"/>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grpSp>
            <p:nvGrpSpPr>
              <p:cNvPr id="2817" name="Google Shape;2817;p371"/>
              <p:cNvGrpSpPr/>
              <p:nvPr/>
            </p:nvGrpSpPr>
            <p:grpSpPr>
              <a:xfrm>
                <a:off x="2441795" y="3017768"/>
                <a:ext cx="11532402" cy="4711437"/>
                <a:chOff x="2441795" y="3017768"/>
                <a:chExt cx="11532402" cy="4711437"/>
              </a:xfrm>
            </p:grpSpPr>
            <p:pic>
              <p:nvPicPr>
                <p:cNvPr id="2818" name="Google Shape;2818;p371"/>
                <p:cNvPicPr preferRelativeResize="0"/>
                <p:nvPr/>
              </p:nvPicPr>
              <p:blipFill rotWithShape="1">
                <a:blip r:embed="rId4">
                  <a:alphaModFix/>
                </a:blip>
                <a:srcRect b="0" l="0" r="0" t="0"/>
                <a:stretch/>
              </p:blipFill>
              <p:spPr>
                <a:xfrm>
                  <a:off x="2441795" y="5867762"/>
                  <a:ext cx="2258431" cy="1113374"/>
                </a:xfrm>
                <a:prstGeom prst="rect">
                  <a:avLst/>
                </a:prstGeom>
                <a:noFill/>
                <a:ln>
                  <a:noFill/>
                </a:ln>
              </p:spPr>
            </p:pic>
            <p:pic>
              <p:nvPicPr>
                <p:cNvPr id="2819" name="Google Shape;2819;p371"/>
                <p:cNvPicPr preferRelativeResize="0"/>
                <p:nvPr/>
              </p:nvPicPr>
              <p:blipFill rotWithShape="1">
                <a:blip r:embed="rId4">
                  <a:alphaModFix/>
                </a:blip>
                <a:srcRect b="0" l="0" r="0" t="0"/>
                <a:stretch/>
              </p:blipFill>
              <p:spPr>
                <a:xfrm>
                  <a:off x="11715766" y="5867762"/>
                  <a:ext cx="2258431" cy="1113374"/>
                </a:xfrm>
                <a:prstGeom prst="rect">
                  <a:avLst/>
                </a:prstGeom>
                <a:noFill/>
                <a:ln>
                  <a:noFill/>
                </a:ln>
              </p:spPr>
            </p:pic>
            <p:pic>
              <p:nvPicPr>
                <p:cNvPr id="2820" name="Google Shape;2820;p371"/>
                <p:cNvPicPr preferRelativeResize="0"/>
                <p:nvPr/>
              </p:nvPicPr>
              <p:blipFill rotWithShape="1">
                <a:blip r:embed="rId5">
                  <a:alphaModFix/>
                </a:blip>
                <a:srcRect b="0" l="0" r="54250" t="0"/>
                <a:stretch/>
              </p:blipFill>
              <p:spPr>
                <a:xfrm flipH="1">
                  <a:off x="2955245" y="3017768"/>
                  <a:ext cx="1123965" cy="2763392"/>
                </a:xfrm>
                <a:prstGeom prst="rect">
                  <a:avLst/>
                </a:prstGeom>
                <a:noFill/>
                <a:ln>
                  <a:noFill/>
                </a:ln>
              </p:spPr>
            </p:pic>
            <p:pic>
              <p:nvPicPr>
                <p:cNvPr id="2821" name="Google Shape;2821;p371"/>
                <p:cNvPicPr preferRelativeResize="0"/>
                <p:nvPr/>
              </p:nvPicPr>
              <p:blipFill rotWithShape="1">
                <a:blip r:embed="rId6">
                  <a:alphaModFix/>
                </a:blip>
                <a:srcRect b="0" l="0" r="0" t="0"/>
                <a:stretch/>
              </p:blipFill>
              <p:spPr>
                <a:xfrm>
                  <a:off x="12408776" y="3060580"/>
                  <a:ext cx="780723" cy="2677769"/>
                </a:xfrm>
                <a:prstGeom prst="rect">
                  <a:avLst/>
                </a:prstGeom>
                <a:noFill/>
                <a:ln>
                  <a:noFill/>
                </a:ln>
              </p:spPr>
            </p:pic>
            <p:grpSp>
              <p:nvGrpSpPr>
                <p:cNvPr id="2822" name="Google Shape;2822;p371"/>
                <p:cNvGrpSpPr/>
                <p:nvPr/>
              </p:nvGrpSpPr>
              <p:grpSpPr>
                <a:xfrm>
                  <a:off x="4195609" y="3103391"/>
                  <a:ext cx="8096768" cy="4625814"/>
                  <a:chOff x="4195609" y="3103391"/>
                  <a:chExt cx="8096768" cy="4625814"/>
                </a:xfrm>
              </p:grpSpPr>
              <p:cxnSp>
                <p:nvCxnSpPr>
                  <p:cNvPr id="2823" name="Google Shape;2823;p371"/>
                  <p:cNvCxnSpPr/>
                  <p:nvPr/>
                </p:nvCxnSpPr>
                <p:spPr>
                  <a:xfrm>
                    <a:off x="4195609" y="3908038"/>
                    <a:ext cx="8096768" cy="1"/>
                  </a:xfrm>
                  <a:prstGeom prst="straightConnector1">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1"/>
                      </a:srgbClr>
                    </a:outerShdw>
                  </a:effectLst>
                </p:spPr>
              </p:cxnSp>
              <p:pic>
                <p:nvPicPr>
                  <p:cNvPr descr="A picture containing drawing&#10;&#10;Description automatically generated" id="2824" name="Google Shape;2824;p371"/>
                  <p:cNvPicPr preferRelativeResize="0"/>
                  <p:nvPr/>
                </p:nvPicPr>
                <p:blipFill rotWithShape="1">
                  <a:blip r:embed="rId7">
                    <a:alphaModFix/>
                  </a:blip>
                  <a:srcRect b="0" l="0" r="0" t="0"/>
                  <a:stretch/>
                </p:blipFill>
                <p:spPr>
                  <a:xfrm>
                    <a:off x="7517891" y="3103391"/>
                    <a:ext cx="1299472" cy="1422470"/>
                  </a:xfrm>
                  <a:prstGeom prst="rect">
                    <a:avLst/>
                  </a:prstGeom>
                  <a:noFill/>
                  <a:ln>
                    <a:noFill/>
                  </a:ln>
                </p:spPr>
              </p:pic>
              <p:pic>
                <p:nvPicPr>
                  <p:cNvPr descr="A close up of a logo&#10;&#10;Description automatically generated" id="2825" name="Google Shape;2825;p371"/>
                  <p:cNvPicPr preferRelativeResize="0"/>
                  <p:nvPr/>
                </p:nvPicPr>
                <p:blipFill rotWithShape="1">
                  <a:blip r:embed="rId8">
                    <a:alphaModFix/>
                  </a:blip>
                  <a:srcRect b="0" l="0" r="0" t="0"/>
                  <a:stretch/>
                </p:blipFill>
                <p:spPr>
                  <a:xfrm>
                    <a:off x="7501950" y="6046040"/>
                    <a:ext cx="992084" cy="1138360"/>
                  </a:xfrm>
                  <a:prstGeom prst="rect">
                    <a:avLst/>
                  </a:prstGeom>
                  <a:noFill/>
                  <a:ln>
                    <a:noFill/>
                  </a:ln>
                </p:spPr>
              </p:pic>
              <p:sp>
                <p:nvSpPr>
                  <p:cNvPr id="2826" name="Google Shape;2826;p371"/>
                  <p:cNvSpPr/>
                  <p:nvPr/>
                </p:nvSpPr>
                <p:spPr>
                  <a:xfrm>
                    <a:off x="7221036" y="7263900"/>
                    <a:ext cx="1587149" cy="465305"/>
                  </a:xfrm>
                  <a:prstGeom prst="roundRect">
                    <a:avLst>
                      <a:gd fmla="val 16667" name="adj"/>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133" u="none" cap="none" strike="noStrike">
                        <a:solidFill>
                          <a:schemeClr val="lt1"/>
                        </a:solidFill>
                        <a:latin typeface="Arial"/>
                        <a:ea typeface="Arial"/>
                        <a:cs typeface="Arial"/>
                        <a:sym typeface="Arial"/>
                      </a:rPr>
                      <a:t>Adversary</a:t>
                    </a:r>
                    <a:endParaRPr/>
                  </a:p>
                </p:txBody>
              </p:sp>
              <p:pic>
                <p:nvPicPr>
                  <p:cNvPr id="2827" name="Google Shape;2827;p371"/>
                  <p:cNvPicPr preferRelativeResize="0"/>
                  <p:nvPr/>
                </p:nvPicPr>
                <p:blipFill rotWithShape="1">
                  <a:blip r:embed="rId9">
                    <a:alphaModFix/>
                  </a:blip>
                  <a:srcRect b="0" l="0" r="0" t="0"/>
                  <a:stretch/>
                </p:blipFill>
                <p:spPr>
                  <a:xfrm>
                    <a:off x="5590053" y="3496071"/>
                    <a:ext cx="1587149" cy="883861"/>
                  </a:xfrm>
                  <a:prstGeom prst="rect">
                    <a:avLst/>
                  </a:prstGeom>
                  <a:noFill/>
                  <a:ln>
                    <a:noFill/>
                  </a:ln>
                </p:spPr>
              </p:pic>
              <p:pic>
                <p:nvPicPr>
                  <p:cNvPr descr="A close up of a sign&#10;&#10;Description automatically generated" id="2828" name="Google Shape;2828;p371"/>
                  <p:cNvPicPr preferRelativeResize="0"/>
                  <p:nvPr/>
                </p:nvPicPr>
                <p:blipFill rotWithShape="1">
                  <a:blip r:embed="rId10">
                    <a:alphaModFix/>
                  </a:blip>
                  <a:srcRect b="0" l="0" r="0" t="0"/>
                  <a:stretch/>
                </p:blipFill>
                <p:spPr>
                  <a:xfrm>
                    <a:off x="11077862" y="3465078"/>
                    <a:ext cx="702939" cy="790807"/>
                  </a:xfrm>
                  <a:prstGeom prst="rect">
                    <a:avLst/>
                  </a:prstGeom>
                  <a:noFill/>
                  <a:ln>
                    <a:noFill/>
                  </a:ln>
                </p:spPr>
              </p:pic>
              <p:pic>
                <p:nvPicPr>
                  <p:cNvPr id="2829" name="Google Shape;2829;p371"/>
                  <p:cNvPicPr preferRelativeResize="0"/>
                  <p:nvPr/>
                </p:nvPicPr>
                <p:blipFill rotWithShape="1">
                  <a:blip r:embed="rId9">
                    <a:alphaModFix/>
                  </a:blip>
                  <a:srcRect b="0" l="0" r="0" t="0"/>
                  <a:stretch/>
                </p:blipFill>
                <p:spPr>
                  <a:xfrm>
                    <a:off x="9220820" y="3496071"/>
                    <a:ext cx="1587149" cy="883861"/>
                  </a:xfrm>
                  <a:prstGeom prst="rect">
                    <a:avLst/>
                  </a:prstGeom>
                  <a:noFill/>
                  <a:ln>
                    <a:noFill/>
                  </a:ln>
                </p:spPr>
              </p:pic>
              <p:pic>
                <p:nvPicPr>
                  <p:cNvPr descr="A close up of a logo&#10;&#10;Description automatically generated" id="2830" name="Google Shape;2830;p371"/>
                  <p:cNvPicPr preferRelativeResize="0"/>
                  <p:nvPr/>
                </p:nvPicPr>
                <p:blipFill rotWithShape="1">
                  <a:blip r:embed="rId11">
                    <a:alphaModFix/>
                  </a:blip>
                  <a:srcRect b="0" l="0" r="0" t="0"/>
                  <a:stretch/>
                </p:blipFill>
                <p:spPr>
                  <a:xfrm>
                    <a:off x="4341525" y="3322657"/>
                    <a:ext cx="933655" cy="1050361"/>
                  </a:xfrm>
                  <a:prstGeom prst="rect">
                    <a:avLst/>
                  </a:prstGeom>
                  <a:noFill/>
                  <a:ln>
                    <a:noFill/>
                  </a:ln>
                </p:spPr>
              </p:pic>
              <p:pic>
                <p:nvPicPr>
                  <p:cNvPr id="2831" name="Google Shape;2831;p371"/>
                  <p:cNvPicPr preferRelativeResize="0"/>
                  <p:nvPr/>
                </p:nvPicPr>
                <p:blipFill rotWithShape="1">
                  <a:blip r:embed="rId9">
                    <a:alphaModFix/>
                  </a:blip>
                  <a:srcRect b="0" l="0" r="0" t="0"/>
                  <a:stretch/>
                </p:blipFill>
                <p:spPr>
                  <a:xfrm>
                    <a:off x="7191641" y="4937827"/>
                    <a:ext cx="1587149" cy="883861"/>
                  </a:xfrm>
                  <a:prstGeom prst="rect">
                    <a:avLst/>
                  </a:prstGeom>
                  <a:noFill/>
                  <a:ln>
                    <a:noFill/>
                  </a:ln>
                </p:spPr>
              </p:pic>
            </p:grpSp>
          </p:grpSp>
        </p:grpSp>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grpSp>
        <p:nvGrpSpPr>
          <p:cNvPr id="2837" name="Google Shape;2837;p372"/>
          <p:cNvGrpSpPr/>
          <p:nvPr/>
        </p:nvGrpSpPr>
        <p:grpSpPr>
          <a:xfrm>
            <a:off x="1582348" y="1715996"/>
            <a:ext cx="13091304" cy="6252337"/>
            <a:chOff x="1582348" y="1909940"/>
            <a:chExt cx="13091304" cy="6252337"/>
          </a:xfrm>
        </p:grpSpPr>
        <p:sp>
          <p:nvSpPr>
            <p:cNvPr id="2838" name="Google Shape;2838;p372"/>
            <p:cNvSpPr/>
            <p:nvPr/>
          </p:nvSpPr>
          <p:spPr>
            <a:xfrm>
              <a:off x="4104186" y="1914396"/>
              <a:ext cx="10559201" cy="1028875"/>
            </a:xfrm>
            <a:prstGeom prst="roundRect">
              <a:avLst>
                <a:gd fmla="val 4899" name="adj"/>
              </a:avLst>
            </a:prstGeom>
            <a:noFill/>
            <a:ln cap="flat" cmpd="sng" w="12700">
              <a:solidFill>
                <a:schemeClr val="accent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839" name="Google Shape;2839;p372"/>
            <p:cNvSpPr txBox="1"/>
            <p:nvPr/>
          </p:nvSpPr>
          <p:spPr>
            <a:xfrm>
              <a:off x="4342983" y="2078013"/>
              <a:ext cx="10233768" cy="701640"/>
            </a:xfrm>
            <a:prstGeom prst="rect">
              <a:avLst/>
            </a:prstGeom>
            <a:noFill/>
            <a:ln>
              <a:noFill/>
            </a:ln>
          </p:spPr>
          <p:txBody>
            <a:bodyPr anchorCtr="0" anchor="ctr" bIns="45675" lIns="45675" spcFirstLastPara="1" rIns="45675" wrap="square" tIns="45675">
              <a:spAutoFit/>
            </a:bodyPr>
            <a:lstStyle/>
            <a:p>
              <a:pPr indent="10156" lvl="0" marL="1270" marR="5080" rtl="0" algn="l">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science of secret writing that enables an entity to store and transmit data accessible only to the intended individuals</a:t>
              </a:r>
              <a:endParaRPr b="0" i="0" sz="2200" u="none" cap="none" strike="noStrike">
                <a:solidFill>
                  <a:srgbClr val="3F3F3F"/>
                </a:solidFill>
                <a:latin typeface="Open Sans"/>
                <a:ea typeface="Open Sans"/>
                <a:cs typeface="Open Sans"/>
                <a:sym typeface="Open Sans"/>
              </a:endParaRPr>
            </a:p>
          </p:txBody>
        </p:sp>
        <p:sp>
          <p:nvSpPr>
            <p:cNvPr id="2840" name="Google Shape;2840;p372"/>
            <p:cNvSpPr/>
            <p:nvPr/>
          </p:nvSpPr>
          <p:spPr>
            <a:xfrm>
              <a:off x="3791914" y="2309876"/>
              <a:ext cx="430997" cy="237915"/>
            </a:xfrm>
            <a:prstGeom prst="rightArrow">
              <a:avLst>
                <a:gd fmla="val 50000" name="adj1"/>
                <a:gd fmla="val 50000" name="adj2"/>
              </a:avLst>
            </a:prstGeom>
            <a:solidFill>
              <a:srgbClr val="ED7D31"/>
            </a:solidFill>
            <a:ln cap="flat" cmpd="sng" w="25400">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841" name="Google Shape;2841;p372"/>
            <p:cNvSpPr/>
            <p:nvPr/>
          </p:nvSpPr>
          <p:spPr>
            <a:xfrm>
              <a:off x="1591281" y="1909940"/>
              <a:ext cx="2324584" cy="1037788"/>
            </a:xfrm>
            <a:prstGeom prst="roundRect">
              <a:avLst>
                <a:gd fmla="val 7954" name="adj"/>
              </a:avLst>
            </a:prstGeom>
            <a:solidFill>
              <a:srgbClr val="FBE4D4"/>
            </a:solidFill>
            <a:ln cap="flat" cmpd="sng" w="12700">
              <a:solidFill>
                <a:srgbClr val="ED7D31"/>
              </a:solidFill>
              <a:prstDash val="solid"/>
              <a:miter lim="800000"/>
              <a:headEnd len="sm" w="sm" type="none"/>
              <a:tailEnd len="sm" w="sm" type="none"/>
            </a:ln>
          </p:spPr>
          <p:txBody>
            <a:bodyPr anchorCtr="0" anchor="ctr" bIns="45700" lIns="45700" spcFirstLastPara="1" rIns="45700" wrap="square" tIns="45700">
              <a:noAutofit/>
            </a:bodyPr>
            <a:lstStyle/>
            <a:p>
              <a:pPr indent="12700" lvl="0" marL="0" marR="0" rtl="0" algn="l">
                <a:lnSpc>
                  <a:spcPct val="100000"/>
                </a:lnSpc>
                <a:spcBef>
                  <a:spcPts val="0"/>
                </a:spcBef>
                <a:spcAft>
                  <a:spcPts val="0"/>
                </a:spcAft>
                <a:buClr>
                  <a:srgbClr val="000000"/>
                </a:buClr>
                <a:buSzPts val="2400"/>
                <a:buFont typeface="Arial"/>
                <a:buNone/>
              </a:pPr>
              <a:r>
                <a:rPr b="1" i="0" lang="en-US" sz="2200" u="none" cap="none" strike="noStrike">
                  <a:solidFill>
                    <a:srgbClr val="3F3F3F"/>
                  </a:solidFill>
                  <a:latin typeface="Open Sans"/>
                  <a:ea typeface="Open Sans"/>
                  <a:cs typeface="Open Sans"/>
                  <a:sym typeface="Open Sans"/>
                </a:rPr>
                <a:t> Cryptography</a:t>
              </a:r>
              <a:endParaRPr b="0" i="0" sz="2200" u="none" cap="none" strike="noStrike">
                <a:solidFill>
                  <a:srgbClr val="3F3F3F"/>
                </a:solidFill>
                <a:latin typeface="Open Sans"/>
                <a:ea typeface="Open Sans"/>
                <a:cs typeface="Open Sans"/>
                <a:sym typeface="Open Sans"/>
              </a:endParaRPr>
            </a:p>
          </p:txBody>
        </p:sp>
        <p:sp>
          <p:nvSpPr>
            <p:cNvPr id="2842" name="Google Shape;2842;p372"/>
            <p:cNvSpPr/>
            <p:nvPr/>
          </p:nvSpPr>
          <p:spPr>
            <a:xfrm>
              <a:off x="4104189" y="3329519"/>
              <a:ext cx="10559201" cy="943777"/>
            </a:xfrm>
            <a:prstGeom prst="roundRect">
              <a:avLst>
                <a:gd fmla="val 5739" name="adj"/>
              </a:avLst>
            </a:prstGeom>
            <a:noFill/>
            <a:ln cap="flat" cmpd="sng" w="12700">
              <a:solidFill>
                <a:srgbClr val="61B4D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843" name="Google Shape;2843;p372"/>
            <p:cNvSpPr txBox="1"/>
            <p:nvPr/>
          </p:nvSpPr>
          <p:spPr>
            <a:xfrm>
              <a:off x="4318538" y="3450588"/>
              <a:ext cx="10355114" cy="701640"/>
            </a:xfrm>
            <a:prstGeom prst="rect">
              <a:avLst/>
            </a:prstGeom>
            <a:noFill/>
            <a:ln>
              <a:noFill/>
            </a:ln>
          </p:spPr>
          <p:txBody>
            <a:bodyPr anchorCtr="0" anchor="ctr" bIns="45675" lIns="45675" spcFirstLastPara="1" rIns="45675" wrap="square" tIns="45675">
              <a:spAutoFit/>
            </a:bodyPr>
            <a:lstStyle/>
            <a:p>
              <a:pPr indent="11429" lvl="0" marL="635" marR="5080" rtl="0" algn="l">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Hardware or software implementation of cryptography that contains all the necessary software, protocols, algorithms, and keys</a:t>
              </a:r>
              <a:endParaRPr b="0" i="0" sz="2200" u="none" cap="none" strike="noStrike">
                <a:solidFill>
                  <a:srgbClr val="3F3F3F"/>
                </a:solidFill>
                <a:latin typeface="Open Sans"/>
                <a:ea typeface="Open Sans"/>
                <a:cs typeface="Open Sans"/>
                <a:sym typeface="Open Sans"/>
              </a:endParaRPr>
            </a:p>
          </p:txBody>
        </p:sp>
        <p:sp>
          <p:nvSpPr>
            <p:cNvPr id="2844" name="Google Shape;2844;p372"/>
            <p:cNvSpPr/>
            <p:nvPr/>
          </p:nvSpPr>
          <p:spPr>
            <a:xfrm>
              <a:off x="3791916" y="3692289"/>
              <a:ext cx="430997" cy="218237"/>
            </a:xfrm>
            <a:prstGeom prst="rightArrow">
              <a:avLst>
                <a:gd fmla="val 50000" name="adj1"/>
                <a:gd fmla="val 50000" name="adj2"/>
              </a:avLst>
            </a:prstGeom>
            <a:solidFill>
              <a:srgbClr val="61B4DF"/>
            </a:solidFill>
            <a:ln cap="flat" cmpd="sng" w="25400">
              <a:solidFill>
                <a:srgbClr val="61B4D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845" name="Google Shape;2845;p372"/>
            <p:cNvSpPr/>
            <p:nvPr/>
          </p:nvSpPr>
          <p:spPr>
            <a:xfrm>
              <a:off x="1591281" y="3329519"/>
              <a:ext cx="2324587" cy="943777"/>
            </a:xfrm>
            <a:prstGeom prst="roundRect">
              <a:avLst>
                <a:gd fmla="val 7329" name="adj"/>
              </a:avLst>
            </a:prstGeom>
            <a:solidFill>
              <a:srgbClr val="BBD6EE"/>
            </a:solidFill>
            <a:ln cap="flat" cmpd="sng" w="12700">
              <a:solidFill>
                <a:srgbClr val="61B4D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846" name="Google Shape;2846;p372"/>
            <p:cNvSpPr/>
            <p:nvPr/>
          </p:nvSpPr>
          <p:spPr>
            <a:xfrm>
              <a:off x="4104191" y="4628160"/>
              <a:ext cx="10559201" cy="943777"/>
            </a:xfrm>
            <a:prstGeom prst="roundRect">
              <a:avLst>
                <a:gd fmla="val 7420" name="adj"/>
              </a:avLst>
            </a:prstGeom>
            <a:noFill/>
            <a:ln cap="flat" cmpd="sng" w="12700">
              <a:solidFill>
                <a:srgbClr val="03958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847" name="Google Shape;2847;p372"/>
            <p:cNvSpPr txBox="1"/>
            <p:nvPr/>
          </p:nvSpPr>
          <p:spPr>
            <a:xfrm>
              <a:off x="4356624" y="4910042"/>
              <a:ext cx="10214335" cy="380013"/>
            </a:xfrm>
            <a:prstGeom prst="rect">
              <a:avLst/>
            </a:prstGeom>
            <a:noFill/>
            <a:ln>
              <a:noFill/>
            </a:ln>
          </p:spPr>
          <p:txBody>
            <a:bodyPr anchorCtr="0" anchor="ctr" bIns="45675" lIns="45675" spcFirstLastPara="1" rIns="45675" wrap="square" tIns="45675">
              <a:spAutoFit/>
            </a:bodyPr>
            <a:lstStyle/>
            <a:p>
              <a:pPr indent="11429" lvl="0" marL="635" marR="5080" rtl="0" algn="l">
                <a:lnSpc>
                  <a:spcPct val="8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study of both cryptography and cryptanalysis</a:t>
              </a:r>
              <a:endParaRPr b="0" i="0" sz="2200" u="none" cap="none" strike="noStrike">
                <a:solidFill>
                  <a:srgbClr val="3F3F3F"/>
                </a:solidFill>
                <a:latin typeface="Open Sans"/>
                <a:ea typeface="Open Sans"/>
                <a:cs typeface="Open Sans"/>
                <a:sym typeface="Open Sans"/>
              </a:endParaRPr>
            </a:p>
          </p:txBody>
        </p:sp>
        <p:sp>
          <p:nvSpPr>
            <p:cNvPr id="2848" name="Google Shape;2848;p372"/>
            <p:cNvSpPr/>
            <p:nvPr/>
          </p:nvSpPr>
          <p:spPr>
            <a:xfrm>
              <a:off x="3791917" y="4990930"/>
              <a:ext cx="430997" cy="218237"/>
            </a:xfrm>
            <a:prstGeom prst="rightArrow">
              <a:avLst>
                <a:gd fmla="val 50000" name="adj1"/>
                <a:gd fmla="val 50000" name="adj2"/>
              </a:avLst>
            </a:prstGeom>
            <a:solidFill>
              <a:srgbClr val="039581"/>
            </a:solidFill>
            <a:ln cap="flat" cmpd="sng" w="25400">
              <a:solidFill>
                <a:srgbClr val="03958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849" name="Google Shape;2849;p372"/>
            <p:cNvSpPr/>
            <p:nvPr/>
          </p:nvSpPr>
          <p:spPr>
            <a:xfrm>
              <a:off x="1591281" y="4624072"/>
              <a:ext cx="2324589" cy="951953"/>
            </a:xfrm>
            <a:prstGeom prst="roundRect">
              <a:avLst>
                <a:gd fmla="val 6864" name="adj"/>
              </a:avLst>
            </a:prstGeom>
            <a:solidFill>
              <a:srgbClr val="E1EFD8"/>
            </a:solidFill>
            <a:ln cap="flat" cmpd="sng" w="12700">
              <a:solidFill>
                <a:srgbClr val="039581"/>
              </a:solidFill>
              <a:prstDash val="solid"/>
              <a:miter lim="800000"/>
              <a:headEnd len="sm" w="sm" type="none"/>
              <a:tailEnd len="sm" w="sm" type="none"/>
            </a:ln>
          </p:spPr>
          <p:txBody>
            <a:bodyPr anchorCtr="0" anchor="ctr" bIns="45700" lIns="45700" spcFirstLastPara="1" rIns="45700"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Cryptology</a:t>
              </a:r>
              <a:endParaRPr b="0" i="0" sz="2200" u="none" cap="none" strike="noStrike">
                <a:solidFill>
                  <a:srgbClr val="3F3F3F"/>
                </a:solidFill>
                <a:latin typeface="Open Sans"/>
                <a:ea typeface="Open Sans"/>
                <a:cs typeface="Open Sans"/>
                <a:sym typeface="Open Sans"/>
              </a:endParaRPr>
            </a:p>
          </p:txBody>
        </p:sp>
        <p:sp>
          <p:nvSpPr>
            <p:cNvPr id="2850" name="Google Shape;2850;p372"/>
            <p:cNvSpPr/>
            <p:nvPr/>
          </p:nvSpPr>
          <p:spPr>
            <a:xfrm>
              <a:off x="4095258" y="5897086"/>
              <a:ext cx="10559201" cy="943828"/>
            </a:xfrm>
            <a:prstGeom prst="roundRect">
              <a:avLst>
                <a:gd fmla="val 7420" name="adj"/>
              </a:avLst>
            </a:prstGeom>
            <a:noFill/>
            <a:ln cap="flat" cmpd="sng" w="12700">
              <a:solidFill>
                <a:srgbClr val="EF646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851" name="Google Shape;2851;p372"/>
            <p:cNvSpPr txBox="1"/>
            <p:nvPr/>
          </p:nvSpPr>
          <p:spPr>
            <a:xfrm>
              <a:off x="4356624" y="6172121"/>
              <a:ext cx="10214335" cy="380034"/>
            </a:xfrm>
            <a:prstGeom prst="rect">
              <a:avLst/>
            </a:prstGeom>
            <a:noFill/>
            <a:ln>
              <a:noFill/>
            </a:ln>
          </p:spPr>
          <p:txBody>
            <a:bodyPr anchorCtr="0" anchor="ctr" bIns="45675" lIns="45675" spcFirstLastPara="1" rIns="45675" wrap="square" tIns="45675">
              <a:spAutoFit/>
            </a:bodyPr>
            <a:lstStyle/>
            <a:p>
              <a:pPr indent="11429" lvl="0" marL="635" marR="5080" rtl="0" algn="l">
                <a:lnSpc>
                  <a:spcPct val="8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set of mathematical and logical rules used in cryptographic functions</a:t>
              </a:r>
              <a:endParaRPr b="0" i="0" sz="2200" u="none" cap="none" strike="noStrike">
                <a:solidFill>
                  <a:srgbClr val="3F3F3F"/>
                </a:solidFill>
                <a:latin typeface="Open Sans"/>
                <a:ea typeface="Open Sans"/>
                <a:cs typeface="Open Sans"/>
                <a:sym typeface="Open Sans"/>
              </a:endParaRPr>
            </a:p>
          </p:txBody>
        </p:sp>
        <p:sp>
          <p:nvSpPr>
            <p:cNvPr id="2852" name="Google Shape;2852;p372"/>
            <p:cNvSpPr/>
            <p:nvPr/>
          </p:nvSpPr>
          <p:spPr>
            <a:xfrm>
              <a:off x="3769537" y="6259876"/>
              <a:ext cx="430997" cy="218249"/>
            </a:xfrm>
            <a:prstGeom prst="rightArrow">
              <a:avLst>
                <a:gd fmla="val 50000" name="adj1"/>
                <a:gd fmla="val 50000" name="adj2"/>
              </a:avLst>
            </a:prstGeom>
            <a:solidFill>
              <a:srgbClr val="EF6461"/>
            </a:solidFill>
            <a:ln cap="flat" cmpd="sng" w="25400">
              <a:solidFill>
                <a:srgbClr val="EF64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853" name="Google Shape;2853;p372"/>
            <p:cNvSpPr/>
            <p:nvPr/>
          </p:nvSpPr>
          <p:spPr>
            <a:xfrm>
              <a:off x="1582348" y="5892998"/>
              <a:ext cx="2324589" cy="952005"/>
            </a:xfrm>
            <a:prstGeom prst="roundRect">
              <a:avLst>
                <a:gd fmla="val 6864" name="adj"/>
              </a:avLst>
            </a:prstGeom>
            <a:solidFill>
              <a:srgbClr val="F8B8B6"/>
            </a:solidFill>
            <a:ln cap="flat" cmpd="sng" w="12700">
              <a:solidFill>
                <a:srgbClr val="EF6461"/>
              </a:solidFill>
              <a:prstDash val="solid"/>
              <a:miter lim="800000"/>
              <a:headEnd len="sm" w="sm" type="none"/>
              <a:tailEnd len="sm" w="sm" type="none"/>
            </a:ln>
          </p:spPr>
          <p:txBody>
            <a:bodyPr anchorCtr="0" anchor="ctr" bIns="45700" lIns="45700" spcFirstLastPara="1" rIns="45700"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Algorithm (Cipher)</a:t>
              </a:r>
              <a:endParaRPr b="0" i="0" sz="2200" u="none" cap="none" strike="noStrike">
                <a:solidFill>
                  <a:srgbClr val="3F3F3F"/>
                </a:solidFill>
                <a:latin typeface="Open Sans"/>
                <a:ea typeface="Open Sans"/>
                <a:cs typeface="Open Sans"/>
                <a:sym typeface="Open Sans"/>
              </a:endParaRPr>
            </a:p>
          </p:txBody>
        </p:sp>
        <p:sp>
          <p:nvSpPr>
            <p:cNvPr id="2854" name="Google Shape;2854;p372"/>
            <p:cNvSpPr txBox="1"/>
            <p:nvPr/>
          </p:nvSpPr>
          <p:spPr>
            <a:xfrm>
              <a:off x="1773450" y="3675136"/>
              <a:ext cx="1960200" cy="338700"/>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Cryptosystem</a:t>
              </a:r>
              <a:endParaRPr b="0" i="0" sz="2200" u="none" cap="none" strike="noStrike">
                <a:solidFill>
                  <a:srgbClr val="3F3F3F"/>
                </a:solidFill>
                <a:latin typeface="Open Sans"/>
                <a:ea typeface="Open Sans"/>
                <a:cs typeface="Open Sans"/>
                <a:sym typeface="Open Sans"/>
              </a:endParaRPr>
            </a:p>
          </p:txBody>
        </p:sp>
        <p:sp>
          <p:nvSpPr>
            <p:cNvPr id="2855" name="Google Shape;2855;p372"/>
            <p:cNvSpPr/>
            <p:nvPr/>
          </p:nvSpPr>
          <p:spPr>
            <a:xfrm>
              <a:off x="4104189" y="7218449"/>
              <a:ext cx="10559201" cy="943828"/>
            </a:xfrm>
            <a:prstGeom prst="roundRect">
              <a:avLst>
                <a:gd fmla="val 5739" name="adj"/>
              </a:avLst>
            </a:prstGeom>
            <a:noFill/>
            <a:ln cap="flat" cmpd="sng" w="12700">
              <a:solidFill>
                <a:srgbClr val="61B4D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856" name="Google Shape;2856;p372"/>
            <p:cNvSpPr txBox="1"/>
            <p:nvPr/>
          </p:nvSpPr>
          <p:spPr>
            <a:xfrm>
              <a:off x="4318538" y="7339524"/>
              <a:ext cx="10355114" cy="701678"/>
            </a:xfrm>
            <a:prstGeom prst="rect">
              <a:avLst/>
            </a:prstGeom>
            <a:noFill/>
            <a:ln>
              <a:noFill/>
            </a:ln>
          </p:spPr>
          <p:txBody>
            <a:bodyPr anchorCtr="0" anchor="ctr" bIns="45675" lIns="45675" spcFirstLastPara="1" rIns="45675" wrap="square" tIns="45675">
              <a:spAutoFit/>
            </a:bodyPr>
            <a:lstStyle/>
            <a:p>
              <a:pPr indent="13334" lvl="0" marL="0" marR="5080" rtl="0" algn="l">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concept that an algorithm should be known and only the keys should be kept secret</a:t>
              </a:r>
              <a:endParaRPr b="0" i="0" sz="2200" u="none" cap="none" strike="noStrike">
                <a:solidFill>
                  <a:srgbClr val="3F3F3F"/>
                </a:solidFill>
                <a:latin typeface="Open Sans"/>
                <a:ea typeface="Open Sans"/>
                <a:cs typeface="Open Sans"/>
                <a:sym typeface="Open Sans"/>
              </a:endParaRPr>
            </a:p>
          </p:txBody>
        </p:sp>
        <p:sp>
          <p:nvSpPr>
            <p:cNvPr id="2857" name="Google Shape;2857;p372"/>
            <p:cNvSpPr/>
            <p:nvPr/>
          </p:nvSpPr>
          <p:spPr>
            <a:xfrm>
              <a:off x="3791916" y="7581238"/>
              <a:ext cx="430997" cy="218249"/>
            </a:xfrm>
            <a:prstGeom prst="rightArrow">
              <a:avLst>
                <a:gd fmla="val 50000" name="adj1"/>
                <a:gd fmla="val 50000" name="adj2"/>
              </a:avLst>
            </a:prstGeom>
            <a:solidFill>
              <a:srgbClr val="61B4DF"/>
            </a:solidFill>
            <a:ln cap="flat" cmpd="sng" w="25400">
              <a:solidFill>
                <a:srgbClr val="61B4D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858" name="Google Shape;2858;p372"/>
            <p:cNvSpPr/>
            <p:nvPr/>
          </p:nvSpPr>
          <p:spPr>
            <a:xfrm>
              <a:off x="1591281" y="7218449"/>
              <a:ext cx="2324587" cy="943828"/>
            </a:xfrm>
            <a:prstGeom prst="roundRect">
              <a:avLst>
                <a:gd fmla="val 7329" name="adj"/>
              </a:avLst>
            </a:prstGeom>
            <a:solidFill>
              <a:srgbClr val="BBD6EE"/>
            </a:solidFill>
            <a:ln cap="flat" cmpd="sng" w="12700">
              <a:solidFill>
                <a:srgbClr val="61B4D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859" name="Google Shape;2859;p372"/>
            <p:cNvSpPr txBox="1"/>
            <p:nvPr/>
          </p:nvSpPr>
          <p:spPr>
            <a:xfrm>
              <a:off x="1700999" y="7339356"/>
              <a:ext cx="2087400" cy="769500"/>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Kerckhoffs's principle</a:t>
              </a:r>
              <a:endParaRPr b="0" i="0" sz="2200" u="none" cap="none" strike="noStrike">
                <a:solidFill>
                  <a:srgbClr val="3F3F3F"/>
                </a:solidFill>
                <a:latin typeface="Open Sans"/>
                <a:ea typeface="Open Sans"/>
                <a:cs typeface="Open Sans"/>
                <a:sym typeface="Open Sans"/>
              </a:endParaRPr>
            </a:p>
          </p:txBody>
        </p:sp>
      </p:grpSp>
      <p:sp>
        <p:nvSpPr>
          <p:cNvPr id="2860" name="Google Shape;2860;p372"/>
          <p:cNvSpPr txBox="1"/>
          <p:nvPr>
            <p:ph type="title"/>
          </p:nvPr>
        </p:nvSpPr>
        <p:spPr>
          <a:xfrm>
            <a:off x="355600" y="303030"/>
            <a:ext cx="1554480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sz="2800">
                <a:solidFill>
                  <a:srgbClr val="3F3F3F"/>
                </a:solidFill>
                <a:latin typeface="Open Sans"/>
                <a:ea typeface="Open Sans"/>
                <a:cs typeface="Open Sans"/>
                <a:sym typeface="Open Sans"/>
              </a:rPr>
              <a:t>Basic Definitions</a:t>
            </a:r>
            <a:endParaRPr/>
          </a:p>
        </p:txBody>
      </p:sp>
      <p:sp>
        <p:nvSpPr>
          <p:cNvPr id="2861" name="Google Shape;2861;p372"/>
          <p:cNvSpPr/>
          <p:nvPr/>
        </p:nvSpPr>
        <p:spPr>
          <a:xfrm>
            <a:off x="6273800" y="834612"/>
            <a:ext cx="37068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373"/>
          <p:cNvSpPr txBox="1"/>
          <p:nvPr>
            <p:ph idx="1" type="body"/>
          </p:nvPr>
        </p:nvSpPr>
        <p:spPr>
          <a:xfrm>
            <a:off x="0" y="4047068"/>
            <a:ext cx="162560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Cryptography Around Us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p374"/>
          <p:cNvSpPr txBox="1"/>
          <p:nvPr>
            <p:ph type="title"/>
          </p:nvPr>
        </p:nvSpPr>
        <p:spPr>
          <a:xfrm>
            <a:off x="-10160" y="354570"/>
            <a:ext cx="16276199" cy="687300"/>
          </a:xfrm>
          <a:prstGeom prst="rect">
            <a:avLst/>
          </a:prstGeom>
          <a:noFill/>
          <a:ln>
            <a:noFill/>
          </a:ln>
        </p:spPr>
        <p:txBody>
          <a:bodyPr anchorCtr="0" anchor="t"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sz="2976"/>
              <a:t>WhatsApp</a:t>
            </a:r>
            <a:endParaRPr/>
          </a:p>
        </p:txBody>
      </p:sp>
      <p:sp>
        <p:nvSpPr>
          <p:cNvPr id="2872" name="Google Shape;2872;p374"/>
          <p:cNvSpPr/>
          <p:nvPr/>
        </p:nvSpPr>
        <p:spPr>
          <a:xfrm>
            <a:off x="6921501" y="859248"/>
            <a:ext cx="241506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873" name="Google Shape;2873;p374"/>
          <p:cNvGrpSpPr/>
          <p:nvPr/>
        </p:nvGrpSpPr>
        <p:grpSpPr>
          <a:xfrm>
            <a:off x="1379802" y="1732041"/>
            <a:ext cx="13496396" cy="6656920"/>
            <a:chOff x="1286283" y="1701049"/>
            <a:chExt cx="13496396" cy="6656920"/>
          </a:xfrm>
        </p:grpSpPr>
        <p:pic>
          <p:nvPicPr>
            <p:cNvPr descr="A picture containing drawing&#10;&#10;Description automatically generated" id="2874" name="Google Shape;2874;p374"/>
            <p:cNvPicPr preferRelativeResize="0"/>
            <p:nvPr/>
          </p:nvPicPr>
          <p:blipFill rotWithShape="1">
            <a:blip r:embed="rId3">
              <a:alphaModFix/>
            </a:blip>
            <a:srcRect b="0" l="0" r="0" t="0"/>
            <a:stretch/>
          </p:blipFill>
          <p:spPr>
            <a:xfrm>
              <a:off x="12905444" y="1873225"/>
              <a:ext cx="1877235" cy="1877235"/>
            </a:xfrm>
            <a:prstGeom prst="rect">
              <a:avLst/>
            </a:prstGeom>
            <a:noFill/>
            <a:ln>
              <a:noFill/>
            </a:ln>
          </p:spPr>
        </p:pic>
        <p:grpSp>
          <p:nvGrpSpPr>
            <p:cNvPr id="2875" name="Google Shape;2875;p374"/>
            <p:cNvGrpSpPr/>
            <p:nvPr/>
          </p:nvGrpSpPr>
          <p:grpSpPr>
            <a:xfrm>
              <a:off x="1286283" y="1701049"/>
              <a:ext cx="11365087" cy="3465689"/>
              <a:chOff x="932715" y="1913680"/>
              <a:chExt cx="12785723" cy="3898900"/>
            </a:xfrm>
          </p:grpSpPr>
          <p:sp>
            <p:nvSpPr>
              <p:cNvPr id="2876" name="Google Shape;2876;p374"/>
              <p:cNvSpPr/>
              <p:nvPr/>
            </p:nvSpPr>
            <p:spPr>
              <a:xfrm>
                <a:off x="932715" y="2866180"/>
                <a:ext cx="12785723" cy="2946400"/>
              </a:xfrm>
              <a:custGeom>
                <a:rect b="b" l="l" r="r" t="t"/>
                <a:pathLst>
                  <a:path extrusionOk="0" h="1420" w="6168">
                    <a:moveTo>
                      <a:pt x="6168" y="312"/>
                    </a:moveTo>
                    <a:cubicBezTo>
                      <a:pt x="5628" y="0"/>
                      <a:pt x="5628" y="0"/>
                      <a:pt x="5628" y="0"/>
                    </a:cubicBezTo>
                    <a:cubicBezTo>
                      <a:pt x="5628" y="82"/>
                      <a:pt x="5628" y="82"/>
                      <a:pt x="5628" y="82"/>
                    </a:cubicBezTo>
                    <a:cubicBezTo>
                      <a:pt x="874" y="82"/>
                      <a:pt x="874" y="82"/>
                      <a:pt x="874" y="82"/>
                    </a:cubicBezTo>
                    <a:cubicBezTo>
                      <a:pt x="391" y="82"/>
                      <a:pt x="0" y="474"/>
                      <a:pt x="0" y="957"/>
                    </a:cubicBezTo>
                    <a:cubicBezTo>
                      <a:pt x="0" y="1420"/>
                      <a:pt x="0" y="1420"/>
                      <a:pt x="0" y="1420"/>
                    </a:cubicBezTo>
                    <a:cubicBezTo>
                      <a:pt x="0" y="937"/>
                      <a:pt x="391" y="545"/>
                      <a:pt x="874" y="545"/>
                    </a:cubicBezTo>
                    <a:cubicBezTo>
                      <a:pt x="5628" y="545"/>
                      <a:pt x="5628" y="545"/>
                      <a:pt x="5628" y="545"/>
                    </a:cubicBezTo>
                    <a:cubicBezTo>
                      <a:pt x="5628" y="623"/>
                      <a:pt x="5628" y="623"/>
                      <a:pt x="5628" y="623"/>
                    </a:cubicBezTo>
                    <a:lnTo>
                      <a:pt x="6168" y="312"/>
                    </a:lnTo>
                    <a:close/>
                  </a:path>
                </a:pathLst>
              </a:custGeom>
              <a:solidFill>
                <a:srgbClr val="47A5D9"/>
              </a:solidFill>
              <a:ln>
                <a:noFill/>
              </a:ln>
              <a:effectLst>
                <a:outerShdw blurRad="50800" rotWithShape="0" algn="t" dir="5400000" dist="38100">
                  <a:schemeClr val="dk1">
                    <a:alpha val="40000"/>
                  </a:schemeClr>
                </a:outerShdw>
              </a:effectLst>
            </p:spPr>
            <p:txBody>
              <a:bodyPr anchorCtr="0" anchor="t" bIns="81275" lIns="162550" spcFirstLastPara="1" rIns="162550" wrap="square" tIns="81275">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2877" name="Google Shape;2877;p374"/>
              <p:cNvSpPr/>
              <p:nvPr/>
            </p:nvSpPr>
            <p:spPr>
              <a:xfrm>
                <a:off x="932715" y="1913680"/>
                <a:ext cx="11671298" cy="2946400"/>
              </a:xfrm>
              <a:custGeom>
                <a:rect b="b" l="l" r="r" t="t"/>
                <a:pathLst>
                  <a:path extrusionOk="0" h="1420" w="5631">
                    <a:moveTo>
                      <a:pt x="5631" y="312"/>
                    </a:moveTo>
                    <a:cubicBezTo>
                      <a:pt x="5091" y="0"/>
                      <a:pt x="5091" y="0"/>
                      <a:pt x="5091" y="0"/>
                    </a:cubicBezTo>
                    <a:cubicBezTo>
                      <a:pt x="5091" y="82"/>
                      <a:pt x="5091" y="82"/>
                      <a:pt x="5091" y="82"/>
                    </a:cubicBezTo>
                    <a:cubicBezTo>
                      <a:pt x="874" y="82"/>
                      <a:pt x="874" y="82"/>
                      <a:pt x="874" y="82"/>
                    </a:cubicBezTo>
                    <a:cubicBezTo>
                      <a:pt x="391" y="82"/>
                      <a:pt x="0" y="474"/>
                      <a:pt x="0" y="957"/>
                    </a:cubicBezTo>
                    <a:cubicBezTo>
                      <a:pt x="0" y="1420"/>
                      <a:pt x="0" y="1420"/>
                      <a:pt x="0" y="1420"/>
                    </a:cubicBezTo>
                    <a:cubicBezTo>
                      <a:pt x="0" y="937"/>
                      <a:pt x="391" y="545"/>
                      <a:pt x="874" y="545"/>
                    </a:cubicBezTo>
                    <a:cubicBezTo>
                      <a:pt x="5091" y="545"/>
                      <a:pt x="5091" y="545"/>
                      <a:pt x="5091" y="545"/>
                    </a:cubicBezTo>
                    <a:cubicBezTo>
                      <a:pt x="5091" y="623"/>
                      <a:pt x="5091" y="623"/>
                      <a:pt x="5091" y="623"/>
                    </a:cubicBezTo>
                    <a:lnTo>
                      <a:pt x="5631" y="312"/>
                    </a:lnTo>
                    <a:close/>
                  </a:path>
                </a:pathLst>
              </a:custGeom>
              <a:solidFill>
                <a:srgbClr val="FF3F5F"/>
              </a:solidFill>
              <a:ln>
                <a:noFill/>
              </a:ln>
              <a:effectLst>
                <a:outerShdw blurRad="50800" rotWithShape="0" algn="t" dir="5400000" dist="38100">
                  <a:schemeClr val="dk1">
                    <a:alpha val="40000"/>
                  </a:schemeClr>
                </a:outerShdw>
              </a:effectLst>
            </p:spPr>
            <p:txBody>
              <a:bodyPr anchorCtr="0" anchor="t" bIns="81275" lIns="162550" spcFirstLastPara="1" rIns="162550" wrap="square" tIns="81275">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2878" name="Google Shape;2878;p374"/>
              <p:cNvSpPr txBox="1"/>
              <p:nvPr/>
            </p:nvSpPr>
            <p:spPr>
              <a:xfrm>
                <a:off x="2228859" y="2105504"/>
                <a:ext cx="9477669" cy="938983"/>
              </a:xfrm>
              <a:prstGeom prst="rect">
                <a:avLst/>
              </a:prstGeom>
              <a:noFill/>
              <a:ln>
                <a:noFill/>
              </a:ln>
            </p:spPr>
            <p:txBody>
              <a:bodyPr anchorCtr="0" anchor="t" bIns="45700" lIns="91425" spcFirstLastPara="1" rIns="91425" wrap="square" tIns="45700">
                <a:spAutoFit/>
              </a:bodyPr>
              <a:lstStyle/>
              <a:p>
                <a:pPr indent="0" lvl="0" marL="0" marR="0" rtl="0" algn="l">
                  <a:lnSpc>
                    <a:spcPct val="113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WhatsApp uses end-to-end encryption to transfer messages between two users.</a:t>
                </a:r>
                <a:endParaRPr b="0" i="0" sz="2200" u="none" cap="none" strike="noStrike">
                  <a:solidFill>
                    <a:schemeClr val="lt1"/>
                  </a:solidFill>
                  <a:latin typeface="Open Sans"/>
                  <a:ea typeface="Open Sans"/>
                  <a:cs typeface="Open Sans"/>
                  <a:sym typeface="Open Sans"/>
                </a:endParaRPr>
              </a:p>
            </p:txBody>
          </p:sp>
          <p:sp>
            <p:nvSpPr>
              <p:cNvPr id="2879" name="Google Shape;2879;p374"/>
              <p:cNvSpPr txBox="1"/>
              <p:nvPr/>
            </p:nvSpPr>
            <p:spPr>
              <a:xfrm>
                <a:off x="2230462" y="3088055"/>
                <a:ext cx="10061886" cy="938983"/>
              </a:xfrm>
              <a:prstGeom prst="rect">
                <a:avLst/>
              </a:prstGeom>
              <a:noFill/>
              <a:ln>
                <a:noFill/>
              </a:ln>
            </p:spPr>
            <p:txBody>
              <a:bodyPr anchorCtr="0" anchor="t" bIns="45700" lIns="91425" spcFirstLastPara="1" rIns="91425" wrap="square" tIns="45700">
                <a:spAutoFit/>
              </a:bodyPr>
              <a:lstStyle/>
              <a:p>
                <a:pPr indent="0" lvl="0" marL="0" marR="0" rtl="0" algn="l">
                  <a:lnSpc>
                    <a:spcPct val="113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End-to-end encryption ensures that the message encrypted at the sender’s end can only be decrypted at the receiver’s end.</a:t>
                </a:r>
                <a:endParaRPr b="0" i="0" sz="2200" u="none" cap="none" strike="noStrike">
                  <a:solidFill>
                    <a:schemeClr val="lt1"/>
                  </a:solidFill>
                  <a:latin typeface="Open Sans"/>
                  <a:ea typeface="Open Sans"/>
                  <a:cs typeface="Open Sans"/>
                  <a:sym typeface="Open Sans"/>
                </a:endParaRPr>
              </a:p>
            </p:txBody>
          </p:sp>
        </p:grpSp>
        <p:sp>
          <p:nvSpPr>
            <p:cNvPr id="2880" name="Google Shape;2880;p374"/>
            <p:cNvSpPr/>
            <p:nvPr/>
          </p:nvSpPr>
          <p:spPr>
            <a:xfrm>
              <a:off x="2897865" y="7506672"/>
              <a:ext cx="10460270" cy="851297"/>
            </a:xfrm>
            <a:prstGeom prst="roundRect">
              <a:avLst>
                <a:gd fmla="val 16667" name="adj"/>
              </a:avLst>
            </a:prstGeom>
            <a:solidFill>
              <a:srgbClr val="C4E0B2"/>
            </a:solidFill>
            <a:ln cap="flat" cmpd="sng" w="9525">
              <a:solidFill>
                <a:srgbClr val="F6F9FC"/>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Third parties or even WhatsApp cannot read the users' messages due to end-to-end encryption.</a:t>
              </a:r>
              <a:endParaRPr/>
            </a:p>
          </p:txBody>
        </p:sp>
        <p:grpSp>
          <p:nvGrpSpPr>
            <p:cNvPr id="2881" name="Google Shape;2881;p374"/>
            <p:cNvGrpSpPr/>
            <p:nvPr/>
          </p:nvGrpSpPr>
          <p:grpSpPr>
            <a:xfrm>
              <a:off x="1773298" y="4379980"/>
              <a:ext cx="12709404" cy="2813535"/>
              <a:chOff x="1773298" y="4379980"/>
              <a:chExt cx="12709404" cy="2813535"/>
            </a:xfrm>
          </p:grpSpPr>
          <p:pic>
            <p:nvPicPr>
              <p:cNvPr descr="A close up of a sign&#10;&#10;Description automatically generated" id="2882" name="Google Shape;2882;p374"/>
              <p:cNvPicPr preferRelativeResize="0"/>
              <p:nvPr/>
            </p:nvPicPr>
            <p:blipFill rotWithShape="1">
              <a:blip r:embed="rId4">
                <a:alphaModFix/>
              </a:blip>
              <a:srcRect b="0" l="0" r="0" t="0"/>
              <a:stretch/>
            </p:blipFill>
            <p:spPr>
              <a:xfrm>
                <a:off x="5861934" y="5078460"/>
                <a:ext cx="1024000" cy="1024000"/>
              </a:xfrm>
              <a:prstGeom prst="rect">
                <a:avLst/>
              </a:prstGeom>
              <a:noFill/>
              <a:ln>
                <a:noFill/>
              </a:ln>
            </p:spPr>
          </p:pic>
          <p:grpSp>
            <p:nvGrpSpPr>
              <p:cNvPr id="2883" name="Google Shape;2883;p374"/>
              <p:cNvGrpSpPr/>
              <p:nvPr/>
            </p:nvGrpSpPr>
            <p:grpSpPr>
              <a:xfrm>
                <a:off x="1773298" y="4379980"/>
                <a:ext cx="2264129" cy="2264129"/>
                <a:chOff x="1478611" y="6493429"/>
                <a:chExt cx="2547145" cy="2547145"/>
              </a:xfrm>
            </p:grpSpPr>
            <p:pic>
              <p:nvPicPr>
                <p:cNvPr descr="A close up of a device&#10;&#10;Description automatically generated" id="2884" name="Google Shape;2884;p374"/>
                <p:cNvPicPr preferRelativeResize="0"/>
                <p:nvPr/>
              </p:nvPicPr>
              <p:blipFill rotWithShape="1">
                <a:blip r:embed="rId5">
                  <a:alphaModFix/>
                </a:blip>
                <a:srcRect b="0" l="0" r="0" t="0"/>
                <a:stretch/>
              </p:blipFill>
              <p:spPr>
                <a:xfrm>
                  <a:off x="1478611" y="6493429"/>
                  <a:ext cx="2547145" cy="2547145"/>
                </a:xfrm>
                <a:prstGeom prst="rect">
                  <a:avLst/>
                </a:prstGeom>
                <a:noFill/>
                <a:ln>
                  <a:noFill/>
                </a:ln>
              </p:spPr>
            </p:pic>
            <p:pic>
              <p:nvPicPr>
                <p:cNvPr descr="A picture containing drawing&#10;&#10;Description automatically generated" id="2885" name="Google Shape;2885;p374"/>
                <p:cNvPicPr preferRelativeResize="0"/>
                <p:nvPr/>
              </p:nvPicPr>
              <p:blipFill rotWithShape="1">
                <a:blip r:embed="rId6">
                  <a:alphaModFix/>
                </a:blip>
                <a:srcRect b="0" l="0" r="0" t="0"/>
                <a:stretch/>
              </p:blipFill>
              <p:spPr>
                <a:xfrm>
                  <a:off x="2139461" y="6789263"/>
                  <a:ext cx="373939" cy="373939"/>
                </a:xfrm>
                <a:prstGeom prst="rect">
                  <a:avLst/>
                </a:prstGeom>
                <a:noFill/>
                <a:ln>
                  <a:noFill/>
                </a:ln>
              </p:spPr>
            </p:pic>
          </p:grpSp>
          <p:grpSp>
            <p:nvGrpSpPr>
              <p:cNvPr id="2886" name="Google Shape;2886;p374"/>
              <p:cNvGrpSpPr/>
              <p:nvPr/>
            </p:nvGrpSpPr>
            <p:grpSpPr>
              <a:xfrm>
                <a:off x="12218573" y="4398821"/>
                <a:ext cx="2264129" cy="2264129"/>
                <a:chOff x="1478611" y="6493429"/>
                <a:chExt cx="2547145" cy="2547145"/>
              </a:xfrm>
            </p:grpSpPr>
            <p:pic>
              <p:nvPicPr>
                <p:cNvPr descr="A close up of a device&#10;&#10;Description automatically generated" id="2887" name="Google Shape;2887;p374"/>
                <p:cNvPicPr preferRelativeResize="0"/>
                <p:nvPr/>
              </p:nvPicPr>
              <p:blipFill rotWithShape="1">
                <a:blip r:embed="rId5">
                  <a:alphaModFix/>
                </a:blip>
                <a:srcRect b="0" l="0" r="0" t="0"/>
                <a:stretch/>
              </p:blipFill>
              <p:spPr>
                <a:xfrm>
                  <a:off x="1478611" y="6493429"/>
                  <a:ext cx="2547145" cy="2547145"/>
                </a:xfrm>
                <a:prstGeom prst="rect">
                  <a:avLst/>
                </a:prstGeom>
                <a:noFill/>
                <a:ln>
                  <a:noFill/>
                </a:ln>
              </p:spPr>
            </p:pic>
            <p:pic>
              <p:nvPicPr>
                <p:cNvPr descr="A picture containing drawing&#10;&#10;Description automatically generated" id="2888" name="Google Shape;2888;p374"/>
                <p:cNvPicPr preferRelativeResize="0"/>
                <p:nvPr/>
              </p:nvPicPr>
              <p:blipFill rotWithShape="1">
                <a:blip r:embed="rId6">
                  <a:alphaModFix/>
                </a:blip>
                <a:srcRect b="0" l="0" r="0" t="0"/>
                <a:stretch/>
              </p:blipFill>
              <p:spPr>
                <a:xfrm>
                  <a:off x="2139461" y="6789263"/>
                  <a:ext cx="373939" cy="373939"/>
                </a:xfrm>
                <a:prstGeom prst="rect">
                  <a:avLst/>
                </a:prstGeom>
                <a:noFill/>
                <a:ln>
                  <a:noFill/>
                </a:ln>
              </p:spPr>
            </p:pic>
          </p:grpSp>
          <p:sp>
            <p:nvSpPr>
              <p:cNvPr id="2889" name="Google Shape;2889;p374"/>
              <p:cNvSpPr txBox="1"/>
              <p:nvPr/>
            </p:nvSpPr>
            <p:spPr>
              <a:xfrm>
                <a:off x="2314280" y="5266401"/>
                <a:ext cx="115212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How are you doing?</a:t>
                </a:r>
                <a:endParaRPr/>
              </a:p>
            </p:txBody>
          </p:sp>
          <p:sp>
            <p:nvSpPr>
              <p:cNvPr id="2890" name="Google Shape;2890;p374"/>
              <p:cNvSpPr txBox="1"/>
              <p:nvPr/>
            </p:nvSpPr>
            <p:spPr>
              <a:xfrm>
                <a:off x="12736513" y="5266401"/>
                <a:ext cx="115212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How are you doing?</a:t>
                </a:r>
                <a:endParaRPr/>
              </a:p>
            </p:txBody>
          </p:sp>
          <p:pic>
            <p:nvPicPr>
              <p:cNvPr descr="Key" id="2891" name="Google Shape;2891;p374"/>
              <p:cNvPicPr preferRelativeResize="0"/>
              <p:nvPr/>
            </p:nvPicPr>
            <p:blipFill rotWithShape="1">
              <a:blip r:embed="rId7">
                <a:alphaModFix/>
              </a:blip>
              <a:srcRect b="0" l="0" r="0" t="0"/>
              <a:stretch/>
            </p:blipFill>
            <p:spPr>
              <a:xfrm rot="-5400000">
                <a:off x="10637731" y="4831084"/>
                <a:ext cx="876742" cy="883092"/>
              </a:xfrm>
              <a:prstGeom prst="rect">
                <a:avLst/>
              </a:prstGeom>
              <a:noFill/>
              <a:ln>
                <a:noFill/>
              </a:ln>
            </p:spPr>
          </p:pic>
          <p:sp>
            <p:nvSpPr>
              <p:cNvPr id="2892" name="Google Shape;2892;p374"/>
              <p:cNvSpPr txBox="1"/>
              <p:nvPr/>
            </p:nvSpPr>
            <p:spPr>
              <a:xfrm>
                <a:off x="10405803" y="5767684"/>
                <a:ext cx="1812769"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0D80B9"/>
                    </a:solidFill>
                    <a:latin typeface="Open Sans"/>
                    <a:ea typeface="Open Sans"/>
                    <a:cs typeface="Open Sans"/>
                    <a:sym typeface="Open Sans"/>
                  </a:rPr>
                  <a:t>Recipient’s private Key</a:t>
                </a:r>
                <a:endParaRPr/>
              </a:p>
            </p:txBody>
          </p:sp>
          <p:pic>
            <p:nvPicPr>
              <p:cNvPr descr="Key" id="2893" name="Google Shape;2893;p374"/>
              <p:cNvPicPr preferRelativeResize="0"/>
              <p:nvPr/>
            </p:nvPicPr>
            <p:blipFill rotWithShape="1">
              <a:blip r:embed="rId8">
                <a:alphaModFix/>
              </a:blip>
              <a:srcRect b="0" l="0" r="0" t="0"/>
              <a:stretch/>
            </p:blipFill>
            <p:spPr>
              <a:xfrm rot="-5400000">
                <a:off x="4321545" y="4908219"/>
                <a:ext cx="876742" cy="883092"/>
              </a:xfrm>
              <a:prstGeom prst="rect">
                <a:avLst/>
              </a:prstGeom>
              <a:noFill/>
              <a:ln>
                <a:noFill/>
              </a:ln>
            </p:spPr>
          </p:pic>
          <p:sp>
            <p:nvSpPr>
              <p:cNvPr id="2894" name="Google Shape;2894;p374"/>
              <p:cNvSpPr txBox="1"/>
              <p:nvPr/>
            </p:nvSpPr>
            <p:spPr>
              <a:xfrm>
                <a:off x="3933333" y="5767684"/>
                <a:ext cx="1814851"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accent2"/>
                    </a:solidFill>
                    <a:latin typeface="Open Sans"/>
                    <a:ea typeface="Open Sans"/>
                    <a:cs typeface="Open Sans"/>
                    <a:sym typeface="Open Sans"/>
                  </a:rPr>
                  <a:t>Recipient’s public Key</a:t>
                </a:r>
                <a:endParaRPr/>
              </a:p>
            </p:txBody>
          </p:sp>
          <p:pic>
            <p:nvPicPr>
              <p:cNvPr descr="A close up of a sign&#10;&#10;Description automatically generated" id="2895" name="Google Shape;2895;p374"/>
              <p:cNvPicPr preferRelativeResize="0"/>
              <p:nvPr/>
            </p:nvPicPr>
            <p:blipFill rotWithShape="1">
              <a:blip r:embed="rId4">
                <a:alphaModFix/>
              </a:blip>
              <a:srcRect b="0" l="0" r="0" t="0"/>
              <a:stretch/>
            </p:blipFill>
            <p:spPr>
              <a:xfrm>
                <a:off x="9374677" y="5100370"/>
                <a:ext cx="1024000" cy="1024000"/>
              </a:xfrm>
              <a:prstGeom prst="rect">
                <a:avLst/>
              </a:prstGeom>
              <a:noFill/>
              <a:ln>
                <a:noFill/>
              </a:ln>
            </p:spPr>
          </p:pic>
          <p:grpSp>
            <p:nvGrpSpPr>
              <p:cNvPr id="2896" name="Google Shape;2896;p374"/>
              <p:cNvGrpSpPr/>
              <p:nvPr/>
            </p:nvGrpSpPr>
            <p:grpSpPr>
              <a:xfrm>
                <a:off x="7398806" y="4719185"/>
                <a:ext cx="1462400" cy="1462400"/>
                <a:chOff x="12318278" y="5213786"/>
                <a:chExt cx="1645200" cy="1645200"/>
              </a:xfrm>
            </p:grpSpPr>
            <p:pic>
              <p:nvPicPr>
                <p:cNvPr id="2897" name="Google Shape;2897;p374"/>
                <p:cNvPicPr preferRelativeResize="0"/>
                <p:nvPr/>
              </p:nvPicPr>
              <p:blipFill rotWithShape="1">
                <a:blip r:embed="rId9">
                  <a:alphaModFix amt="70000"/>
                </a:blip>
                <a:srcRect b="0" l="0" r="0" t="0"/>
                <a:stretch/>
              </p:blipFill>
              <p:spPr>
                <a:xfrm>
                  <a:off x="12318278" y="5213786"/>
                  <a:ext cx="1645200" cy="1645200"/>
                </a:xfrm>
                <a:prstGeom prst="rect">
                  <a:avLst/>
                </a:prstGeom>
                <a:noFill/>
                <a:ln>
                  <a:noFill/>
                </a:ln>
              </p:spPr>
            </p:pic>
            <p:pic>
              <p:nvPicPr>
                <p:cNvPr descr="A close up of a sign&#10;&#10;Description automatically generated" id="2898" name="Google Shape;2898;p374"/>
                <p:cNvPicPr preferRelativeResize="0"/>
                <p:nvPr/>
              </p:nvPicPr>
              <p:blipFill rotWithShape="1">
                <a:blip r:embed="rId4">
                  <a:alphaModFix amt="50000"/>
                </a:blip>
                <a:srcRect b="0" l="0" r="0" t="0"/>
                <a:stretch/>
              </p:blipFill>
              <p:spPr>
                <a:xfrm>
                  <a:off x="12543745" y="5460386"/>
                  <a:ext cx="1152000" cy="1152000"/>
                </a:xfrm>
                <a:prstGeom prst="rect">
                  <a:avLst/>
                </a:prstGeom>
                <a:noFill/>
                <a:ln>
                  <a:noFill/>
                </a:ln>
              </p:spPr>
            </p:pic>
          </p:grpSp>
          <p:cxnSp>
            <p:nvCxnSpPr>
              <p:cNvPr id="2899" name="Google Shape;2899;p374"/>
              <p:cNvCxnSpPr/>
              <p:nvPr/>
            </p:nvCxnSpPr>
            <p:spPr>
              <a:xfrm flipH="1" rot="10800000">
                <a:off x="3914458" y="5612313"/>
                <a:ext cx="517102" cy="1"/>
              </a:xfrm>
              <a:prstGeom prst="straightConnector1">
                <a:avLst/>
              </a:prstGeom>
              <a:noFill/>
              <a:ln cap="flat" cmpd="sng" w="38100">
                <a:solidFill>
                  <a:srgbClr val="00B050"/>
                </a:solidFill>
                <a:prstDash val="solid"/>
                <a:round/>
                <a:headEnd len="sm" w="sm" type="none"/>
                <a:tailEnd len="sm" w="sm" type="none"/>
              </a:ln>
            </p:spPr>
          </p:cxnSp>
          <p:cxnSp>
            <p:nvCxnSpPr>
              <p:cNvPr id="2900" name="Google Shape;2900;p374"/>
              <p:cNvCxnSpPr/>
              <p:nvPr/>
            </p:nvCxnSpPr>
            <p:spPr>
              <a:xfrm>
                <a:off x="5066586" y="5612314"/>
                <a:ext cx="660951" cy="484"/>
              </a:xfrm>
              <a:prstGeom prst="straightConnector1">
                <a:avLst/>
              </a:prstGeom>
              <a:noFill/>
              <a:ln cap="flat" cmpd="sng" w="38100">
                <a:solidFill>
                  <a:srgbClr val="00B050"/>
                </a:solidFill>
                <a:prstDash val="solid"/>
                <a:round/>
                <a:headEnd len="sm" w="sm" type="none"/>
                <a:tailEnd len="sm" w="sm" type="none"/>
              </a:ln>
            </p:spPr>
          </p:cxnSp>
          <p:cxnSp>
            <p:nvCxnSpPr>
              <p:cNvPr id="2901" name="Google Shape;2901;p374"/>
              <p:cNvCxnSpPr/>
              <p:nvPr/>
            </p:nvCxnSpPr>
            <p:spPr>
              <a:xfrm flipH="1" rot="10800000">
                <a:off x="6896036" y="5612314"/>
                <a:ext cx="465200" cy="1"/>
              </a:xfrm>
              <a:prstGeom prst="straightConnector1">
                <a:avLst/>
              </a:prstGeom>
              <a:noFill/>
              <a:ln cap="flat" cmpd="sng" w="38100">
                <a:solidFill>
                  <a:srgbClr val="00B050"/>
                </a:solidFill>
                <a:prstDash val="solid"/>
                <a:round/>
                <a:headEnd len="sm" w="sm" type="none"/>
                <a:tailEnd len="sm" w="sm" type="none"/>
              </a:ln>
            </p:spPr>
          </p:cxnSp>
          <p:cxnSp>
            <p:nvCxnSpPr>
              <p:cNvPr id="2902" name="Google Shape;2902;p374"/>
              <p:cNvCxnSpPr>
                <a:endCxn id="2895" idx="1"/>
              </p:cNvCxnSpPr>
              <p:nvPr/>
            </p:nvCxnSpPr>
            <p:spPr>
              <a:xfrm>
                <a:off x="8907877" y="5612370"/>
                <a:ext cx="466800" cy="0"/>
              </a:xfrm>
              <a:prstGeom prst="straightConnector1">
                <a:avLst/>
              </a:prstGeom>
              <a:noFill/>
              <a:ln cap="flat" cmpd="sng" w="38100">
                <a:solidFill>
                  <a:srgbClr val="00B050"/>
                </a:solidFill>
                <a:prstDash val="solid"/>
                <a:round/>
                <a:headEnd len="sm" w="sm" type="none"/>
                <a:tailEnd len="sm" w="sm" type="none"/>
              </a:ln>
            </p:spPr>
          </p:cxnSp>
          <p:cxnSp>
            <p:nvCxnSpPr>
              <p:cNvPr id="2903" name="Google Shape;2903;p374"/>
              <p:cNvCxnSpPr/>
              <p:nvPr/>
            </p:nvCxnSpPr>
            <p:spPr>
              <a:xfrm flipH="1" rot="10800000">
                <a:off x="10402018" y="5597502"/>
                <a:ext cx="414012" cy="1"/>
              </a:xfrm>
              <a:prstGeom prst="straightConnector1">
                <a:avLst/>
              </a:prstGeom>
              <a:noFill/>
              <a:ln cap="flat" cmpd="sng" w="38100">
                <a:solidFill>
                  <a:srgbClr val="00B050"/>
                </a:solidFill>
                <a:prstDash val="solid"/>
                <a:round/>
                <a:headEnd len="sm" w="sm" type="none"/>
                <a:tailEnd len="sm" w="sm" type="none"/>
              </a:ln>
            </p:spPr>
          </p:cxnSp>
          <p:cxnSp>
            <p:nvCxnSpPr>
              <p:cNvPr id="2904" name="Google Shape;2904;p374"/>
              <p:cNvCxnSpPr/>
              <p:nvPr/>
            </p:nvCxnSpPr>
            <p:spPr>
              <a:xfrm flipH="1" rot="10800000">
                <a:off x="11398862" y="5606922"/>
                <a:ext cx="773165" cy="5877"/>
              </a:xfrm>
              <a:prstGeom prst="straightConnector1">
                <a:avLst/>
              </a:prstGeom>
              <a:noFill/>
              <a:ln cap="flat" cmpd="sng" w="38100">
                <a:solidFill>
                  <a:srgbClr val="00B050"/>
                </a:solidFill>
                <a:prstDash val="solid"/>
                <a:round/>
                <a:headEnd len="sm" w="sm" type="none"/>
                <a:tailEnd len="sm" w="sm" type="none"/>
              </a:ln>
            </p:spPr>
          </p:cxnSp>
          <p:sp>
            <p:nvSpPr>
              <p:cNvPr id="2905" name="Google Shape;2905;p374"/>
              <p:cNvSpPr txBox="1"/>
              <p:nvPr/>
            </p:nvSpPr>
            <p:spPr>
              <a:xfrm>
                <a:off x="7275401" y="6424074"/>
                <a:ext cx="1865813"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chemeClr val="accent2"/>
                    </a:solidFill>
                    <a:latin typeface="Open Sans"/>
                    <a:ea typeface="Open Sans"/>
                    <a:cs typeface="Open Sans"/>
                    <a:sym typeface="Open Sans"/>
                  </a:rPr>
                  <a:t>WhatsApp Server</a:t>
                </a:r>
                <a:endParaRPr/>
              </a:p>
            </p:txBody>
          </p:sp>
          <p:sp>
            <p:nvSpPr>
              <p:cNvPr id="2906" name="Google Shape;2906;p374"/>
              <p:cNvSpPr txBox="1"/>
              <p:nvPr/>
            </p:nvSpPr>
            <p:spPr>
              <a:xfrm>
                <a:off x="2079592" y="6754654"/>
                <a:ext cx="1865813"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accent2"/>
                    </a:solidFill>
                    <a:latin typeface="Open Sans"/>
                    <a:ea typeface="Open Sans"/>
                    <a:cs typeface="Open Sans"/>
                    <a:sym typeface="Open Sans"/>
                  </a:rPr>
                  <a:t>Sender</a:t>
                </a:r>
                <a:endParaRPr/>
              </a:p>
            </p:txBody>
          </p:sp>
          <p:sp>
            <p:nvSpPr>
              <p:cNvPr id="2907" name="Google Shape;2907;p374"/>
              <p:cNvSpPr txBox="1"/>
              <p:nvPr/>
            </p:nvSpPr>
            <p:spPr>
              <a:xfrm>
                <a:off x="12444904" y="6754654"/>
                <a:ext cx="1865813"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accent2"/>
                    </a:solidFill>
                    <a:latin typeface="Open Sans"/>
                    <a:ea typeface="Open Sans"/>
                    <a:cs typeface="Open Sans"/>
                    <a:sym typeface="Open Sans"/>
                  </a:rPr>
                  <a:t>Receiver</a:t>
                </a:r>
                <a:endParaRPr/>
              </a:p>
            </p:txBody>
          </p:sp>
        </p:grpSp>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sp>
        <p:nvSpPr>
          <p:cNvPr id="2912" name="Google Shape;2912;p375"/>
          <p:cNvSpPr txBox="1"/>
          <p:nvPr>
            <p:ph type="title"/>
          </p:nvPr>
        </p:nvSpPr>
        <p:spPr>
          <a:xfrm>
            <a:off x="355600" y="292224"/>
            <a:ext cx="1554480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E-Banking</a:t>
            </a:r>
            <a:endParaRPr>
              <a:solidFill>
                <a:srgbClr val="3F3F3F"/>
              </a:solidFill>
            </a:endParaRPr>
          </a:p>
        </p:txBody>
      </p:sp>
      <p:grpSp>
        <p:nvGrpSpPr>
          <p:cNvPr id="2913" name="Google Shape;2913;p375"/>
          <p:cNvGrpSpPr/>
          <p:nvPr/>
        </p:nvGrpSpPr>
        <p:grpSpPr>
          <a:xfrm>
            <a:off x="1349298" y="1722549"/>
            <a:ext cx="13557405" cy="6538647"/>
            <a:chOff x="1349298" y="1736794"/>
            <a:chExt cx="13557405" cy="6538647"/>
          </a:xfrm>
        </p:grpSpPr>
        <p:grpSp>
          <p:nvGrpSpPr>
            <p:cNvPr id="2914" name="Google Shape;2914;p375"/>
            <p:cNvGrpSpPr/>
            <p:nvPr/>
          </p:nvGrpSpPr>
          <p:grpSpPr>
            <a:xfrm>
              <a:off x="1349298" y="1736794"/>
              <a:ext cx="13557403" cy="1600000"/>
              <a:chOff x="1349298" y="1736794"/>
              <a:chExt cx="13557403" cy="1600000"/>
            </a:xfrm>
          </p:grpSpPr>
          <p:grpSp>
            <p:nvGrpSpPr>
              <p:cNvPr id="2915" name="Google Shape;2915;p375"/>
              <p:cNvGrpSpPr/>
              <p:nvPr/>
            </p:nvGrpSpPr>
            <p:grpSpPr>
              <a:xfrm>
                <a:off x="3115921" y="2007080"/>
                <a:ext cx="11790780" cy="1164807"/>
                <a:chOff x="2680201" y="2150635"/>
                <a:chExt cx="11913468" cy="1164807"/>
              </a:xfrm>
            </p:grpSpPr>
            <p:sp>
              <p:nvSpPr>
                <p:cNvPr id="2916" name="Google Shape;2916;p375"/>
                <p:cNvSpPr txBox="1"/>
                <p:nvPr/>
              </p:nvSpPr>
              <p:spPr>
                <a:xfrm>
                  <a:off x="2719722" y="2150635"/>
                  <a:ext cx="3359878"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200" u="none" cap="none" strike="noStrike">
                      <a:solidFill>
                        <a:srgbClr val="FF3F5F"/>
                      </a:solidFill>
                      <a:latin typeface="Open Sans"/>
                      <a:ea typeface="Open Sans"/>
                      <a:cs typeface="Open Sans"/>
                      <a:sym typeface="Open Sans"/>
                    </a:rPr>
                    <a:t>Online transactions</a:t>
                  </a:r>
                  <a:endParaRPr/>
                </a:p>
              </p:txBody>
            </p:sp>
            <p:sp>
              <p:nvSpPr>
                <p:cNvPr id="2917" name="Google Shape;2917;p375"/>
                <p:cNvSpPr txBox="1"/>
                <p:nvPr/>
              </p:nvSpPr>
              <p:spPr>
                <a:xfrm>
                  <a:off x="2680201" y="2573123"/>
                  <a:ext cx="11913468" cy="742319"/>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 2002, financial institutions began using the AES algorithm for electronic transactions and creating security infrastructures to protect data stored in computer systems.</a:t>
                  </a:r>
                  <a:endParaRPr b="0" i="0" sz="2200" u="none" cap="none" strike="noStrike">
                    <a:solidFill>
                      <a:srgbClr val="3F3F3F"/>
                    </a:solidFill>
                    <a:latin typeface="Open Sans"/>
                    <a:ea typeface="Open Sans"/>
                    <a:cs typeface="Open Sans"/>
                    <a:sym typeface="Open Sans"/>
                  </a:endParaRPr>
                </a:p>
              </p:txBody>
            </p:sp>
          </p:grpSp>
          <p:grpSp>
            <p:nvGrpSpPr>
              <p:cNvPr id="2918" name="Google Shape;2918;p375"/>
              <p:cNvGrpSpPr/>
              <p:nvPr/>
            </p:nvGrpSpPr>
            <p:grpSpPr>
              <a:xfrm>
                <a:off x="1349298" y="1736794"/>
                <a:ext cx="1583523" cy="1600000"/>
                <a:chOff x="895196" y="1904978"/>
                <a:chExt cx="1600000" cy="1600000"/>
              </a:xfrm>
            </p:grpSpPr>
            <p:sp>
              <p:nvSpPr>
                <p:cNvPr id="2919" name="Google Shape;2919;p375"/>
                <p:cNvSpPr/>
                <p:nvPr/>
              </p:nvSpPr>
              <p:spPr>
                <a:xfrm>
                  <a:off x="895196" y="1904978"/>
                  <a:ext cx="1600000" cy="1600000"/>
                </a:xfrm>
                <a:prstGeom prst="roundRect">
                  <a:avLst>
                    <a:gd fmla="val 16667" name="adj"/>
                  </a:avLst>
                </a:prstGeom>
                <a:solidFill>
                  <a:srgbClr val="FF3F5F"/>
                </a:solidFill>
                <a:ln>
                  <a:noFill/>
                </a:ln>
              </p:spPr>
              <p:txBody>
                <a:bodyPr anchorCtr="1" anchor="ctr" bIns="40625" lIns="81275" spcFirstLastPara="1" rIns="81275" wrap="square" tIns="40625">
                  <a:noAutofit/>
                </a:bodyPr>
                <a:lstStyle/>
                <a:p>
                  <a:pPr indent="0" lvl="0" marL="0" marR="0" rtl="0" algn="ctr">
                    <a:lnSpc>
                      <a:spcPct val="100000"/>
                    </a:lnSpc>
                    <a:spcBef>
                      <a:spcPts val="0"/>
                    </a:spcBef>
                    <a:spcAft>
                      <a:spcPts val="0"/>
                    </a:spcAft>
                    <a:buNone/>
                  </a:pPr>
                  <a:r>
                    <a:t/>
                  </a:r>
                  <a:endParaRPr b="1" i="0" sz="1067" u="none" cap="none" strike="noStrike">
                    <a:solidFill>
                      <a:srgbClr val="3F3F3F"/>
                    </a:solidFill>
                    <a:latin typeface="Roboto Condensed"/>
                    <a:ea typeface="Roboto Condensed"/>
                    <a:cs typeface="Roboto Condensed"/>
                    <a:sym typeface="Roboto Condensed"/>
                  </a:endParaRPr>
                </a:p>
              </p:txBody>
            </p:sp>
            <p:pic>
              <p:nvPicPr>
                <p:cNvPr descr="A close up of a sign&#10;&#10;Description automatically generated" id="2920" name="Google Shape;2920;p375"/>
                <p:cNvPicPr preferRelativeResize="0"/>
                <p:nvPr/>
              </p:nvPicPr>
              <p:blipFill rotWithShape="1">
                <a:blip r:embed="rId3">
                  <a:alphaModFix/>
                </a:blip>
                <a:srcRect b="0" l="0" r="0" t="0"/>
                <a:stretch/>
              </p:blipFill>
              <p:spPr>
                <a:xfrm>
                  <a:off x="1119196" y="2128978"/>
                  <a:ext cx="1152000" cy="1152000"/>
                </a:xfrm>
                <a:prstGeom prst="rect">
                  <a:avLst/>
                </a:prstGeom>
                <a:noFill/>
                <a:ln>
                  <a:noFill/>
                </a:ln>
              </p:spPr>
            </p:pic>
          </p:grpSp>
        </p:grpSp>
        <p:grpSp>
          <p:nvGrpSpPr>
            <p:cNvPr id="2921" name="Google Shape;2921;p375"/>
            <p:cNvGrpSpPr/>
            <p:nvPr/>
          </p:nvGrpSpPr>
          <p:grpSpPr>
            <a:xfrm>
              <a:off x="1349298" y="3776616"/>
              <a:ext cx="13557405" cy="1600000"/>
              <a:chOff x="1349298" y="3776616"/>
              <a:chExt cx="13557405" cy="1600000"/>
            </a:xfrm>
          </p:grpSpPr>
          <p:grpSp>
            <p:nvGrpSpPr>
              <p:cNvPr id="2922" name="Google Shape;2922;p375"/>
              <p:cNvGrpSpPr/>
              <p:nvPr/>
            </p:nvGrpSpPr>
            <p:grpSpPr>
              <a:xfrm>
                <a:off x="3014874" y="4058772"/>
                <a:ext cx="11891829" cy="1141066"/>
                <a:chOff x="2680201" y="4264969"/>
                <a:chExt cx="12744526" cy="1141066"/>
              </a:xfrm>
            </p:grpSpPr>
            <p:sp>
              <p:nvSpPr>
                <p:cNvPr id="2923" name="Google Shape;2923;p375"/>
                <p:cNvSpPr txBox="1"/>
                <p:nvPr/>
              </p:nvSpPr>
              <p:spPr>
                <a:xfrm>
                  <a:off x="2719723" y="4264969"/>
                  <a:ext cx="504217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200" u="none" cap="none" strike="noStrike">
                      <a:solidFill>
                        <a:srgbClr val="01B59C"/>
                      </a:solidFill>
                      <a:latin typeface="Open Sans"/>
                      <a:ea typeface="Open Sans"/>
                      <a:cs typeface="Open Sans"/>
                      <a:sym typeface="Open Sans"/>
                    </a:rPr>
                    <a:t>Automated Teller Machine (ATM) </a:t>
                  </a:r>
                  <a:endParaRPr/>
                </a:p>
              </p:txBody>
            </p:sp>
            <p:sp>
              <p:nvSpPr>
                <p:cNvPr id="2924" name="Google Shape;2924;p375"/>
                <p:cNvSpPr txBox="1"/>
                <p:nvPr/>
              </p:nvSpPr>
              <p:spPr>
                <a:xfrm>
                  <a:off x="2680201" y="4663716"/>
                  <a:ext cx="12744526" cy="742319"/>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All ATMs have encryption pads that encrypt the PIN code and send it to the bank, ensuring authorization and security.</a:t>
                  </a:r>
                  <a:endParaRPr b="0" i="0" sz="2200" u="none" cap="none" strike="noStrike">
                    <a:solidFill>
                      <a:srgbClr val="3F3F3F"/>
                    </a:solidFill>
                    <a:latin typeface="Open Sans"/>
                    <a:ea typeface="Open Sans"/>
                    <a:cs typeface="Open Sans"/>
                    <a:sym typeface="Open Sans"/>
                  </a:endParaRPr>
                </a:p>
              </p:txBody>
            </p:sp>
          </p:grpSp>
          <p:grpSp>
            <p:nvGrpSpPr>
              <p:cNvPr id="2925" name="Google Shape;2925;p375"/>
              <p:cNvGrpSpPr/>
              <p:nvPr/>
            </p:nvGrpSpPr>
            <p:grpSpPr>
              <a:xfrm>
                <a:off x="1349298" y="3776616"/>
                <a:ext cx="1492949" cy="1600000"/>
                <a:chOff x="895196" y="3944800"/>
                <a:chExt cx="1600000" cy="1600000"/>
              </a:xfrm>
            </p:grpSpPr>
            <p:sp>
              <p:nvSpPr>
                <p:cNvPr id="2926" name="Google Shape;2926;p375"/>
                <p:cNvSpPr/>
                <p:nvPr/>
              </p:nvSpPr>
              <p:spPr>
                <a:xfrm>
                  <a:off x="895196" y="3944800"/>
                  <a:ext cx="1600000" cy="1600000"/>
                </a:xfrm>
                <a:prstGeom prst="roundRect">
                  <a:avLst>
                    <a:gd fmla="val 16667" name="adj"/>
                  </a:avLst>
                </a:prstGeom>
                <a:solidFill>
                  <a:srgbClr val="01B59C"/>
                </a:solidFill>
                <a:ln>
                  <a:noFill/>
                </a:ln>
              </p:spPr>
              <p:txBody>
                <a:bodyPr anchorCtr="1" anchor="ctr" bIns="40625" lIns="81275" spcFirstLastPara="1" rIns="81275" wrap="square" tIns="40625">
                  <a:noAutofit/>
                </a:bodyPr>
                <a:lstStyle/>
                <a:p>
                  <a:pPr indent="0" lvl="0" marL="0" marR="0" rtl="0" algn="ctr">
                    <a:lnSpc>
                      <a:spcPct val="100000"/>
                    </a:lnSpc>
                    <a:spcBef>
                      <a:spcPts val="0"/>
                    </a:spcBef>
                    <a:spcAft>
                      <a:spcPts val="0"/>
                    </a:spcAft>
                    <a:buNone/>
                  </a:pPr>
                  <a:r>
                    <a:t/>
                  </a:r>
                  <a:endParaRPr b="1" i="0" sz="1067" u="none" cap="none" strike="noStrike">
                    <a:solidFill>
                      <a:srgbClr val="3F3F3F"/>
                    </a:solidFill>
                    <a:latin typeface="Roboto Condensed"/>
                    <a:ea typeface="Roboto Condensed"/>
                    <a:cs typeface="Roboto Condensed"/>
                    <a:sym typeface="Roboto Condensed"/>
                  </a:endParaRPr>
                </a:p>
              </p:txBody>
            </p:sp>
            <p:pic>
              <p:nvPicPr>
                <p:cNvPr descr="A close up of a sign&#10;&#10;Description automatically generated" id="2927" name="Google Shape;2927;p375"/>
                <p:cNvPicPr preferRelativeResize="0"/>
                <p:nvPr/>
              </p:nvPicPr>
              <p:blipFill rotWithShape="1">
                <a:blip r:embed="rId4">
                  <a:alphaModFix/>
                </a:blip>
                <a:srcRect b="0" l="0" r="0" t="0"/>
                <a:stretch/>
              </p:blipFill>
              <p:spPr>
                <a:xfrm>
                  <a:off x="1119196" y="4168800"/>
                  <a:ext cx="1152000" cy="1152000"/>
                </a:xfrm>
                <a:prstGeom prst="rect">
                  <a:avLst/>
                </a:prstGeom>
                <a:noFill/>
                <a:ln>
                  <a:noFill/>
                </a:ln>
              </p:spPr>
            </p:pic>
          </p:grpSp>
        </p:grpSp>
        <p:grpSp>
          <p:nvGrpSpPr>
            <p:cNvPr id="2928" name="Google Shape;2928;p375"/>
            <p:cNvGrpSpPr/>
            <p:nvPr/>
          </p:nvGrpSpPr>
          <p:grpSpPr>
            <a:xfrm>
              <a:off x="1350643" y="5838525"/>
              <a:ext cx="13554712" cy="2436916"/>
              <a:chOff x="1350643" y="5838525"/>
              <a:chExt cx="13554712" cy="2436916"/>
            </a:xfrm>
          </p:grpSpPr>
          <p:grpSp>
            <p:nvGrpSpPr>
              <p:cNvPr id="2929" name="Google Shape;2929;p375"/>
              <p:cNvGrpSpPr/>
              <p:nvPr/>
            </p:nvGrpSpPr>
            <p:grpSpPr>
              <a:xfrm>
                <a:off x="3028959" y="5838525"/>
                <a:ext cx="11876396" cy="2436916"/>
                <a:chOff x="2696569" y="6032399"/>
                <a:chExt cx="12728158" cy="2436916"/>
              </a:xfrm>
            </p:grpSpPr>
            <p:sp>
              <p:nvSpPr>
                <p:cNvPr id="2930" name="Google Shape;2930;p375"/>
                <p:cNvSpPr txBox="1"/>
                <p:nvPr/>
              </p:nvSpPr>
              <p:spPr>
                <a:xfrm>
                  <a:off x="2696569" y="6032399"/>
                  <a:ext cx="2941162"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200" u="none" cap="none" strike="noStrike">
                      <a:solidFill>
                        <a:srgbClr val="028599"/>
                      </a:solidFill>
                      <a:latin typeface="Open Sans"/>
                      <a:ea typeface="Open Sans"/>
                      <a:cs typeface="Open Sans"/>
                      <a:sym typeface="Open Sans"/>
                    </a:rPr>
                    <a:t>One-time password</a:t>
                  </a:r>
                  <a:endParaRPr/>
                </a:p>
              </p:txBody>
            </p:sp>
            <p:sp>
              <p:nvSpPr>
                <p:cNvPr id="2931" name="Google Shape;2931;p375"/>
                <p:cNvSpPr txBox="1"/>
                <p:nvPr/>
              </p:nvSpPr>
              <p:spPr>
                <a:xfrm>
                  <a:off x="2696569" y="6443952"/>
                  <a:ext cx="12728158" cy="2025363"/>
                </a:xfrm>
                <a:prstGeom prst="rect">
                  <a:avLst/>
                </a:prstGeom>
                <a:noFill/>
                <a:ln>
                  <a:noFill/>
                </a:ln>
              </p:spPr>
              <p:txBody>
                <a:bodyPr anchorCtr="0" anchor="t" bIns="0" lIns="0" spcFirstLastPara="1" rIns="0" wrap="square" tIns="0">
                  <a:spAutoFit/>
                </a:bodyPr>
                <a:lstStyle/>
                <a:p>
                  <a:pPr indent="-304800" lvl="0" marL="304800" marR="0" rtl="0" algn="l">
                    <a:lnSpc>
                      <a:spcPct val="113000"/>
                    </a:lnSpc>
                    <a:spcBef>
                      <a:spcPts val="0"/>
                    </a:spcBef>
                    <a:spcAft>
                      <a:spcPts val="0"/>
                    </a:spcAft>
                    <a:buClr>
                      <a:srgbClr val="833C0B"/>
                    </a:buClr>
                    <a:buSzPts val="2200"/>
                    <a:buFont typeface="Noto Sans Symbols"/>
                    <a:buChar char="▪"/>
                  </a:pPr>
                  <a:r>
                    <a:rPr b="0" i="0" lang="en-US" sz="2200" u="none" cap="none" strike="noStrike">
                      <a:solidFill>
                        <a:srgbClr val="3F3F3F"/>
                      </a:solidFill>
                      <a:latin typeface="Open Sans"/>
                      <a:ea typeface="Open Sans"/>
                      <a:cs typeface="Open Sans"/>
                      <a:sym typeface="Open Sans"/>
                    </a:rPr>
                    <a:t>One-time password (OTP) is generated to facilitate two-level authentication.</a:t>
                  </a:r>
                  <a:endParaRPr b="0" i="0" sz="1400" u="none" cap="none" strike="noStrike">
                    <a:solidFill>
                      <a:srgbClr val="000000"/>
                    </a:solidFill>
                    <a:latin typeface="Arial"/>
                    <a:ea typeface="Arial"/>
                    <a:cs typeface="Arial"/>
                    <a:sym typeface="Arial"/>
                  </a:endParaRPr>
                </a:p>
                <a:p>
                  <a:pPr indent="-304800" lvl="0" marL="304800" marR="0" rtl="0" algn="l">
                    <a:lnSpc>
                      <a:spcPct val="113000"/>
                    </a:lnSpc>
                    <a:spcBef>
                      <a:spcPts val="440"/>
                    </a:spcBef>
                    <a:spcAft>
                      <a:spcPts val="0"/>
                    </a:spcAft>
                    <a:buClr>
                      <a:srgbClr val="833C0B"/>
                    </a:buClr>
                    <a:buSzPts val="2200"/>
                    <a:buFont typeface="Noto Sans Symbols"/>
                    <a:buChar char="▪"/>
                  </a:pPr>
                  <a:r>
                    <a:rPr b="0" i="0" lang="en-US" sz="2200" u="none" cap="none" strike="noStrike">
                      <a:solidFill>
                        <a:srgbClr val="3F3F3F"/>
                      </a:solidFill>
                      <a:latin typeface="Open Sans"/>
                      <a:ea typeface="Open Sans"/>
                      <a:cs typeface="Open Sans"/>
                      <a:sym typeface="Open Sans"/>
                    </a:rPr>
                    <a:t>The OTP is valid for only one transaction; the user sends it to the bank to authorize a transaction.</a:t>
                  </a:r>
                  <a:endParaRPr/>
                </a:p>
                <a:p>
                  <a:pPr indent="-304800" lvl="0" marL="304800" marR="0" rtl="0" algn="l">
                    <a:lnSpc>
                      <a:spcPct val="113000"/>
                    </a:lnSpc>
                    <a:spcBef>
                      <a:spcPts val="440"/>
                    </a:spcBef>
                    <a:spcAft>
                      <a:spcPts val="0"/>
                    </a:spcAft>
                    <a:buClr>
                      <a:srgbClr val="833C0B"/>
                    </a:buClr>
                    <a:buSzPts val="2200"/>
                    <a:buFont typeface="Noto Sans Symbols"/>
                    <a:buChar char="▪"/>
                  </a:pPr>
                  <a:r>
                    <a:rPr b="0" i="0" lang="en-US" sz="2200" u="none" cap="none" strike="noStrike">
                      <a:solidFill>
                        <a:srgbClr val="3F3F3F"/>
                      </a:solidFill>
                      <a:latin typeface="Open Sans"/>
                      <a:ea typeface="Open Sans"/>
                      <a:cs typeface="Open Sans"/>
                      <a:sym typeface="Open Sans"/>
                    </a:rPr>
                    <a:t>The OTP can only be decrypted by the bank’s terminal when the user enters the correct PIN.</a:t>
                  </a:r>
                  <a:endParaRPr/>
                </a:p>
              </p:txBody>
            </p:sp>
          </p:grpSp>
          <p:grpSp>
            <p:nvGrpSpPr>
              <p:cNvPr id="2932" name="Google Shape;2932;p375"/>
              <p:cNvGrpSpPr/>
              <p:nvPr/>
            </p:nvGrpSpPr>
            <p:grpSpPr>
              <a:xfrm>
                <a:off x="1350643" y="6054587"/>
                <a:ext cx="1492929" cy="1600000"/>
                <a:chOff x="897886" y="5958769"/>
                <a:chExt cx="1600000" cy="1600000"/>
              </a:xfrm>
            </p:grpSpPr>
            <p:sp>
              <p:nvSpPr>
                <p:cNvPr id="2933" name="Google Shape;2933;p375"/>
                <p:cNvSpPr/>
                <p:nvPr/>
              </p:nvSpPr>
              <p:spPr>
                <a:xfrm>
                  <a:off x="897886" y="5958769"/>
                  <a:ext cx="1600000" cy="1600000"/>
                </a:xfrm>
                <a:prstGeom prst="roundRect">
                  <a:avLst>
                    <a:gd fmla="val 16667" name="adj"/>
                  </a:avLst>
                </a:prstGeom>
                <a:solidFill>
                  <a:srgbClr val="028599"/>
                </a:solidFill>
                <a:ln>
                  <a:noFill/>
                </a:ln>
              </p:spPr>
              <p:txBody>
                <a:bodyPr anchorCtr="1" anchor="ctr" bIns="40625" lIns="81275" spcFirstLastPara="1" rIns="81275" wrap="square" tIns="40625">
                  <a:noAutofit/>
                </a:bodyPr>
                <a:lstStyle/>
                <a:p>
                  <a:pPr indent="0" lvl="0" marL="0" marR="0" rtl="0" algn="ctr">
                    <a:lnSpc>
                      <a:spcPct val="100000"/>
                    </a:lnSpc>
                    <a:spcBef>
                      <a:spcPts val="0"/>
                    </a:spcBef>
                    <a:spcAft>
                      <a:spcPts val="0"/>
                    </a:spcAft>
                    <a:buNone/>
                  </a:pPr>
                  <a:r>
                    <a:t/>
                  </a:r>
                  <a:endParaRPr b="1" i="0" sz="1067" u="none" cap="none" strike="noStrike">
                    <a:solidFill>
                      <a:srgbClr val="3F3F3F"/>
                    </a:solidFill>
                    <a:latin typeface="Roboto Condensed"/>
                    <a:ea typeface="Roboto Condensed"/>
                    <a:cs typeface="Roboto Condensed"/>
                    <a:sym typeface="Roboto Condensed"/>
                  </a:endParaRPr>
                </a:p>
              </p:txBody>
            </p:sp>
            <p:grpSp>
              <p:nvGrpSpPr>
                <p:cNvPr id="2934" name="Google Shape;2934;p375"/>
                <p:cNvGrpSpPr/>
                <p:nvPr/>
              </p:nvGrpSpPr>
              <p:grpSpPr>
                <a:xfrm>
                  <a:off x="1192172" y="6187583"/>
                  <a:ext cx="1011428" cy="1142372"/>
                  <a:chOff x="1168057" y="6181934"/>
                  <a:chExt cx="1011428" cy="1142372"/>
                </a:xfrm>
              </p:grpSpPr>
              <p:sp>
                <p:nvSpPr>
                  <p:cNvPr id="2935" name="Google Shape;2935;p375"/>
                  <p:cNvSpPr txBox="1"/>
                  <p:nvPr/>
                </p:nvSpPr>
                <p:spPr>
                  <a:xfrm>
                    <a:off x="1250014" y="6334721"/>
                    <a:ext cx="81237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87540563</a:t>
                    </a:r>
                    <a:endParaRPr/>
                  </a:p>
                </p:txBody>
              </p:sp>
              <p:sp>
                <p:nvSpPr>
                  <p:cNvPr id="2936" name="Google Shape;2936;p375"/>
                  <p:cNvSpPr/>
                  <p:nvPr/>
                </p:nvSpPr>
                <p:spPr>
                  <a:xfrm>
                    <a:off x="1168057" y="6181934"/>
                    <a:ext cx="1011428" cy="1142372"/>
                  </a:xfrm>
                  <a:custGeom>
                    <a:rect b="b" l="l" r="r" t="t"/>
                    <a:pathLst>
                      <a:path extrusionOk="0" h="50" w="41">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lt1"/>
                  </a:solidFill>
                  <a:ln>
                    <a:noFill/>
                  </a:ln>
                </p:spPr>
                <p:txBody>
                  <a:bodyPr anchorCtr="0" anchor="t" bIns="40625" lIns="81275" spcFirstLastPara="1" rIns="81275" wrap="square" tIns="40625">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grpSp>
        </p:grpSp>
      </p:grpSp>
      <p:sp>
        <p:nvSpPr>
          <p:cNvPr id="2937" name="Google Shape;2937;p375"/>
          <p:cNvSpPr/>
          <p:nvPr/>
        </p:nvSpPr>
        <p:spPr>
          <a:xfrm>
            <a:off x="7023100" y="857888"/>
            <a:ext cx="22047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376"/>
          <p:cNvSpPr txBox="1"/>
          <p:nvPr>
            <p:ph type="title"/>
          </p:nvPr>
        </p:nvSpPr>
        <p:spPr>
          <a:xfrm>
            <a:off x="355600" y="313006"/>
            <a:ext cx="1554480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HTTPS</a:t>
            </a:r>
            <a:endParaRPr>
              <a:solidFill>
                <a:srgbClr val="3F3F3F"/>
              </a:solidFill>
            </a:endParaRPr>
          </a:p>
        </p:txBody>
      </p:sp>
      <p:grpSp>
        <p:nvGrpSpPr>
          <p:cNvPr id="2943" name="Google Shape;2943;p376"/>
          <p:cNvGrpSpPr/>
          <p:nvPr/>
        </p:nvGrpSpPr>
        <p:grpSpPr>
          <a:xfrm>
            <a:off x="1322404" y="1698429"/>
            <a:ext cx="13611192" cy="6329039"/>
            <a:chOff x="1343247" y="1907657"/>
            <a:chExt cx="13611192" cy="6329039"/>
          </a:xfrm>
        </p:grpSpPr>
        <p:grpSp>
          <p:nvGrpSpPr>
            <p:cNvPr id="2944" name="Google Shape;2944;p376"/>
            <p:cNvGrpSpPr/>
            <p:nvPr/>
          </p:nvGrpSpPr>
          <p:grpSpPr>
            <a:xfrm>
              <a:off x="9194439" y="2145529"/>
              <a:ext cx="5760000" cy="6013022"/>
              <a:chOff x="9194439" y="2046901"/>
              <a:chExt cx="5760000" cy="6013022"/>
            </a:xfrm>
          </p:grpSpPr>
          <p:sp>
            <p:nvSpPr>
              <p:cNvPr id="2945" name="Google Shape;2945;p376"/>
              <p:cNvSpPr/>
              <p:nvPr/>
            </p:nvSpPr>
            <p:spPr>
              <a:xfrm>
                <a:off x="9194439" y="2046901"/>
                <a:ext cx="5760000" cy="1672103"/>
              </a:xfrm>
              <a:prstGeom prst="round2DiagRect">
                <a:avLst>
                  <a:gd fmla="val 16667" name="adj1"/>
                  <a:gd fmla="val 0" name="adj2"/>
                </a:avLst>
              </a:prstGeom>
              <a:solidFill>
                <a:srgbClr val="F7CAAC"/>
              </a:solidFill>
              <a:ln>
                <a:noFill/>
              </a:ln>
            </p:spPr>
            <p:txBody>
              <a:bodyPr anchorCtr="0" anchor="ctr" bIns="40625" lIns="81275" spcFirstLastPara="1" rIns="81275" wrap="square" tIns="40625">
                <a:noAutofit/>
              </a:bodyPr>
              <a:lstStyle/>
              <a:p>
                <a:pPr indent="-304804" lvl="0" marL="304804" marR="0" rtl="0" algn="l">
                  <a:lnSpc>
                    <a:spcPct val="113000"/>
                  </a:lnSpc>
                  <a:spcBef>
                    <a:spcPts val="0"/>
                  </a:spcBef>
                  <a:spcAft>
                    <a:spcPts val="0"/>
                  </a:spcAft>
                  <a:buClr>
                    <a:srgbClr val="833C0B"/>
                  </a:buClr>
                  <a:buSzPts val="2200"/>
                  <a:buFont typeface="Noto Sans Symbols"/>
                  <a:buChar char="▪"/>
                </a:pPr>
                <a:r>
                  <a:rPr b="0" i="0" lang="en-US" sz="2200" u="none" cap="none" strike="noStrike">
                    <a:solidFill>
                      <a:srgbClr val="3F3F3F"/>
                    </a:solidFill>
                    <a:latin typeface="Open Sans"/>
                    <a:ea typeface="Open Sans"/>
                    <a:cs typeface="Open Sans"/>
                    <a:sym typeface="Open Sans"/>
                  </a:rPr>
                  <a:t>When you browse the internet while connected to a network, people connected to the same network can eavesdrop on your packets.</a:t>
                </a:r>
                <a:endParaRPr/>
              </a:p>
            </p:txBody>
          </p:sp>
          <p:sp>
            <p:nvSpPr>
              <p:cNvPr id="2946" name="Google Shape;2946;p376"/>
              <p:cNvSpPr/>
              <p:nvPr/>
            </p:nvSpPr>
            <p:spPr>
              <a:xfrm>
                <a:off x="9194439" y="6387820"/>
                <a:ext cx="5760000" cy="1672103"/>
              </a:xfrm>
              <a:prstGeom prst="round2DiagRect">
                <a:avLst>
                  <a:gd fmla="val 16667" name="adj1"/>
                  <a:gd fmla="val 0" name="adj2"/>
                </a:avLst>
              </a:prstGeom>
              <a:solidFill>
                <a:srgbClr val="FEE599"/>
              </a:solidFill>
              <a:ln>
                <a:noFill/>
              </a:ln>
            </p:spPr>
            <p:txBody>
              <a:bodyPr anchorCtr="0" anchor="ctr" bIns="40625" lIns="81275" spcFirstLastPara="1" rIns="81275" wrap="square" tIns="40625">
                <a:noAutofit/>
              </a:bodyPr>
              <a:lstStyle/>
              <a:p>
                <a:pPr indent="-304804" lvl="0" marL="304804" marR="0" rtl="0" algn="l">
                  <a:lnSpc>
                    <a:spcPct val="100000"/>
                  </a:lnSpc>
                  <a:spcBef>
                    <a:spcPts val="0"/>
                  </a:spcBef>
                  <a:spcAft>
                    <a:spcPts val="0"/>
                  </a:spcAft>
                  <a:buClr>
                    <a:srgbClr val="833C0B"/>
                  </a:buClr>
                  <a:buSzPts val="2200"/>
                  <a:buFont typeface="Noto Sans Symbols"/>
                  <a:buChar char="▪"/>
                </a:pPr>
                <a:r>
                  <a:rPr b="0" i="0" lang="en-US" sz="2200" u="none" cap="none" strike="noStrike">
                    <a:solidFill>
                      <a:srgbClr val="3F3F3F"/>
                    </a:solidFill>
                    <a:latin typeface="Open Sans"/>
                    <a:ea typeface="Open Sans"/>
                    <a:cs typeface="Open Sans"/>
                    <a:sym typeface="Open Sans"/>
                  </a:rPr>
                  <a:t>Packets are encrypted, and only the server has the decryption key to respond to your request.</a:t>
                </a:r>
                <a:endParaRPr/>
              </a:p>
            </p:txBody>
          </p:sp>
          <p:sp>
            <p:nvSpPr>
              <p:cNvPr id="2947" name="Google Shape;2947;p376"/>
              <p:cNvSpPr/>
              <p:nvPr/>
            </p:nvSpPr>
            <p:spPr>
              <a:xfrm>
                <a:off x="9194439" y="4224353"/>
                <a:ext cx="5760000" cy="1672103"/>
              </a:xfrm>
              <a:prstGeom prst="round2DiagRect">
                <a:avLst>
                  <a:gd fmla="val 16667" name="adj1"/>
                  <a:gd fmla="val 0" name="adj2"/>
                </a:avLst>
              </a:prstGeom>
              <a:solidFill>
                <a:srgbClr val="DBDBDB"/>
              </a:solidFill>
              <a:ln>
                <a:noFill/>
              </a:ln>
            </p:spPr>
            <p:txBody>
              <a:bodyPr anchorCtr="0" anchor="ctr" bIns="40625" lIns="81275" spcFirstLastPara="1" rIns="81275" wrap="square" tIns="40625">
                <a:noAutofit/>
              </a:bodyPr>
              <a:lstStyle/>
              <a:p>
                <a:pPr indent="-304804" lvl="0" marL="304804" marR="0" rtl="0" algn="l">
                  <a:lnSpc>
                    <a:spcPct val="113000"/>
                  </a:lnSpc>
                  <a:spcBef>
                    <a:spcPts val="0"/>
                  </a:spcBef>
                  <a:spcAft>
                    <a:spcPts val="0"/>
                  </a:spcAft>
                  <a:buClr>
                    <a:srgbClr val="833C0B"/>
                  </a:buClr>
                  <a:buSzPts val="2200"/>
                  <a:buFont typeface="Noto Sans Symbols"/>
                  <a:buChar char="▪"/>
                </a:pPr>
                <a:r>
                  <a:rPr b="0" i="0" lang="en-US" sz="2200" u="none" cap="none" strike="noStrike">
                    <a:solidFill>
                      <a:srgbClr val="3F3F3F"/>
                    </a:solidFill>
                    <a:latin typeface="Open Sans"/>
                    <a:ea typeface="Open Sans"/>
                    <a:cs typeface="Open Sans"/>
                    <a:sym typeface="Open Sans"/>
                  </a:rPr>
                  <a:t>HTTPS indicates that your connection to the web browser is encrypted.</a:t>
                </a:r>
                <a:endParaRPr/>
              </a:p>
            </p:txBody>
          </p:sp>
        </p:grpSp>
        <p:grpSp>
          <p:nvGrpSpPr>
            <p:cNvPr id="2948" name="Google Shape;2948;p376"/>
            <p:cNvGrpSpPr/>
            <p:nvPr/>
          </p:nvGrpSpPr>
          <p:grpSpPr>
            <a:xfrm>
              <a:off x="1343247" y="1907657"/>
              <a:ext cx="7104788" cy="6329039"/>
              <a:chOff x="1343247" y="1907657"/>
              <a:chExt cx="7104788" cy="6329039"/>
            </a:xfrm>
          </p:grpSpPr>
          <p:grpSp>
            <p:nvGrpSpPr>
              <p:cNvPr id="2949" name="Google Shape;2949;p376"/>
              <p:cNvGrpSpPr/>
              <p:nvPr/>
            </p:nvGrpSpPr>
            <p:grpSpPr>
              <a:xfrm>
                <a:off x="1343247" y="5636852"/>
                <a:ext cx="7104788" cy="2599844"/>
                <a:chOff x="4031432" y="4157265"/>
                <a:chExt cx="10306042" cy="3592780"/>
              </a:xfrm>
            </p:grpSpPr>
            <p:pic>
              <p:nvPicPr>
                <p:cNvPr id="2950" name="Google Shape;2950;p376"/>
                <p:cNvPicPr preferRelativeResize="0"/>
                <p:nvPr/>
              </p:nvPicPr>
              <p:blipFill rotWithShape="1">
                <a:blip r:embed="rId3">
                  <a:alphaModFix/>
                </a:blip>
                <a:srcRect b="0" l="0" r="0" t="0"/>
                <a:stretch/>
              </p:blipFill>
              <p:spPr>
                <a:xfrm>
                  <a:off x="4031432" y="4157265"/>
                  <a:ext cx="2817210" cy="2817210"/>
                </a:xfrm>
                <a:prstGeom prst="rect">
                  <a:avLst/>
                </a:prstGeom>
                <a:noFill/>
                <a:ln>
                  <a:noFill/>
                </a:ln>
              </p:spPr>
            </p:pic>
            <p:pic>
              <p:nvPicPr>
                <p:cNvPr id="2951" name="Google Shape;2951;p376"/>
                <p:cNvPicPr preferRelativeResize="0"/>
                <p:nvPr/>
              </p:nvPicPr>
              <p:blipFill rotWithShape="1">
                <a:blip r:embed="rId4">
                  <a:alphaModFix/>
                </a:blip>
                <a:srcRect b="0" l="0" r="0" t="0"/>
                <a:stretch/>
              </p:blipFill>
              <p:spPr>
                <a:xfrm>
                  <a:off x="11520264" y="4334153"/>
                  <a:ext cx="2817210" cy="2817210"/>
                </a:xfrm>
                <a:prstGeom prst="rect">
                  <a:avLst/>
                </a:prstGeom>
                <a:noFill/>
                <a:ln>
                  <a:noFill/>
                </a:ln>
              </p:spPr>
            </p:pic>
            <p:sp>
              <p:nvSpPr>
                <p:cNvPr id="2952" name="Google Shape;2952;p376"/>
                <p:cNvSpPr txBox="1"/>
                <p:nvPr/>
              </p:nvSpPr>
              <p:spPr>
                <a:xfrm>
                  <a:off x="4687537" y="7154593"/>
                  <a:ext cx="1525363" cy="5954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chemeClr val="dk1"/>
                      </a:solidFill>
                      <a:latin typeface="Open Sans"/>
                      <a:ea typeface="Open Sans"/>
                      <a:cs typeface="Open Sans"/>
                      <a:sym typeface="Open Sans"/>
                    </a:rPr>
                    <a:t>Client</a:t>
                  </a:r>
                  <a:endParaRPr/>
                </a:p>
              </p:txBody>
            </p:sp>
            <p:sp>
              <p:nvSpPr>
                <p:cNvPr id="2953" name="Google Shape;2953;p376"/>
                <p:cNvSpPr txBox="1"/>
                <p:nvPr/>
              </p:nvSpPr>
              <p:spPr>
                <a:xfrm>
                  <a:off x="12000860" y="7154593"/>
                  <a:ext cx="1824528" cy="5954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chemeClr val="dk1"/>
                      </a:solidFill>
                      <a:latin typeface="Open Sans"/>
                      <a:ea typeface="Open Sans"/>
                      <a:cs typeface="Open Sans"/>
                      <a:sym typeface="Open Sans"/>
                    </a:rPr>
                    <a:t>Server</a:t>
                  </a:r>
                  <a:endParaRPr/>
                </a:p>
              </p:txBody>
            </p:sp>
            <p:cxnSp>
              <p:nvCxnSpPr>
                <p:cNvPr id="2954" name="Google Shape;2954;p376"/>
                <p:cNvCxnSpPr/>
                <p:nvPr/>
              </p:nvCxnSpPr>
              <p:spPr>
                <a:xfrm>
                  <a:off x="6848642" y="4711452"/>
                  <a:ext cx="4239574" cy="0"/>
                </a:xfrm>
                <a:prstGeom prst="straightConnector1">
                  <a:avLst/>
                </a:prstGeom>
                <a:noFill/>
                <a:ln cap="flat" cmpd="sng" w="28575">
                  <a:solidFill>
                    <a:schemeClr val="dk1"/>
                  </a:solidFill>
                  <a:prstDash val="solid"/>
                  <a:round/>
                  <a:headEnd len="sm" w="sm" type="none"/>
                  <a:tailEnd len="lg" w="lg" type="triangle"/>
                </a:ln>
              </p:spPr>
            </p:cxnSp>
            <p:cxnSp>
              <p:nvCxnSpPr>
                <p:cNvPr id="2955" name="Google Shape;2955;p376"/>
                <p:cNvCxnSpPr/>
                <p:nvPr/>
              </p:nvCxnSpPr>
              <p:spPr>
                <a:xfrm rot="10800000">
                  <a:off x="6848642" y="6367636"/>
                  <a:ext cx="4239574" cy="0"/>
                </a:xfrm>
                <a:prstGeom prst="straightConnector1">
                  <a:avLst/>
                </a:prstGeom>
                <a:noFill/>
                <a:ln cap="flat" cmpd="sng" w="28575">
                  <a:solidFill>
                    <a:schemeClr val="dk1"/>
                  </a:solidFill>
                  <a:prstDash val="solid"/>
                  <a:round/>
                  <a:headEnd len="sm" w="sm" type="none"/>
                  <a:tailEnd len="lg" w="lg" type="triangle"/>
                </a:ln>
              </p:spPr>
            </p:cxnSp>
            <p:sp>
              <p:nvSpPr>
                <p:cNvPr id="2956" name="Google Shape;2956;p376"/>
                <p:cNvSpPr txBox="1"/>
                <p:nvPr/>
              </p:nvSpPr>
              <p:spPr>
                <a:xfrm>
                  <a:off x="7389561" y="4157265"/>
                  <a:ext cx="3698655" cy="5056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Open Sans"/>
                      <a:ea typeface="Open Sans"/>
                      <a:cs typeface="Open Sans"/>
                      <a:sym typeface="Open Sans"/>
                    </a:rPr>
                    <a:t>Lthps: efg@123.jvt</a:t>
                  </a:r>
                  <a:endParaRPr/>
                </a:p>
              </p:txBody>
            </p:sp>
            <p:sp>
              <p:nvSpPr>
                <p:cNvPr id="2957" name="Google Shape;2957;p376"/>
                <p:cNvSpPr txBox="1"/>
                <p:nvPr/>
              </p:nvSpPr>
              <p:spPr>
                <a:xfrm>
                  <a:off x="7673596" y="6428409"/>
                  <a:ext cx="2589664" cy="89317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Open Sans"/>
                      <a:ea typeface="Open Sans"/>
                      <a:cs typeface="Open Sans"/>
                      <a:sym typeface="Open Sans"/>
                    </a:rPr>
                    <a:t>Svnpu Zbjjlzzmbs</a:t>
                  </a:r>
                  <a:endParaRPr b="1" i="0" sz="1800" u="none" cap="none" strike="noStrike">
                    <a:solidFill>
                      <a:schemeClr val="dk1"/>
                    </a:solidFill>
                    <a:latin typeface="Open Sans"/>
                    <a:ea typeface="Open Sans"/>
                    <a:cs typeface="Open Sans"/>
                    <a:sym typeface="Open Sans"/>
                  </a:endParaRPr>
                </a:p>
              </p:txBody>
            </p:sp>
            <p:sp>
              <p:nvSpPr>
                <p:cNvPr id="2958" name="Google Shape;2958;p376"/>
                <p:cNvSpPr txBox="1"/>
                <p:nvPr/>
              </p:nvSpPr>
              <p:spPr>
                <a:xfrm>
                  <a:off x="7389561" y="4804290"/>
                  <a:ext cx="3489446" cy="5103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Open Sans"/>
                      <a:ea typeface="Open Sans"/>
                      <a:cs typeface="Open Sans"/>
                      <a:sym typeface="Open Sans"/>
                    </a:rPr>
                    <a:t>whzzdvyk: whzz43</a:t>
                  </a:r>
                  <a:endParaRPr/>
                </a:p>
              </p:txBody>
            </p:sp>
          </p:grpSp>
          <p:pic>
            <p:nvPicPr>
              <p:cNvPr id="2959" name="Google Shape;2959;p376"/>
              <p:cNvPicPr preferRelativeResize="0"/>
              <p:nvPr/>
            </p:nvPicPr>
            <p:blipFill rotWithShape="1">
              <a:blip r:embed="rId5">
                <a:alphaModFix/>
              </a:blip>
              <a:srcRect b="42898" l="2026" r="0" t="0"/>
              <a:stretch/>
            </p:blipFill>
            <p:spPr>
              <a:xfrm>
                <a:off x="4763246" y="1907657"/>
                <a:ext cx="3636108" cy="1672103"/>
              </a:xfrm>
              <a:prstGeom prst="rect">
                <a:avLst/>
              </a:prstGeom>
              <a:noFill/>
              <a:ln cap="flat" cmpd="sng" w="9525">
                <a:solidFill>
                  <a:srgbClr val="3F3F3F"/>
                </a:solidFill>
                <a:prstDash val="solid"/>
                <a:round/>
                <a:headEnd len="sm" w="sm" type="none"/>
                <a:tailEnd len="sm" w="sm" type="none"/>
              </a:ln>
            </p:spPr>
          </p:pic>
          <p:grpSp>
            <p:nvGrpSpPr>
              <p:cNvPr id="2960" name="Google Shape;2960;p376"/>
              <p:cNvGrpSpPr/>
              <p:nvPr/>
            </p:nvGrpSpPr>
            <p:grpSpPr>
              <a:xfrm>
                <a:off x="1692048" y="4005919"/>
                <a:ext cx="6740162" cy="1003098"/>
                <a:chOff x="1129459" y="4879110"/>
                <a:chExt cx="7582682" cy="1128485"/>
              </a:xfrm>
            </p:grpSpPr>
            <p:pic>
              <p:nvPicPr>
                <p:cNvPr id="2961" name="Google Shape;2961;p376"/>
                <p:cNvPicPr preferRelativeResize="0"/>
                <p:nvPr/>
              </p:nvPicPr>
              <p:blipFill rotWithShape="1">
                <a:blip r:embed="rId6">
                  <a:alphaModFix/>
                </a:blip>
                <a:srcRect b="75716" l="0" r="0" t="1"/>
                <a:stretch/>
              </p:blipFill>
              <p:spPr>
                <a:xfrm>
                  <a:off x="2951077" y="4916279"/>
                  <a:ext cx="5761064" cy="1091316"/>
                </a:xfrm>
                <a:prstGeom prst="rect">
                  <a:avLst/>
                </a:prstGeom>
                <a:noFill/>
                <a:ln cap="flat" cmpd="sng" w="9525">
                  <a:solidFill>
                    <a:srgbClr val="EAE7E2"/>
                  </a:solidFill>
                  <a:prstDash val="solid"/>
                  <a:round/>
                  <a:headEnd len="sm" w="sm" type="none"/>
                  <a:tailEnd len="sm" w="sm" type="none"/>
                </a:ln>
              </p:spPr>
            </p:pic>
            <p:pic>
              <p:nvPicPr>
                <p:cNvPr descr="A picture containing drawing&#10;&#10;Description automatically generated" id="2962" name="Google Shape;2962;p376"/>
                <p:cNvPicPr preferRelativeResize="0"/>
                <p:nvPr/>
              </p:nvPicPr>
              <p:blipFill rotWithShape="1">
                <a:blip r:embed="rId7">
                  <a:alphaModFix/>
                </a:blip>
                <a:srcRect b="12892" l="4483" r="0" t="14947"/>
                <a:stretch/>
              </p:blipFill>
              <p:spPr>
                <a:xfrm>
                  <a:off x="1129459" y="4879110"/>
                  <a:ext cx="1752643" cy="636841"/>
                </a:xfrm>
                <a:prstGeom prst="rect">
                  <a:avLst/>
                </a:prstGeom>
                <a:noFill/>
                <a:ln>
                  <a:noFill/>
                </a:ln>
              </p:spPr>
            </p:pic>
          </p:grpSp>
        </p:grpSp>
      </p:grpSp>
      <p:sp>
        <p:nvSpPr>
          <p:cNvPr id="2963" name="Google Shape;2963;p376"/>
          <p:cNvSpPr/>
          <p:nvPr/>
        </p:nvSpPr>
        <p:spPr>
          <a:xfrm>
            <a:off x="7442200" y="878670"/>
            <a:ext cx="1379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377"/>
          <p:cNvSpPr txBox="1"/>
          <p:nvPr>
            <p:ph type="title"/>
          </p:nvPr>
        </p:nvSpPr>
        <p:spPr>
          <a:xfrm>
            <a:off x="-10099" y="271442"/>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solidFill>
                  <a:srgbClr val="3F3F3F"/>
                </a:solidFill>
              </a:rPr>
              <a:t>Disk Encryption</a:t>
            </a:r>
            <a:endParaRPr/>
          </a:p>
        </p:txBody>
      </p:sp>
      <p:cxnSp>
        <p:nvCxnSpPr>
          <p:cNvPr id="2970" name="Google Shape;2970;p377"/>
          <p:cNvCxnSpPr/>
          <p:nvPr/>
        </p:nvCxnSpPr>
        <p:spPr>
          <a:xfrm>
            <a:off x="5991476" y="3501028"/>
            <a:ext cx="0" cy="299656"/>
          </a:xfrm>
          <a:prstGeom prst="straightConnector1">
            <a:avLst/>
          </a:prstGeom>
          <a:noFill/>
          <a:ln cap="flat" cmpd="sng" w="28575">
            <a:solidFill>
              <a:schemeClr val="accent6"/>
            </a:solidFill>
            <a:prstDash val="solid"/>
            <a:round/>
            <a:headEnd len="sm" w="sm" type="none"/>
            <a:tailEnd len="sm" w="sm" type="none"/>
          </a:ln>
        </p:spPr>
      </p:cxnSp>
      <p:grpSp>
        <p:nvGrpSpPr>
          <p:cNvPr id="2971" name="Google Shape;2971;p377"/>
          <p:cNvGrpSpPr/>
          <p:nvPr/>
        </p:nvGrpSpPr>
        <p:grpSpPr>
          <a:xfrm>
            <a:off x="1170081" y="1658856"/>
            <a:ext cx="13915839" cy="6462384"/>
            <a:chOff x="1170081" y="1648917"/>
            <a:chExt cx="13915839" cy="6462384"/>
          </a:xfrm>
        </p:grpSpPr>
        <p:grpSp>
          <p:nvGrpSpPr>
            <p:cNvPr id="2972" name="Google Shape;2972;p377"/>
            <p:cNvGrpSpPr/>
            <p:nvPr/>
          </p:nvGrpSpPr>
          <p:grpSpPr>
            <a:xfrm>
              <a:off x="1170081" y="1648917"/>
              <a:ext cx="13915839" cy="5130517"/>
              <a:chOff x="1534164" y="1790636"/>
              <a:chExt cx="13915839" cy="5130517"/>
            </a:xfrm>
          </p:grpSpPr>
          <p:grpSp>
            <p:nvGrpSpPr>
              <p:cNvPr id="2973" name="Google Shape;2973;p377"/>
              <p:cNvGrpSpPr/>
              <p:nvPr/>
            </p:nvGrpSpPr>
            <p:grpSpPr>
              <a:xfrm>
                <a:off x="5419604" y="1790636"/>
                <a:ext cx="6681047" cy="1995355"/>
                <a:chOff x="5419604" y="1790636"/>
                <a:chExt cx="6681047" cy="1995355"/>
              </a:xfrm>
            </p:grpSpPr>
            <p:grpSp>
              <p:nvGrpSpPr>
                <p:cNvPr id="2974" name="Google Shape;2974;p377"/>
                <p:cNvGrpSpPr/>
                <p:nvPr/>
              </p:nvGrpSpPr>
              <p:grpSpPr>
                <a:xfrm>
                  <a:off x="7693252" y="1868465"/>
                  <a:ext cx="4407399" cy="1917526"/>
                  <a:chOff x="7693252" y="2007122"/>
                  <a:chExt cx="4407399" cy="1917526"/>
                </a:xfrm>
              </p:grpSpPr>
              <p:sp>
                <p:nvSpPr>
                  <p:cNvPr id="2975" name="Google Shape;2975;p377"/>
                  <p:cNvSpPr txBox="1"/>
                  <p:nvPr/>
                </p:nvSpPr>
                <p:spPr>
                  <a:xfrm>
                    <a:off x="7702786" y="2007122"/>
                    <a:ext cx="221535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200" u="none" cap="none" strike="noStrike">
                        <a:solidFill>
                          <a:srgbClr val="FF3F5F"/>
                        </a:solidFill>
                        <a:latin typeface="Open Sans"/>
                        <a:ea typeface="Open Sans"/>
                        <a:cs typeface="Open Sans"/>
                        <a:sym typeface="Open Sans"/>
                      </a:rPr>
                      <a:t>Disk encryption</a:t>
                    </a:r>
                    <a:endParaRPr/>
                  </a:p>
                </p:txBody>
              </p:sp>
              <p:sp>
                <p:nvSpPr>
                  <p:cNvPr id="2976" name="Google Shape;2976;p377"/>
                  <p:cNvSpPr txBox="1"/>
                  <p:nvPr/>
                </p:nvSpPr>
                <p:spPr>
                  <a:xfrm>
                    <a:off x="7693252" y="2417248"/>
                    <a:ext cx="4407399" cy="1507400"/>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This technology provides data at rest encryption. Symmetric encryption algorithms are used for encryption and decryption.</a:t>
                    </a:r>
                    <a:endParaRPr/>
                  </a:p>
                </p:txBody>
              </p:sp>
            </p:grpSp>
            <p:grpSp>
              <p:nvGrpSpPr>
                <p:cNvPr id="2977" name="Google Shape;2977;p377"/>
                <p:cNvGrpSpPr/>
                <p:nvPr/>
              </p:nvGrpSpPr>
              <p:grpSpPr>
                <a:xfrm>
                  <a:off x="5419604" y="1790636"/>
                  <a:ext cx="1920000" cy="1920000"/>
                  <a:chOff x="5419604" y="1729807"/>
                  <a:chExt cx="1920000" cy="1920000"/>
                </a:xfrm>
              </p:grpSpPr>
              <p:sp>
                <p:nvSpPr>
                  <p:cNvPr id="2978" name="Google Shape;2978;p377"/>
                  <p:cNvSpPr/>
                  <p:nvPr/>
                </p:nvSpPr>
                <p:spPr>
                  <a:xfrm>
                    <a:off x="5419604" y="1729807"/>
                    <a:ext cx="1920000" cy="1920000"/>
                  </a:xfrm>
                  <a:custGeom>
                    <a:rect b="b" l="l" r="r" t="t"/>
                    <a:pathLst>
                      <a:path extrusionOk="0" h="630" w="630">
                        <a:moveTo>
                          <a:pt x="518" y="518"/>
                        </a:moveTo>
                        <a:cubicBezTo>
                          <a:pt x="630" y="406"/>
                          <a:pt x="630" y="224"/>
                          <a:pt x="518" y="112"/>
                        </a:cubicBezTo>
                        <a:cubicBezTo>
                          <a:pt x="406" y="0"/>
                          <a:pt x="224" y="0"/>
                          <a:pt x="112" y="112"/>
                        </a:cubicBezTo>
                        <a:cubicBezTo>
                          <a:pt x="0" y="224"/>
                          <a:pt x="0" y="406"/>
                          <a:pt x="112" y="518"/>
                        </a:cubicBezTo>
                        <a:cubicBezTo>
                          <a:pt x="224" y="630"/>
                          <a:pt x="406" y="630"/>
                          <a:pt x="518" y="518"/>
                        </a:cubicBezTo>
                        <a:close/>
                      </a:path>
                    </a:pathLst>
                  </a:custGeom>
                  <a:solidFill>
                    <a:srgbClr val="FF3F5F"/>
                  </a:solidFill>
                  <a:ln>
                    <a:noFill/>
                  </a:ln>
                </p:spPr>
                <p:txBody>
                  <a:bodyPr anchorCtr="0" anchor="t" bIns="40625" lIns="81275" spcFirstLastPara="1" rIns="81275" wrap="square" tIns="40625">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Roboto Condensed"/>
                      <a:ea typeface="Roboto Condensed"/>
                      <a:cs typeface="Roboto Condensed"/>
                      <a:sym typeface="Roboto Condensed"/>
                    </a:endParaRPr>
                  </a:p>
                </p:txBody>
              </p:sp>
              <p:pic>
                <p:nvPicPr>
                  <p:cNvPr descr="A close up of a logo&#10;&#10;Description automatically generated" id="2979" name="Google Shape;2979;p377"/>
                  <p:cNvPicPr preferRelativeResize="0"/>
                  <p:nvPr/>
                </p:nvPicPr>
                <p:blipFill rotWithShape="1">
                  <a:blip r:embed="rId3">
                    <a:alphaModFix/>
                  </a:blip>
                  <a:srcRect b="0" l="0" r="0" t="0"/>
                  <a:stretch/>
                </p:blipFill>
                <p:spPr>
                  <a:xfrm>
                    <a:off x="5827955" y="2115813"/>
                    <a:ext cx="1122174" cy="1122174"/>
                  </a:xfrm>
                  <a:prstGeom prst="rect">
                    <a:avLst/>
                  </a:prstGeom>
                  <a:noFill/>
                  <a:ln>
                    <a:noFill/>
                  </a:ln>
                </p:spPr>
              </p:pic>
            </p:grpSp>
          </p:grpSp>
          <p:grpSp>
            <p:nvGrpSpPr>
              <p:cNvPr id="2980" name="Google Shape;2980;p377"/>
              <p:cNvGrpSpPr/>
              <p:nvPr/>
            </p:nvGrpSpPr>
            <p:grpSpPr>
              <a:xfrm>
                <a:off x="1534164" y="4659223"/>
                <a:ext cx="13915839" cy="2261930"/>
                <a:chOff x="1534164" y="4659223"/>
                <a:chExt cx="13915839" cy="2261930"/>
              </a:xfrm>
            </p:grpSpPr>
            <p:grpSp>
              <p:nvGrpSpPr>
                <p:cNvPr id="2981" name="Google Shape;2981;p377"/>
                <p:cNvGrpSpPr/>
                <p:nvPr/>
              </p:nvGrpSpPr>
              <p:grpSpPr>
                <a:xfrm>
                  <a:off x="1534164" y="4735931"/>
                  <a:ext cx="6355318" cy="1980615"/>
                  <a:chOff x="1534164" y="4612938"/>
                  <a:chExt cx="6355318" cy="1980615"/>
                </a:xfrm>
              </p:grpSpPr>
              <p:grpSp>
                <p:nvGrpSpPr>
                  <p:cNvPr id="2982" name="Google Shape;2982;p377"/>
                  <p:cNvGrpSpPr/>
                  <p:nvPr/>
                </p:nvGrpSpPr>
                <p:grpSpPr>
                  <a:xfrm>
                    <a:off x="3539828" y="4705507"/>
                    <a:ext cx="4349654" cy="1888046"/>
                    <a:chOff x="3539828" y="4902486"/>
                    <a:chExt cx="4349654" cy="1888046"/>
                  </a:xfrm>
                </p:grpSpPr>
                <p:sp>
                  <p:nvSpPr>
                    <p:cNvPr id="2983" name="Google Shape;2983;p377"/>
                    <p:cNvSpPr txBox="1"/>
                    <p:nvPr/>
                  </p:nvSpPr>
                  <p:spPr>
                    <a:xfrm>
                      <a:off x="3539828" y="4902486"/>
                      <a:ext cx="3601948"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200" u="none" cap="none" strike="noStrike">
                          <a:solidFill>
                            <a:srgbClr val="FEB834"/>
                          </a:solidFill>
                          <a:latin typeface="Open Sans"/>
                          <a:ea typeface="Open Sans"/>
                          <a:cs typeface="Open Sans"/>
                          <a:sym typeface="Open Sans"/>
                        </a:rPr>
                        <a:t>Full-Disk Encryption (FDE)</a:t>
                      </a:r>
                      <a:endParaRPr/>
                    </a:p>
                  </p:txBody>
                </p:sp>
                <p:sp>
                  <p:nvSpPr>
                    <p:cNvPr id="2984" name="Google Shape;2984;p377"/>
                    <p:cNvSpPr txBox="1"/>
                    <p:nvPr/>
                  </p:nvSpPr>
                  <p:spPr>
                    <a:xfrm>
                      <a:off x="3573614" y="5283132"/>
                      <a:ext cx="4315868" cy="1507400"/>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All contents of the disk are encrypted and converted into unreadable text with the help of symmetric ciphers (AES 256).</a:t>
                      </a:r>
                      <a:endParaRPr/>
                    </a:p>
                  </p:txBody>
                </p:sp>
              </p:grpSp>
              <p:grpSp>
                <p:nvGrpSpPr>
                  <p:cNvPr id="2985" name="Google Shape;2985;p377"/>
                  <p:cNvGrpSpPr/>
                  <p:nvPr/>
                </p:nvGrpSpPr>
                <p:grpSpPr>
                  <a:xfrm>
                    <a:off x="1534164" y="4612938"/>
                    <a:ext cx="1920000" cy="1920000"/>
                    <a:chOff x="1534164" y="4508528"/>
                    <a:chExt cx="1920000" cy="1920000"/>
                  </a:xfrm>
                </p:grpSpPr>
                <p:sp>
                  <p:nvSpPr>
                    <p:cNvPr id="2986" name="Google Shape;2986;p377"/>
                    <p:cNvSpPr/>
                    <p:nvPr/>
                  </p:nvSpPr>
                  <p:spPr>
                    <a:xfrm>
                      <a:off x="1534164" y="4508528"/>
                      <a:ext cx="1920000" cy="1920000"/>
                    </a:xfrm>
                    <a:custGeom>
                      <a:rect b="b" l="l" r="r" t="t"/>
                      <a:pathLst>
                        <a:path extrusionOk="0" h="630" w="630">
                          <a:moveTo>
                            <a:pt x="518" y="518"/>
                          </a:moveTo>
                          <a:cubicBezTo>
                            <a:pt x="630" y="406"/>
                            <a:pt x="630" y="224"/>
                            <a:pt x="518" y="112"/>
                          </a:cubicBezTo>
                          <a:cubicBezTo>
                            <a:pt x="406" y="0"/>
                            <a:pt x="224" y="0"/>
                            <a:pt x="112" y="112"/>
                          </a:cubicBezTo>
                          <a:cubicBezTo>
                            <a:pt x="0" y="224"/>
                            <a:pt x="0" y="406"/>
                            <a:pt x="112" y="518"/>
                          </a:cubicBezTo>
                          <a:cubicBezTo>
                            <a:pt x="224" y="630"/>
                            <a:pt x="406" y="630"/>
                            <a:pt x="518" y="518"/>
                          </a:cubicBezTo>
                          <a:close/>
                        </a:path>
                      </a:pathLst>
                    </a:custGeom>
                    <a:solidFill>
                      <a:srgbClr val="FEB834"/>
                    </a:solidFill>
                    <a:ln>
                      <a:noFill/>
                    </a:ln>
                  </p:spPr>
                  <p:txBody>
                    <a:bodyPr anchorCtr="0" anchor="t" bIns="40625" lIns="81275" spcFirstLastPara="1" rIns="81275" wrap="square" tIns="40625">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Roboto Condensed"/>
                        <a:ea typeface="Roboto Condensed"/>
                        <a:cs typeface="Roboto Condensed"/>
                        <a:sym typeface="Roboto Condensed"/>
                      </a:endParaRPr>
                    </a:p>
                  </p:txBody>
                </p:sp>
                <p:pic>
                  <p:nvPicPr>
                    <p:cNvPr descr="A close up of a logo&#10;&#10;Description automatically generated" id="2987" name="Google Shape;2987;p377"/>
                    <p:cNvPicPr preferRelativeResize="0"/>
                    <p:nvPr/>
                  </p:nvPicPr>
                  <p:blipFill rotWithShape="1">
                    <a:blip r:embed="rId4">
                      <a:alphaModFix/>
                    </a:blip>
                    <a:srcRect b="0" l="0" r="0" t="0"/>
                    <a:stretch/>
                  </p:blipFill>
                  <p:spPr>
                    <a:xfrm>
                      <a:off x="1967387" y="4941751"/>
                      <a:ext cx="1053554" cy="1053554"/>
                    </a:xfrm>
                    <a:prstGeom prst="rect">
                      <a:avLst/>
                    </a:prstGeom>
                    <a:noFill/>
                    <a:ln>
                      <a:noFill/>
                    </a:ln>
                  </p:spPr>
                </p:pic>
              </p:grpSp>
            </p:grpSp>
            <p:grpSp>
              <p:nvGrpSpPr>
                <p:cNvPr id="2988" name="Google Shape;2988;p377"/>
                <p:cNvGrpSpPr/>
                <p:nvPr/>
              </p:nvGrpSpPr>
              <p:grpSpPr>
                <a:xfrm>
                  <a:off x="9284338" y="4659223"/>
                  <a:ext cx="6165665" cy="2261930"/>
                  <a:chOff x="9284338" y="4705507"/>
                  <a:chExt cx="6165665" cy="2261930"/>
                </a:xfrm>
              </p:grpSpPr>
              <p:grpSp>
                <p:nvGrpSpPr>
                  <p:cNvPr id="2989" name="Google Shape;2989;p377"/>
                  <p:cNvGrpSpPr/>
                  <p:nvPr/>
                </p:nvGrpSpPr>
                <p:grpSpPr>
                  <a:xfrm>
                    <a:off x="11290003" y="4705507"/>
                    <a:ext cx="4160000" cy="2261930"/>
                    <a:chOff x="11290003" y="4902486"/>
                    <a:chExt cx="4160000" cy="2261930"/>
                  </a:xfrm>
                </p:grpSpPr>
                <p:sp>
                  <p:nvSpPr>
                    <p:cNvPr id="2990" name="Google Shape;2990;p377"/>
                    <p:cNvSpPr txBox="1"/>
                    <p:nvPr/>
                  </p:nvSpPr>
                  <p:spPr>
                    <a:xfrm>
                      <a:off x="11290003" y="4902486"/>
                      <a:ext cx="38007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200" u="none" cap="none" strike="noStrike">
                          <a:solidFill>
                            <a:srgbClr val="028599"/>
                          </a:solidFill>
                          <a:latin typeface="Open Sans"/>
                          <a:ea typeface="Open Sans"/>
                          <a:cs typeface="Open Sans"/>
                          <a:sym typeface="Open Sans"/>
                        </a:rPr>
                        <a:t>File-Based Encryption (FBE)</a:t>
                      </a:r>
                      <a:endParaRPr/>
                    </a:p>
                  </p:txBody>
                </p:sp>
                <p:sp>
                  <p:nvSpPr>
                    <p:cNvPr id="2991" name="Google Shape;2991;p377"/>
                    <p:cNvSpPr txBox="1"/>
                    <p:nvPr/>
                  </p:nvSpPr>
                  <p:spPr>
                    <a:xfrm>
                      <a:off x="11290003" y="5283132"/>
                      <a:ext cx="4160000" cy="1881284"/>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Each file (photos, notes, etc.) is encrypted individually using separate keys. Apple iOS uses FBE for data encryption on iPhones.</a:t>
                      </a:r>
                      <a:endParaRPr/>
                    </a:p>
                  </p:txBody>
                </p:sp>
              </p:grpSp>
              <p:grpSp>
                <p:nvGrpSpPr>
                  <p:cNvPr id="2992" name="Google Shape;2992;p377"/>
                  <p:cNvGrpSpPr/>
                  <p:nvPr/>
                </p:nvGrpSpPr>
                <p:grpSpPr>
                  <a:xfrm>
                    <a:off x="9284338" y="4782215"/>
                    <a:ext cx="1920000" cy="1920000"/>
                    <a:chOff x="9284338" y="4508528"/>
                    <a:chExt cx="1920000" cy="1920000"/>
                  </a:xfrm>
                </p:grpSpPr>
                <p:sp>
                  <p:nvSpPr>
                    <p:cNvPr id="2993" name="Google Shape;2993;p377"/>
                    <p:cNvSpPr/>
                    <p:nvPr/>
                  </p:nvSpPr>
                  <p:spPr>
                    <a:xfrm>
                      <a:off x="9284338" y="4508528"/>
                      <a:ext cx="1920000" cy="1920000"/>
                    </a:xfrm>
                    <a:custGeom>
                      <a:rect b="b" l="l" r="r" t="t"/>
                      <a:pathLst>
                        <a:path extrusionOk="0" h="630" w="630">
                          <a:moveTo>
                            <a:pt x="518" y="518"/>
                          </a:moveTo>
                          <a:cubicBezTo>
                            <a:pt x="630" y="406"/>
                            <a:pt x="630" y="224"/>
                            <a:pt x="518" y="112"/>
                          </a:cubicBezTo>
                          <a:cubicBezTo>
                            <a:pt x="406" y="0"/>
                            <a:pt x="224" y="0"/>
                            <a:pt x="112" y="112"/>
                          </a:cubicBezTo>
                          <a:cubicBezTo>
                            <a:pt x="0" y="224"/>
                            <a:pt x="0" y="406"/>
                            <a:pt x="112" y="518"/>
                          </a:cubicBezTo>
                          <a:cubicBezTo>
                            <a:pt x="224" y="630"/>
                            <a:pt x="406" y="630"/>
                            <a:pt x="518" y="518"/>
                          </a:cubicBezTo>
                          <a:close/>
                        </a:path>
                      </a:pathLst>
                    </a:custGeom>
                    <a:solidFill>
                      <a:srgbClr val="028599"/>
                    </a:solidFill>
                    <a:ln>
                      <a:noFill/>
                    </a:ln>
                  </p:spPr>
                  <p:txBody>
                    <a:bodyPr anchorCtr="0" anchor="t" bIns="40625" lIns="81275" spcFirstLastPara="1" rIns="81275" wrap="square" tIns="40625">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Roboto Condensed"/>
                        <a:ea typeface="Roboto Condensed"/>
                        <a:cs typeface="Roboto Condensed"/>
                        <a:sym typeface="Roboto Condensed"/>
                      </a:endParaRPr>
                    </a:p>
                  </p:txBody>
                </p:sp>
                <p:pic>
                  <p:nvPicPr>
                    <p:cNvPr descr="A close up of a logo&#10;&#10;Description automatically generated" id="2994" name="Google Shape;2994;p377"/>
                    <p:cNvPicPr preferRelativeResize="0"/>
                    <p:nvPr/>
                  </p:nvPicPr>
                  <p:blipFill rotWithShape="1">
                    <a:blip r:embed="rId5">
                      <a:alphaModFix/>
                    </a:blip>
                    <a:srcRect b="0" l="0" r="0" t="0"/>
                    <a:stretch/>
                  </p:blipFill>
                  <p:spPr>
                    <a:xfrm>
                      <a:off x="9719134" y="4924777"/>
                      <a:ext cx="1072520" cy="1072520"/>
                    </a:xfrm>
                    <a:prstGeom prst="rect">
                      <a:avLst/>
                    </a:prstGeom>
                    <a:noFill/>
                    <a:ln>
                      <a:noFill/>
                    </a:ln>
                  </p:spPr>
                </p:pic>
              </p:grpSp>
            </p:grpSp>
          </p:grpSp>
          <p:cxnSp>
            <p:nvCxnSpPr>
              <p:cNvPr id="2995" name="Google Shape;2995;p377"/>
              <p:cNvCxnSpPr/>
              <p:nvPr/>
            </p:nvCxnSpPr>
            <p:spPr>
              <a:xfrm flipH="1" rot="10800000">
                <a:off x="2494164" y="3937788"/>
                <a:ext cx="7750174" cy="1"/>
              </a:xfrm>
              <a:prstGeom prst="straightConnector1">
                <a:avLst/>
              </a:prstGeom>
              <a:noFill/>
              <a:ln cap="flat" cmpd="sng" w="25400">
                <a:solidFill>
                  <a:schemeClr val="accent6"/>
                </a:solidFill>
                <a:prstDash val="solid"/>
                <a:round/>
                <a:headEnd len="sm" w="sm" type="none"/>
                <a:tailEnd len="sm" w="sm" type="none"/>
              </a:ln>
              <a:effectLst>
                <a:outerShdw blurRad="40000" rotWithShape="0" dir="5400000" dist="20000">
                  <a:srgbClr val="000000">
                    <a:alpha val="37647"/>
                  </a:srgbClr>
                </a:outerShdw>
              </a:effectLst>
            </p:spPr>
          </p:cxnSp>
          <p:cxnSp>
            <p:nvCxnSpPr>
              <p:cNvPr id="2996" name="Google Shape;2996;p377"/>
              <p:cNvCxnSpPr/>
              <p:nvPr/>
            </p:nvCxnSpPr>
            <p:spPr>
              <a:xfrm>
                <a:off x="2494164" y="3932465"/>
                <a:ext cx="0" cy="604900"/>
              </a:xfrm>
              <a:prstGeom prst="straightConnector1">
                <a:avLst/>
              </a:prstGeom>
              <a:noFill/>
              <a:ln cap="flat" cmpd="sng" w="25400">
                <a:solidFill>
                  <a:schemeClr val="accent6"/>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997" name="Google Shape;2997;p377"/>
              <p:cNvCxnSpPr/>
              <p:nvPr/>
            </p:nvCxnSpPr>
            <p:spPr>
              <a:xfrm>
                <a:off x="10244338" y="3932464"/>
                <a:ext cx="0" cy="587230"/>
              </a:xfrm>
              <a:prstGeom prst="straightConnector1">
                <a:avLst/>
              </a:prstGeom>
              <a:noFill/>
              <a:ln cap="flat" cmpd="sng" w="25400">
                <a:solidFill>
                  <a:schemeClr val="accent6"/>
                </a:solidFill>
                <a:prstDash val="solid"/>
                <a:round/>
                <a:headEnd len="sm" w="sm" type="none"/>
                <a:tailEnd len="med" w="med" type="triangle"/>
              </a:ln>
              <a:effectLst>
                <a:outerShdw blurRad="40000" rotWithShape="0" dir="5400000" dist="20000">
                  <a:srgbClr val="000000">
                    <a:alpha val="37647"/>
                  </a:srgbClr>
                </a:outerShdw>
              </a:effectLst>
            </p:spPr>
          </p:cxnSp>
        </p:grpSp>
        <p:grpSp>
          <p:nvGrpSpPr>
            <p:cNvPr id="2998" name="Google Shape;2998;p377"/>
            <p:cNvGrpSpPr/>
            <p:nvPr/>
          </p:nvGrpSpPr>
          <p:grpSpPr>
            <a:xfrm>
              <a:off x="1170081" y="6512608"/>
              <a:ext cx="13911836" cy="1598693"/>
              <a:chOff x="1534164" y="6435669"/>
              <a:chExt cx="13911836" cy="1598693"/>
            </a:xfrm>
          </p:grpSpPr>
          <p:grpSp>
            <p:nvGrpSpPr>
              <p:cNvPr id="2999" name="Google Shape;2999;p377"/>
              <p:cNvGrpSpPr/>
              <p:nvPr/>
            </p:nvGrpSpPr>
            <p:grpSpPr>
              <a:xfrm>
                <a:off x="1534164" y="6435669"/>
                <a:ext cx="6355318" cy="1598693"/>
                <a:chOff x="1534164" y="6428528"/>
                <a:chExt cx="6355318" cy="1598693"/>
              </a:xfrm>
            </p:grpSpPr>
            <p:pic>
              <p:nvPicPr>
                <p:cNvPr descr="A picture containing drawing&#10;&#10;Description automatically generated" id="3000" name="Google Shape;3000;p377"/>
                <p:cNvPicPr preferRelativeResize="0"/>
                <p:nvPr/>
              </p:nvPicPr>
              <p:blipFill rotWithShape="1">
                <a:blip r:embed="rId6">
                  <a:alphaModFix/>
                </a:blip>
                <a:srcRect b="22708" l="0" r="56003" t="7773"/>
                <a:stretch/>
              </p:blipFill>
              <p:spPr>
                <a:xfrm>
                  <a:off x="1534164" y="6428528"/>
                  <a:ext cx="1920000" cy="1598693"/>
                </a:xfrm>
                <a:prstGeom prst="rect">
                  <a:avLst/>
                </a:prstGeom>
                <a:noFill/>
                <a:ln>
                  <a:noFill/>
                </a:ln>
              </p:spPr>
            </p:pic>
            <p:sp>
              <p:nvSpPr>
                <p:cNvPr id="3001" name="Google Shape;3001;p377"/>
                <p:cNvSpPr txBox="1"/>
                <p:nvPr/>
              </p:nvSpPr>
              <p:spPr>
                <a:xfrm>
                  <a:off x="3587705" y="7037579"/>
                  <a:ext cx="4301777" cy="834652"/>
                </a:xfrm>
                <a:prstGeom prst="rect">
                  <a:avLst/>
                </a:prstGeom>
                <a:noFill/>
                <a:ln>
                  <a:noFill/>
                </a:ln>
              </p:spPr>
              <p:txBody>
                <a:bodyPr anchorCtr="0" anchor="t" bIns="45700" lIns="91425" spcFirstLastPara="1" rIns="91425" wrap="square" tIns="45700">
                  <a:spAutoFit/>
                </a:bodyPr>
                <a:lstStyle/>
                <a:p>
                  <a:pPr indent="0" lvl="0" marL="0" marR="0" rtl="0" algn="l">
                    <a:lnSpc>
                      <a:spcPct val="113000"/>
                    </a:lnSpc>
                    <a:spcBef>
                      <a:spcPts val="0"/>
                    </a:spcBef>
                    <a:spcAft>
                      <a:spcPts val="0"/>
                    </a:spcAft>
                    <a:buNone/>
                  </a:pPr>
                  <a:r>
                    <a:rPr b="1" i="0" lang="en-US" sz="2200" u="none" cap="none" strike="noStrike">
                      <a:solidFill>
                        <a:srgbClr val="C55A11"/>
                      </a:solidFill>
                      <a:latin typeface="Open Sans"/>
                      <a:ea typeface="Open Sans"/>
                      <a:cs typeface="Open Sans"/>
                      <a:sym typeface="Open Sans"/>
                    </a:rPr>
                    <a:t>Popular FDE software - BitLocker</a:t>
                  </a:r>
                  <a:endParaRPr/>
                </a:p>
              </p:txBody>
            </p:sp>
          </p:grpSp>
          <p:grpSp>
            <p:nvGrpSpPr>
              <p:cNvPr id="3002" name="Google Shape;3002;p377"/>
              <p:cNvGrpSpPr/>
              <p:nvPr/>
            </p:nvGrpSpPr>
            <p:grpSpPr>
              <a:xfrm>
                <a:off x="9366000" y="6435669"/>
                <a:ext cx="6080000" cy="1598693"/>
                <a:chOff x="9366000" y="6442809"/>
                <a:chExt cx="6080000" cy="1598693"/>
              </a:xfrm>
            </p:grpSpPr>
            <p:pic>
              <p:nvPicPr>
                <p:cNvPr descr="A drawing of a cartoon character&#10;&#10;Description automatically generated" id="3003" name="Google Shape;3003;p377"/>
                <p:cNvPicPr preferRelativeResize="0"/>
                <p:nvPr/>
              </p:nvPicPr>
              <p:blipFill rotWithShape="1">
                <a:blip r:embed="rId7">
                  <a:alphaModFix/>
                </a:blip>
                <a:srcRect b="0" l="0" r="0" t="0"/>
                <a:stretch/>
              </p:blipFill>
              <p:spPr>
                <a:xfrm>
                  <a:off x="9366000" y="6442809"/>
                  <a:ext cx="1920000" cy="1598693"/>
                </a:xfrm>
                <a:prstGeom prst="rect">
                  <a:avLst/>
                </a:prstGeom>
                <a:noFill/>
                <a:ln>
                  <a:noFill/>
                </a:ln>
              </p:spPr>
            </p:pic>
            <p:sp>
              <p:nvSpPr>
                <p:cNvPr id="3004" name="Google Shape;3004;p377"/>
                <p:cNvSpPr txBox="1"/>
                <p:nvPr/>
              </p:nvSpPr>
              <p:spPr>
                <a:xfrm>
                  <a:off x="11286001" y="6857435"/>
                  <a:ext cx="4159999" cy="834652"/>
                </a:xfrm>
                <a:prstGeom prst="rect">
                  <a:avLst/>
                </a:prstGeom>
                <a:noFill/>
                <a:ln>
                  <a:noFill/>
                </a:ln>
              </p:spPr>
              <p:txBody>
                <a:bodyPr anchorCtr="0" anchor="t" bIns="45700" lIns="91425" spcFirstLastPara="1" rIns="91425" wrap="square" tIns="45700">
                  <a:spAutoFit/>
                </a:bodyPr>
                <a:lstStyle/>
                <a:p>
                  <a:pPr indent="0" lvl="0" marL="0" marR="0" rtl="0" algn="l">
                    <a:lnSpc>
                      <a:spcPct val="113000"/>
                    </a:lnSpc>
                    <a:spcBef>
                      <a:spcPts val="0"/>
                    </a:spcBef>
                    <a:spcAft>
                      <a:spcPts val="0"/>
                    </a:spcAft>
                    <a:buNone/>
                  </a:pPr>
                  <a:r>
                    <a:rPr b="1" i="0" lang="en-US" sz="2200" u="none" cap="none" strike="noStrike">
                      <a:solidFill>
                        <a:srgbClr val="C55A11"/>
                      </a:solidFill>
                      <a:latin typeface="Open Sans"/>
                      <a:ea typeface="Open Sans"/>
                      <a:cs typeface="Open Sans"/>
                      <a:sym typeface="Open Sans"/>
                    </a:rPr>
                    <a:t>Popular FBE software - </a:t>
                  </a:r>
                  <a:r>
                    <a:rPr b="1" i="0" lang="en-US" sz="2200" u="none" cap="none" strike="noStrike">
                      <a:solidFill>
                        <a:srgbClr val="095F8A"/>
                      </a:solidFill>
                      <a:latin typeface="Open Sans"/>
                      <a:ea typeface="Open Sans"/>
                      <a:cs typeface="Open Sans"/>
                      <a:sym typeface="Open Sans"/>
                    </a:rPr>
                    <a:t>eCryptfs</a:t>
                  </a:r>
                  <a:endParaRPr b="1" i="0" sz="2200" u="none" cap="none" strike="noStrike">
                    <a:solidFill>
                      <a:srgbClr val="C55A11"/>
                    </a:solidFill>
                    <a:latin typeface="Open Sans"/>
                    <a:ea typeface="Open Sans"/>
                    <a:cs typeface="Open Sans"/>
                    <a:sym typeface="Open Sans"/>
                  </a:endParaRPr>
                </a:p>
              </p:txBody>
            </p:sp>
          </p:grpSp>
        </p:grpSp>
      </p:grpSp>
      <p:sp>
        <p:nvSpPr>
          <p:cNvPr id="3005" name="Google Shape;3005;p377"/>
          <p:cNvSpPr/>
          <p:nvPr/>
        </p:nvSpPr>
        <p:spPr>
          <a:xfrm>
            <a:off x="6388100" y="857916"/>
            <a:ext cx="34747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378"/>
          <p:cNvSpPr txBox="1"/>
          <p:nvPr>
            <p:ph type="title"/>
          </p:nvPr>
        </p:nvSpPr>
        <p:spPr>
          <a:xfrm>
            <a:off x="-10099" y="313006"/>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solidFill>
                  <a:srgbClr val="3F3F3F"/>
                </a:solidFill>
              </a:rPr>
              <a:t>Storing Passwords</a:t>
            </a:r>
            <a:endParaRPr/>
          </a:p>
        </p:txBody>
      </p:sp>
      <p:sp>
        <p:nvSpPr>
          <p:cNvPr id="3012" name="Google Shape;3012;p378"/>
          <p:cNvSpPr/>
          <p:nvPr/>
        </p:nvSpPr>
        <p:spPr>
          <a:xfrm>
            <a:off x="6096000" y="878698"/>
            <a:ext cx="4058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013" name="Google Shape;3013;p378"/>
          <p:cNvGrpSpPr/>
          <p:nvPr/>
        </p:nvGrpSpPr>
        <p:grpSpPr>
          <a:xfrm>
            <a:off x="1095376" y="1822936"/>
            <a:ext cx="14065249" cy="5747516"/>
            <a:chOff x="1250950" y="1911924"/>
            <a:chExt cx="14065249" cy="5747516"/>
          </a:xfrm>
        </p:grpSpPr>
        <p:grpSp>
          <p:nvGrpSpPr>
            <p:cNvPr id="3014" name="Google Shape;3014;p378"/>
            <p:cNvGrpSpPr/>
            <p:nvPr/>
          </p:nvGrpSpPr>
          <p:grpSpPr>
            <a:xfrm>
              <a:off x="2471690" y="5094872"/>
              <a:ext cx="11623769" cy="2564568"/>
              <a:chOff x="2528649" y="6030054"/>
              <a:chExt cx="11623769" cy="2564568"/>
            </a:xfrm>
          </p:grpSpPr>
          <p:grpSp>
            <p:nvGrpSpPr>
              <p:cNvPr id="3015" name="Google Shape;3015;p378"/>
              <p:cNvGrpSpPr/>
              <p:nvPr/>
            </p:nvGrpSpPr>
            <p:grpSpPr>
              <a:xfrm>
                <a:off x="2528649" y="6030054"/>
                <a:ext cx="11623769" cy="2564568"/>
                <a:chOff x="2528649" y="6030054"/>
                <a:chExt cx="11623769" cy="2564568"/>
              </a:xfrm>
            </p:grpSpPr>
            <p:grpSp>
              <p:nvGrpSpPr>
                <p:cNvPr id="3016" name="Google Shape;3016;p378"/>
                <p:cNvGrpSpPr/>
                <p:nvPr/>
              </p:nvGrpSpPr>
              <p:grpSpPr>
                <a:xfrm>
                  <a:off x="2528649" y="6031311"/>
                  <a:ext cx="1600000" cy="2224757"/>
                  <a:chOff x="2528649" y="6031311"/>
                  <a:chExt cx="1600000" cy="2224757"/>
                </a:xfrm>
              </p:grpSpPr>
              <p:sp>
                <p:nvSpPr>
                  <p:cNvPr id="3017" name="Google Shape;3017;p378"/>
                  <p:cNvSpPr txBox="1"/>
                  <p:nvPr/>
                </p:nvSpPr>
                <p:spPr>
                  <a:xfrm>
                    <a:off x="2544015" y="7825181"/>
                    <a:ext cx="1569268"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2E75B5"/>
                        </a:solidFill>
                        <a:latin typeface="Open Sans"/>
                        <a:ea typeface="Open Sans"/>
                        <a:cs typeface="Open Sans"/>
                        <a:sym typeface="Open Sans"/>
                      </a:rPr>
                      <a:t>Password</a:t>
                    </a:r>
                    <a:endParaRPr/>
                  </a:p>
                </p:txBody>
              </p:sp>
              <p:pic>
                <p:nvPicPr>
                  <p:cNvPr descr="A close up of a sign&#10;&#10;Description automatically generated" id="3018" name="Google Shape;3018;p378"/>
                  <p:cNvPicPr preferRelativeResize="0"/>
                  <p:nvPr/>
                </p:nvPicPr>
                <p:blipFill rotWithShape="1">
                  <a:blip r:embed="rId3">
                    <a:alphaModFix/>
                  </a:blip>
                  <a:srcRect b="0" l="0" r="0" t="0"/>
                  <a:stretch/>
                </p:blipFill>
                <p:spPr>
                  <a:xfrm>
                    <a:off x="2528649" y="6031311"/>
                    <a:ext cx="1600000" cy="1597486"/>
                  </a:xfrm>
                  <a:prstGeom prst="rect">
                    <a:avLst/>
                  </a:prstGeom>
                  <a:noFill/>
                  <a:ln>
                    <a:noFill/>
                  </a:ln>
                </p:spPr>
              </p:pic>
            </p:grpSp>
            <p:grpSp>
              <p:nvGrpSpPr>
                <p:cNvPr id="3019" name="Google Shape;3019;p378"/>
                <p:cNvGrpSpPr/>
                <p:nvPr/>
              </p:nvGrpSpPr>
              <p:grpSpPr>
                <a:xfrm>
                  <a:off x="6655837" y="6030054"/>
                  <a:ext cx="7496581" cy="2564568"/>
                  <a:chOff x="6655837" y="6030054"/>
                  <a:chExt cx="7496581" cy="2564568"/>
                </a:xfrm>
              </p:grpSpPr>
              <p:sp>
                <p:nvSpPr>
                  <p:cNvPr id="3020" name="Google Shape;3020;p378"/>
                  <p:cNvSpPr txBox="1"/>
                  <p:nvPr/>
                </p:nvSpPr>
                <p:spPr>
                  <a:xfrm>
                    <a:off x="11575785" y="7825181"/>
                    <a:ext cx="2576633"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2E75B5"/>
                        </a:solidFill>
                        <a:latin typeface="Open Sans"/>
                        <a:ea typeface="Open Sans"/>
                        <a:cs typeface="Open Sans"/>
                        <a:sym typeface="Open Sans"/>
                      </a:rPr>
                      <a:t>Fixed-length value</a:t>
                    </a:r>
                    <a:endParaRPr/>
                  </a:p>
                </p:txBody>
              </p:sp>
              <p:grpSp>
                <p:nvGrpSpPr>
                  <p:cNvPr id="3021" name="Google Shape;3021;p378"/>
                  <p:cNvGrpSpPr/>
                  <p:nvPr/>
                </p:nvGrpSpPr>
                <p:grpSpPr>
                  <a:xfrm>
                    <a:off x="6655837" y="6030054"/>
                    <a:ext cx="2944327" cy="2564568"/>
                    <a:chOff x="6655837" y="6030054"/>
                    <a:chExt cx="2944327" cy="2564568"/>
                  </a:xfrm>
                </p:grpSpPr>
                <p:sp>
                  <p:nvSpPr>
                    <p:cNvPr id="3022" name="Google Shape;3022;p378"/>
                    <p:cNvSpPr txBox="1"/>
                    <p:nvPr/>
                  </p:nvSpPr>
                  <p:spPr>
                    <a:xfrm>
                      <a:off x="6655837" y="7825181"/>
                      <a:ext cx="2944327"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2E75B5"/>
                          </a:solidFill>
                          <a:latin typeface="Open Sans"/>
                          <a:ea typeface="Open Sans"/>
                          <a:cs typeface="Open Sans"/>
                          <a:sym typeface="Open Sans"/>
                        </a:rPr>
                        <a:t>Cryptographic algorithm</a:t>
                      </a:r>
                      <a:endParaRPr/>
                    </a:p>
                  </p:txBody>
                </p:sp>
                <p:pic>
                  <p:nvPicPr>
                    <p:cNvPr descr="A picture containing drawing&#10;&#10;Description automatically generated" id="3023" name="Google Shape;3023;p378"/>
                    <p:cNvPicPr preferRelativeResize="0"/>
                    <p:nvPr/>
                  </p:nvPicPr>
                  <p:blipFill rotWithShape="1">
                    <a:blip r:embed="rId4">
                      <a:alphaModFix/>
                    </a:blip>
                    <a:srcRect b="0" l="0" r="0" t="0"/>
                    <a:stretch/>
                  </p:blipFill>
                  <p:spPr>
                    <a:xfrm>
                      <a:off x="7328000" y="6030054"/>
                      <a:ext cx="1600000" cy="1600000"/>
                    </a:xfrm>
                    <a:prstGeom prst="rect">
                      <a:avLst/>
                    </a:prstGeom>
                    <a:noFill/>
                    <a:ln>
                      <a:noFill/>
                    </a:ln>
                  </p:spPr>
                </p:pic>
              </p:grpSp>
              <p:grpSp>
                <p:nvGrpSpPr>
                  <p:cNvPr id="3024" name="Google Shape;3024;p378"/>
                  <p:cNvGrpSpPr/>
                  <p:nvPr/>
                </p:nvGrpSpPr>
                <p:grpSpPr>
                  <a:xfrm>
                    <a:off x="12064101" y="6030054"/>
                    <a:ext cx="1600000" cy="1600000"/>
                    <a:chOff x="13104720" y="5883167"/>
                    <a:chExt cx="2520000" cy="2520000"/>
                  </a:xfrm>
                </p:grpSpPr>
                <p:sp>
                  <p:nvSpPr>
                    <p:cNvPr id="3025" name="Google Shape;3025;p378"/>
                    <p:cNvSpPr/>
                    <p:nvPr/>
                  </p:nvSpPr>
                  <p:spPr>
                    <a:xfrm>
                      <a:off x="13104720" y="5883167"/>
                      <a:ext cx="2520000" cy="2520000"/>
                    </a:xfrm>
                    <a:prstGeom prst="rect">
                      <a:avLst/>
                    </a:prstGeom>
                    <a:solidFill>
                      <a:srgbClr val="E1EFD8"/>
                    </a:solidFill>
                    <a:ln cap="flat" cmpd="sng" w="28575">
                      <a:solidFill>
                        <a:srgbClr val="57DFBC"/>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0625" lIns="81275" spcFirstLastPara="1" rIns="81275" wrap="square" tIns="40625">
                      <a:noAutofit/>
                    </a:bodyPr>
                    <a:lstStyle/>
                    <a:p>
                      <a:pPr indent="0" lvl="0" marL="0" marR="0" rtl="0" algn="ctr">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3026" name="Google Shape;3026;p378"/>
                    <p:cNvSpPr txBox="1"/>
                    <p:nvPr/>
                  </p:nvSpPr>
                  <p:spPr>
                    <a:xfrm>
                      <a:off x="13212592" y="6262384"/>
                      <a:ext cx="2304257" cy="1696618"/>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Ab?nZces3@d!</a:t>
                      </a:r>
                      <a:endParaRPr/>
                    </a:p>
                  </p:txBody>
                </p:sp>
              </p:grpSp>
            </p:grpSp>
          </p:grpSp>
          <p:cxnSp>
            <p:nvCxnSpPr>
              <p:cNvPr id="3027" name="Google Shape;3027;p378"/>
              <p:cNvCxnSpPr/>
              <p:nvPr/>
            </p:nvCxnSpPr>
            <p:spPr>
              <a:xfrm>
                <a:off x="4607609" y="6830054"/>
                <a:ext cx="1664185" cy="0"/>
              </a:xfrm>
              <a:prstGeom prst="straightConnector1">
                <a:avLst/>
              </a:prstGeom>
              <a:noFill/>
              <a:ln cap="flat" cmpd="sng" w="38100">
                <a:solidFill>
                  <a:srgbClr val="757070"/>
                </a:solidFill>
                <a:prstDash val="solid"/>
                <a:round/>
                <a:headEnd len="sm" w="sm" type="none"/>
                <a:tailEnd len="med" w="med" type="triangle"/>
              </a:ln>
            </p:spPr>
          </p:cxnSp>
          <p:cxnSp>
            <p:nvCxnSpPr>
              <p:cNvPr id="3028" name="Google Shape;3028;p378"/>
              <p:cNvCxnSpPr/>
              <p:nvPr/>
            </p:nvCxnSpPr>
            <p:spPr>
              <a:xfrm>
                <a:off x="9600164" y="6830054"/>
                <a:ext cx="1664185" cy="0"/>
              </a:xfrm>
              <a:prstGeom prst="straightConnector1">
                <a:avLst/>
              </a:prstGeom>
              <a:noFill/>
              <a:ln cap="flat" cmpd="sng" w="38100">
                <a:solidFill>
                  <a:srgbClr val="757070"/>
                </a:solidFill>
                <a:prstDash val="solid"/>
                <a:round/>
                <a:headEnd len="sm" w="sm" type="none"/>
                <a:tailEnd len="med" w="med" type="triangle"/>
              </a:ln>
            </p:spPr>
          </p:cxnSp>
        </p:grpSp>
        <p:grpSp>
          <p:nvGrpSpPr>
            <p:cNvPr id="3029" name="Google Shape;3029;p378"/>
            <p:cNvGrpSpPr/>
            <p:nvPr/>
          </p:nvGrpSpPr>
          <p:grpSpPr>
            <a:xfrm>
              <a:off x="1250950" y="1911924"/>
              <a:ext cx="14065249" cy="2882754"/>
              <a:chOff x="1250950" y="1439864"/>
              <a:chExt cx="14065249" cy="2882754"/>
            </a:xfrm>
          </p:grpSpPr>
          <p:sp>
            <p:nvSpPr>
              <p:cNvPr id="3030" name="Google Shape;3030;p378"/>
              <p:cNvSpPr/>
              <p:nvPr/>
            </p:nvSpPr>
            <p:spPr>
              <a:xfrm>
                <a:off x="1250950" y="1439864"/>
                <a:ext cx="14065249" cy="2882754"/>
              </a:xfrm>
              <a:prstGeom prst="roundRect">
                <a:avLst>
                  <a:gd fmla="val 16667" name="adj"/>
                </a:avLst>
              </a:prstGeom>
              <a:solidFill>
                <a:srgbClr val="FFF2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1" name="Google Shape;3031;p378"/>
              <p:cNvSpPr txBox="1"/>
              <p:nvPr/>
            </p:nvSpPr>
            <p:spPr>
              <a:xfrm>
                <a:off x="1327964" y="1698834"/>
                <a:ext cx="13911221" cy="2364815"/>
              </a:xfrm>
              <a:prstGeom prst="rect">
                <a:avLst/>
              </a:prstGeom>
              <a:noFill/>
              <a:ln>
                <a:noFill/>
              </a:ln>
            </p:spPr>
            <p:txBody>
              <a:bodyPr anchorCtr="0" anchor="t" bIns="45700" lIns="91425" spcFirstLastPara="1" rIns="91425" wrap="square" tIns="45700">
                <a:spAutoFit/>
              </a:bodyPr>
              <a:lstStyle/>
              <a:p>
                <a:pPr indent="-304804" lvl="0" marL="304804" marR="0" rtl="0" algn="l">
                  <a:lnSpc>
                    <a:spcPct val="113000"/>
                  </a:lnSpc>
                  <a:spcBef>
                    <a:spcPts val="0"/>
                  </a:spcBef>
                  <a:spcAft>
                    <a:spcPts val="0"/>
                  </a:spcAft>
                  <a:buClr>
                    <a:srgbClr val="000000"/>
                  </a:buClr>
                  <a:buSzPts val="2200"/>
                  <a:buFont typeface="Noto Sans Symbols"/>
                  <a:buChar char="▪"/>
                </a:pPr>
                <a:r>
                  <a:rPr b="0" i="0" lang="en-US" sz="2200" u="none" cap="none" strike="noStrike">
                    <a:solidFill>
                      <a:srgbClr val="3F3F3F"/>
                    </a:solidFill>
                    <a:latin typeface="Open Sans"/>
                    <a:ea typeface="Open Sans"/>
                    <a:cs typeface="Open Sans"/>
                    <a:sym typeface="Open Sans"/>
                  </a:rPr>
                  <a:t>If passwords are stored in the form of plain text in a database, the admin or an attacker can access your password and use it for malicious intent.</a:t>
                </a:r>
                <a:endParaRPr/>
              </a:p>
              <a:p>
                <a:pPr indent="-304804" lvl="0" marL="304804" marR="0" rtl="0" algn="l">
                  <a:lnSpc>
                    <a:spcPct val="113000"/>
                  </a:lnSpc>
                  <a:spcBef>
                    <a:spcPts val="0"/>
                  </a:spcBef>
                  <a:spcAft>
                    <a:spcPts val="0"/>
                  </a:spcAft>
                  <a:buClr>
                    <a:srgbClr val="000000"/>
                  </a:buClr>
                  <a:buSzPts val="2200"/>
                  <a:buFont typeface="Noto Sans Symbols"/>
                  <a:buChar char="▪"/>
                </a:pPr>
                <a:r>
                  <a:rPr b="0" i="0" lang="en-US" sz="2200" u="none" cap="none" strike="noStrike">
                    <a:solidFill>
                      <a:srgbClr val="3F3F3F"/>
                    </a:solidFill>
                    <a:latin typeface="Open Sans"/>
                    <a:ea typeface="Open Sans"/>
                    <a:cs typeface="Open Sans"/>
                    <a:sym typeface="Open Sans"/>
                  </a:rPr>
                  <a:t>For this reason, passwords are mapped to a </a:t>
                </a:r>
                <a:r>
                  <a:rPr b="1" i="0" lang="en-US" sz="2200" u="none" cap="none" strike="noStrike">
                    <a:solidFill>
                      <a:srgbClr val="3F3F3F"/>
                    </a:solidFill>
                    <a:latin typeface="Open Sans"/>
                    <a:ea typeface="Open Sans"/>
                    <a:cs typeface="Open Sans"/>
                    <a:sym typeface="Open Sans"/>
                  </a:rPr>
                  <a:t>fixed-length value </a:t>
                </a:r>
                <a:r>
                  <a:rPr b="0" i="0" lang="en-US" sz="2200" u="none" cap="none" strike="noStrike">
                    <a:solidFill>
                      <a:srgbClr val="3F3F3F"/>
                    </a:solidFill>
                    <a:latin typeface="Open Sans"/>
                    <a:ea typeface="Open Sans"/>
                    <a:cs typeface="Open Sans"/>
                    <a:sym typeface="Open Sans"/>
                  </a:rPr>
                  <a:t>(hash) by a cryptographic relationship.</a:t>
                </a:r>
                <a:endParaRPr/>
              </a:p>
              <a:p>
                <a:pPr indent="-304804" lvl="0" marL="304804" marR="0" rtl="0" algn="l">
                  <a:lnSpc>
                    <a:spcPct val="113000"/>
                  </a:lnSpc>
                  <a:spcBef>
                    <a:spcPts val="0"/>
                  </a:spcBef>
                  <a:spcAft>
                    <a:spcPts val="0"/>
                  </a:spcAft>
                  <a:buClr>
                    <a:srgbClr val="000000"/>
                  </a:buClr>
                  <a:buSzPts val="2200"/>
                  <a:buFont typeface="Noto Sans Symbols"/>
                  <a:buChar char="▪"/>
                </a:pPr>
                <a:r>
                  <a:rPr b="0" i="0" lang="en-US" sz="2200" u="none" cap="none" strike="noStrike">
                    <a:solidFill>
                      <a:srgbClr val="3F3F3F"/>
                    </a:solidFill>
                    <a:latin typeface="Open Sans"/>
                    <a:ea typeface="Open Sans"/>
                    <a:cs typeface="Open Sans"/>
                    <a:sym typeface="Open Sans"/>
                  </a:rPr>
                  <a:t>A system will take the password on login, convert it to a fixed value, and compare this value to existing ones in the database for successful authentication.</a:t>
                </a:r>
                <a:endParaRPr/>
              </a:p>
              <a:p>
                <a:pPr indent="-304804" lvl="0" marL="304804" marR="0" rtl="0" algn="l">
                  <a:lnSpc>
                    <a:spcPct val="113000"/>
                  </a:lnSpc>
                  <a:spcBef>
                    <a:spcPts val="0"/>
                  </a:spcBef>
                  <a:spcAft>
                    <a:spcPts val="0"/>
                  </a:spcAft>
                  <a:buClr>
                    <a:srgbClr val="000000"/>
                  </a:buClr>
                  <a:buSzPts val="2200"/>
                  <a:buFont typeface="Noto Sans Symbols"/>
                  <a:buChar char="▪"/>
                </a:pPr>
                <a:r>
                  <a:rPr b="0" i="0" lang="en-US" sz="2200" u="none" cap="none" strike="noStrike">
                    <a:solidFill>
                      <a:srgbClr val="3F3F3F"/>
                    </a:solidFill>
                    <a:latin typeface="Open Sans"/>
                    <a:ea typeface="Open Sans"/>
                    <a:cs typeface="Open Sans"/>
                    <a:sym typeface="Open Sans"/>
                  </a:rPr>
                  <a:t>It is nearly impossible to decrypt this stored hash value to retrieve the original plaintext password.</a:t>
                </a:r>
                <a:endParaRPr/>
              </a:p>
            </p:txBody>
          </p:sp>
        </p:grpSp>
      </p:gr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5" name="Shape 3035"/>
        <p:cNvGrpSpPr/>
        <p:nvPr/>
      </p:nvGrpSpPr>
      <p:grpSpPr>
        <a:xfrm>
          <a:off x="0" y="0"/>
          <a:ext cx="0" cy="0"/>
          <a:chOff x="0" y="0"/>
          <a:chExt cx="0" cy="0"/>
        </a:xfrm>
      </p:grpSpPr>
      <p:sp>
        <p:nvSpPr>
          <p:cNvPr id="3036" name="Google Shape;3036;p379"/>
          <p:cNvSpPr txBox="1"/>
          <p:nvPr>
            <p:ph idx="1" type="body"/>
          </p:nvPr>
        </p:nvSpPr>
        <p:spPr>
          <a:xfrm>
            <a:off x="0" y="4047068"/>
            <a:ext cx="162560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Cryptography Fundamentals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sp>
        <p:nvSpPr>
          <p:cNvPr id="3042" name="Google Shape;3042;p380"/>
          <p:cNvSpPr txBox="1"/>
          <p:nvPr>
            <p:ph type="title"/>
          </p:nvPr>
        </p:nvSpPr>
        <p:spPr>
          <a:xfrm>
            <a:off x="-10160" y="271442"/>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solidFill>
                  <a:srgbClr val="3F3F3F"/>
                </a:solidFill>
              </a:rPr>
              <a:t>Cryptography Methodology</a:t>
            </a:r>
            <a:endParaRPr/>
          </a:p>
        </p:txBody>
      </p:sp>
      <p:cxnSp>
        <p:nvCxnSpPr>
          <p:cNvPr id="3043" name="Google Shape;3043;p380"/>
          <p:cNvCxnSpPr/>
          <p:nvPr/>
        </p:nvCxnSpPr>
        <p:spPr>
          <a:xfrm>
            <a:off x="12571747" y="5852142"/>
            <a:ext cx="356787" cy="0"/>
          </a:xfrm>
          <a:prstGeom prst="straightConnector1">
            <a:avLst/>
          </a:prstGeom>
          <a:noFill/>
          <a:ln cap="flat" cmpd="sng" w="47625">
            <a:solidFill>
              <a:srgbClr val="06080A"/>
            </a:solidFill>
            <a:prstDash val="solid"/>
            <a:round/>
            <a:headEnd len="sm" w="sm" type="none"/>
            <a:tailEnd len="med" w="med" type="triangle"/>
          </a:ln>
        </p:spPr>
      </p:cxnSp>
      <p:grpSp>
        <p:nvGrpSpPr>
          <p:cNvPr id="3044" name="Google Shape;3044;p380"/>
          <p:cNvGrpSpPr/>
          <p:nvPr/>
        </p:nvGrpSpPr>
        <p:grpSpPr>
          <a:xfrm>
            <a:off x="638080" y="1657487"/>
            <a:ext cx="14979840" cy="6036847"/>
            <a:chOff x="833187" y="2139730"/>
            <a:chExt cx="14979840" cy="6036847"/>
          </a:xfrm>
        </p:grpSpPr>
        <p:sp>
          <p:nvSpPr>
            <p:cNvPr id="3045" name="Google Shape;3045;p380"/>
            <p:cNvSpPr txBox="1"/>
            <p:nvPr/>
          </p:nvSpPr>
          <p:spPr>
            <a:xfrm>
              <a:off x="1250950" y="2490645"/>
              <a:ext cx="2728521" cy="2123658"/>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Plaintext is converted to ciphertext using an encryption algorithm and a key.</a:t>
              </a:r>
              <a:endParaRPr/>
            </a:p>
          </p:txBody>
        </p:sp>
        <p:sp>
          <p:nvSpPr>
            <p:cNvPr id="3046" name="Google Shape;3046;p380"/>
            <p:cNvSpPr txBox="1"/>
            <p:nvPr/>
          </p:nvSpPr>
          <p:spPr>
            <a:xfrm>
              <a:off x="7242935" y="2772454"/>
              <a:ext cx="2538216" cy="144655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key is shared with the intended recipient through a secure channel.</a:t>
              </a:r>
              <a:endParaRPr/>
            </a:p>
          </p:txBody>
        </p:sp>
        <p:sp>
          <p:nvSpPr>
            <p:cNvPr id="3047" name="Google Shape;3047;p380"/>
            <p:cNvSpPr txBox="1"/>
            <p:nvPr/>
          </p:nvSpPr>
          <p:spPr>
            <a:xfrm>
              <a:off x="12676741" y="2659922"/>
              <a:ext cx="3136286" cy="178510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Ciphertext is converted to plaintext with the help of a decryption algorithm and key.</a:t>
              </a:r>
              <a:endParaRPr/>
            </a:p>
          </p:txBody>
        </p:sp>
        <p:grpSp>
          <p:nvGrpSpPr>
            <p:cNvPr id="3048" name="Google Shape;3048;p380"/>
            <p:cNvGrpSpPr/>
            <p:nvPr/>
          </p:nvGrpSpPr>
          <p:grpSpPr>
            <a:xfrm>
              <a:off x="833187" y="2139730"/>
              <a:ext cx="14592352" cy="6036847"/>
              <a:chOff x="833187" y="2139730"/>
              <a:chExt cx="14592352" cy="6036847"/>
            </a:xfrm>
          </p:grpSpPr>
          <p:cxnSp>
            <p:nvCxnSpPr>
              <p:cNvPr id="3049" name="Google Shape;3049;p380"/>
              <p:cNvCxnSpPr/>
              <p:nvPr/>
            </p:nvCxnSpPr>
            <p:spPr>
              <a:xfrm>
                <a:off x="3391474" y="5857541"/>
                <a:ext cx="574608" cy="0"/>
              </a:xfrm>
              <a:prstGeom prst="straightConnector1">
                <a:avLst/>
              </a:prstGeom>
              <a:noFill/>
              <a:ln cap="flat" cmpd="sng" w="47625">
                <a:solidFill>
                  <a:srgbClr val="06080A"/>
                </a:solidFill>
                <a:prstDash val="solid"/>
                <a:round/>
                <a:headEnd len="sm" w="sm" type="none"/>
                <a:tailEnd len="med" w="med" type="triangle"/>
              </a:ln>
            </p:spPr>
          </p:cxnSp>
          <p:cxnSp>
            <p:nvCxnSpPr>
              <p:cNvPr id="3050" name="Google Shape;3050;p380"/>
              <p:cNvCxnSpPr/>
              <p:nvPr/>
            </p:nvCxnSpPr>
            <p:spPr>
              <a:xfrm>
                <a:off x="10433712" y="5879252"/>
                <a:ext cx="574608" cy="0"/>
              </a:xfrm>
              <a:prstGeom prst="straightConnector1">
                <a:avLst/>
              </a:prstGeom>
              <a:noFill/>
              <a:ln cap="flat" cmpd="sng" w="47625">
                <a:solidFill>
                  <a:srgbClr val="06080A"/>
                </a:solidFill>
                <a:prstDash val="solid"/>
                <a:round/>
                <a:headEnd len="sm" w="sm" type="none"/>
                <a:tailEnd len="med" w="med" type="triangle"/>
              </a:ln>
            </p:spPr>
          </p:cxnSp>
          <p:cxnSp>
            <p:nvCxnSpPr>
              <p:cNvPr id="3051" name="Google Shape;3051;p380"/>
              <p:cNvCxnSpPr/>
              <p:nvPr/>
            </p:nvCxnSpPr>
            <p:spPr>
              <a:xfrm>
                <a:off x="4852834" y="3291858"/>
                <a:ext cx="0" cy="1824852"/>
              </a:xfrm>
              <a:prstGeom prst="straightConnector1">
                <a:avLst/>
              </a:prstGeom>
              <a:noFill/>
              <a:ln cap="flat" cmpd="sng" w="47625">
                <a:solidFill>
                  <a:srgbClr val="06080A"/>
                </a:solidFill>
                <a:prstDash val="solid"/>
                <a:round/>
                <a:headEnd len="sm" w="sm" type="none"/>
                <a:tailEnd len="med" w="med" type="stealth"/>
              </a:ln>
            </p:spPr>
          </p:cxnSp>
          <p:cxnSp>
            <p:nvCxnSpPr>
              <p:cNvPr id="3052" name="Google Shape;3052;p380"/>
              <p:cNvCxnSpPr/>
              <p:nvPr/>
            </p:nvCxnSpPr>
            <p:spPr>
              <a:xfrm>
                <a:off x="5759737" y="5857541"/>
                <a:ext cx="618888" cy="0"/>
              </a:xfrm>
              <a:prstGeom prst="straightConnector1">
                <a:avLst/>
              </a:prstGeom>
              <a:noFill/>
              <a:ln cap="flat" cmpd="sng" w="47625">
                <a:solidFill>
                  <a:srgbClr val="06080A"/>
                </a:solidFill>
                <a:prstDash val="solid"/>
                <a:round/>
                <a:headEnd len="sm" w="sm" type="none"/>
                <a:tailEnd len="med" w="med" type="triangle"/>
              </a:ln>
            </p:spPr>
          </p:cxnSp>
          <p:pic>
            <p:nvPicPr>
              <p:cNvPr id="3053" name="Google Shape;3053;p380"/>
              <p:cNvPicPr preferRelativeResize="0"/>
              <p:nvPr/>
            </p:nvPicPr>
            <p:blipFill rotWithShape="1">
              <a:blip r:embed="rId3">
                <a:alphaModFix/>
              </a:blip>
              <a:srcRect b="0" l="0" r="0" t="0"/>
              <a:stretch/>
            </p:blipFill>
            <p:spPr>
              <a:xfrm>
                <a:off x="4415588" y="2139730"/>
                <a:ext cx="1014935" cy="1014935"/>
              </a:xfrm>
              <a:prstGeom prst="rect">
                <a:avLst/>
              </a:prstGeom>
              <a:noFill/>
              <a:ln>
                <a:noFill/>
              </a:ln>
            </p:spPr>
          </p:pic>
          <p:pic>
            <p:nvPicPr>
              <p:cNvPr id="3054" name="Google Shape;3054;p380"/>
              <p:cNvPicPr preferRelativeResize="0"/>
              <p:nvPr/>
            </p:nvPicPr>
            <p:blipFill rotWithShape="1">
              <a:blip r:embed="rId3">
                <a:alphaModFix/>
              </a:blip>
              <a:srcRect b="0" l="0" r="0" t="0"/>
              <a:stretch/>
            </p:blipFill>
            <p:spPr>
              <a:xfrm>
                <a:off x="11401541" y="2139730"/>
                <a:ext cx="1014935" cy="1014935"/>
              </a:xfrm>
              <a:prstGeom prst="rect">
                <a:avLst/>
              </a:prstGeom>
              <a:noFill/>
              <a:ln>
                <a:noFill/>
              </a:ln>
            </p:spPr>
          </p:pic>
          <p:cxnSp>
            <p:nvCxnSpPr>
              <p:cNvPr id="3055" name="Google Shape;3055;p380"/>
              <p:cNvCxnSpPr/>
              <p:nvPr/>
            </p:nvCxnSpPr>
            <p:spPr>
              <a:xfrm>
                <a:off x="5498450" y="2470898"/>
                <a:ext cx="5701892" cy="0"/>
              </a:xfrm>
              <a:prstGeom prst="straightConnector1">
                <a:avLst/>
              </a:prstGeom>
              <a:noFill/>
              <a:ln cap="flat" cmpd="sng" w="47625">
                <a:solidFill>
                  <a:srgbClr val="06080A"/>
                </a:solidFill>
                <a:prstDash val="solid"/>
                <a:round/>
                <a:headEnd len="sm" w="sm" type="none"/>
                <a:tailEnd len="med" w="med" type="stealth"/>
              </a:ln>
            </p:spPr>
          </p:cxnSp>
          <p:grpSp>
            <p:nvGrpSpPr>
              <p:cNvPr id="3056" name="Google Shape;3056;p380"/>
              <p:cNvGrpSpPr/>
              <p:nvPr/>
            </p:nvGrpSpPr>
            <p:grpSpPr>
              <a:xfrm>
                <a:off x="6980150" y="2234367"/>
                <a:ext cx="3077220" cy="473041"/>
                <a:chOff x="7852669" y="2513663"/>
                <a:chExt cx="3461872" cy="532171"/>
              </a:xfrm>
            </p:grpSpPr>
            <p:sp>
              <p:nvSpPr>
                <p:cNvPr id="3057" name="Google Shape;3057;p380"/>
                <p:cNvSpPr/>
                <p:nvPr/>
              </p:nvSpPr>
              <p:spPr>
                <a:xfrm rot="-5400000">
                  <a:off x="9317531" y="1048824"/>
                  <a:ext cx="532147" cy="3461872"/>
                </a:xfrm>
                <a:prstGeom prst="can">
                  <a:avLst>
                    <a:gd fmla="val 25000" name="adj"/>
                  </a:avLst>
                </a:prstGeom>
                <a:solidFill>
                  <a:schemeClr val="dk1"/>
                </a:solidFill>
                <a:ln cap="flat" cmpd="sng" w="28575">
                  <a:solidFill>
                    <a:srgbClr val="0608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80"/>
                <p:cNvSpPr txBox="1"/>
                <p:nvPr/>
              </p:nvSpPr>
              <p:spPr>
                <a:xfrm>
                  <a:off x="7985699" y="2513663"/>
                  <a:ext cx="3262317" cy="532147"/>
                </a:xfrm>
                <a:prstGeom prst="rect">
                  <a:avLst/>
                </a:prstGeom>
                <a:noFill/>
                <a:ln>
                  <a:noFill/>
                </a:ln>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Secure channel</a:t>
                  </a:r>
                  <a:endParaRPr/>
                </a:p>
              </p:txBody>
            </p:sp>
            <p:cxnSp>
              <p:nvCxnSpPr>
                <p:cNvPr id="3059" name="Google Shape;3059;p380"/>
                <p:cNvCxnSpPr>
                  <a:stCxn id="3057" idx="1"/>
                  <a:endCxn id="3057" idx="0"/>
                </p:cNvCxnSpPr>
                <p:nvPr/>
              </p:nvCxnSpPr>
              <p:spPr>
                <a:xfrm>
                  <a:off x="7852669" y="2779760"/>
                  <a:ext cx="132900" cy="0"/>
                </a:xfrm>
                <a:prstGeom prst="straightConnector1">
                  <a:avLst/>
                </a:prstGeom>
                <a:noFill/>
                <a:ln cap="flat" cmpd="sng" w="47625">
                  <a:solidFill>
                    <a:srgbClr val="06080A"/>
                  </a:solidFill>
                  <a:prstDash val="solid"/>
                  <a:round/>
                  <a:headEnd len="sm" w="sm" type="none"/>
                  <a:tailEnd len="sm" w="sm" type="none"/>
                </a:ln>
              </p:spPr>
            </p:cxnSp>
          </p:grpSp>
          <p:grpSp>
            <p:nvGrpSpPr>
              <p:cNvPr id="3060" name="Google Shape;3060;p380"/>
              <p:cNvGrpSpPr/>
              <p:nvPr/>
            </p:nvGrpSpPr>
            <p:grpSpPr>
              <a:xfrm>
                <a:off x="3775517" y="5258188"/>
                <a:ext cx="2135923" cy="2171847"/>
                <a:chOff x="3775517" y="5258188"/>
                <a:chExt cx="2135923" cy="2171847"/>
              </a:xfrm>
            </p:grpSpPr>
            <p:pic>
              <p:nvPicPr>
                <p:cNvPr id="3061" name="Google Shape;3061;p380"/>
                <p:cNvPicPr preferRelativeResize="0"/>
                <p:nvPr/>
              </p:nvPicPr>
              <p:blipFill rotWithShape="1">
                <a:blip r:embed="rId4">
                  <a:alphaModFix/>
                </a:blip>
                <a:srcRect b="0" l="0" r="0" t="0"/>
                <a:stretch/>
              </p:blipFill>
              <p:spPr>
                <a:xfrm>
                  <a:off x="4197863" y="5258188"/>
                  <a:ext cx="1291230" cy="1291230"/>
                </a:xfrm>
                <a:prstGeom prst="rect">
                  <a:avLst/>
                </a:prstGeom>
                <a:noFill/>
                <a:ln>
                  <a:noFill/>
                </a:ln>
              </p:spPr>
            </p:pic>
            <p:sp>
              <p:nvSpPr>
                <p:cNvPr id="3062" name="Google Shape;3062;p380"/>
                <p:cNvSpPr txBox="1"/>
                <p:nvPr/>
              </p:nvSpPr>
              <p:spPr>
                <a:xfrm>
                  <a:off x="3775517" y="6660594"/>
                  <a:ext cx="2135923"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Encryption algorithm</a:t>
                  </a:r>
                  <a:endParaRPr/>
                </a:p>
              </p:txBody>
            </p:sp>
          </p:grpSp>
          <p:cxnSp>
            <p:nvCxnSpPr>
              <p:cNvPr id="3063" name="Google Shape;3063;p380"/>
              <p:cNvCxnSpPr/>
              <p:nvPr/>
            </p:nvCxnSpPr>
            <p:spPr>
              <a:xfrm rot="10800000">
                <a:off x="3421582" y="2598284"/>
                <a:ext cx="865992" cy="0"/>
              </a:xfrm>
              <a:prstGeom prst="straightConnector1">
                <a:avLst/>
              </a:prstGeom>
              <a:noFill/>
              <a:ln cap="flat" cmpd="sng" w="28575">
                <a:solidFill>
                  <a:schemeClr val="dk1"/>
                </a:solidFill>
                <a:prstDash val="solid"/>
                <a:round/>
                <a:headEnd len="sm" w="sm" type="none"/>
                <a:tailEnd len="lg" w="lg" type="oval"/>
              </a:ln>
            </p:spPr>
          </p:cxnSp>
          <p:cxnSp>
            <p:nvCxnSpPr>
              <p:cNvPr id="3064" name="Google Shape;3064;p380"/>
              <p:cNvCxnSpPr/>
              <p:nvPr/>
            </p:nvCxnSpPr>
            <p:spPr>
              <a:xfrm>
                <a:off x="12544491" y="2556720"/>
                <a:ext cx="648280" cy="0"/>
              </a:xfrm>
              <a:prstGeom prst="straightConnector1">
                <a:avLst/>
              </a:prstGeom>
              <a:noFill/>
              <a:ln cap="flat" cmpd="sng" w="28575">
                <a:solidFill>
                  <a:schemeClr val="dk1"/>
                </a:solidFill>
                <a:prstDash val="solid"/>
                <a:round/>
                <a:headEnd len="sm" w="sm" type="none"/>
                <a:tailEnd len="lg" w="lg" type="oval"/>
              </a:ln>
            </p:spPr>
          </p:cxnSp>
          <p:grpSp>
            <p:nvGrpSpPr>
              <p:cNvPr id="3065" name="Google Shape;3065;p380"/>
              <p:cNvGrpSpPr/>
              <p:nvPr/>
            </p:nvGrpSpPr>
            <p:grpSpPr>
              <a:xfrm>
                <a:off x="833187" y="5116711"/>
                <a:ext cx="2360529" cy="3059866"/>
                <a:chOff x="833187" y="5116711"/>
                <a:chExt cx="2360529" cy="3059866"/>
              </a:xfrm>
            </p:grpSpPr>
            <p:sp>
              <p:nvSpPr>
                <p:cNvPr id="3066" name="Google Shape;3066;p380"/>
                <p:cNvSpPr txBox="1"/>
                <p:nvPr/>
              </p:nvSpPr>
              <p:spPr>
                <a:xfrm>
                  <a:off x="1092449" y="7068581"/>
                  <a:ext cx="1842004" cy="110799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accent2"/>
                      </a:solidFill>
                      <a:latin typeface="Open Sans"/>
                      <a:ea typeface="Open Sans"/>
                      <a:cs typeface="Open Sans"/>
                      <a:sym typeface="Open Sans"/>
                    </a:rPr>
                    <a:t>Sender sends the plaintext</a:t>
                  </a:r>
                  <a:endParaRPr/>
                </a:p>
              </p:txBody>
            </p:sp>
            <p:grpSp>
              <p:nvGrpSpPr>
                <p:cNvPr id="3067" name="Google Shape;3067;p380"/>
                <p:cNvGrpSpPr/>
                <p:nvPr/>
              </p:nvGrpSpPr>
              <p:grpSpPr>
                <a:xfrm>
                  <a:off x="833187" y="5116711"/>
                  <a:ext cx="2360529" cy="2020980"/>
                  <a:chOff x="833187" y="5116711"/>
                  <a:chExt cx="2360529" cy="2020980"/>
                </a:xfrm>
              </p:grpSpPr>
              <p:sp>
                <p:nvSpPr>
                  <p:cNvPr descr="Monitor" id="3068" name="Google Shape;3068;p380"/>
                  <p:cNvSpPr/>
                  <p:nvPr/>
                </p:nvSpPr>
                <p:spPr>
                  <a:xfrm>
                    <a:off x="833187" y="5116711"/>
                    <a:ext cx="2360529" cy="2020980"/>
                  </a:xfrm>
                  <a:custGeom>
                    <a:rect b="b" l="l" r="r" t="t"/>
                    <a:pathLst>
                      <a:path extrusionOk="0" h="2092629" w="2461917">
                        <a:moveTo>
                          <a:pt x="2277274" y="1538699"/>
                        </a:moveTo>
                        <a:lnTo>
                          <a:pt x="184644" y="1538699"/>
                        </a:lnTo>
                        <a:lnTo>
                          <a:pt x="184644" y="184644"/>
                        </a:lnTo>
                        <a:lnTo>
                          <a:pt x="2277274" y="184644"/>
                        </a:lnTo>
                        <a:lnTo>
                          <a:pt x="2277274" y="1538699"/>
                        </a:lnTo>
                        <a:close/>
                        <a:moveTo>
                          <a:pt x="2338822" y="0"/>
                        </a:moveTo>
                        <a:lnTo>
                          <a:pt x="123096" y="0"/>
                        </a:lnTo>
                        <a:cubicBezTo>
                          <a:pt x="55393" y="0"/>
                          <a:pt x="0" y="55393"/>
                          <a:pt x="0" y="123096"/>
                        </a:cubicBezTo>
                        <a:lnTo>
                          <a:pt x="0" y="1600246"/>
                        </a:lnTo>
                        <a:cubicBezTo>
                          <a:pt x="0" y="1667949"/>
                          <a:pt x="55393" y="1723342"/>
                          <a:pt x="123096" y="1723342"/>
                        </a:cubicBezTo>
                        <a:lnTo>
                          <a:pt x="984767" y="1723342"/>
                        </a:lnTo>
                        <a:lnTo>
                          <a:pt x="984767" y="1907986"/>
                        </a:lnTo>
                        <a:lnTo>
                          <a:pt x="677027" y="1907986"/>
                        </a:lnTo>
                        <a:lnTo>
                          <a:pt x="677027" y="2092630"/>
                        </a:lnTo>
                        <a:lnTo>
                          <a:pt x="1784890" y="2092630"/>
                        </a:lnTo>
                        <a:lnTo>
                          <a:pt x="1784890" y="1907986"/>
                        </a:lnTo>
                        <a:lnTo>
                          <a:pt x="1477151" y="1907986"/>
                        </a:lnTo>
                        <a:lnTo>
                          <a:pt x="1477151" y="1723342"/>
                        </a:lnTo>
                        <a:lnTo>
                          <a:pt x="2338822" y="1723342"/>
                        </a:lnTo>
                        <a:cubicBezTo>
                          <a:pt x="2406524" y="1723342"/>
                          <a:pt x="2461918" y="1667949"/>
                          <a:pt x="2461918" y="1600246"/>
                        </a:cubicBezTo>
                        <a:lnTo>
                          <a:pt x="2461918" y="123096"/>
                        </a:lnTo>
                        <a:cubicBezTo>
                          <a:pt x="2461918" y="55393"/>
                          <a:pt x="2406524" y="0"/>
                          <a:pt x="2338822" y="0"/>
                        </a:cubicBezTo>
                        <a:close/>
                      </a:path>
                    </a:pathLst>
                  </a:custGeom>
                  <a:solidFill>
                    <a:srgbClr val="AEAB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3069" name="Google Shape;3069;p380"/>
                  <p:cNvSpPr txBox="1"/>
                  <p:nvPr/>
                </p:nvSpPr>
                <p:spPr>
                  <a:xfrm>
                    <a:off x="1116016" y="5469952"/>
                    <a:ext cx="1783138" cy="913135"/>
                  </a:xfrm>
                  <a:prstGeom prst="rect">
                    <a:avLst/>
                  </a:prstGeom>
                  <a:solidFill>
                    <a:srgbClr val="9CC2E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778" u="none" cap="none" strike="noStrike">
                        <a:solidFill>
                          <a:srgbClr val="3F3F3F"/>
                        </a:solidFill>
                        <a:latin typeface="Open Sans"/>
                        <a:ea typeface="Open Sans"/>
                        <a:cs typeface="Open Sans"/>
                        <a:sym typeface="Open Sans"/>
                      </a:rPr>
                      <a:t>Welcome to Introduction to Cryptography</a:t>
                    </a:r>
                    <a:endParaRPr/>
                  </a:p>
                </p:txBody>
              </p:sp>
            </p:grpSp>
          </p:grpSp>
          <p:grpSp>
            <p:nvGrpSpPr>
              <p:cNvPr id="3070" name="Google Shape;3070;p380"/>
              <p:cNvGrpSpPr/>
              <p:nvPr/>
            </p:nvGrpSpPr>
            <p:grpSpPr>
              <a:xfrm>
                <a:off x="13065010" y="5036751"/>
                <a:ext cx="2360529" cy="3018865"/>
                <a:chOff x="13065010" y="5036751"/>
                <a:chExt cx="2360529" cy="3018865"/>
              </a:xfrm>
            </p:grpSpPr>
            <p:grpSp>
              <p:nvGrpSpPr>
                <p:cNvPr id="3071" name="Google Shape;3071;p380"/>
                <p:cNvGrpSpPr/>
                <p:nvPr/>
              </p:nvGrpSpPr>
              <p:grpSpPr>
                <a:xfrm>
                  <a:off x="13065010" y="5036751"/>
                  <a:ext cx="2360529" cy="1974779"/>
                  <a:chOff x="13065738" y="5036751"/>
                  <a:chExt cx="2360529" cy="1974779"/>
                </a:xfrm>
              </p:grpSpPr>
              <p:sp>
                <p:nvSpPr>
                  <p:cNvPr id="3072" name="Google Shape;3072;p380"/>
                  <p:cNvSpPr txBox="1"/>
                  <p:nvPr/>
                </p:nvSpPr>
                <p:spPr>
                  <a:xfrm>
                    <a:off x="13354433" y="5363014"/>
                    <a:ext cx="1783138" cy="913135"/>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778" u="none" cap="none" strike="noStrike">
                        <a:solidFill>
                          <a:srgbClr val="3F3F3F"/>
                        </a:solidFill>
                        <a:latin typeface="Open Sans"/>
                        <a:ea typeface="Open Sans"/>
                        <a:cs typeface="Open Sans"/>
                        <a:sym typeface="Open Sans"/>
                      </a:rPr>
                      <a:t>Welcome to Introduction to Cryptography</a:t>
                    </a:r>
                    <a:endParaRPr/>
                  </a:p>
                </p:txBody>
              </p:sp>
              <p:sp>
                <p:nvSpPr>
                  <p:cNvPr descr="Monitor" id="3073" name="Google Shape;3073;p380"/>
                  <p:cNvSpPr/>
                  <p:nvPr/>
                </p:nvSpPr>
                <p:spPr>
                  <a:xfrm>
                    <a:off x="13065738" y="5036751"/>
                    <a:ext cx="2360529" cy="1974779"/>
                  </a:xfrm>
                  <a:custGeom>
                    <a:rect b="b" l="l" r="r" t="t"/>
                    <a:pathLst>
                      <a:path extrusionOk="0" h="2044789" w="2461917">
                        <a:moveTo>
                          <a:pt x="2277274" y="1503522"/>
                        </a:moveTo>
                        <a:lnTo>
                          <a:pt x="184644" y="1503522"/>
                        </a:lnTo>
                        <a:lnTo>
                          <a:pt x="184644" y="180423"/>
                        </a:lnTo>
                        <a:lnTo>
                          <a:pt x="2277274" y="180423"/>
                        </a:lnTo>
                        <a:lnTo>
                          <a:pt x="2277274" y="1503522"/>
                        </a:lnTo>
                        <a:close/>
                        <a:moveTo>
                          <a:pt x="2338822" y="0"/>
                        </a:moveTo>
                        <a:lnTo>
                          <a:pt x="123096" y="0"/>
                        </a:lnTo>
                        <a:cubicBezTo>
                          <a:pt x="55393" y="0"/>
                          <a:pt x="0" y="54127"/>
                          <a:pt x="0" y="120282"/>
                        </a:cubicBezTo>
                        <a:lnTo>
                          <a:pt x="0" y="1563663"/>
                        </a:lnTo>
                        <a:cubicBezTo>
                          <a:pt x="0" y="1629818"/>
                          <a:pt x="55393" y="1683945"/>
                          <a:pt x="123096" y="1683945"/>
                        </a:cubicBezTo>
                        <a:lnTo>
                          <a:pt x="984767" y="1683945"/>
                        </a:lnTo>
                        <a:lnTo>
                          <a:pt x="984767" y="1864367"/>
                        </a:lnTo>
                        <a:lnTo>
                          <a:pt x="677027" y="1864367"/>
                        </a:lnTo>
                        <a:lnTo>
                          <a:pt x="677027" y="2044790"/>
                        </a:lnTo>
                        <a:lnTo>
                          <a:pt x="1784890" y="2044790"/>
                        </a:lnTo>
                        <a:lnTo>
                          <a:pt x="1784890" y="1864367"/>
                        </a:lnTo>
                        <a:lnTo>
                          <a:pt x="1477151" y="1864367"/>
                        </a:lnTo>
                        <a:lnTo>
                          <a:pt x="1477151" y="1683945"/>
                        </a:lnTo>
                        <a:lnTo>
                          <a:pt x="2338822" y="1683945"/>
                        </a:lnTo>
                        <a:cubicBezTo>
                          <a:pt x="2406524" y="1683945"/>
                          <a:pt x="2461918" y="1629818"/>
                          <a:pt x="2461918" y="1563663"/>
                        </a:cubicBezTo>
                        <a:lnTo>
                          <a:pt x="2461918" y="120282"/>
                        </a:lnTo>
                        <a:cubicBezTo>
                          <a:pt x="2461918" y="54127"/>
                          <a:pt x="2406524" y="0"/>
                          <a:pt x="2338822" y="0"/>
                        </a:cubicBezTo>
                        <a:close/>
                      </a:path>
                    </a:pathLst>
                  </a:custGeom>
                  <a:solidFill>
                    <a:srgbClr val="AEAB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sp>
              <p:nvSpPr>
                <p:cNvPr id="3074" name="Google Shape;3074;p380"/>
                <p:cNvSpPr txBox="1"/>
                <p:nvPr/>
              </p:nvSpPr>
              <p:spPr>
                <a:xfrm>
                  <a:off x="13065010" y="6947620"/>
                  <a:ext cx="2360529" cy="1107996"/>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accent2"/>
                      </a:solidFill>
                      <a:latin typeface="Open Sans"/>
                      <a:ea typeface="Open Sans"/>
                      <a:cs typeface="Open Sans"/>
                      <a:sym typeface="Open Sans"/>
                    </a:rPr>
                    <a:t>Recipient receives the decrypted text</a:t>
                  </a:r>
                  <a:endParaRPr/>
                </a:p>
              </p:txBody>
            </p:sp>
          </p:grpSp>
          <p:cxnSp>
            <p:nvCxnSpPr>
              <p:cNvPr id="3075" name="Google Shape;3075;p380"/>
              <p:cNvCxnSpPr/>
              <p:nvPr/>
            </p:nvCxnSpPr>
            <p:spPr>
              <a:xfrm>
                <a:off x="7907650" y="5879252"/>
                <a:ext cx="574608" cy="0"/>
              </a:xfrm>
              <a:prstGeom prst="straightConnector1">
                <a:avLst/>
              </a:prstGeom>
              <a:noFill/>
              <a:ln cap="flat" cmpd="sng" w="47625">
                <a:solidFill>
                  <a:srgbClr val="06080A"/>
                </a:solidFill>
                <a:prstDash val="solid"/>
                <a:round/>
                <a:headEnd len="sm" w="sm" type="none"/>
                <a:tailEnd len="med" w="med" type="triangle"/>
              </a:ln>
            </p:spPr>
          </p:cxnSp>
          <p:grpSp>
            <p:nvGrpSpPr>
              <p:cNvPr id="3076" name="Google Shape;3076;p380"/>
              <p:cNvGrpSpPr/>
              <p:nvPr/>
            </p:nvGrpSpPr>
            <p:grpSpPr>
              <a:xfrm>
                <a:off x="6079773" y="5369362"/>
                <a:ext cx="2135923" cy="2391943"/>
                <a:chOff x="6079773" y="5369362"/>
                <a:chExt cx="2135923" cy="2391943"/>
              </a:xfrm>
            </p:grpSpPr>
            <p:sp>
              <p:nvSpPr>
                <p:cNvPr id="3077" name="Google Shape;3077;p380"/>
                <p:cNvSpPr/>
                <p:nvPr/>
              </p:nvSpPr>
              <p:spPr>
                <a:xfrm>
                  <a:off x="6632790" y="5369362"/>
                  <a:ext cx="1029888" cy="1068401"/>
                </a:xfrm>
                <a:prstGeom prst="roundRect">
                  <a:avLst>
                    <a:gd fmla="val 3320" name="adj"/>
                  </a:avLst>
                </a:prstGeom>
                <a:solidFill>
                  <a:srgbClr val="C55A11"/>
                </a:solidFill>
                <a:ln>
                  <a:noFill/>
                </a:ln>
              </p:spPr>
              <p:txBody>
                <a:bodyPr anchorCtr="0" anchor="ctr" bIns="40625" lIns="81275" spcFirstLastPara="1" rIns="81275" wrap="square" tIns="40625">
                  <a:noAutofit/>
                </a:bodyPr>
                <a:lstStyle/>
                <a:p>
                  <a:pPr indent="0" lvl="0" marL="0" marR="0" rtl="0" algn="ctr">
                    <a:lnSpc>
                      <a:spcPct val="100000"/>
                    </a:lnSpc>
                    <a:spcBef>
                      <a:spcPts val="0"/>
                    </a:spcBef>
                    <a:spcAft>
                      <a:spcPts val="0"/>
                    </a:spcAft>
                    <a:buNone/>
                  </a:pPr>
                  <a:r>
                    <a:rPr b="1" i="0" lang="en-US" sz="1778" u="none" cap="none" strike="noStrike">
                      <a:solidFill>
                        <a:schemeClr val="lt1"/>
                      </a:solidFill>
                      <a:latin typeface="Arial"/>
                      <a:ea typeface="Arial"/>
                      <a:cs typeface="Arial"/>
                      <a:sym typeface="Arial"/>
                    </a:rPr>
                    <a:t>Olssv Dvysk</a:t>
                  </a:r>
                  <a:endParaRPr/>
                </a:p>
              </p:txBody>
            </p:sp>
            <p:sp>
              <p:nvSpPr>
                <p:cNvPr id="3078" name="Google Shape;3078;p380"/>
                <p:cNvSpPr txBox="1"/>
                <p:nvPr/>
              </p:nvSpPr>
              <p:spPr>
                <a:xfrm>
                  <a:off x="6079773" y="6653309"/>
                  <a:ext cx="2135923"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accent2"/>
                      </a:solidFill>
                      <a:latin typeface="Open Sans"/>
                      <a:ea typeface="Open Sans"/>
                      <a:cs typeface="Open Sans"/>
                      <a:sym typeface="Open Sans"/>
                    </a:rPr>
                    <a:t>Encrypted message (ciphertext)</a:t>
                  </a:r>
                  <a:endParaRPr/>
                </a:p>
              </p:txBody>
            </p:sp>
          </p:grpSp>
          <p:grpSp>
            <p:nvGrpSpPr>
              <p:cNvPr id="3079" name="Google Shape;3079;p380"/>
              <p:cNvGrpSpPr/>
              <p:nvPr/>
            </p:nvGrpSpPr>
            <p:grpSpPr>
              <a:xfrm>
                <a:off x="8390291" y="4828028"/>
                <a:ext cx="2135923" cy="2938835"/>
                <a:chOff x="8203253" y="4828028"/>
                <a:chExt cx="2135923" cy="2938835"/>
              </a:xfrm>
            </p:grpSpPr>
            <p:pic>
              <p:nvPicPr>
                <p:cNvPr descr="A picture containing drawing&#10;&#10;Description automatically generated" id="3080" name="Google Shape;3080;p380"/>
                <p:cNvPicPr preferRelativeResize="0"/>
                <p:nvPr/>
              </p:nvPicPr>
              <p:blipFill rotWithShape="1">
                <a:blip r:embed="rId5">
                  <a:alphaModFix/>
                </a:blip>
                <a:srcRect b="0" l="0" r="0" t="0"/>
                <a:stretch/>
              </p:blipFill>
              <p:spPr>
                <a:xfrm>
                  <a:off x="8414781" y="4828028"/>
                  <a:ext cx="1712867" cy="1725273"/>
                </a:xfrm>
                <a:prstGeom prst="rect">
                  <a:avLst/>
                </a:prstGeom>
                <a:noFill/>
                <a:ln>
                  <a:noFill/>
                </a:ln>
              </p:spPr>
            </p:pic>
            <p:sp>
              <p:nvSpPr>
                <p:cNvPr id="3081" name="Google Shape;3081;p380"/>
                <p:cNvSpPr txBox="1"/>
                <p:nvPr/>
              </p:nvSpPr>
              <p:spPr>
                <a:xfrm>
                  <a:off x="8203253" y="6658867"/>
                  <a:ext cx="2135923"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Ciphertext is sent over the internet</a:t>
                  </a:r>
                  <a:endParaRPr/>
                </a:p>
              </p:txBody>
            </p:sp>
          </p:grpSp>
          <p:grpSp>
            <p:nvGrpSpPr>
              <p:cNvPr id="3082" name="Google Shape;3082;p380"/>
              <p:cNvGrpSpPr/>
              <p:nvPr/>
            </p:nvGrpSpPr>
            <p:grpSpPr>
              <a:xfrm>
                <a:off x="10792611" y="5233637"/>
                <a:ext cx="2135923" cy="2188685"/>
                <a:chOff x="10792611" y="5233637"/>
                <a:chExt cx="2135923" cy="2188685"/>
              </a:xfrm>
            </p:grpSpPr>
            <p:pic>
              <p:nvPicPr>
                <p:cNvPr id="3083" name="Google Shape;3083;p380"/>
                <p:cNvPicPr preferRelativeResize="0"/>
                <p:nvPr/>
              </p:nvPicPr>
              <p:blipFill rotWithShape="1">
                <a:blip r:embed="rId4">
                  <a:alphaModFix/>
                </a:blip>
                <a:srcRect b="0" l="0" r="0" t="0"/>
                <a:stretch/>
              </p:blipFill>
              <p:spPr>
                <a:xfrm>
                  <a:off x="11214957" y="5233637"/>
                  <a:ext cx="1291230" cy="1291230"/>
                </a:xfrm>
                <a:prstGeom prst="rect">
                  <a:avLst/>
                </a:prstGeom>
                <a:noFill/>
                <a:ln>
                  <a:noFill/>
                </a:ln>
              </p:spPr>
            </p:pic>
            <p:sp>
              <p:nvSpPr>
                <p:cNvPr id="3084" name="Google Shape;3084;p380"/>
                <p:cNvSpPr txBox="1"/>
                <p:nvPr/>
              </p:nvSpPr>
              <p:spPr>
                <a:xfrm>
                  <a:off x="10792611" y="6652881"/>
                  <a:ext cx="2135923"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Decryption algorithm</a:t>
                  </a:r>
                  <a:endParaRPr/>
                </a:p>
              </p:txBody>
            </p:sp>
          </p:grpSp>
          <p:cxnSp>
            <p:nvCxnSpPr>
              <p:cNvPr id="3085" name="Google Shape;3085;p380"/>
              <p:cNvCxnSpPr/>
              <p:nvPr/>
            </p:nvCxnSpPr>
            <p:spPr>
              <a:xfrm>
                <a:off x="11904420" y="3291858"/>
                <a:ext cx="0" cy="1824852"/>
              </a:xfrm>
              <a:prstGeom prst="straightConnector1">
                <a:avLst/>
              </a:prstGeom>
              <a:noFill/>
              <a:ln cap="flat" cmpd="sng" w="47625">
                <a:solidFill>
                  <a:srgbClr val="06080A"/>
                </a:solidFill>
                <a:prstDash val="solid"/>
                <a:round/>
                <a:headEnd len="sm" w="sm" type="none"/>
                <a:tailEnd len="med" w="med" type="stealth"/>
              </a:ln>
            </p:spPr>
          </p:cxnSp>
        </p:grpSp>
      </p:grpSp>
      <p:sp>
        <p:nvSpPr>
          <p:cNvPr id="3086" name="Google Shape;3086;p380"/>
          <p:cNvSpPr/>
          <p:nvPr/>
        </p:nvSpPr>
        <p:spPr>
          <a:xfrm>
            <a:off x="4813300" y="857916"/>
            <a:ext cx="66278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dcab15b6c4_0_3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 Confidentiality</a:t>
            </a:r>
            <a:endParaRPr>
              <a:latin typeface="Open Sans"/>
              <a:ea typeface="Open Sans"/>
              <a:cs typeface="Open Sans"/>
              <a:sym typeface="Open Sans"/>
            </a:endParaRPr>
          </a:p>
        </p:txBody>
      </p:sp>
      <p:pic>
        <p:nvPicPr>
          <p:cNvPr id="287" name="Google Shape;287;gdcab15b6c4_0_32"/>
          <p:cNvPicPr preferRelativeResize="0"/>
          <p:nvPr/>
        </p:nvPicPr>
        <p:blipFill rotWithShape="1">
          <a:blip r:embed="rId3">
            <a:alphaModFix/>
          </a:blip>
          <a:srcRect b="0" l="0" r="0" t="0"/>
          <a:stretch/>
        </p:blipFill>
        <p:spPr>
          <a:xfrm>
            <a:off x="1427951" y="2196351"/>
            <a:ext cx="13343901" cy="5215950"/>
          </a:xfrm>
          <a:prstGeom prst="rect">
            <a:avLst/>
          </a:prstGeom>
          <a:noFill/>
          <a:ln>
            <a:noFill/>
          </a:ln>
        </p:spPr>
      </p:pic>
      <p:sp>
        <p:nvSpPr>
          <p:cNvPr id="288" name="Google Shape;288;gdcab15b6c4_0_32"/>
          <p:cNvSpPr txBox="1"/>
          <p:nvPr/>
        </p:nvSpPr>
        <p:spPr>
          <a:xfrm>
            <a:off x="1427950" y="2323924"/>
            <a:ext cx="42780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Man-in-the-middle attack, packet sniffing, and hacking</a:t>
            </a:r>
            <a:endParaRPr b="0" i="0" sz="2200" u="none" cap="none" strike="noStrike">
              <a:solidFill>
                <a:srgbClr val="3F3F3F"/>
              </a:solidFill>
              <a:latin typeface="Open Sans"/>
              <a:ea typeface="Open Sans"/>
              <a:cs typeface="Open Sans"/>
              <a:sym typeface="Open Sans"/>
            </a:endParaRPr>
          </a:p>
        </p:txBody>
      </p:sp>
      <p:sp>
        <p:nvSpPr>
          <p:cNvPr id="289" name="Google Shape;289;gdcab15b6c4_0_32"/>
          <p:cNvSpPr txBox="1"/>
          <p:nvPr/>
        </p:nvSpPr>
        <p:spPr>
          <a:xfrm>
            <a:off x="10550050" y="2518624"/>
            <a:ext cx="42780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Untrained employees</a:t>
            </a:r>
            <a:endParaRPr b="0" i="0" sz="2200" u="none" cap="none" strike="noStrike">
              <a:solidFill>
                <a:srgbClr val="3F3F3F"/>
              </a:solidFill>
              <a:latin typeface="Open Sans"/>
              <a:ea typeface="Open Sans"/>
              <a:cs typeface="Open Sans"/>
              <a:sym typeface="Open Sans"/>
            </a:endParaRPr>
          </a:p>
        </p:txBody>
      </p:sp>
      <p:sp>
        <p:nvSpPr>
          <p:cNvPr id="290" name="Google Shape;290;gdcab15b6c4_0_32"/>
          <p:cNvSpPr txBox="1"/>
          <p:nvPr/>
        </p:nvSpPr>
        <p:spPr>
          <a:xfrm>
            <a:off x="1427950" y="6342649"/>
            <a:ext cx="4278000" cy="96331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Access to a least-privileged entity</a:t>
            </a:r>
            <a:endParaRPr b="0" i="0" sz="2200" u="none" cap="none" strike="noStrike">
              <a:solidFill>
                <a:srgbClr val="3F3F3F"/>
              </a:solidFill>
              <a:latin typeface="Open Sans"/>
              <a:ea typeface="Open Sans"/>
              <a:cs typeface="Open Sans"/>
              <a:sym typeface="Open Sans"/>
            </a:endParaRPr>
          </a:p>
        </p:txBody>
      </p:sp>
      <p:sp>
        <p:nvSpPr>
          <p:cNvPr id="291" name="Google Shape;291;gdcab15b6c4_0_32"/>
          <p:cNvSpPr txBox="1"/>
          <p:nvPr/>
        </p:nvSpPr>
        <p:spPr>
          <a:xfrm>
            <a:off x="10550050" y="6537349"/>
            <a:ext cx="42780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Improper media sanitization</a:t>
            </a:r>
            <a:endParaRPr b="0" i="0" sz="2200" u="none" cap="none" strike="noStrike">
              <a:solidFill>
                <a:srgbClr val="3F3F3F"/>
              </a:solidFill>
              <a:latin typeface="Open Sans"/>
              <a:ea typeface="Open Sans"/>
              <a:cs typeface="Open Sans"/>
              <a:sym typeface="Open Sans"/>
            </a:endParaRPr>
          </a:p>
        </p:txBody>
      </p:sp>
      <p:sp>
        <p:nvSpPr>
          <p:cNvPr id="292" name="Google Shape;292;gdcab15b6c4_0_32"/>
          <p:cNvSpPr txBox="1"/>
          <p:nvPr/>
        </p:nvSpPr>
        <p:spPr>
          <a:xfrm>
            <a:off x="1427950" y="1731699"/>
            <a:ext cx="42780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Intentional attacks</a:t>
            </a:r>
            <a:endParaRPr b="1" i="0" sz="2200" u="none" cap="none" strike="noStrike">
              <a:solidFill>
                <a:srgbClr val="3F3F3F"/>
              </a:solidFill>
              <a:latin typeface="Open Sans"/>
              <a:ea typeface="Open Sans"/>
              <a:cs typeface="Open Sans"/>
              <a:sym typeface="Open Sans"/>
            </a:endParaRPr>
          </a:p>
        </p:txBody>
      </p:sp>
      <p:sp>
        <p:nvSpPr>
          <p:cNvPr id="293" name="Google Shape;293;gdcab15b6c4_0_32"/>
          <p:cNvSpPr txBox="1"/>
          <p:nvPr/>
        </p:nvSpPr>
        <p:spPr>
          <a:xfrm>
            <a:off x="10493850" y="1731699"/>
            <a:ext cx="42780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Accidental leakage</a:t>
            </a:r>
            <a:endParaRPr b="1" i="0" sz="2200" u="none" cap="none" strike="noStrike">
              <a:solidFill>
                <a:srgbClr val="3F3F3F"/>
              </a:solidFill>
              <a:latin typeface="Open Sans"/>
              <a:ea typeface="Open Sans"/>
              <a:cs typeface="Open Sans"/>
              <a:sym typeface="Open Sans"/>
            </a:endParaRPr>
          </a:p>
        </p:txBody>
      </p:sp>
      <p:sp>
        <p:nvSpPr>
          <p:cNvPr id="294" name="Google Shape;294;gdcab15b6c4_0_32"/>
          <p:cNvSpPr txBox="1"/>
          <p:nvPr/>
        </p:nvSpPr>
        <p:spPr>
          <a:xfrm>
            <a:off x="1427950" y="5351174"/>
            <a:ext cx="4706100" cy="96331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Authentication and authorization failures</a:t>
            </a:r>
            <a:endParaRPr b="1" i="0" sz="2200" u="none" cap="none" strike="noStrike">
              <a:solidFill>
                <a:srgbClr val="3F3F3F"/>
              </a:solidFill>
              <a:latin typeface="Open Sans"/>
              <a:ea typeface="Open Sans"/>
              <a:cs typeface="Open Sans"/>
              <a:sym typeface="Open Sans"/>
            </a:endParaRPr>
          </a:p>
        </p:txBody>
      </p:sp>
      <p:sp>
        <p:nvSpPr>
          <p:cNvPr id="295" name="Google Shape;295;gdcab15b6c4_0_32"/>
          <p:cNvSpPr txBox="1"/>
          <p:nvPr/>
        </p:nvSpPr>
        <p:spPr>
          <a:xfrm>
            <a:off x="10493850" y="5351174"/>
            <a:ext cx="4278000" cy="96331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Hardware or software failures</a:t>
            </a:r>
            <a:endParaRPr b="1" i="0" sz="2200" u="none" cap="none" strike="noStrike">
              <a:solidFill>
                <a:srgbClr val="3F3F3F"/>
              </a:solidFill>
              <a:latin typeface="Open Sans"/>
              <a:ea typeface="Open Sans"/>
              <a:cs typeface="Open Sans"/>
              <a:sym typeface="Open Sans"/>
            </a:endParaRPr>
          </a:p>
        </p:txBody>
      </p:sp>
      <p:sp>
        <p:nvSpPr>
          <p:cNvPr id="296" name="Google Shape;296;gdcab15b6c4_0_32"/>
          <p:cNvSpPr txBox="1"/>
          <p:nvPr/>
        </p:nvSpPr>
        <p:spPr>
          <a:xfrm>
            <a:off x="6480600" y="4348024"/>
            <a:ext cx="3238500" cy="96331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Threats to confidentiality</a:t>
            </a:r>
            <a:endParaRPr b="1" i="0" sz="2200" u="none" cap="none" strike="noStrike">
              <a:solidFill>
                <a:srgbClr val="3F3F3F"/>
              </a:solidFill>
              <a:latin typeface="Open Sans"/>
              <a:ea typeface="Open Sans"/>
              <a:cs typeface="Open Sans"/>
              <a:sym typeface="Open Sans"/>
            </a:endParaRPr>
          </a:p>
        </p:txBody>
      </p:sp>
      <p:sp>
        <p:nvSpPr>
          <p:cNvPr id="297" name="Google Shape;297;gdcab15b6c4_0_32"/>
          <p:cNvSpPr/>
          <p:nvPr/>
        </p:nvSpPr>
        <p:spPr>
          <a:xfrm>
            <a:off x="5705950" y="2210375"/>
            <a:ext cx="576600" cy="1159500"/>
          </a:xfrm>
          <a:prstGeom prst="rect">
            <a:avLst/>
          </a:prstGeom>
          <a:solidFill>
            <a:srgbClr val="FFE599"/>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dcab15b6c4_0_32"/>
          <p:cNvSpPr/>
          <p:nvPr/>
        </p:nvSpPr>
        <p:spPr>
          <a:xfrm>
            <a:off x="9973450" y="2210375"/>
            <a:ext cx="576600" cy="1159500"/>
          </a:xfrm>
          <a:prstGeom prst="rect">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dcab15b6c4_0_32"/>
          <p:cNvSpPr/>
          <p:nvPr/>
        </p:nvSpPr>
        <p:spPr>
          <a:xfrm>
            <a:off x="5705950" y="6219200"/>
            <a:ext cx="576600" cy="1159500"/>
          </a:xfrm>
          <a:prstGeom prst="rect">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dcab15b6c4_0_32"/>
          <p:cNvSpPr/>
          <p:nvPr/>
        </p:nvSpPr>
        <p:spPr>
          <a:xfrm>
            <a:off x="9973450" y="6219200"/>
            <a:ext cx="576600" cy="1159500"/>
          </a:xfrm>
          <a:prstGeom prst="rect">
            <a:avLst/>
          </a:prstGeom>
          <a:solidFill>
            <a:srgbClr val="6D9EEB"/>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dcab15b6c4_0_32"/>
          <p:cNvSpPr/>
          <p:nvPr/>
        </p:nvSpPr>
        <p:spPr>
          <a:xfrm>
            <a:off x="5359400" y="816352"/>
            <a:ext cx="554442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sp>
        <p:nvSpPr>
          <p:cNvPr id="3091" name="Google Shape;3091;p381"/>
          <p:cNvSpPr txBox="1"/>
          <p:nvPr>
            <p:ph type="title"/>
          </p:nvPr>
        </p:nvSpPr>
        <p:spPr>
          <a:xfrm>
            <a:off x="-10160" y="262456"/>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Conventional Encryption</a:t>
            </a:r>
            <a:endParaRPr/>
          </a:p>
        </p:txBody>
      </p:sp>
      <p:sp>
        <p:nvSpPr>
          <p:cNvPr id="3092" name="Google Shape;3092;p381"/>
          <p:cNvSpPr txBox="1"/>
          <p:nvPr/>
        </p:nvSpPr>
        <p:spPr>
          <a:xfrm>
            <a:off x="4248150" y="1469041"/>
            <a:ext cx="73722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Conventional encryption is illustrated below:</a:t>
            </a:r>
            <a:endParaRPr b="0" i="0" sz="1400" u="none" cap="none" strike="noStrike">
              <a:solidFill>
                <a:srgbClr val="3F3F3F"/>
              </a:solidFill>
              <a:latin typeface="Arial"/>
              <a:ea typeface="Arial"/>
              <a:cs typeface="Arial"/>
              <a:sym typeface="Arial"/>
            </a:endParaRPr>
          </a:p>
        </p:txBody>
      </p:sp>
      <p:sp>
        <p:nvSpPr>
          <p:cNvPr id="3093" name="Google Shape;3093;p381"/>
          <p:cNvSpPr/>
          <p:nvPr/>
        </p:nvSpPr>
        <p:spPr>
          <a:xfrm>
            <a:off x="3394903" y="2583255"/>
            <a:ext cx="9466195" cy="4351566"/>
          </a:xfrm>
          <a:prstGeom prst="rect">
            <a:avLst/>
          </a:prstGeom>
          <a:blipFill rotWithShape="1">
            <a:blip r:embed="rId3">
              <a:alphaModFix/>
            </a:blip>
            <a:stretch>
              <a:fillRect b="-8578" l="0" r="0" t="0"/>
            </a:stretch>
          </a:blipFill>
          <a:ln cap="flat" cmpd="sng" w="9525">
            <a:solidFill>
              <a:srgbClr val="3F3F3F"/>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4" name="Google Shape;3094;p381"/>
          <p:cNvSpPr/>
          <p:nvPr/>
        </p:nvSpPr>
        <p:spPr>
          <a:xfrm>
            <a:off x="5397500" y="848902"/>
            <a:ext cx="5469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p382"/>
          <p:cNvSpPr txBox="1"/>
          <p:nvPr>
            <p:ph type="title"/>
          </p:nvPr>
        </p:nvSpPr>
        <p:spPr>
          <a:xfrm>
            <a:off x="-10160" y="283238"/>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Encryption and Decryption</a:t>
            </a:r>
            <a:endParaRPr/>
          </a:p>
        </p:txBody>
      </p:sp>
      <p:sp>
        <p:nvSpPr>
          <p:cNvPr id="3100" name="Google Shape;3100;p382"/>
          <p:cNvSpPr/>
          <p:nvPr/>
        </p:nvSpPr>
        <p:spPr>
          <a:xfrm>
            <a:off x="5168900" y="869684"/>
            <a:ext cx="592145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101" name="Google Shape;3101;p382"/>
          <p:cNvGrpSpPr/>
          <p:nvPr/>
        </p:nvGrpSpPr>
        <p:grpSpPr>
          <a:xfrm>
            <a:off x="1724395" y="1621747"/>
            <a:ext cx="12807210" cy="7013688"/>
            <a:chOff x="1724396" y="1847074"/>
            <a:chExt cx="12807210" cy="7013688"/>
          </a:xfrm>
        </p:grpSpPr>
        <p:grpSp>
          <p:nvGrpSpPr>
            <p:cNvPr id="3102" name="Google Shape;3102;p382"/>
            <p:cNvGrpSpPr/>
            <p:nvPr/>
          </p:nvGrpSpPr>
          <p:grpSpPr>
            <a:xfrm>
              <a:off x="1724396" y="1847074"/>
              <a:ext cx="5969000" cy="7013688"/>
              <a:chOff x="1524001" y="1847074"/>
              <a:chExt cx="5969000" cy="7013688"/>
            </a:xfrm>
          </p:grpSpPr>
          <p:sp>
            <p:nvSpPr>
              <p:cNvPr id="3103" name="Google Shape;3103;p382"/>
              <p:cNvSpPr/>
              <p:nvPr/>
            </p:nvSpPr>
            <p:spPr>
              <a:xfrm>
                <a:off x="1773636" y="1847074"/>
                <a:ext cx="5469730" cy="4654725"/>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4" name="Google Shape;3104;p382"/>
              <p:cNvSpPr/>
              <p:nvPr/>
            </p:nvSpPr>
            <p:spPr>
              <a:xfrm>
                <a:off x="1524001" y="6781800"/>
                <a:ext cx="5969000" cy="2078962"/>
              </a:xfrm>
              <a:prstGeom prst="roundRect">
                <a:avLst>
                  <a:gd fmla="val 9974" name="adj"/>
                </a:avLst>
              </a:prstGeom>
              <a:solidFill>
                <a:srgbClr val="CCDEEA"/>
              </a:solidFill>
              <a:ln>
                <a:noFill/>
              </a:ln>
            </p:spPr>
            <p:txBody>
              <a:bodyPr anchorCtr="0" anchor="ctr" bIns="45000" lIns="90000" spcFirstLastPara="1" rIns="90000" wrap="square" tIns="45000">
                <a:noAutofit/>
              </a:bodyPr>
              <a:lstStyle/>
              <a:p>
                <a:pPr indent="0" lvl="0" marL="0" marR="0" rtl="0" algn="l">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Encryption is converting plaintext into cipher text with the help of key and algorithm. Cipher text is something that is in an unreadable format.</a:t>
                </a:r>
                <a:endParaRPr/>
              </a:p>
            </p:txBody>
          </p:sp>
        </p:grpSp>
        <p:grpSp>
          <p:nvGrpSpPr>
            <p:cNvPr id="3105" name="Google Shape;3105;p382"/>
            <p:cNvGrpSpPr/>
            <p:nvPr/>
          </p:nvGrpSpPr>
          <p:grpSpPr>
            <a:xfrm>
              <a:off x="8562606" y="1847074"/>
              <a:ext cx="5969000" cy="6988841"/>
              <a:chOff x="8762999" y="1871921"/>
              <a:chExt cx="5969000" cy="6988841"/>
            </a:xfrm>
          </p:grpSpPr>
          <p:sp>
            <p:nvSpPr>
              <p:cNvPr id="3106" name="Google Shape;3106;p382"/>
              <p:cNvSpPr/>
              <p:nvPr/>
            </p:nvSpPr>
            <p:spPr>
              <a:xfrm>
                <a:off x="8963395" y="1871921"/>
                <a:ext cx="5568209" cy="4605030"/>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7" name="Google Shape;3107;p382"/>
              <p:cNvSpPr/>
              <p:nvPr/>
            </p:nvSpPr>
            <p:spPr>
              <a:xfrm>
                <a:off x="8762999" y="6781800"/>
                <a:ext cx="5969000" cy="2078962"/>
              </a:xfrm>
              <a:prstGeom prst="roundRect">
                <a:avLst>
                  <a:gd fmla="val 10930" name="adj"/>
                </a:avLst>
              </a:prstGeom>
              <a:solidFill>
                <a:srgbClr val="CCDEEA"/>
              </a:solidFill>
              <a:ln>
                <a:noFill/>
              </a:ln>
            </p:spPr>
            <p:txBody>
              <a:bodyPr anchorCtr="0" anchor="ctr" bIns="45000" lIns="90000" spcFirstLastPara="1" rIns="90000" wrap="square" tIns="45000">
                <a:noAutofit/>
              </a:bodyPr>
              <a:lstStyle/>
              <a:p>
                <a:pPr indent="0" lvl="0" marL="0" marR="0" rtl="0" algn="l">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Decryption is the process of converting ciphertext into plaintext using a key and algorithm. Ciphertext is the encrypted form of data that needs to be converted back into readable plaintext.</a:t>
                </a:r>
                <a:endParaRPr/>
              </a:p>
            </p:txBody>
          </p:sp>
        </p:grpSp>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1" name="Shape 3111"/>
        <p:cNvGrpSpPr/>
        <p:nvPr/>
      </p:nvGrpSpPr>
      <p:grpSpPr>
        <a:xfrm>
          <a:off x="0" y="0"/>
          <a:ext cx="0" cy="0"/>
          <a:chOff x="0" y="0"/>
          <a:chExt cx="0" cy="0"/>
        </a:xfrm>
      </p:grpSpPr>
      <p:sp>
        <p:nvSpPr>
          <p:cNvPr id="3112" name="Google Shape;3112;p383"/>
          <p:cNvSpPr txBox="1"/>
          <p:nvPr>
            <p:ph type="title"/>
          </p:nvPr>
        </p:nvSpPr>
        <p:spPr>
          <a:xfrm>
            <a:off x="-10160" y="283238"/>
            <a:ext cx="16276320" cy="687244"/>
          </a:xfrm>
          <a:prstGeom prst="rect">
            <a:avLst/>
          </a:prstGeom>
          <a:noFill/>
          <a:ln>
            <a:noFill/>
          </a:ln>
        </p:spPr>
        <p:txBody>
          <a:bodyPr anchorCtr="0" anchor="ctr" bIns="45700" lIns="91425" spcFirstLastPara="1" rIns="91425" wrap="square" tIns="45700">
            <a:noAutofit/>
          </a:bodyPr>
          <a:lstStyle/>
          <a:p>
            <a:pPr indent="11811" lvl="0" marL="0" rtl="0" algn="ctr">
              <a:lnSpc>
                <a:spcPct val="90000"/>
              </a:lnSpc>
              <a:spcBef>
                <a:spcPts val="0"/>
              </a:spcBef>
              <a:spcAft>
                <a:spcPts val="0"/>
              </a:spcAft>
              <a:buSzPts val="4400"/>
              <a:buNone/>
            </a:pPr>
            <a:r>
              <a:rPr lang="en-US">
                <a:solidFill>
                  <a:srgbClr val="3F3F3F"/>
                </a:solidFill>
              </a:rPr>
              <a:t>Cryptographic Key</a:t>
            </a:r>
            <a:endParaRPr/>
          </a:p>
        </p:txBody>
      </p:sp>
      <p:grpSp>
        <p:nvGrpSpPr>
          <p:cNvPr id="3113" name="Google Shape;3113;p383"/>
          <p:cNvGrpSpPr/>
          <p:nvPr/>
        </p:nvGrpSpPr>
        <p:grpSpPr>
          <a:xfrm>
            <a:off x="1900925" y="2041383"/>
            <a:ext cx="12454150" cy="5352180"/>
            <a:chOff x="1363450" y="2020652"/>
            <a:chExt cx="12454150" cy="5352180"/>
          </a:xfrm>
        </p:grpSpPr>
        <p:grpSp>
          <p:nvGrpSpPr>
            <p:cNvPr id="3114" name="Google Shape;3114;p383"/>
            <p:cNvGrpSpPr/>
            <p:nvPr/>
          </p:nvGrpSpPr>
          <p:grpSpPr>
            <a:xfrm>
              <a:off x="1363450" y="2020652"/>
              <a:ext cx="7076040" cy="5352180"/>
              <a:chOff x="1363450" y="2020652"/>
              <a:chExt cx="7076040" cy="5352180"/>
            </a:xfrm>
          </p:grpSpPr>
          <p:sp>
            <p:nvSpPr>
              <p:cNvPr id="3115" name="Google Shape;3115;p383"/>
              <p:cNvSpPr/>
              <p:nvPr/>
            </p:nvSpPr>
            <p:spPr>
              <a:xfrm>
                <a:off x="1363451" y="3983043"/>
                <a:ext cx="7076039" cy="1427398"/>
              </a:xfrm>
              <a:prstGeom prst="roundRect">
                <a:avLst>
                  <a:gd fmla="val 12227" name="adj"/>
                </a:avLst>
              </a:prstGeom>
              <a:solidFill>
                <a:srgbClr val="CCDEEA"/>
              </a:solidFill>
              <a:ln>
                <a:noFill/>
              </a:ln>
            </p:spPr>
            <p:txBody>
              <a:bodyPr anchorCtr="0" anchor="ctr" bIns="45000" lIns="90000" spcFirstLastPara="1" rIns="90000" wrap="square" tIns="45000">
                <a:noAutofit/>
              </a:bodyPr>
              <a:lstStyle/>
              <a:p>
                <a:pPr indent="0" lvl="0" marL="100964" marR="259079" rtl="0" algn="l">
                  <a:lnSpc>
                    <a:spcPct val="113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Key clustering </a:t>
                </a:r>
                <a:r>
                  <a:rPr b="0" i="0" lang="en-US" sz="2200" u="none" cap="none" strike="noStrike">
                    <a:solidFill>
                      <a:srgbClr val="3F3F3F"/>
                    </a:solidFill>
                    <a:latin typeface="Open Sans"/>
                    <a:ea typeface="Open Sans"/>
                    <a:cs typeface="Open Sans"/>
                    <a:sym typeface="Open Sans"/>
                  </a:rPr>
                  <a:t>is when two different keys generate the same ciphertext from the same plaintext using the same algorithm.</a:t>
                </a:r>
                <a:endParaRPr/>
              </a:p>
            </p:txBody>
          </p:sp>
          <p:sp>
            <p:nvSpPr>
              <p:cNvPr id="3116" name="Google Shape;3116;p383"/>
              <p:cNvSpPr/>
              <p:nvPr/>
            </p:nvSpPr>
            <p:spPr>
              <a:xfrm>
                <a:off x="1363450" y="2020652"/>
                <a:ext cx="7076040" cy="1427398"/>
              </a:xfrm>
              <a:prstGeom prst="roundRect">
                <a:avLst>
                  <a:gd fmla="val 13576" name="adj"/>
                </a:avLst>
              </a:prstGeom>
              <a:solidFill>
                <a:srgbClr val="CCDEEA"/>
              </a:solidFill>
              <a:ln>
                <a:noFill/>
              </a:ln>
            </p:spPr>
            <p:txBody>
              <a:bodyPr anchorCtr="0" anchor="ctr" bIns="45000" lIns="90000" spcFirstLastPara="1" rIns="90000" wrap="square" tIns="45000">
                <a:noAutofit/>
              </a:bodyPr>
              <a:lstStyle/>
              <a:p>
                <a:pPr indent="0" lvl="0" marL="0" marR="0" rtl="0" algn="l">
                  <a:lnSpc>
                    <a:spcPct val="113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a:t>
                </a:r>
                <a:r>
                  <a:rPr b="1" i="0" lang="en-US" sz="2200" u="none" cap="none" strike="noStrike">
                    <a:solidFill>
                      <a:srgbClr val="3F3F3F"/>
                    </a:solidFill>
                    <a:latin typeface="Open Sans"/>
                    <a:ea typeface="Open Sans"/>
                    <a:cs typeface="Open Sans"/>
                    <a:sym typeface="Open Sans"/>
                  </a:rPr>
                  <a:t>key</a:t>
                </a:r>
                <a:r>
                  <a:rPr b="0" i="0" lang="en-US" sz="2200" u="none" cap="none" strike="noStrike">
                    <a:solidFill>
                      <a:srgbClr val="3F3F3F"/>
                    </a:solidFill>
                    <a:latin typeface="Open Sans"/>
                    <a:ea typeface="Open Sans"/>
                    <a:cs typeface="Open Sans"/>
                    <a:sym typeface="Open Sans"/>
                  </a:rPr>
                  <a:t> is a piece of information that determines the functional output of a cryptographic algorithm.</a:t>
                </a:r>
                <a:endParaRPr b="0" i="0" sz="2200" u="none" cap="none" strike="noStrike">
                  <a:solidFill>
                    <a:srgbClr val="3F3F3F"/>
                  </a:solidFill>
                  <a:latin typeface="Arial"/>
                  <a:ea typeface="Arial"/>
                  <a:cs typeface="Arial"/>
                  <a:sym typeface="Arial"/>
                </a:endParaRPr>
              </a:p>
            </p:txBody>
          </p:sp>
          <p:sp>
            <p:nvSpPr>
              <p:cNvPr id="3117" name="Google Shape;3117;p383"/>
              <p:cNvSpPr/>
              <p:nvPr/>
            </p:nvSpPr>
            <p:spPr>
              <a:xfrm>
                <a:off x="1363450" y="5945434"/>
                <a:ext cx="7076040" cy="1427398"/>
              </a:xfrm>
              <a:prstGeom prst="roundRect">
                <a:avLst>
                  <a:gd fmla="val 11850" name="adj"/>
                </a:avLst>
              </a:prstGeom>
              <a:solidFill>
                <a:srgbClr val="CCDEEA"/>
              </a:solidFill>
              <a:ln>
                <a:noFill/>
              </a:ln>
            </p:spPr>
            <p:txBody>
              <a:bodyPr anchorCtr="0" anchor="ctr" bIns="45000" lIns="90000" spcFirstLastPara="1" rIns="90000" wrap="square" tIns="45000">
                <a:noAutofit/>
              </a:bodyPr>
              <a:lstStyle/>
              <a:p>
                <a:pPr indent="0" lvl="0" marL="100964" marR="212725" rtl="0" algn="l">
                  <a:lnSpc>
                    <a:spcPct val="113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Keyspace</a:t>
                </a:r>
                <a:r>
                  <a:rPr b="0" i="0" lang="en-US" sz="2200" u="none" cap="none" strike="noStrike">
                    <a:solidFill>
                      <a:srgbClr val="3F3F3F"/>
                    </a:solidFill>
                    <a:latin typeface="Open Sans"/>
                    <a:ea typeface="Open Sans"/>
                    <a:cs typeface="Open Sans"/>
                    <a:sym typeface="Open Sans"/>
                  </a:rPr>
                  <a:t> is a range of possible values used to construct keys.</a:t>
                </a:r>
                <a:endParaRPr b="0" i="0" sz="2200" u="none" cap="none" strike="noStrike">
                  <a:solidFill>
                    <a:srgbClr val="3F3F3F"/>
                  </a:solidFill>
                  <a:latin typeface="Arial"/>
                  <a:ea typeface="Arial"/>
                  <a:cs typeface="Arial"/>
                  <a:sym typeface="Arial"/>
                </a:endParaRPr>
              </a:p>
            </p:txBody>
          </p:sp>
        </p:grpSp>
        <p:sp>
          <p:nvSpPr>
            <p:cNvPr id="3118" name="Google Shape;3118;p383"/>
            <p:cNvSpPr/>
            <p:nvPr/>
          </p:nvSpPr>
          <p:spPr>
            <a:xfrm>
              <a:off x="8997303" y="3086438"/>
              <a:ext cx="4820297" cy="3660344"/>
            </a:xfrm>
            <a:prstGeom prst="rect">
              <a:avLst/>
            </a:prstGeom>
            <a:blipFill rotWithShape="1">
              <a:blip r:embed="rId3">
                <a:alphaModFix/>
              </a:blip>
              <a:stretch>
                <a:fillRect b="0" l="0" r="0" t="0"/>
              </a:stretch>
            </a:blipFill>
            <a:ln cap="flat" cmpd="sng" w="9525">
              <a:solidFill>
                <a:srgbClr val="3F3F3F"/>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119" name="Google Shape;3119;p383"/>
          <p:cNvSpPr/>
          <p:nvPr/>
        </p:nvSpPr>
        <p:spPr>
          <a:xfrm>
            <a:off x="6096000" y="869684"/>
            <a:ext cx="407201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84"/>
          <p:cNvSpPr txBox="1"/>
          <p:nvPr>
            <p:ph type="title"/>
          </p:nvPr>
        </p:nvSpPr>
        <p:spPr>
          <a:xfrm>
            <a:off x="-10160" y="283238"/>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Strength of Cryptosystem</a:t>
            </a:r>
            <a:endParaRPr/>
          </a:p>
        </p:txBody>
      </p:sp>
      <p:grpSp>
        <p:nvGrpSpPr>
          <p:cNvPr id="3125" name="Google Shape;3125;p384"/>
          <p:cNvGrpSpPr/>
          <p:nvPr/>
        </p:nvGrpSpPr>
        <p:grpSpPr>
          <a:xfrm>
            <a:off x="3595391" y="3160066"/>
            <a:ext cx="8686528" cy="5129545"/>
            <a:chOff x="3517515" y="2450280"/>
            <a:chExt cx="8686528" cy="5129545"/>
          </a:xfrm>
        </p:grpSpPr>
        <p:grpSp>
          <p:nvGrpSpPr>
            <p:cNvPr id="3126" name="Google Shape;3126;p384"/>
            <p:cNvGrpSpPr/>
            <p:nvPr/>
          </p:nvGrpSpPr>
          <p:grpSpPr>
            <a:xfrm>
              <a:off x="3517515" y="2450280"/>
              <a:ext cx="8686528" cy="5129545"/>
              <a:chOff x="3517515" y="2501079"/>
              <a:chExt cx="8686528" cy="5129545"/>
            </a:xfrm>
          </p:grpSpPr>
          <p:sp>
            <p:nvSpPr>
              <p:cNvPr id="3127" name="Google Shape;3127;p384"/>
              <p:cNvSpPr txBox="1"/>
              <p:nvPr/>
            </p:nvSpPr>
            <p:spPr>
              <a:xfrm>
                <a:off x="6703511" y="4480495"/>
                <a:ext cx="2843639" cy="120029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Strength of Cryptosystem </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depends on:</a:t>
                </a:r>
                <a:endParaRPr/>
              </a:p>
            </p:txBody>
          </p:sp>
          <p:grpSp>
            <p:nvGrpSpPr>
              <p:cNvPr id="3128" name="Google Shape;3128;p384"/>
              <p:cNvGrpSpPr/>
              <p:nvPr/>
            </p:nvGrpSpPr>
            <p:grpSpPr>
              <a:xfrm>
                <a:off x="6345165" y="2501079"/>
                <a:ext cx="3565669" cy="3565692"/>
                <a:chOff x="6594060" y="3063234"/>
                <a:chExt cx="3565669" cy="3565692"/>
              </a:xfrm>
            </p:grpSpPr>
            <p:grpSp>
              <p:nvGrpSpPr>
                <p:cNvPr id="3129" name="Google Shape;3129;p384"/>
                <p:cNvGrpSpPr/>
                <p:nvPr/>
              </p:nvGrpSpPr>
              <p:grpSpPr>
                <a:xfrm>
                  <a:off x="6594060" y="3063234"/>
                  <a:ext cx="3565669" cy="3565692"/>
                  <a:chOff x="6594060" y="3063234"/>
                  <a:chExt cx="3565669" cy="3565692"/>
                </a:xfrm>
              </p:grpSpPr>
              <p:grpSp>
                <p:nvGrpSpPr>
                  <p:cNvPr id="3130" name="Google Shape;3130;p384"/>
                  <p:cNvGrpSpPr/>
                  <p:nvPr/>
                </p:nvGrpSpPr>
                <p:grpSpPr>
                  <a:xfrm>
                    <a:off x="10118343" y="4846056"/>
                    <a:ext cx="41386" cy="321815"/>
                    <a:chOff x="10118343" y="4846056"/>
                    <a:chExt cx="41386" cy="321815"/>
                  </a:xfrm>
                </p:grpSpPr>
                <p:sp>
                  <p:nvSpPr>
                    <p:cNvPr id="3131" name="Google Shape;3131;p384"/>
                    <p:cNvSpPr/>
                    <p:nvPr/>
                  </p:nvSpPr>
                  <p:spPr>
                    <a:xfrm>
                      <a:off x="10146822" y="4846056"/>
                      <a:ext cx="12907" cy="32566"/>
                    </a:xfrm>
                    <a:custGeom>
                      <a:rect b="b" l="l" r="r" t="t"/>
                      <a:pathLst>
                        <a:path extrusionOk="0" h="32566" w="12907">
                          <a:moveTo>
                            <a:pt x="0" y="32353"/>
                          </a:moveTo>
                          <a:lnTo>
                            <a:pt x="12622" y="32567"/>
                          </a:lnTo>
                          <a:cubicBezTo>
                            <a:pt x="12812" y="21703"/>
                            <a:pt x="12908" y="10863"/>
                            <a:pt x="12908" y="0"/>
                          </a:cubicBezTo>
                          <a:lnTo>
                            <a:pt x="285" y="0"/>
                          </a:lnTo>
                          <a:cubicBezTo>
                            <a:pt x="285" y="10792"/>
                            <a:pt x="214" y="21584"/>
                            <a:pt x="0" y="3235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384"/>
                    <p:cNvSpPr/>
                    <p:nvPr/>
                  </p:nvSpPr>
                  <p:spPr>
                    <a:xfrm>
                      <a:off x="10145324" y="4894240"/>
                      <a:ext cx="13787" cy="32875"/>
                    </a:xfrm>
                    <a:custGeom>
                      <a:rect b="b" l="l" r="r" t="t"/>
                      <a:pathLst>
                        <a:path extrusionOk="0" h="32875" w="13787">
                          <a:moveTo>
                            <a:pt x="0" y="32305"/>
                          </a:moveTo>
                          <a:lnTo>
                            <a:pt x="12622" y="32876"/>
                          </a:lnTo>
                          <a:cubicBezTo>
                            <a:pt x="13098" y="22036"/>
                            <a:pt x="13502" y="11173"/>
                            <a:pt x="13787" y="333"/>
                          </a:cubicBezTo>
                          <a:lnTo>
                            <a:pt x="1165" y="0"/>
                          </a:lnTo>
                          <a:cubicBezTo>
                            <a:pt x="880" y="10768"/>
                            <a:pt x="475" y="21537"/>
                            <a:pt x="0" y="3230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384"/>
                    <p:cNvSpPr/>
                    <p:nvPr/>
                  </p:nvSpPr>
                  <p:spPr>
                    <a:xfrm>
                      <a:off x="10142519" y="4942353"/>
                      <a:ext cx="14643" cy="33160"/>
                    </a:xfrm>
                    <a:custGeom>
                      <a:rect b="b" l="l" r="r" t="t"/>
                      <a:pathLst>
                        <a:path extrusionOk="0" h="33160" w="14643">
                          <a:moveTo>
                            <a:pt x="0" y="32258"/>
                          </a:moveTo>
                          <a:lnTo>
                            <a:pt x="12599" y="33161"/>
                          </a:lnTo>
                          <a:cubicBezTo>
                            <a:pt x="13383" y="22345"/>
                            <a:pt x="14073" y="11505"/>
                            <a:pt x="14643" y="666"/>
                          </a:cubicBezTo>
                          <a:lnTo>
                            <a:pt x="2044" y="0"/>
                          </a:lnTo>
                          <a:cubicBezTo>
                            <a:pt x="1450" y="10768"/>
                            <a:pt x="784" y="21513"/>
                            <a:pt x="0" y="3225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384"/>
                    <p:cNvSpPr/>
                    <p:nvPr/>
                  </p:nvSpPr>
                  <p:spPr>
                    <a:xfrm>
                      <a:off x="10138430" y="4990395"/>
                      <a:ext cx="15498" cy="33446"/>
                    </a:xfrm>
                    <a:custGeom>
                      <a:rect b="b" l="l" r="r" t="t"/>
                      <a:pathLst>
                        <a:path extrusionOk="0" h="33446" w="15498">
                          <a:moveTo>
                            <a:pt x="0" y="32210"/>
                          </a:moveTo>
                          <a:lnTo>
                            <a:pt x="12575" y="33446"/>
                          </a:lnTo>
                          <a:cubicBezTo>
                            <a:pt x="13668" y="22654"/>
                            <a:pt x="14619" y="11838"/>
                            <a:pt x="15499" y="1022"/>
                          </a:cubicBezTo>
                          <a:lnTo>
                            <a:pt x="2924" y="0"/>
                          </a:lnTo>
                          <a:cubicBezTo>
                            <a:pt x="2021" y="10745"/>
                            <a:pt x="1070" y="21489"/>
                            <a:pt x="0" y="3221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384"/>
                    <p:cNvSpPr/>
                    <p:nvPr/>
                  </p:nvSpPr>
                  <p:spPr>
                    <a:xfrm>
                      <a:off x="10133034" y="5038342"/>
                      <a:ext cx="16330" cy="33707"/>
                    </a:xfrm>
                    <a:custGeom>
                      <a:rect b="b" l="l" r="r" t="t"/>
                      <a:pathLst>
                        <a:path extrusionOk="0" h="33707" w="16330">
                          <a:moveTo>
                            <a:pt x="0" y="32115"/>
                          </a:moveTo>
                          <a:lnTo>
                            <a:pt x="12528" y="33708"/>
                          </a:lnTo>
                          <a:cubicBezTo>
                            <a:pt x="13882" y="22939"/>
                            <a:pt x="15142" y="12147"/>
                            <a:pt x="16331" y="1355"/>
                          </a:cubicBezTo>
                          <a:lnTo>
                            <a:pt x="3780" y="0"/>
                          </a:lnTo>
                          <a:cubicBezTo>
                            <a:pt x="2591" y="10721"/>
                            <a:pt x="1355" y="21418"/>
                            <a:pt x="0" y="3211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384"/>
                    <p:cNvSpPr/>
                    <p:nvPr/>
                  </p:nvSpPr>
                  <p:spPr>
                    <a:xfrm>
                      <a:off x="10126354" y="5086146"/>
                      <a:ext cx="17139" cy="33921"/>
                    </a:xfrm>
                    <a:custGeom>
                      <a:rect b="b" l="l" r="r" t="t"/>
                      <a:pathLst>
                        <a:path extrusionOk="0" h="33921" w="17139">
                          <a:moveTo>
                            <a:pt x="0" y="31996"/>
                          </a:moveTo>
                          <a:lnTo>
                            <a:pt x="12480" y="33922"/>
                          </a:lnTo>
                          <a:cubicBezTo>
                            <a:pt x="14120" y="23201"/>
                            <a:pt x="15713" y="12456"/>
                            <a:pt x="17139" y="1688"/>
                          </a:cubicBezTo>
                          <a:lnTo>
                            <a:pt x="4636" y="0"/>
                          </a:lnTo>
                          <a:cubicBezTo>
                            <a:pt x="3186" y="10697"/>
                            <a:pt x="1617" y="21347"/>
                            <a:pt x="0" y="3199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384"/>
                    <p:cNvSpPr/>
                    <p:nvPr/>
                  </p:nvSpPr>
                  <p:spPr>
                    <a:xfrm>
                      <a:off x="10118343" y="5133736"/>
                      <a:ext cx="17971" cy="34135"/>
                    </a:xfrm>
                    <a:custGeom>
                      <a:rect b="b" l="l" r="r" t="t"/>
                      <a:pathLst>
                        <a:path extrusionOk="0" h="34135" w="17971">
                          <a:moveTo>
                            <a:pt x="0" y="31877"/>
                          </a:moveTo>
                          <a:lnTo>
                            <a:pt x="12433" y="34136"/>
                          </a:lnTo>
                          <a:cubicBezTo>
                            <a:pt x="14382" y="23462"/>
                            <a:pt x="16236" y="12765"/>
                            <a:pt x="17971" y="2044"/>
                          </a:cubicBezTo>
                          <a:lnTo>
                            <a:pt x="5515" y="0"/>
                          </a:lnTo>
                          <a:cubicBezTo>
                            <a:pt x="3780" y="10673"/>
                            <a:pt x="1949" y="21299"/>
                            <a:pt x="0" y="3187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8" name="Google Shape;3138;p384"/>
                  <p:cNvGrpSpPr/>
                  <p:nvPr/>
                </p:nvGrpSpPr>
                <p:grpSpPr>
                  <a:xfrm>
                    <a:off x="10026586" y="5181183"/>
                    <a:ext cx="101266" cy="312854"/>
                    <a:chOff x="10026586" y="5181183"/>
                    <a:chExt cx="101266" cy="312854"/>
                  </a:xfrm>
                </p:grpSpPr>
                <p:sp>
                  <p:nvSpPr>
                    <p:cNvPr id="3139" name="Google Shape;3139;p384"/>
                    <p:cNvSpPr/>
                    <p:nvPr/>
                  </p:nvSpPr>
                  <p:spPr>
                    <a:xfrm>
                      <a:off x="10109073" y="5181183"/>
                      <a:ext cx="18779" cy="34302"/>
                    </a:xfrm>
                    <a:custGeom>
                      <a:rect b="b" l="l" r="r" t="t"/>
                      <a:pathLst>
                        <a:path extrusionOk="0" h="34302" w="18779">
                          <a:moveTo>
                            <a:pt x="0" y="31711"/>
                          </a:moveTo>
                          <a:lnTo>
                            <a:pt x="12361" y="34302"/>
                          </a:lnTo>
                          <a:cubicBezTo>
                            <a:pt x="14595" y="23676"/>
                            <a:pt x="16735" y="13027"/>
                            <a:pt x="18779" y="2377"/>
                          </a:cubicBezTo>
                          <a:lnTo>
                            <a:pt x="6371" y="0"/>
                          </a:lnTo>
                          <a:cubicBezTo>
                            <a:pt x="4326" y="10578"/>
                            <a:pt x="2211" y="21157"/>
                            <a:pt x="0" y="3171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384"/>
                    <p:cNvSpPr/>
                    <p:nvPr/>
                  </p:nvSpPr>
                  <p:spPr>
                    <a:xfrm>
                      <a:off x="10098494" y="5228369"/>
                      <a:ext cx="19587" cy="34444"/>
                    </a:xfrm>
                    <a:custGeom>
                      <a:rect b="b" l="l" r="r" t="t"/>
                      <a:pathLst>
                        <a:path extrusionOk="0" h="34444" w="19587">
                          <a:moveTo>
                            <a:pt x="0" y="31497"/>
                          </a:moveTo>
                          <a:lnTo>
                            <a:pt x="12290" y="34445"/>
                          </a:lnTo>
                          <a:cubicBezTo>
                            <a:pt x="14809" y="23890"/>
                            <a:pt x="17258" y="13312"/>
                            <a:pt x="19588" y="2710"/>
                          </a:cubicBezTo>
                          <a:lnTo>
                            <a:pt x="7250" y="0"/>
                          </a:lnTo>
                          <a:cubicBezTo>
                            <a:pt x="4945" y="10507"/>
                            <a:pt x="2520" y="21014"/>
                            <a:pt x="0" y="3149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384"/>
                    <p:cNvSpPr/>
                    <p:nvPr/>
                  </p:nvSpPr>
                  <p:spPr>
                    <a:xfrm>
                      <a:off x="10086656" y="5275246"/>
                      <a:ext cx="20348" cy="34563"/>
                    </a:xfrm>
                    <a:custGeom>
                      <a:rect b="b" l="l" r="r" t="t"/>
                      <a:pathLst>
                        <a:path extrusionOk="0" h="34563" w="20348">
                          <a:moveTo>
                            <a:pt x="0" y="31283"/>
                          </a:moveTo>
                          <a:lnTo>
                            <a:pt x="12195" y="34564"/>
                          </a:lnTo>
                          <a:cubicBezTo>
                            <a:pt x="15023" y="24080"/>
                            <a:pt x="17733" y="13573"/>
                            <a:pt x="20348" y="3043"/>
                          </a:cubicBezTo>
                          <a:lnTo>
                            <a:pt x="8106" y="0"/>
                          </a:lnTo>
                          <a:cubicBezTo>
                            <a:pt x="5468" y="10436"/>
                            <a:pt x="2805" y="20871"/>
                            <a:pt x="0" y="3128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384"/>
                    <p:cNvSpPr/>
                    <p:nvPr/>
                  </p:nvSpPr>
                  <p:spPr>
                    <a:xfrm>
                      <a:off x="10073511" y="5321814"/>
                      <a:ext cx="21108" cy="34658"/>
                    </a:xfrm>
                    <a:custGeom>
                      <a:rect b="b" l="l" r="r" t="t"/>
                      <a:pathLst>
                        <a:path extrusionOk="0" h="34658" w="21108">
                          <a:moveTo>
                            <a:pt x="0" y="31045"/>
                          </a:moveTo>
                          <a:lnTo>
                            <a:pt x="12100" y="34659"/>
                          </a:lnTo>
                          <a:cubicBezTo>
                            <a:pt x="15190" y="24247"/>
                            <a:pt x="18209" y="13835"/>
                            <a:pt x="21109" y="3375"/>
                          </a:cubicBezTo>
                          <a:lnTo>
                            <a:pt x="8938" y="0"/>
                          </a:lnTo>
                          <a:cubicBezTo>
                            <a:pt x="6086" y="10364"/>
                            <a:pt x="3067" y="20728"/>
                            <a:pt x="0" y="3104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384"/>
                    <p:cNvSpPr/>
                    <p:nvPr/>
                  </p:nvSpPr>
                  <p:spPr>
                    <a:xfrm>
                      <a:off x="10059129" y="5368026"/>
                      <a:ext cx="21869" cy="34729"/>
                    </a:xfrm>
                    <a:custGeom>
                      <a:rect b="b" l="l" r="r" t="t"/>
                      <a:pathLst>
                        <a:path extrusionOk="0" h="34729" w="21869">
                          <a:moveTo>
                            <a:pt x="0" y="30784"/>
                          </a:moveTo>
                          <a:lnTo>
                            <a:pt x="12004" y="34730"/>
                          </a:lnTo>
                          <a:cubicBezTo>
                            <a:pt x="15404" y="24413"/>
                            <a:pt x="18684" y="14073"/>
                            <a:pt x="21869" y="3708"/>
                          </a:cubicBezTo>
                          <a:lnTo>
                            <a:pt x="9794" y="0"/>
                          </a:lnTo>
                          <a:cubicBezTo>
                            <a:pt x="6632" y="10269"/>
                            <a:pt x="3352" y="20538"/>
                            <a:pt x="0" y="3078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384"/>
                    <p:cNvSpPr/>
                    <p:nvPr/>
                  </p:nvSpPr>
                  <p:spPr>
                    <a:xfrm>
                      <a:off x="10043464" y="5413833"/>
                      <a:ext cx="22606" cy="34777"/>
                    </a:xfrm>
                    <a:custGeom>
                      <a:rect b="b" l="l" r="r" t="t"/>
                      <a:pathLst>
                        <a:path extrusionOk="0" h="34777" w="22606">
                          <a:moveTo>
                            <a:pt x="0" y="30523"/>
                          </a:moveTo>
                          <a:lnTo>
                            <a:pt x="11886" y="34777"/>
                          </a:lnTo>
                          <a:cubicBezTo>
                            <a:pt x="15547" y="24556"/>
                            <a:pt x="19112" y="14310"/>
                            <a:pt x="22607" y="4041"/>
                          </a:cubicBezTo>
                          <a:lnTo>
                            <a:pt x="10650" y="0"/>
                          </a:lnTo>
                          <a:cubicBezTo>
                            <a:pt x="7203" y="10198"/>
                            <a:pt x="3637" y="20372"/>
                            <a:pt x="0" y="3052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384"/>
                    <p:cNvSpPr/>
                    <p:nvPr/>
                  </p:nvSpPr>
                  <p:spPr>
                    <a:xfrm>
                      <a:off x="10026586" y="5459236"/>
                      <a:ext cx="23319" cy="34801"/>
                    </a:xfrm>
                    <a:custGeom>
                      <a:rect b="b" l="l" r="r" t="t"/>
                      <a:pathLst>
                        <a:path extrusionOk="0" h="34801" w="23319">
                          <a:moveTo>
                            <a:pt x="0" y="30214"/>
                          </a:moveTo>
                          <a:lnTo>
                            <a:pt x="11767" y="34801"/>
                          </a:lnTo>
                          <a:cubicBezTo>
                            <a:pt x="15713" y="24698"/>
                            <a:pt x="19588" y="14548"/>
                            <a:pt x="23320" y="4374"/>
                          </a:cubicBezTo>
                          <a:lnTo>
                            <a:pt x="11482" y="0"/>
                          </a:lnTo>
                          <a:cubicBezTo>
                            <a:pt x="7749" y="10103"/>
                            <a:pt x="3922" y="20158"/>
                            <a:pt x="0" y="3021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6" name="Google Shape;3146;p384"/>
                  <p:cNvGrpSpPr/>
                  <p:nvPr/>
                </p:nvGrpSpPr>
                <p:grpSpPr>
                  <a:xfrm>
                    <a:off x="9874830" y="5504164"/>
                    <a:ext cx="157651" cy="292457"/>
                    <a:chOff x="9874830" y="5504164"/>
                    <a:chExt cx="157651" cy="292457"/>
                  </a:xfrm>
                </p:grpSpPr>
                <p:sp>
                  <p:nvSpPr>
                    <p:cNvPr id="3147" name="Google Shape;3147;p384"/>
                    <p:cNvSpPr/>
                    <p:nvPr/>
                  </p:nvSpPr>
                  <p:spPr>
                    <a:xfrm>
                      <a:off x="10008473" y="5504164"/>
                      <a:ext cx="24008" cy="34824"/>
                    </a:xfrm>
                    <a:custGeom>
                      <a:rect b="b" l="l" r="r" t="t"/>
                      <a:pathLst>
                        <a:path extrusionOk="0" h="34824" w="24008">
                          <a:moveTo>
                            <a:pt x="0" y="29904"/>
                          </a:moveTo>
                          <a:lnTo>
                            <a:pt x="11624" y="34825"/>
                          </a:lnTo>
                          <a:cubicBezTo>
                            <a:pt x="15856" y="24817"/>
                            <a:pt x="19968" y="14786"/>
                            <a:pt x="24009" y="4707"/>
                          </a:cubicBezTo>
                          <a:lnTo>
                            <a:pt x="12290" y="0"/>
                          </a:lnTo>
                          <a:cubicBezTo>
                            <a:pt x="8272" y="10008"/>
                            <a:pt x="4184" y="19968"/>
                            <a:pt x="0" y="2990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384"/>
                    <p:cNvSpPr/>
                    <p:nvPr/>
                  </p:nvSpPr>
                  <p:spPr>
                    <a:xfrm>
                      <a:off x="9989123" y="5548616"/>
                      <a:ext cx="24698" cy="34777"/>
                    </a:xfrm>
                    <a:custGeom>
                      <a:rect b="b" l="l" r="r" t="t"/>
                      <a:pathLst>
                        <a:path extrusionOk="0" h="34777" w="24698">
                          <a:moveTo>
                            <a:pt x="0" y="29548"/>
                          </a:moveTo>
                          <a:lnTo>
                            <a:pt x="11482" y="34777"/>
                          </a:lnTo>
                          <a:cubicBezTo>
                            <a:pt x="15974" y="24888"/>
                            <a:pt x="20396" y="14976"/>
                            <a:pt x="24698" y="5016"/>
                          </a:cubicBezTo>
                          <a:lnTo>
                            <a:pt x="13098" y="0"/>
                          </a:lnTo>
                          <a:cubicBezTo>
                            <a:pt x="8843" y="9889"/>
                            <a:pt x="4469" y="19730"/>
                            <a:pt x="0" y="2954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384"/>
                    <p:cNvSpPr/>
                    <p:nvPr/>
                  </p:nvSpPr>
                  <p:spPr>
                    <a:xfrm>
                      <a:off x="9968584" y="5592522"/>
                      <a:ext cx="25364" cy="34729"/>
                    </a:xfrm>
                    <a:custGeom>
                      <a:rect b="b" l="l" r="r" t="t"/>
                      <a:pathLst>
                        <a:path extrusionOk="0" h="34729" w="25364">
                          <a:moveTo>
                            <a:pt x="0" y="29191"/>
                          </a:moveTo>
                          <a:lnTo>
                            <a:pt x="11339" y="34730"/>
                          </a:lnTo>
                          <a:cubicBezTo>
                            <a:pt x="16117" y="24984"/>
                            <a:pt x="20753" y="15166"/>
                            <a:pt x="25364" y="5325"/>
                          </a:cubicBezTo>
                          <a:lnTo>
                            <a:pt x="13906" y="0"/>
                          </a:lnTo>
                          <a:cubicBezTo>
                            <a:pt x="9366" y="9794"/>
                            <a:pt x="4754" y="19516"/>
                            <a:pt x="0" y="2919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384"/>
                    <p:cNvSpPr/>
                    <p:nvPr/>
                  </p:nvSpPr>
                  <p:spPr>
                    <a:xfrm>
                      <a:off x="9946881" y="5635928"/>
                      <a:ext cx="26005" cy="34634"/>
                    </a:xfrm>
                    <a:custGeom>
                      <a:rect b="b" l="l" r="r" t="t"/>
                      <a:pathLst>
                        <a:path extrusionOk="0" h="34634" w="26005">
                          <a:moveTo>
                            <a:pt x="0" y="28787"/>
                          </a:moveTo>
                          <a:lnTo>
                            <a:pt x="11196" y="34635"/>
                          </a:lnTo>
                          <a:cubicBezTo>
                            <a:pt x="16212" y="25007"/>
                            <a:pt x="21180" y="15356"/>
                            <a:pt x="26006" y="5634"/>
                          </a:cubicBezTo>
                          <a:lnTo>
                            <a:pt x="14715" y="0"/>
                          </a:lnTo>
                          <a:cubicBezTo>
                            <a:pt x="9913" y="9627"/>
                            <a:pt x="4968" y="19231"/>
                            <a:pt x="0" y="2878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384"/>
                    <p:cNvSpPr/>
                    <p:nvPr/>
                  </p:nvSpPr>
                  <p:spPr>
                    <a:xfrm>
                      <a:off x="9923989" y="5678692"/>
                      <a:ext cx="26624" cy="34539"/>
                    </a:xfrm>
                    <a:custGeom>
                      <a:rect b="b" l="l" r="r" t="t"/>
                      <a:pathLst>
                        <a:path extrusionOk="0" h="34539" w="26624">
                          <a:moveTo>
                            <a:pt x="0" y="28383"/>
                          </a:moveTo>
                          <a:lnTo>
                            <a:pt x="11030" y="34540"/>
                          </a:lnTo>
                          <a:cubicBezTo>
                            <a:pt x="16331" y="25055"/>
                            <a:pt x="21513" y="15523"/>
                            <a:pt x="26624" y="5943"/>
                          </a:cubicBezTo>
                          <a:lnTo>
                            <a:pt x="15475" y="0"/>
                          </a:lnTo>
                          <a:cubicBezTo>
                            <a:pt x="10412" y="9509"/>
                            <a:pt x="5277" y="18969"/>
                            <a:pt x="0" y="2838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384"/>
                    <p:cNvSpPr/>
                    <p:nvPr/>
                  </p:nvSpPr>
                  <p:spPr>
                    <a:xfrm>
                      <a:off x="9899957" y="5720863"/>
                      <a:ext cx="27242" cy="34396"/>
                    </a:xfrm>
                    <a:custGeom>
                      <a:rect b="b" l="l" r="r" t="t"/>
                      <a:pathLst>
                        <a:path extrusionOk="0" h="34396" w="27242">
                          <a:moveTo>
                            <a:pt x="0" y="27955"/>
                          </a:moveTo>
                          <a:lnTo>
                            <a:pt x="10864" y="34397"/>
                          </a:lnTo>
                          <a:cubicBezTo>
                            <a:pt x="16402" y="25055"/>
                            <a:pt x="21870" y="15689"/>
                            <a:pt x="27242" y="6252"/>
                          </a:cubicBezTo>
                          <a:lnTo>
                            <a:pt x="16260" y="0"/>
                          </a:lnTo>
                          <a:cubicBezTo>
                            <a:pt x="10935" y="9366"/>
                            <a:pt x="5515" y="18684"/>
                            <a:pt x="0" y="2795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384"/>
                    <p:cNvSpPr/>
                    <p:nvPr/>
                  </p:nvSpPr>
                  <p:spPr>
                    <a:xfrm>
                      <a:off x="9874830" y="5762391"/>
                      <a:ext cx="27812" cy="34230"/>
                    </a:xfrm>
                    <a:custGeom>
                      <a:rect b="b" l="l" r="r" t="t"/>
                      <a:pathLst>
                        <a:path extrusionOk="0" h="34230" w="27812">
                          <a:moveTo>
                            <a:pt x="0" y="27480"/>
                          </a:moveTo>
                          <a:lnTo>
                            <a:pt x="10673" y="34231"/>
                          </a:lnTo>
                          <a:cubicBezTo>
                            <a:pt x="16473" y="25055"/>
                            <a:pt x="22155" y="15808"/>
                            <a:pt x="27812" y="6537"/>
                          </a:cubicBezTo>
                          <a:lnTo>
                            <a:pt x="17020" y="0"/>
                          </a:lnTo>
                          <a:cubicBezTo>
                            <a:pt x="11410" y="9199"/>
                            <a:pt x="5753" y="18375"/>
                            <a:pt x="0" y="2748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4" name="Google Shape;3154;p384"/>
                  <p:cNvGrpSpPr/>
                  <p:nvPr/>
                </p:nvGrpSpPr>
                <p:grpSpPr>
                  <a:xfrm>
                    <a:off x="9668947" y="5803206"/>
                    <a:ext cx="207975" cy="261580"/>
                    <a:chOff x="9668947" y="5803206"/>
                    <a:chExt cx="207975" cy="261580"/>
                  </a:xfrm>
                </p:grpSpPr>
                <p:sp>
                  <p:nvSpPr>
                    <p:cNvPr id="3155" name="Google Shape;3155;p384"/>
                    <p:cNvSpPr/>
                    <p:nvPr/>
                  </p:nvSpPr>
                  <p:spPr>
                    <a:xfrm>
                      <a:off x="9848563" y="5803206"/>
                      <a:ext cx="28359" cy="34064"/>
                    </a:xfrm>
                    <a:custGeom>
                      <a:rect b="b" l="l" r="r" t="t"/>
                      <a:pathLst>
                        <a:path extrusionOk="0" h="34064" w="28359">
                          <a:moveTo>
                            <a:pt x="0" y="27028"/>
                          </a:moveTo>
                          <a:lnTo>
                            <a:pt x="10483" y="34064"/>
                          </a:lnTo>
                          <a:cubicBezTo>
                            <a:pt x="16521" y="25055"/>
                            <a:pt x="22488" y="15974"/>
                            <a:pt x="28359" y="6846"/>
                          </a:cubicBezTo>
                          <a:lnTo>
                            <a:pt x="17734" y="0"/>
                          </a:lnTo>
                          <a:cubicBezTo>
                            <a:pt x="11909" y="9081"/>
                            <a:pt x="5990" y="18066"/>
                            <a:pt x="0" y="2702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384"/>
                    <p:cNvSpPr/>
                    <p:nvPr/>
                  </p:nvSpPr>
                  <p:spPr>
                    <a:xfrm>
                      <a:off x="9821202" y="5843356"/>
                      <a:ext cx="28905" cy="33850"/>
                    </a:xfrm>
                    <a:custGeom>
                      <a:rect b="b" l="l" r="r" t="t"/>
                      <a:pathLst>
                        <a:path extrusionOk="0" h="33850" w="28905">
                          <a:moveTo>
                            <a:pt x="0" y="26529"/>
                          </a:moveTo>
                          <a:lnTo>
                            <a:pt x="10293" y="33850"/>
                          </a:lnTo>
                          <a:cubicBezTo>
                            <a:pt x="16569" y="25007"/>
                            <a:pt x="22773" y="16093"/>
                            <a:pt x="28906" y="7131"/>
                          </a:cubicBezTo>
                          <a:lnTo>
                            <a:pt x="18470" y="0"/>
                          </a:lnTo>
                          <a:cubicBezTo>
                            <a:pt x="12409" y="8890"/>
                            <a:pt x="6252" y="17733"/>
                            <a:pt x="0" y="2652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384"/>
                    <p:cNvSpPr/>
                    <p:nvPr/>
                  </p:nvSpPr>
                  <p:spPr>
                    <a:xfrm>
                      <a:off x="9792796" y="5882721"/>
                      <a:ext cx="29428" cy="33612"/>
                    </a:xfrm>
                    <a:custGeom>
                      <a:rect b="b" l="l" r="r" t="t"/>
                      <a:pathLst>
                        <a:path extrusionOk="0" h="33612" w="29428">
                          <a:moveTo>
                            <a:pt x="0" y="26030"/>
                          </a:moveTo>
                          <a:lnTo>
                            <a:pt x="10103" y="33613"/>
                          </a:lnTo>
                          <a:cubicBezTo>
                            <a:pt x="16616" y="24936"/>
                            <a:pt x="23082" y="16212"/>
                            <a:pt x="29429" y="7393"/>
                          </a:cubicBezTo>
                          <a:lnTo>
                            <a:pt x="19207" y="0"/>
                          </a:lnTo>
                          <a:cubicBezTo>
                            <a:pt x="12884" y="8748"/>
                            <a:pt x="6490" y="17425"/>
                            <a:pt x="0" y="2603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384"/>
                    <p:cNvSpPr/>
                    <p:nvPr/>
                  </p:nvSpPr>
                  <p:spPr>
                    <a:xfrm>
                      <a:off x="9763343" y="5921373"/>
                      <a:ext cx="29904" cy="33351"/>
                    </a:xfrm>
                    <a:custGeom>
                      <a:rect b="b" l="l" r="r" t="t"/>
                      <a:pathLst>
                        <a:path extrusionOk="0" h="33351" w="29904">
                          <a:moveTo>
                            <a:pt x="0" y="25483"/>
                          </a:moveTo>
                          <a:lnTo>
                            <a:pt x="9889" y="33351"/>
                          </a:lnTo>
                          <a:cubicBezTo>
                            <a:pt x="16640" y="24865"/>
                            <a:pt x="23320" y="16283"/>
                            <a:pt x="29904" y="7678"/>
                          </a:cubicBezTo>
                          <a:lnTo>
                            <a:pt x="19873" y="0"/>
                          </a:lnTo>
                          <a:cubicBezTo>
                            <a:pt x="13336" y="8534"/>
                            <a:pt x="6704" y="17044"/>
                            <a:pt x="0" y="2548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384"/>
                    <p:cNvSpPr/>
                    <p:nvPr/>
                  </p:nvSpPr>
                  <p:spPr>
                    <a:xfrm>
                      <a:off x="9732868" y="5959194"/>
                      <a:ext cx="30403" cy="33065"/>
                    </a:xfrm>
                    <a:custGeom>
                      <a:rect b="b" l="l" r="r" t="t"/>
                      <a:pathLst>
                        <a:path extrusionOk="0" h="33065" w="30403">
                          <a:moveTo>
                            <a:pt x="0" y="24936"/>
                          </a:moveTo>
                          <a:lnTo>
                            <a:pt x="9675" y="33066"/>
                          </a:lnTo>
                          <a:cubicBezTo>
                            <a:pt x="16664" y="24746"/>
                            <a:pt x="23581" y="16378"/>
                            <a:pt x="30403" y="7940"/>
                          </a:cubicBezTo>
                          <a:lnTo>
                            <a:pt x="20586" y="0"/>
                          </a:lnTo>
                          <a:cubicBezTo>
                            <a:pt x="13787" y="8391"/>
                            <a:pt x="6941" y="16687"/>
                            <a:pt x="0" y="2493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384"/>
                    <p:cNvSpPr/>
                    <p:nvPr/>
                  </p:nvSpPr>
                  <p:spPr>
                    <a:xfrm>
                      <a:off x="9701395" y="5996229"/>
                      <a:ext cx="30831" cy="32756"/>
                    </a:xfrm>
                    <a:custGeom>
                      <a:rect b="b" l="l" r="r" t="t"/>
                      <a:pathLst>
                        <a:path extrusionOk="0" h="32756" w="30831">
                          <a:moveTo>
                            <a:pt x="0" y="24366"/>
                          </a:moveTo>
                          <a:lnTo>
                            <a:pt x="9437" y="32757"/>
                          </a:lnTo>
                          <a:cubicBezTo>
                            <a:pt x="16640" y="24627"/>
                            <a:pt x="23771" y="16450"/>
                            <a:pt x="30831" y="8201"/>
                          </a:cubicBezTo>
                          <a:lnTo>
                            <a:pt x="21228" y="0"/>
                          </a:lnTo>
                          <a:cubicBezTo>
                            <a:pt x="14239" y="8177"/>
                            <a:pt x="7155" y="16307"/>
                            <a:pt x="0" y="2436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384"/>
                    <p:cNvSpPr/>
                    <p:nvPr/>
                  </p:nvSpPr>
                  <p:spPr>
                    <a:xfrm>
                      <a:off x="9668947" y="6032362"/>
                      <a:ext cx="31259" cy="32424"/>
                    </a:xfrm>
                    <a:custGeom>
                      <a:rect b="b" l="l" r="r" t="t"/>
                      <a:pathLst>
                        <a:path extrusionOk="0" h="32424" w="31259">
                          <a:moveTo>
                            <a:pt x="0" y="23795"/>
                          </a:moveTo>
                          <a:lnTo>
                            <a:pt x="9223" y="32424"/>
                          </a:lnTo>
                          <a:cubicBezTo>
                            <a:pt x="16664" y="24508"/>
                            <a:pt x="23985" y="16521"/>
                            <a:pt x="31259" y="8462"/>
                          </a:cubicBezTo>
                          <a:lnTo>
                            <a:pt x="21893" y="0"/>
                          </a:lnTo>
                          <a:cubicBezTo>
                            <a:pt x="14667" y="8011"/>
                            <a:pt x="7369" y="15950"/>
                            <a:pt x="0" y="2379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2" name="Google Shape;3162;p384"/>
                  <p:cNvGrpSpPr/>
                  <p:nvPr/>
                </p:nvGrpSpPr>
                <p:grpSpPr>
                  <a:xfrm>
                    <a:off x="9416615" y="6067638"/>
                    <a:ext cx="250597" cy="221524"/>
                    <a:chOff x="9416615" y="6067638"/>
                    <a:chExt cx="250597" cy="221524"/>
                  </a:xfrm>
                </p:grpSpPr>
                <p:sp>
                  <p:nvSpPr>
                    <p:cNvPr id="3163" name="Google Shape;3163;p384"/>
                    <p:cNvSpPr/>
                    <p:nvPr/>
                  </p:nvSpPr>
                  <p:spPr>
                    <a:xfrm>
                      <a:off x="9635549" y="6067638"/>
                      <a:ext cx="31663" cy="32091"/>
                    </a:xfrm>
                    <a:custGeom>
                      <a:rect b="b" l="l" r="r" t="t"/>
                      <a:pathLst>
                        <a:path extrusionOk="0" h="32091" w="31663">
                          <a:moveTo>
                            <a:pt x="0" y="23225"/>
                          </a:moveTo>
                          <a:lnTo>
                            <a:pt x="8986" y="32091"/>
                          </a:lnTo>
                          <a:cubicBezTo>
                            <a:pt x="16616" y="24366"/>
                            <a:pt x="24176" y="16592"/>
                            <a:pt x="31664" y="8724"/>
                          </a:cubicBezTo>
                          <a:lnTo>
                            <a:pt x="22535" y="0"/>
                          </a:lnTo>
                          <a:cubicBezTo>
                            <a:pt x="15095" y="7821"/>
                            <a:pt x="7583" y="15570"/>
                            <a:pt x="0" y="2322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384"/>
                    <p:cNvSpPr/>
                    <p:nvPr/>
                  </p:nvSpPr>
                  <p:spPr>
                    <a:xfrm>
                      <a:off x="9601223" y="6102059"/>
                      <a:ext cx="32043" cy="31710"/>
                    </a:xfrm>
                    <a:custGeom>
                      <a:rect b="b" l="l" r="r" t="t"/>
                      <a:pathLst>
                        <a:path extrusionOk="0" h="31710" w="32043">
                          <a:moveTo>
                            <a:pt x="0" y="22583"/>
                          </a:moveTo>
                          <a:lnTo>
                            <a:pt x="8724" y="31711"/>
                          </a:lnTo>
                          <a:cubicBezTo>
                            <a:pt x="16569" y="24199"/>
                            <a:pt x="24342" y="16616"/>
                            <a:pt x="32044" y="8962"/>
                          </a:cubicBezTo>
                          <a:lnTo>
                            <a:pt x="23153" y="0"/>
                          </a:lnTo>
                          <a:cubicBezTo>
                            <a:pt x="15499" y="7607"/>
                            <a:pt x="7797" y="15142"/>
                            <a:pt x="0" y="2258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384"/>
                    <p:cNvSpPr/>
                    <p:nvPr/>
                  </p:nvSpPr>
                  <p:spPr>
                    <a:xfrm>
                      <a:off x="9565994" y="6135505"/>
                      <a:ext cx="32400" cy="31306"/>
                    </a:xfrm>
                    <a:custGeom>
                      <a:rect b="b" l="l" r="r" t="t"/>
                      <a:pathLst>
                        <a:path extrusionOk="0" h="31306" w="32400">
                          <a:moveTo>
                            <a:pt x="0" y="21965"/>
                          </a:moveTo>
                          <a:lnTo>
                            <a:pt x="8487" y="31307"/>
                          </a:lnTo>
                          <a:cubicBezTo>
                            <a:pt x="16521" y="24009"/>
                            <a:pt x="24508" y="16640"/>
                            <a:pt x="32400" y="9199"/>
                          </a:cubicBezTo>
                          <a:lnTo>
                            <a:pt x="23747" y="0"/>
                          </a:lnTo>
                          <a:cubicBezTo>
                            <a:pt x="15927" y="7417"/>
                            <a:pt x="7987" y="14714"/>
                            <a:pt x="0" y="2196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384"/>
                    <p:cNvSpPr/>
                    <p:nvPr/>
                  </p:nvSpPr>
                  <p:spPr>
                    <a:xfrm>
                      <a:off x="9529909" y="6168048"/>
                      <a:ext cx="32733" cy="30878"/>
                    </a:xfrm>
                    <a:custGeom>
                      <a:rect b="b" l="l" r="r" t="t"/>
                      <a:pathLst>
                        <a:path extrusionOk="0" h="30878" w="32733">
                          <a:moveTo>
                            <a:pt x="0" y="21299"/>
                          </a:moveTo>
                          <a:lnTo>
                            <a:pt x="8225" y="30879"/>
                          </a:lnTo>
                          <a:cubicBezTo>
                            <a:pt x="16473" y="23819"/>
                            <a:pt x="24627" y="16664"/>
                            <a:pt x="32733" y="9437"/>
                          </a:cubicBezTo>
                          <a:lnTo>
                            <a:pt x="24342" y="0"/>
                          </a:lnTo>
                          <a:cubicBezTo>
                            <a:pt x="16283" y="7179"/>
                            <a:pt x="8177" y="14287"/>
                            <a:pt x="0" y="2129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384"/>
                    <p:cNvSpPr/>
                    <p:nvPr/>
                  </p:nvSpPr>
                  <p:spPr>
                    <a:xfrm>
                      <a:off x="9492969" y="6199593"/>
                      <a:ext cx="33042" cy="30427"/>
                    </a:xfrm>
                    <a:custGeom>
                      <a:rect b="b" l="l" r="r" t="t"/>
                      <a:pathLst>
                        <a:path extrusionOk="0" h="30427" w="33042">
                          <a:moveTo>
                            <a:pt x="0" y="20633"/>
                          </a:moveTo>
                          <a:lnTo>
                            <a:pt x="7963" y="30427"/>
                          </a:lnTo>
                          <a:cubicBezTo>
                            <a:pt x="16378" y="23581"/>
                            <a:pt x="24746" y="16664"/>
                            <a:pt x="33042" y="9651"/>
                          </a:cubicBezTo>
                          <a:lnTo>
                            <a:pt x="24888" y="0"/>
                          </a:lnTo>
                          <a:cubicBezTo>
                            <a:pt x="16664" y="6965"/>
                            <a:pt x="8344" y="13835"/>
                            <a:pt x="0" y="2063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384"/>
                    <p:cNvSpPr/>
                    <p:nvPr/>
                  </p:nvSpPr>
                  <p:spPr>
                    <a:xfrm>
                      <a:off x="9455196" y="6230163"/>
                      <a:ext cx="33327" cy="29951"/>
                    </a:xfrm>
                    <a:custGeom>
                      <a:rect b="b" l="l" r="r" t="t"/>
                      <a:pathLst>
                        <a:path extrusionOk="0" h="29951" w="33327">
                          <a:moveTo>
                            <a:pt x="0" y="19944"/>
                          </a:moveTo>
                          <a:lnTo>
                            <a:pt x="7702" y="29952"/>
                          </a:lnTo>
                          <a:cubicBezTo>
                            <a:pt x="16307" y="23343"/>
                            <a:pt x="24841" y="16640"/>
                            <a:pt x="33327" y="9865"/>
                          </a:cubicBezTo>
                          <a:lnTo>
                            <a:pt x="25459" y="0"/>
                          </a:lnTo>
                          <a:cubicBezTo>
                            <a:pt x="16997" y="6727"/>
                            <a:pt x="8534" y="13383"/>
                            <a:pt x="0" y="1994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384"/>
                    <p:cNvSpPr/>
                    <p:nvPr/>
                  </p:nvSpPr>
                  <p:spPr>
                    <a:xfrm>
                      <a:off x="9416615" y="6259710"/>
                      <a:ext cx="33565" cy="29452"/>
                    </a:xfrm>
                    <a:custGeom>
                      <a:rect b="b" l="l" r="r" t="t"/>
                      <a:pathLst>
                        <a:path extrusionOk="0" h="29452" w="33565">
                          <a:moveTo>
                            <a:pt x="0" y="19231"/>
                          </a:moveTo>
                          <a:lnTo>
                            <a:pt x="7417" y="29452"/>
                          </a:lnTo>
                          <a:cubicBezTo>
                            <a:pt x="16188" y="23058"/>
                            <a:pt x="24936" y="16616"/>
                            <a:pt x="33565" y="10079"/>
                          </a:cubicBezTo>
                          <a:lnTo>
                            <a:pt x="25958" y="0"/>
                          </a:lnTo>
                          <a:cubicBezTo>
                            <a:pt x="17400" y="6490"/>
                            <a:pt x="8724" y="12884"/>
                            <a:pt x="0" y="1923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0" name="Google Shape;3170;p384"/>
                  <p:cNvGrpSpPr/>
                  <p:nvPr/>
                </p:nvGrpSpPr>
                <p:grpSpPr>
                  <a:xfrm>
                    <a:off x="9126796" y="6288212"/>
                    <a:ext cx="284327" cy="173316"/>
                    <a:chOff x="9126796" y="6288212"/>
                    <a:chExt cx="284327" cy="173316"/>
                  </a:xfrm>
                </p:grpSpPr>
                <p:sp>
                  <p:nvSpPr>
                    <p:cNvPr id="3171" name="Google Shape;3171;p384"/>
                    <p:cNvSpPr/>
                    <p:nvPr/>
                  </p:nvSpPr>
                  <p:spPr>
                    <a:xfrm>
                      <a:off x="9377297" y="6288212"/>
                      <a:ext cx="33826" cy="28929"/>
                    </a:xfrm>
                    <a:custGeom>
                      <a:rect b="b" l="l" r="r" t="t"/>
                      <a:pathLst>
                        <a:path extrusionOk="0" h="28929" w="33826">
                          <a:moveTo>
                            <a:pt x="0" y="18518"/>
                          </a:moveTo>
                          <a:lnTo>
                            <a:pt x="7155" y="28929"/>
                          </a:lnTo>
                          <a:cubicBezTo>
                            <a:pt x="16117" y="22797"/>
                            <a:pt x="24984" y="16545"/>
                            <a:pt x="33826" y="10269"/>
                          </a:cubicBezTo>
                          <a:lnTo>
                            <a:pt x="26505" y="0"/>
                          </a:lnTo>
                          <a:cubicBezTo>
                            <a:pt x="17710" y="6228"/>
                            <a:pt x="8890" y="12432"/>
                            <a:pt x="0" y="1851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384"/>
                    <p:cNvSpPr/>
                    <p:nvPr/>
                  </p:nvSpPr>
                  <p:spPr>
                    <a:xfrm>
                      <a:off x="9337219" y="6315596"/>
                      <a:ext cx="34040" cy="28430"/>
                    </a:xfrm>
                    <a:custGeom>
                      <a:rect b="b" l="l" r="r" t="t"/>
                      <a:pathLst>
                        <a:path extrusionOk="0" h="28430" w="34040">
                          <a:moveTo>
                            <a:pt x="0" y="17828"/>
                          </a:moveTo>
                          <a:lnTo>
                            <a:pt x="6870" y="28431"/>
                          </a:lnTo>
                          <a:cubicBezTo>
                            <a:pt x="15974" y="22535"/>
                            <a:pt x="25055" y="16569"/>
                            <a:pt x="34041" y="10483"/>
                          </a:cubicBezTo>
                          <a:lnTo>
                            <a:pt x="26980" y="0"/>
                          </a:lnTo>
                          <a:cubicBezTo>
                            <a:pt x="18042" y="6062"/>
                            <a:pt x="9033" y="11981"/>
                            <a:pt x="0" y="1782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384"/>
                    <p:cNvSpPr/>
                    <p:nvPr/>
                  </p:nvSpPr>
                  <p:spPr>
                    <a:xfrm>
                      <a:off x="9296427" y="6341983"/>
                      <a:ext cx="34206" cy="27859"/>
                    </a:xfrm>
                    <a:custGeom>
                      <a:rect b="b" l="l" r="r" t="t"/>
                      <a:pathLst>
                        <a:path extrusionOk="0" h="27859" w="34206">
                          <a:moveTo>
                            <a:pt x="0" y="17068"/>
                          </a:moveTo>
                          <a:lnTo>
                            <a:pt x="6561" y="27860"/>
                          </a:lnTo>
                          <a:cubicBezTo>
                            <a:pt x="15832" y="22226"/>
                            <a:pt x="25055" y="16473"/>
                            <a:pt x="34207" y="10673"/>
                          </a:cubicBezTo>
                          <a:lnTo>
                            <a:pt x="27432" y="0"/>
                          </a:lnTo>
                          <a:cubicBezTo>
                            <a:pt x="18352" y="5752"/>
                            <a:pt x="9223" y="11458"/>
                            <a:pt x="0" y="1706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384"/>
                    <p:cNvSpPr/>
                    <p:nvPr/>
                  </p:nvSpPr>
                  <p:spPr>
                    <a:xfrm>
                      <a:off x="9254970" y="6367228"/>
                      <a:ext cx="34396" cy="27265"/>
                    </a:xfrm>
                    <a:custGeom>
                      <a:rect b="b" l="l" r="r" t="t"/>
                      <a:pathLst>
                        <a:path extrusionOk="0" h="27265" w="34396">
                          <a:moveTo>
                            <a:pt x="0" y="16307"/>
                          </a:moveTo>
                          <a:lnTo>
                            <a:pt x="6276" y="27266"/>
                          </a:lnTo>
                          <a:cubicBezTo>
                            <a:pt x="15689" y="21869"/>
                            <a:pt x="25079" y="16402"/>
                            <a:pt x="34397" y="10840"/>
                          </a:cubicBezTo>
                          <a:lnTo>
                            <a:pt x="27931" y="0"/>
                          </a:lnTo>
                          <a:cubicBezTo>
                            <a:pt x="18660" y="5515"/>
                            <a:pt x="9342" y="10935"/>
                            <a:pt x="0" y="1630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384"/>
                    <p:cNvSpPr/>
                    <p:nvPr/>
                  </p:nvSpPr>
                  <p:spPr>
                    <a:xfrm>
                      <a:off x="9212848" y="6391332"/>
                      <a:ext cx="34515" cy="26671"/>
                    </a:xfrm>
                    <a:custGeom>
                      <a:rect b="b" l="l" r="r" t="t"/>
                      <a:pathLst>
                        <a:path extrusionOk="0" h="26671" w="34515">
                          <a:moveTo>
                            <a:pt x="0" y="15546"/>
                          </a:moveTo>
                          <a:lnTo>
                            <a:pt x="5967" y="26671"/>
                          </a:lnTo>
                          <a:cubicBezTo>
                            <a:pt x="15546" y="21537"/>
                            <a:pt x="25055" y="16307"/>
                            <a:pt x="34516" y="11006"/>
                          </a:cubicBezTo>
                          <a:lnTo>
                            <a:pt x="28335" y="0"/>
                          </a:lnTo>
                          <a:cubicBezTo>
                            <a:pt x="18946" y="5253"/>
                            <a:pt x="9509" y="10459"/>
                            <a:pt x="0" y="1554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384"/>
                    <p:cNvSpPr/>
                    <p:nvPr/>
                  </p:nvSpPr>
                  <p:spPr>
                    <a:xfrm>
                      <a:off x="9170107" y="6414319"/>
                      <a:ext cx="34610" cy="26053"/>
                    </a:xfrm>
                    <a:custGeom>
                      <a:rect b="b" l="l" r="r" t="t"/>
                      <a:pathLst>
                        <a:path extrusionOk="0" h="26053" w="34610">
                          <a:moveTo>
                            <a:pt x="0" y="14762"/>
                          </a:moveTo>
                          <a:lnTo>
                            <a:pt x="5658" y="26054"/>
                          </a:lnTo>
                          <a:cubicBezTo>
                            <a:pt x="15356" y="21180"/>
                            <a:pt x="25031" y="16236"/>
                            <a:pt x="34611" y="11173"/>
                          </a:cubicBezTo>
                          <a:lnTo>
                            <a:pt x="28739" y="0"/>
                          </a:lnTo>
                          <a:cubicBezTo>
                            <a:pt x="19231" y="5016"/>
                            <a:pt x="9627" y="9913"/>
                            <a:pt x="0" y="1476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384"/>
                    <p:cNvSpPr/>
                    <p:nvPr/>
                  </p:nvSpPr>
                  <p:spPr>
                    <a:xfrm>
                      <a:off x="9126796" y="6436117"/>
                      <a:ext cx="34706" cy="25411"/>
                    </a:xfrm>
                    <a:custGeom>
                      <a:rect b="b" l="l" r="r" t="t"/>
                      <a:pathLst>
                        <a:path extrusionOk="0" h="25411" w="34706">
                          <a:moveTo>
                            <a:pt x="0" y="13978"/>
                          </a:moveTo>
                          <a:lnTo>
                            <a:pt x="5349" y="25411"/>
                          </a:lnTo>
                          <a:cubicBezTo>
                            <a:pt x="15190" y="20824"/>
                            <a:pt x="24960" y="16093"/>
                            <a:pt x="34706" y="11339"/>
                          </a:cubicBezTo>
                          <a:lnTo>
                            <a:pt x="29144" y="0"/>
                          </a:lnTo>
                          <a:cubicBezTo>
                            <a:pt x="19469" y="4730"/>
                            <a:pt x="9770" y="9413"/>
                            <a:pt x="0" y="1397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8" name="Google Shape;3178;p384"/>
                  <p:cNvGrpSpPr/>
                  <p:nvPr/>
                </p:nvGrpSpPr>
                <p:grpSpPr>
                  <a:xfrm>
                    <a:off x="8809734" y="6456750"/>
                    <a:ext cx="307957" cy="118500"/>
                    <a:chOff x="8809734" y="6456750"/>
                    <a:chExt cx="307957" cy="118500"/>
                  </a:xfrm>
                </p:grpSpPr>
                <p:sp>
                  <p:nvSpPr>
                    <p:cNvPr id="3179" name="Google Shape;3179;p384"/>
                    <p:cNvSpPr/>
                    <p:nvPr/>
                  </p:nvSpPr>
                  <p:spPr>
                    <a:xfrm>
                      <a:off x="9082914" y="6456750"/>
                      <a:ext cx="34777" cy="24745"/>
                    </a:xfrm>
                    <a:custGeom>
                      <a:rect b="b" l="l" r="r" t="t"/>
                      <a:pathLst>
                        <a:path extrusionOk="0" h="24745" w="34777">
                          <a:moveTo>
                            <a:pt x="0" y="13169"/>
                          </a:moveTo>
                          <a:lnTo>
                            <a:pt x="5040" y="24746"/>
                          </a:lnTo>
                          <a:cubicBezTo>
                            <a:pt x="15000" y="20396"/>
                            <a:pt x="24912" y="15998"/>
                            <a:pt x="34777" y="11482"/>
                          </a:cubicBezTo>
                          <a:lnTo>
                            <a:pt x="29524" y="0"/>
                          </a:lnTo>
                          <a:cubicBezTo>
                            <a:pt x="19730" y="4493"/>
                            <a:pt x="9865" y="8843"/>
                            <a:pt x="0" y="1316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384"/>
                    <p:cNvSpPr/>
                    <p:nvPr/>
                  </p:nvSpPr>
                  <p:spPr>
                    <a:xfrm>
                      <a:off x="9038509" y="6476172"/>
                      <a:ext cx="34824" cy="24080"/>
                    </a:xfrm>
                    <a:custGeom>
                      <a:rect b="b" l="l" r="r" t="t"/>
                      <a:pathLst>
                        <a:path extrusionOk="0" h="24080" w="34824">
                          <a:moveTo>
                            <a:pt x="0" y="12361"/>
                          </a:moveTo>
                          <a:lnTo>
                            <a:pt x="4731" y="24080"/>
                          </a:lnTo>
                          <a:cubicBezTo>
                            <a:pt x="14810" y="20039"/>
                            <a:pt x="24817" y="15856"/>
                            <a:pt x="34825" y="11624"/>
                          </a:cubicBezTo>
                          <a:lnTo>
                            <a:pt x="29881" y="0"/>
                          </a:lnTo>
                          <a:cubicBezTo>
                            <a:pt x="19944" y="4184"/>
                            <a:pt x="9984" y="8344"/>
                            <a:pt x="0" y="1236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384"/>
                    <p:cNvSpPr/>
                    <p:nvPr/>
                  </p:nvSpPr>
                  <p:spPr>
                    <a:xfrm>
                      <a:off x="8993605" y="6494404"/>
                      <a:ext cx="34824" cy="23367"/>
                    </a:xfrm>
                    <a:custGeom>
                      <a:rect b="b" l="l" r="r" t="t"/>
                      <a:pathLst>
                        <a:path extrusionOk="0" h="23367" w="34824">
                          <a:moveTo>
                            <a:pt x="0" y="11529"/>
                          </a:moveTo>
                          <a:lnTo>
                            <a:pt x="4398" y="23367"/>
                          </a:lnTo>
                          <a:cubicBezTo>
                            <a:pt x="14572" y="19564"/>
                            <a:pt x="24722" y="15713"/>
                            <a:pt x="34825" y="11743"/>
                          </a:cubicBezTo>
                          <a:lnTo>
                            <a:pt x="30213" y="0"/>
                          </a:lnTo>
                          <a:cubicBezTo>
                            <a:pt x="20182" y="3922"/>
                            <a:pt x="10103" y="7749"/>
                            <a:pt x="0" y="1152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384"/>
                    <p:cNvSpPr/>
                    <p:nvPr/>
                  </p:nvSpPr>
                  <p:spPr>
                    <a:xfrm>
                      <a:off x="8948226" y="6511353"/>
                      <a:ext cx="34777" cy="22677"/>
                    </a:xfrm>
                    <a:custGeom>
                      <a:rect b="b" l="l" r="r" t="t"/>
                      <a:pathLst>
                        <a:path extrusionOk="0" h="22677" w="34777">
                          <a:moveTo>
                            <a:pt x="0" y="10721"/>
                          </a:moveTo>
                          <a:lnTo>
                            <a:pt x="4065" y="22678"/>
                          </a:lnTo>
                          <a:cubicBezTo>
                            <a:pt x="14334" y="19183"/>
                            <a:pt x="24580" y="15570"/>
                            <a:pt x="34777" y="11886"/>
                          </a:cubicBezTo>
                          <a:lnTo>
                            <a:pt x="30475" y="0"/>
                          </a:lnTo>
                          <a:cubicBezTo>
                            <a:pt x="20372" y="3661"/>
                            <a:pt x="10222" y="7274"/>
                            <a:pt x="0" y="1072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384"/>
                    <p:cNvSpPr/>
                    <p:nvPr/>
                  </p:nvSpPr>
                  <p:spPr>
                    <a:xfrm>
                      <a:off x="8902442" y="6527114"/>
                      <a:ext cx="34777" cy="21917"/>
                    </a:xfrm>
                    <a:custGeom>
                      <a:rect b="b" l="l" r="r" t="t"/>
                      <a:pathLst>
                        <a:path extrusionOk="0" h="21917" w="34777">
                          <a:moveTo>
                            <a:pt x="0" y="9865"/>
                          </a:moveTo>
                          <a:lnTo>
                            <a:pt x="3756" y="21917"/>
                          </a:lnTo>
                          <a:cubicBezTo>
                            <a:pt x="14120" y="18684"/>
                            <a:pt x="24461" y="15380"/>
                            <a:pt x="34777" y="11981"/>
                          </a:cubicBezTo>
                          <a:lnTo>
                            <a:pt x="30808" y="0"/>
                          </a:lnTo>
                          <a:cubicBezTo>
                            <a:pt x="20562" y="3399"/>
                            <a:pt x="10293" y="6656"/>
                            <a:pt x="0" y="986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384"/>
                    <p:cNvSpPr/>
                    <p:nvPr/>
                  </p:nvSpPr>
                  <p:spPr>
                    <a:xfrm>
                      <a:off x="8856255" y="6541590"/>
                      <a:ext cx="34706" cy="21180"/>
                    </a:xfrm>
                    <a:custGeom>
                      <a:rect b="b" l="l" r="r" t="t"/>
                      <a:pathLst>
                        <a:path extrusionOk="0" h="21180" w="34706">
                          <a:moveTo>
                            <a:pt x="0" y="9033"/>
                          </a:moveTo>
                          <a:lnTo>
                            <a:pt x="3423" y="21180"/>
                          </a:lnTo>
                          <a:cubicBezTo>
                            <a:pt x="13882" y="18256"/>
                            <a:pt x="24294" y="15214"/>
                            <a:pt x="34706" y="12100"/>
                          </a:cubicBezTo>
                          <a:lnTo>
                            <a:pt x="31069" y="0"/>
                          </a:lnTo>
                          <a:cubicBezTo>
                            <a:pt x="20728" y="3138"/>
                            <a:pt x="10388" y="6133"/>
                            <a:pt x="0" y="903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384"/>
                    <p:cNvSpPr/>
                    <p:nvPr/>
                  </p:nvSpPr>
                  <p:spPr>
                    <a:xfrm>
                      <a:off x="8809734" y="6554831"/>
                      <a:ext cx="34563" cy="20419"/>
                    </a:xfrm>
                    <a:custGeom>
                      <a:rect b="b" l="l" r="r" t="t"/>
                      <a:pathLst>
                        <a:path extrusionOk="0" h="20419" w="34563">
                          <a:moveTo>
                            <a:pt x="0" y="8177"/>
                          </a:moveTo>
                          <a:lnTo>
                            <a:pt x="3066" y="20420"/>
                          </a:lnTo>
                          <a:cubicBezTo>
                            <a:pt x="13597" y="17781"/>
                            <a:pt x="24080" y="15024"/>
                            <a:pt x="34563" y="12195"/>
                          </a:cubicBezTo>
                          <a:lnTo>
                            <a:pt x="31259" y="0"/>
                          </a:lnTo>
                          <a:cubicBezTo>
                            <a:pt x="20871" y="2829"/>
                            <a:pt x="10459" y="5563"/>
                            <a:pt x="0" y="817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6" name="Google Shape;3186;p384"/>
                  <p:cNvGrpSpPr/>
                  <p:nvPr/>
                </p:nvGrpSpPr>
                <p:grpSpPr>
                  <a:xfrm>
                    <a:off x="8476960" y="6566811"/>
                    <a:ext cx="320365" cy="59309"/>
                    <a:chOff x="8476960" y="6566811"/>
                    <a:chExt cx="320365" cy="59309"/>
                  </a:xfrm>
                </p:grpSpPr>
                <p:sp>
                  <p:nvSpPr>
                    <p:cNvPr id="3187" name="Google Shape;3187;p384"/>
                    <p:cNvSpPr/>
                    <p:nvPr/>
                  </p:nvSpPr>
                  <p:spPr>
                    <a:xfrm>
                      <a:off x="8762881" y="6566811"/>
                      <a:ext cx="34444" cy="19635"/>
                    </a:xfrm>
                    <a:custGeom>
                      <a:rect b="b" l="l" r="r" t="t"/>
                      <a:pathLst>
                        <a:path extrusionOk="0" h="19635" w="34444">
                          <a:moveTo>
                            <a:pt x="0" y="7298"/>
                          </a:moveTo>
                          <a:lnTo>
                            <a:pt x="2734" y="19635"/>
                          </a:lnTo>
                          <a:cubicBezTo>
                            <a:pt x="13336" y="17258"/>
                            <a:pt x="23914" y="14833"/>
                            <a:pt x="34445" y="12266"/>
                          </a:cubicBezTo>
                          <a:lnTo>
                            <a:pt x="31473" y="0"/>
                          </a:lnTo>
                          <a:cubicBezTo>
                            <a:pt x="21014" y="2520"/>
                            <a:pt x="10507" y="4944"/>
                            <a:pt x="0" y="729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384"/>
                    <p:cNvSpPr/>
                    <p:nvPr/>
                  </p:nvSpPr>
                  <p:spPr>
                    <a:xfrm>
                      <a:off x="8715719" y="6577461"/>
                      <a:ext cx="34301" cy="18850"/>
                    </a:xfrm>
                    <a:custGeom>
                      <a:rect b="b" l="l" r="r" t="t"/>
                      <a:pathLst>
                        <a:path extrusionOk="0" h="18850" w="34301">
                          <a:moveTo>
                            <a:pt x="0" y="6442"/>
                          </a:moveTo>
                          <a:lnTo>
                            <a:pt x="2401" y="18851"/>
                          </a:lnTo>
                          <a:cubicBezTo>
                            <a:pt x="13050" y="16806"/>
                            <a:pt x="23700" y="14619"/>
                            <a:pt x="34302" y="12361"/>
                          </a:cubicBezTo>
                          <a:lnTo>
                            <a:pt x="31663" y="0"/>
                          </a:lnTo>
                          <a:cubicBezTo>
                            <a:pt x="21156" y="2235"/>
                            <a:pt x="10602" y="4421"/>
                            <a:pt x="0" y="644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384"/>
                    <p:cNvSpPr/>
                    <p:nvPr/>
                  </p:nvSpPr>
                  <p:spPr>
                    <a:xfrm>
                      <a:off x="8668343" y="6586875"/>
                      <a:ext cx="34135" cy="18018"/>
                    </a:xfrm>
                    <a:custGeom>
                      <a:rect b="b" l="l" r="r" t="t"/>
                      <a:pathLst>
                        <a:path extrusionOk="0" h="18018" w="34135">
                          <a:moveTo>
                            <a:pt x="0" y="5562"/>
                          </a:moveTo>
                          <a:lnTo>
                            <a:pt x="2068" y="18019"/>
                          </a:lnTo>
                          <a:cubicBezTo>
                            <a:pt x="12765" y="16236"/>
                            <a:pt x="23462" y="14358"/>
                            <a:pt x="34136" y="12409"/>
                          </a:cubicBezTo>
                          <a:lnTo>
                            <a:pt x="31854" y="0"/>
                          </a:lnTo>
                          <a:cubicBezTo>
                            <a:pt x="21252" y="1925"/>
                            <a:pt x="10626" y="3780"/>
                            <a:pt x="0" y="556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384"/>
                    <p:cNvSpPr/>
                    <p:nvPr/>
                  </p:nvSpPr>
                  <p:spPr>
                    <a:xfrm>
                      <a:off x="8620729" y="6594933"/>
                      <a:ext cx="33921" cy="17210"/>
                    </a:xfrm>
                    <a:custGeom>
                      <a:rect b="b" l="l" r="r" t="t"/>
                      <a:pathLst>
                        <a:path extrusionOk="0" h="17210" w="33921">
                          <a:moveTo>
                            <a:pt x="0" y="4707"/>
                          </a:moveTo>
                          <a:lnTo>
                            <a:pt x="1711" y="17210"/>
                          </a:lnTo>
                          <a:cubicBezTo>
                            <a:pt x="12456" y="15737"/>
                            <a:pt x="23201" y="14168"/>
                            <a:pt x="33922" y="12480"/>
                          </a:cubicBezTo>
                          <a:lnTo>
                            <a:pt x="31972" y="0"/>
                          </a:lnTo>
                          <a:cubicBezTo>
                            <a:pt x="21323" y="1688"/>
                            <a:pt x="10673" y="3233"/>
                            <a:pt x="0" y="470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384"/>
                    <p:cNvSpPr/>
                    <p:nvPr/>
                  </p:nvSpPr>
                  <p:spPr>
                    <a:xfrm>
                      <a:off x="8572925" y="6601732"/>
                      <a:ext cx="33707" cy="16378"/>
                    </a:xfrm>
                    <a:custGeom>
                      <a:rect b="b" l="l" r="r" t="t"/>
                      <a:pathLst>
                        <a:path extrusionOk="0" h="16378" w="33707">
                          <a:moveTo>
                            <a:pt x="0" y="3827"/>
                          </a:moveTo>
                          <a:lnTo>
                            <a:pt x="1379" y="16378"/>
                          </a:lnTo>
                          <a:cubicBezTo>
                            <a:pt x="12171" y="15213"/>
                            <a:pt x="22939" y="13882"/>
                            <a:pt x="33708" y="12527"/>
                          </a:cubicBezTo>
                          <a:lnTo>
                            <a:pt x="32091" y="0"/>
                          </a:lnTo>
                          <a:cubicBezTo>
                            <a:pt x="21418" y="1379"/>
                            <a:pt x="10721" y="2662"/>
                            <a:pt x="0" y="382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384"/>
                    <p:cNvSpPr/>
                    <p:nvPr/>
                  </p:nvSpPr>
                  <p:spPr>
                    <a:xfrm>
                      <a:off x="8525002" y="6607223"/>
                      <a:ext cx="33470" cy="15546"/>
                    </a:xfrm>
                    <a:custGeom>
                      <a:rect b="b" l="l" r="r" t="t"/>
                      <a:pathLst>
                        <a:path extrusionOk="0" h="15546" w="33470">
                          <a:moveTo>
                            <a:pt x="0" y="2971"/>
                          </a:moveTo>
                          <a:lnTo>
                            <a:pt x="1046" y="15547"/>
                          </a:lnTo>
                          <a:cubicBezTo>
                            <a:pt x="11862" y="14643"/>
                            <a:pt x="22678" y="13645"/>
                            <a:pt x="33470" y="12575"/>
                          </a:cubicBezTo>
                          <a:lnTo>
                            <a:pt x="32186" y="0"/>
                          </a:lnTo>
                          <a:cubicBezTo>
                            <a:pt x="21466" y="1093"/>
                            <a:pt x="10745" y="2092"/>
                            <a:pt x="0" y="297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384"/>
                    <p:cNvSpPr/>
                    <p:nvPr/>
                  </p:nvSpPr>
                  <p:spPr>
                    <a:xfrm>
                      <a:off x="8476960" y="6611406"/>
                      <a:ext cx="33184" cy="14714"/>
                    </a:xfrm>
                    <a:custGeom>
                      <a:rect b="b" l="l" r="r" t="t"/>
                      <a:pathLst>
                        <a:path extrusionOk="0" h="14714" w="33184">
                          <a:moveTo>
                            <a:pt x="0" y="2116"/>
                          </a:moveTo>
                          <a:lnTo>
                            <a:pt x="689" y="14714"/>
                          </a:lnTo>
                          <a:cubicBezTo>
                            <a:pt x="11529" y="14097"/>
                            <a:pt x="22369" y="13431"/>
                            <a:pt x="33185" y="12599"/>
                          </a:cubicBezTo>
                          <a:lnTo>
                            <a:pt x="32258" y="0"/>
                          </a:lnTo>
                          <a:cubicBezTo>
                            <a:pt x="21513" y="832"/>
                            <a:pt x="10768" y="1498"/>
                            <a:pt x="0" y="211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4" name="Google Shape;3194;p384"/>
                  <p:cNvGrpSpPr/>
                  <p:nvPr/>
                </p:nvGrpSpPr>
                <p:grpSpPr>
                  <a:xfrm>
                    <a:off x="8138932" y="6600686"/>
                    <a:ext cx="322814" cy="28240"/>
                    <a:chOff x="8138932" y="6600686"/>
                    <a:chExt cx="322814" cy="28240"/>
                  </a:xfrm>
                </p:grpSpPr>
                <p:sp>
                  <p:nvSpPr>
                    <p:cNvPr id="3195" name="Google Shape;3195;p384"/>
                    <p:cNvSpPr/>
                    <p:nvPr/>
                  </p:nvSpPr>
                  <p:spPr>
                    <a:xfrm>
                      <a:off x="8428847" y="6614306"/>
                      <a:ext cx="32899" cy="13858"/>
                    </a:xfrm>
                    <a:custGeom>
                      <a:rect b="b" l="l" r="r" t="t"/>
                      <a:pathLst>
                        <a:path extrusionOk="0" h="13858" w="32899">
                          <a:moveTo>
                            <a:pt x="0" y="1236"/>
                          </a:moveTo>
                          <a:lnTo>
                            <a:pt x="357" y="13859"/>
                          </a:lnTo>
                          <a:cubicBezTo>
                            <a:pt x="11196" y="13550"/>
                            <a:pt x="22060" y="13146"/>
                            <a:pt x="32900" y="12623"/>
                          </a:cubicBezTo>
                          <a:lnTo>
                            <a:pt x="32305" y="0"/>
                          </a:lnTo>
                          <a:cubicBezTo>
                            <a:pt x="21537" y="523"/>
                            <a:pt x="10768" y="951"/>
                            <a:pt x="0" y="123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384"/>
                    <p:cNvSpPr/>
                    <p:nvPr/>
                  </p:nvSpPr>
                  <p:spPr>
                    <a:xfrm>
                      <a:off x="8380686" y="6615947"/>
                      <a:ext cx="32590" cy="12979"/>
                    </a:xfrm>
                    <a:custGeom>
                      <a:rect b="b" l="l" r="r" t="t"/>
                      <a:pathLst>
                        <a:path extrusionOk="0" h="12979" w="32590">
                          <a:moveTo>
                            <a:pt x="0" y="356"/>
                          </a:moveTo>
                          <a:lnTo>
                            <a:pt x="24" y="12979"/>
                          </a:lnTo>
                          <a:cubicBezTo>
                            <a:pt x="10887" y="12979"/>
                            <a:pt x="21727" y="12813"/>
                            <a:pt x="32590" y="12622"/>
                          </a:cubicBezTo>
                          <a:lnTo>
                            <a:pt x="32329" y="0"/>
                          </a:lnTo>
                          <a:cubicBezTo>
                            <a:pt x="21560" y="190"/>
                            <a:pt x="10792" y="356"/>
                            <a:pt x="0" y="35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384"/>
                    <p:cNvSpPr/>
                    <p:nvPr/>
                  </p:nvSpPr>
                  <p:spPr>
                    <a:xfrm>
                      <a:off x="8332241" y="6615756"/>
                      <a:ext cx="32661" cy="13121"/>
                    </a:xfrm>
                    <a:custGeom>
                      <a:rect b="b" l="l" r="r" t="t"/>
                      <a:pathLst>
                        <a:path extrusionOk="0" h="13121" w="32661">
                          <a:moveTo>
                            <a:pt x="309" y="0"/>
                          </a:moveTo>
                          <a:lnTo>
                            <a:pt x="0" y="12623"/>
                          </a:lnTo>
                          <a:cubicBezTo>
                            <a:pt x="10840" y="12884"/>
                            <a:pt x="21703" y="13050"/>
                            <a:pt x="32567" y="13122"/>
                          </a:cubicBezTo>
                          <a:lnTo>
                            <a:pt x="32662" y="499"/>
                          </a:lnTo>
                          <a:cubicBezTo>
                            <a:pt x="21846" y="428"/>
                            <a:pt x="11077" y="261"/>
                            <a:pt x="309"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384"/>
                    <p:cNvSpPr/>
                    <p:nvPr/>
                  </p:nvSpPr>
                  <p:spPr>
                    <a:xfrm>
                      <a:off x="8283771" y="6613926"/>
                      <a:ext cx="32946" cy="14001"/>
                    </a:xfrm>
                    <a:custGeom>
                      <a:rect b="b" l="l" r="r" t="t"/>
                      <a:pathLst>
                        <a:path extrusionOk="0" h="14001" w="32946">
                          <a:moveTo>
                            <a:pt x="642" y="0"/>
                          </a:moveTo>
                          <a:lnTo>
                            <a:pt x="0" y="12623"/>
                          </a:lnTo>
                          <a:cubicBezTo>
                            <a:pt x="10840" y="13169"/>
                            <a:pt x="21679" y="13645"/>
                            <a:pt x="32519" y="14001"/>
                          </a:cubicBezTo>
                          <a:lnTo>
                            <a:pt x="32947" y="1379"/>
                          </a:lnTo>
                          <a:cubicBezTo>
                            <a:pt x="22179" y="1022"/>
                            <a:pt x="11410" y="547"/>
                            <a:pt x="642"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384"/>
                    <p:cNvSpPr/>
                    <p:nvPr/>
                  </p:nvSpPr>
                  <p:spPr>
                    <a:xfrm>
                      <a:off x="8235373" y="6610812"/>
                      <a:ext cx="33256" cy="14857"/>
                    </a:xfrm>
                    <a:custGeom>
                      <a:rect b="b" l="l" r="r" t="t"/>
                      <a:pathLst>
                        <a:path extrusionOk="0" h="14857" w="33256">
                          <a:moveTo>
                            <a:pt x="998" y="0"/>
                          </a:moveTo>
                          <a:lnTo>
                            <a:pt x="0" y="12599"/>
                          </a:lnTo>
                          <a:cubicBezTo>
                            <a:pt x="10816" y="13455"/>
                            <a:pt x="21656" y="14215"/>
                            <a:pt x="32495" y="14857"/>
                          </a:cubicBezTo>
                          <a:lnTo>
                            <a:pt x="33256" y="2258"/>
                          </a:lnTo>
                          <a:cubicBezTo>
                            <a:pt x="22488" y="1593"/>
                            <a:pt x="11743" y="832"/>
                            <a:pt x="998"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384"/>
                    <p:cNvSpPr/>
                    <p:nvPr/>
                  </p:nvSpPr>
                  <p:spPr>
                    <a:xfrm>
                      <a:off x="8187069" y="6606391"/>
                      <a:ext cx="33493" cy="15688"/>
                    </a:xfrm>
                    <a:custGeom>
                      <a:rect b="b" l="l" r="r" t="t"/>
                      <a:pathLst>
                        <a:path extrusionOk="0" h="15688" w="33493">
                          <a:moveTo>
                            <a:pt x="1331" y="0"/>
                          </a:moveTo>
                          <a:lnTo>
                            <a:pt x="0" y="12551"/>
                          </a:lnTo>
                          <a:cubicBezTo>
                            <a:pt x="10792" y="13716"/>
                            <a:pt x="21608" y="14738"/>
                            <a:pt x="32400" y="15689"/>
                          </a:cubicBezTo>
                          <a:lnTo>
                            <a:pt x="33494" y="3114"/>
                          </a:lnTo>
                          <a:cubicBezTo>
                            <a:pt x="22773" y="2163"/>
                            <a:pt x="12052" y="1141"/>
                            <a:pt x="1331"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384"/>
                    <p:cNvSpPr/>
                    <p:nvPr/>
                  </p:nvSpPr>
                  <p:spPr>
                    <a:xfrm>
                      <a:off x="8138932" y="6600686"/>
                      <a:ext cx="33755" cy="16520"/>
                    </a:xfrm>
                    <a:custGeom>
                      <a:rect b="b" l="l" r="r" t="t"/>
                      <a:pathLst>
                        <a:path extrusionOk="0" h="16520" w="33755">
                          <a:moveTo>
                            <a:pt x="1664" y="0"/>
                          </a:moveTo>
                          <a:lnTo>
                            <a:pt x="0" y="12504"/>
                          </a:lnTo>
                          <a:cubicBezTo>
                            <a:pt x="10768" y="13930"/>
                            <a:pt x="21537" y="15261"/>
                            <a:pt x="32305" y="16521"/>
                          </a:cubicBezTo>
                          <a:lnTo>
                            <a:pt x="33755" y="3970"/>
                          </a:lnTo>
                          <a:cubicBezTo>
                            <a:pt x="23034" y="2734"/>
                            <a:pt x="12361" y="1402"/>
                            <a:pt x="1664"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2" name="Google Shape;3202;p384"/>
                  <p:cNvGrpSpPr/>
                  <p:nvPr/>
                </p:nvGrpSpPr>
                <p:grpSpPr>
                  <a:xfrm>
                    <a:off x="7808749" y="6524498"/>
                    <a:ext cx="316158" cy="86527"/>
                    <a:chOff x="7808749" y="6524498"/>
                    <a:chExt cx="316158" cy="86527"/>
                  </a:xfrm>
                </p:grpSpPr>
                <p:sp>
                  <p:nvSpPr>
                    <p:cNvPr id="3203" name="Google Shape;3203;p384"/>
                    <p:cNvSpPr/>
                    <p:nvPr/>
                  </p:nvSpPr>
                  <p:spPr>
                    <a:xfrm>
                      <a:off x="8090938" y="6593649"/>
                      <a:ext cx="33969" cy="17376"/>
                    </a:xfrm>
                    <a:custGeom>
                      <a:rect b="b" l="l" r="r" t="t"/>
                      <a:pathLst>
                        <a:path extrusionOk="0" h="17376" w="33969">
                          <a:moveTo>
                            <a:pt x="2021" y="0"/>
                          </a:moveTo>
                          <a:lnTo>
                            <a:pt x="0" y="12480"/>
                          </a:lnTo>
                          <a:cubicBezTo>
                            <a:pt x="10721" y="14191"/>
                            <a:pt x="21442" y="15855"/>
                            <a:pt x="32186" y="17377"/>
                          </a:cubicBezTo>
                          <a:lnTo>
                            <a:pt x="33969" y="4873"/>
                          </a:lnTo>
                          <a:cubicBezTo>
                            <a:pt x="23296" y="3352"/>
                            <a:pt x="12646" y="1711"/>
                            <a:pt x="2021"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384"/>
                    <p:cNvSpPr/>
                    <p:nvPr/>
                  </p:nvSpPr>
                  <p:spPr>
                    <a:xfrm>
                      <a:off x="8043158" y="6585329"/>
                      <a:ext cx="34159" cy="18185"/>
                    </a:xfrm>
                    <a:custGeom>
                      <a:rect b="b" l="l" r="r" t="t"/>
                      <a:pathLst>
                        <a:path extrusionOk="0" h="18185" w="34159">
                          <a:moveTo>
                            <a:pt x="2353" y="0"/>
                          </a:moveTo>
                          <a:lnTo>
                            <a:pt x="0" y="12409"/>
                          </a:lnTo>
                          <a:cubicBezTo>
                            <a:pt x="10673" y="14453"/>
                            <a:pt x="21347" y="16331"/>
                            <a:pt x="32044" y="18185"/>
                          </a:cubicBezTo>
                          <a:lnTo>
                            <a:pt x="34159" y="5729"/>
                          </a:lnTo>
                          <a:cubicBezTo>
                            <a:pt x="23557" y="3922"/>
                            <a:pt x="12955" y="2021"/>
                            <a:pt x="2353"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384"/>
                    <p:cNvSpPr/>
                    <p:nvPr/>
                  </p:nvSpPr>
                  <p:spPr>
                    <a:xfrm>
                      <a:off x="7995639" y="6575750"/>
                      <a:ext cx="34349" cy="18969"/>
                    </a:xfrm>
                    <a:custGeom>
                      <a:rect b="b" l="l" r="r" t="t"/>
                      <a:pathLst>
                        <a:path extrusionOk="0" h="18969" w="34349">
                          <a:moveTo>
                            <a:pt x="2686" y="0"/>
                          </a:moveTo>
                          <a:lnTo>
                            <a:pt x="0" y="12337"/>
                          </a:lnTo>
                          <a:cubicBezTo>
                            <a:pt x="10602" y="14643"/>
                            <a:pt x="21228" y="16854"/>
                            <a:pt x="31877" y="18969"/>
                          </a:cubicBezTo>
                          <a:lnTo>
                            <a:pt x="34350" y="6585"/>
                          </a:lnTo>
                          <a:cubicBezTo>
                            <a:pt x="23771" y="4469"/>
                            <a:pt x="13241" y="2258"/>
                            <a:pt x="2686"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384"/>
                    <p:cNvSpPr/>
                    <p:nvPr/>
                  </p:nvSpPr>
                  <p:spPr>
                    <a:xfrm>
                      <a:off x="7948406" y="6564839"/>
                      <a:ext cx="34492" cy="19777"/>
                    </a:xfrm>
                    <a:custGeom>
                      <a:rect b="b" l="l" r="r" t="t"/>
                      <a:pathLst>
                        <a:path extrusionOk="0" h="19777" w="34492">
                          <a:moveTo>
                            <a:pt x="3019" y="0"/>
                          </a:moveTo>
                          <a:lnTo>
                            <a:pt x="0" y="12266"/>
                          </a:lnTo>
                          <a:cubicBezTo>
                            <a:pt x="10531" y="14857"/>
                            <a:pt x="21085" y="17377"/>
                            <a:pt x="31687" y="19778"/>
                          </a:cubicBezTo>
                          <a:lnTo>
                            <a:pt x="34492" y="7464"/>
                          </a:lnTo>
                          <a:cubicBezTo>
                            <a:pt x="23961" y="5063"/>
                            <a:pt x="13478" y="2591"/>
                            <a:pt x="3019"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384"/>
                    <p:cNvSpPr/>
                    <p:nvPr/>
                  </p:nvSpPr>
                  <p:spPr>
                    <a:xfrm>
                      <a:off x="7901481" y="6552668"/>
                      <a:ext cx="34610" cy="20538"/>
                    </a:xfrm>
                    <a:custGeom>
                      <a:rect b="b" l="l" r="r" t="t"/>
                      <a:pathLst>
                        <a:path extrusionOk="0" h="20538" w="34610">
                          <a:moveTo>
                            <a:pt x="3352" y="0"/>
                          </a:moveTo>
                          <a:lnTo>
                            <a:pt x="0" y="12171"/>
                          </a:lnTo>
                          <a:cubicBezTo>
                            <a:pt x="10459" y="15071"/>
                            <a:pt x="20966" y="17828"/>
                            <a:pt x="31473" y="20538"/>
                          </a:cubicBezTo>
                          <a:lnTo>
                            <a:pt x="34611" y="8320"/>
                          </a:lnTo>
                          <a:cubicBezTo>
                            <a:pt x="24175" y="5634"/>
                            <a:pt x="13740" y="2876"/>
                            <a:pt x="3352"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384"/>
                    <p:cNvSpPr/>
                    <p:nvPr/>
                  </p:nvSpPr>
                  <p:spPr>
                    <a:xfrm>
                      <a:off x="7854913" y="6539213"/>
                      <a:ext cx="34706" cy="21298"/>
                    </a:xfrm>
                    <a:custGeom>
                      <a:rect b="b" l="l" r="r" t="t"/>
                      <a:pathLst>
                        <a:path extrusionOk="0" h="21298" w="34706">
                          <a:moveTo>
                            <a:pt x="3685" y="0"/>
                          </a:moveTo>
                          <a:lnTo>
                            <a:pt x="0" y="12076"/>
                          </a:lnTo>
                          <a:cubicBezTo>
                            <a:pt x="10388" y="15237"/>
                            <a:pt x="20776" y="18351"/>
                            <a:pt x="31236" y="21299"/>
                          </a:cubicBezTo>
                          <a:lnTo>
                            <a:pt x="34706" y="9152"/>
                          </a:lnTo>
                          <a:cubicBezTo>
                            <a:pt x="24318" y="6228"/>
                            <a:pt x="14001" y="3138"/>
                            <a:pt x="3685"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384"/>
                    <p:cNvSpPr/>
                    <p:nvPr/>
                  </p:nvSpPr>
                  <p:spPr>
                    <a:xfrm>
                      <a:off x="7808749" y="6524498"/>
                      <a:ext cx="34753" cy="22059"/>
                    </a:xfrm>
                    <a:custGeom>
                      <a:rect b="b" l="l" r="r" t="t"/>
                      <a:pathLst>
                        <a:path extrusionOk="0" h="22059" w="34753">
                          <a:moveTo>
                            <a:pt x="4017" y="0"/>
                          </a:moveTo>
                          <a:lnTo>
                            <a:pt x="0" y="11981"/>
                          </a:lnTo>
                          <a:cubicBezTo>
                            <a:pt x="10293" y="15451"/>
                            <a:pt x="20610" y="18803"/>
                            <a:pt x="30950" y="22060"/>
                          </a:cubicBezTo>
                          <a:lnTo>
                            <a:pt x="34754" y="10008"/>
                          </a:lnTo>
                          <a:cubicBezTo>
                            <a:pt x="24461" y="6775"/>
                            <a:pt x="14215" y="3447"/>
                            <a:pt x="4017"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0" name="Google Shape;3210;p384"/>
                  <p:cNvGrpSpPr/>
                  <p:nvPr/>
                </p:nvGrpSpPr>
                <p:grpSpPr>
                  <a:xfrm>
                    <a:off x="7499200" y="6387291"/>
                    <a:ext cx="298590" cy="144053"/>
                    <a:chOff x="7499200" y="6387291"/>
                    <a:chExt cx="298590" cy="144053"/>
                  </a:xfrm>
                </p:grpSpPr>
                <p:sp>
                  <p:nvSpPr>
                    <p:cNvPr id="3211" name="Google Shape;3211;p384"/>
                    <p:cNvSpPr/>
                    <p:nvPr/>
                  </p:nvSpPr>
                  <p:spPr>
                    <a:xfrm>
                      <a:off x="7762966" y="6508548"/>
                      <a:ext cx="34824" cy="22796"/>
                    </a:xfrm>
                    <a:custGeom>
                      <a:rect b="b" l="l" r="r" t="t"/>
                      <a:pathLst>
                        <a:path extrusionOk="0" h="22796" w="34824">
                          <a:moveTo>
                            <a:pt x="4350" y="0"/>
                          </a:moveTo>
                          <a:lnTo>
                            <a:pt x="0" y="11862"/>
                          </a:lnTo>
                          <a:cubicBezTo>
                            <a:pt x="10198" y="15594"/>
                            <a:pt x="20420" y="19255"/>
                            <a:pt x="30689" y="22797"/>
                          </a:cubicBezTo>
                          <a:lnTo>
                            <a:pt x="34825" y="10864"/>
                          </a:lnTo>
                          <a:cubicBezTo>
                            <a:pt x="24627" y="7321"/>
                            <a:pt x="14477" y="3708"/>
                            <a:pt x="4350"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384"/>
                    <p:cNvSpPr/>
                    <p:nvPr/>
                  </p:nvSpPr>
                  <p:spPr>
                    <a:xfrm>
                      <a:off x="7717681" y="6491338"/>
                      <a:ext cx="34801" cy="23509"/>
                    </a:xfrm>
                    <a:custGeom>
                      <a:rect b="b" l="l" r="r" t="t"/>
                      <a:pathLst>
                        <a:path extrusionOk="0" h="23509" w="34801">
                          <a:moveTo>
                            <a:pt x="4659" y="0"/>
                          </a:moveTo>
                          <a:lnTo>
                            <a:pt x="0" y="11743"/>
                          </a:lnTo>
                          <a:cubicBezTo>
                            <a:pt x="10079" y="15760"/>
                            <a:pt x="20206" y="19683"/>
                            <a:pt x="30356" y="23510"/>
                          </a:cubicBezTo>
                          <a:lnTo>
                            <a:pt x="34801" y="11696"/>
                          </a:lnTo>
                          <a:cubicBezTo>
                            <a:pt x="24722" y="7892"/>
                            <a:pt x="14667" y="3994"/>
                            <a:pt x="4659"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384"/>
                    <p:cNvSpPr/>
                    <p:nvPr/>
                  </p:nvSpPr>
                  <p:spPr>
                    <a:xfrm>
                      <a:off x="7672849" y="6472939"/>
                      <a:ext cx="34801" cy="24199"/>
                    </a:xfrm>
                    <a:custGeom>
                      <a:rect b="b" l="l" r="r" t="t"/>
                      <a:pathLst>
                        <a:path extrusionOk="0" h="24199" w="34801">
                          <a:moveTo>
                            <a:pt x="4992" y="0"/>
                          </a:moveTo>
                          <a:lnTo>
                            <a:pt x="0" y="11600"/>
                          </a:lnTo>
                          <a:cubicBezTo>
                            <a:pt x="9984" y="15879"/>
                            <a:pt x="19992" y="20087"/>
                            <a:pt x="30023" y="24199"/>
                          </a:cubicBezTo>
                          <a:lnTo>
                            <a:pt x="34801" y="12504"/>
                          </a:lnTo>
                          <a:cubicBezTo>
                            <a:pt x="24841" y="8415"/>
                            <a:pt x="14905" y="4231"/>
                            <a:pt x="4992"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384"/>
                    <p:cNvSpPr/>
                    <p:nvPr/>
                  </p:nvSpPr>
                  <p:spPr>
                    <a:xfrm>
                      <a:off x="7628587" y="6453280"/>
                      <a:ext cx="34753" cy="24864"/>
                    </a:xfrm>
                    <a:custGeom>
                      <a:rect b="b" l="l" r="r" t="t"/>
                      <a:pathLst>
                        <a:path extrusionOk="0" h="24864" w="34753">
                          <a:moveTo>
                            <a:pt x="5301" y="0"/>
                          </a:moveTo>
                          <a:lnTo>
                            <a:pt x="0" y="11458"/>
                          </a:lnTo>
                          <a:cubicBezTo>
                            <a:pt x="9841" y="16022"/>
                            <a:pt x="19730" y="20491"/>
                            <a:pt x="29667" y="24865"/>
                          </a:cubicBezTo>
                          <a:lnTo>
                            <a:pt x="34754" y="13312"/>
                          </a:lnTo>
                          <a:cubicBezTo>
                            <a:pt x="24888" y="8986"/>
                            <a:pt x="15071" y="4540"/>
                            <a:pt x="5301"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384"/>
                    <p:cNvSpPr/>
                    <p:nvPr/>
                  </p:nvSpPr>
                  <p:spPr>
                    <a:xfrm>
                      <a:off x="7584848" y="6432456"/>
                      <a:ext cx="34706" cy="25530"/>
                    </a:xfrm>
                    <a:custGeom>
                      <a:rect b="b" l="l" r="r" t="t"/>
                      <a:pathLst>
                        <a:path extrusionOk="0" h="25530" w="34706">
                          <a:moveTo>
                            <a:pt x="5610" y="0"/>
                          </a:moveTo>
                          <a:lnTo>
                            <a:pt x="0" y="11315"/>
                          </a:lnTo>
                          <a:cubicBezTo>
                            <a:pt x="9723" y="16141"/>
                            <a:pt x="19492" y="20871"/>
                            <a:pt x="29286" y="25530"/>
                          </a:cubicBezTo>
                          <a:lnTo>
                            <a:pt x="34706" y="14120"/>
                          </a:lnTo>
                          <a:cubicBezTo>
                            <a:pt x="24984" y="9485"/>
                            <a:pt x="15285" y="4802"/>
                            <a:pt x="5610"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384"/>
                    <p:cNvSpPr/>
                    <p:nvPr/>
                  </p:nvSpPr>
                  <p:spPr>
                    <a:xfrm>
                      <a:off x="7541703" y="6410444"/>
                      <a:ext cx="34634" cy="26172"/>
                    </a:xfrm>
                    <a:custGeom>
                      <a:rect b="b" l="l" r="r" t="t"/>
                      <a:pathLst>
                        <a:path extrusionOk="0" h="26172" w="34634">
                          <a:moveTo>
                            <a:pt x="5919" y="0"/>
                          </a:moveTo>
                          <a:lnTo>
                            <a:pt x="0" y="11149"/>
                          </a:lnTo>
                          <a:cubicBezTo>
                            <a:pt x="9580" y="16236"/>
                            <a:pt x="19207" y="21252"/>
                            <a:pt x="28906" y="26172"/>
                          </a:cubicBezTo>
                          <a:lnTo>
                            <a:pt x="34635" y="14905"/>
                          </a:lnTo>
                          <a:cubicBezTo>
                            <a:pt x="25007" y="10032"/>
                            <a:pt x="15451" y="5063"/>
                            <a:pt x="5919"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384"/>
                    <p:cNvSpPr/>
                    <p:nvPr/>
                  </p:nvSpPr>
                  <p:spPr>
                    <a:xfrm>
                      <a:off x="7499200" y="6387291"/>
                      <a:ext cx="34492" cy="26766"/>
                    </a:xfrm>
                    <a:custGeom>
                      <a:rect b="b" l="l" r="r" t="t"/>
                      <a:pathLst>
                        <a:path extrusionOk="0" h="26766" w="34492">
                          <a:moveTo>
                            <a:pt x="6228" y="0"/>
                          </a:moveTo>
                          <a:lnTo>
                            <a:pt x="0" y="10982"/>
                          </a:lnTo>
                          <a:cubicBezTo>
                            <a:pt x="9437" y="16331"/>
                            <a:pt x="18946" y="21585"/>
                            <a:pt x="28478" y="26766"/>
                          </a:cubicBezTo>
                          <a:lnTo>
                            <a:pt x="34492" y="15665"/>
                          </a:lnTo>
                          <a:cubicBezTo>
                            <a:pt x="25031" y="10531"/>
                            <a:pt x="15594" y="5301"/>
                            <a:pt x="6228"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8" name="Google Shape;3218;p384"/>
                  <p:cNvGrpSpPr/>
                  <p:nvPr/>
                </p:nvGrpSpPr>
                <p:grpSpPr>
                  <a:xfrm>
                    <a:off x="7221480" y="6194268"/>
                    <a:ext cx="270207" cy="196089"/>
                    <a:chOff x="7221480" y="6194268"/>
                    <a:chExt cx="270207" cy="196089"/>
                  </a:xfrm>
                </p:grpSpPr>
                <p:sp>
                  <p:nvSpPr>
                    <p:cNvPr id="3219" name="Google Shape;3219;p384"/>
                    <p:cNvSpPr/>
                    <p:nvPr/>
                  </p:nvSpPr>
                  <p:spPr>
                    <a:xfrm>
                      <a:off x="7457338" y="6362973"/>
                      <a:ext cx="34349" cy="27384"/>
                    </a:xfrm>
                    <a:custGeom>
                      <a:rect b="b" l="l" r="r" t="t"/>
                      <a:pathLst>
                        <a:path extrusionOk="0" h="27384" w="34349">
                          <a:moveTo>
                            <a:pt x="6513" y="0"/>
                          </a:moveTo>
                          <a:lnTo>
                            <a:pt x="0" y="10816"/>
                          </a:lnTo>
                          <a:cubicBezTo>
                            <a:pt x="9295" y="16426"/>
                            <a:pt x="18637" y="21965"/>
                            <a:pt x="28026" y="27385"/>
                          </a:cubicBezTo>
                          <a:lnTo>
                            <a:pt x="34349" y="16450"/>
                          </a:lnTo>
                          <a:cubicBezTo>
                            <a:pt x="25007" y="11054"/>
                            <a:pt x="15737" y="5562"/>
                            <a:pt x="6513"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384"/>
                    <p:cNvSpPr/>
                    <p:nvPr/>
                  </p:nvSpPr>
                  <p:spPr>
                    <a:xfrm>
                      <a:off x="7416143" y="6337538"/>
                      <a:ext cx="34183" cy="27955"/>
                    </a:xfrm>
                    <a:custGeom>
                      <a:rect b="b" l="l" r="r" t="t"/>
                      <a:pathLst>
                        <a:path extrusionOk="0" h="27955" w="34183">
                          <a:moveTo>
                            <a:pt x="6822" y="0"/>
                          </a:moveTo>
                          <a:lnTo>
                            <a:pt x="0" y="10626"/>
                          </a:lnTo>
                          <a:cubicBezTo>
                            <a:pt x="9152" y="16473"/>
                            <a:pt x="18328" y="22250"/>
                            <a:pt x="27575" y="27955"/>
                          </a:cubicBezTo>
                          <a:lnTo>
                            <a:pt x="34183" y="17210"/>
                          </a:lnTo>
                          <a:cubicBezTo>
                            <a:pt x="25031" y="11553"/>
                            <a:pt x="15903" y="5800"/>
                            <a:pt x="6822"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384"/>
                    <p:cNvSpPr/>
                    <p:nvPr/>
                  </p:nvSpPr>
                  <p:spPr>
                    <a:xfrm>
                      <a:off x="7375660" y="6311009"/>
                      <a:ext cx="34016" cy="28501"/>
                    </a:xfrm>
                    <a:custGeom>
                      <a:rect b="b" l="l" r="r" t="t"/>
                      <a:pathLst>
                        <a:path extrusionOk="0" h="28501" w="34016">
                          <a:moveTo>
                            <a:pt x="7108" y="0"/>
                          </a:moveTo>
                          <a:lnTo>
                            <a:pt x="0" y="10436"/>
                          </a:lnTo>
                          <a:cubicBezTo>
                            <a:pt x="8962" y="16545"/>
                            <a:pt x="17995" y="22559"/>
                            <a:pt x="27099" y="28502"/>
                          </a:cubicBezTo>
                          <a:lnTo>
                            <a:pt x="34017" y="17924"/>
                          </a:lnTo>
                          <a:cubicBezTo>
                            <a:pt x="24984" y="12028"/>
                            <a:pt x="16022" y="6062"/>
                            <a:pt x="7108"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384"/>
                    <p:cNvSpPr/>
                    <p:nvPr/>
                  </p:nvSpPr>
                  <p:spPr>
                    <a:xfrm>
                      <a:off x="7335938" y="6283386"/>
                      <a:ext cx="33802" cy="29024"/>
                    </a:xfrm>
                    <a:custGeom>
                      <a:rect b="b" l="l" r="r" t="t"/>
                      <a:pathLst>
                        <a:path extrusionOk="0" h="29024" w="33802">
                          <a:moveTo>
                            <a:pt x="7393" y="0"/>
                          </a:moveTo>
                          <a:lnTo>
                            <a:pt x="0" y="10245"/>
                          </a:lnTo>
                          <a:cubicBezTo>
                            <a:pt x="8819" y="16592"/>
                            <a:pt x="17686" y="22844"/>
                            <a:pt x="26600" y="29025"/>
                          </a:cubicBezTo>
                          <a:lnTo>
                            <a:pt x="33803" y="18637"/>
                          </a:lnTo>
                          <a:cubicBezTo>
                            <a:pt x="24936" y="12504"/>
                            <a:pt x="16141" y="6299"/>
                            <a:pt x="7393"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384"/>
                    <p:cNvSpPr/>
                    <p:nvPr/>
                  </p:nvSpPr>
                  <p:spPr>
                    <a:xfrm>
                      <a:off x="7296977" y="6254718"/>
                      <a:ext cx="33541" cy="29547"/>
                    </a:xfrm>
                    <a:custGeom>
                      <a:rect b="b" l="l" r="r" t="t"/>
                      <a:pathLst>
                        <a:path extrusionOk="0" h="29547" w="33541">
                          <a:moveTo>
                            <a:pt x="7654" y="0"/>
                          </a:moveTo>
                          <a:lnTo>
                            <a:pt x="0" y="10032"/>
                          </a:lnTo>
                          <a:cubicBezTo>
                            <a:pt x="8629" y="16616"/>
                            <a:pt x="17329" y="23130"/>
                            <a:pt x="26077" y="29548"/>
                          </a:cubicBezTo>
                          <a:lnTo>
                            <a:pt x="33541" y="19374"/>
                          </a:lnTo>
                          <a:cubicBezTo>
                            <a:pt x="24865" y="12979"/>
                            <a:pt x="16236" y="6537"/>
                            <a:pt x="7654"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384"/>
                    <p:cNvSpPr/>
                    <p:nvPr/>
                  </p:nvSpPr>
                  <p:spPr>
                    <a:xfrm>
                      <a:off x="7258824" y="6225004"/>
                      <a:ext cx="33279" cy="30046"/>
                    </a:xfrm>
                    <a:custGeom>
                      <a:rect b="b" l="l" r="r" t="t"/>
                      <a:pathLst>
                        <a:path extrusionOk="0" h="30046" w="33279">
                          <a:moveTo>
                            <a:pt x="7916" y="0"/>
                          </a:moveTo>
                          <a:lnTo>
                            <a:pt x="0" y="9841"/>
                          </a:lnTo>
                          <a:cubicBezTo>
                            <a:pt x="8463" y="16640"/>
                            <a:pt x="16973" y="23391"/>
                            <a:pt x="25530" y="30047"/>
                          </a:cubicBezTo>
                          <a:lnTo>
                            <a:pt x="33280" y="20063"/>
                          </a:lnTo>
                          <a:cubicBezTo>
                            <a:pt x="24746" y="13455"/>
                            <a:pt x="16307" y="6751"/>
                            <a:pt x="7916"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384"/>
                    <p:cNvSpPr/>
                    <p:nvPr/>
                  </p:nvSpPr>
                  <p:spPr>
                    <a:xfrm>
                      <a:off x="7221480" y="6194268"/>
                      <a:ext cx="32994" cy="30498"/>
                    </a:xfrm>
                    <a:custGeom>
                      <a:rect b="b" l="l" r="r" t="t"/>
                      <a:pathLst>
                        <a:path extrusionOk="0" h="30498" w="32994">
                          <a:moveTo>
                            <a:pt x="8177" y="0"/>
                          </a:moveTo>
                          <a:lnTo>
                            <a:pt x="0" y="9603"/>
                          </a:lnTo>
                          <a:cubicBezTo>
                            <a:pt x="8249" y="16640"/>
                            <a:pt x="16592" y="23605"/>
                            <a:pt x="24984" y="30498"/>
                          </a:cubicBezTo>
                          <a:lnTo>
                            <a:pt x="32995" y="20728"/>
                          </a:lnTo>
                          <a:cubicBezTo>
                            <a:pt x="24651" y="13906"/>
                            <a:pt x="16378" y="7012"/>
                            <a:pt x="8177"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6" name="Google Shape;3226;p384"/>
                  <p:cNvGrpSpPr/>
                  <p:nvPr/>
                </p:nvGrpSpPr>
                <p:grpSpPr>
                  <a:xfrm>
                    <a:off x="6985360" y="5952776"/>
                    <a:ext cx="232316" cy="240730"/>
                    <a:chOff x="6985360" y="5952776"/>
                    <a:chExt cx="232316" cy="240730"/>
                  </a:xfrm>
                </p:grpSpPr>
                <p:sp>
                  <p:nvSpPr>
                    <p:cNvPr id="3227" name="Google Shape;3227;p384"/>
                    <p:cNvSpPr/>
                    <p:nvPr/>
                  </p:nvSpPr>
                  <p:spPr>
                    <a:xfrm>
                      <a:off x="7184991" y="6162557"/>
                      <a:ext cx="32685" cy="30949"/>
                    </a:xfrm>
                    <a:custGeom>
                      <a:rect b="b" l="l" r="r" t="t"/>
                      <a:pathLst>
                        <a:path extrusionOk="0" h="30949" w="32685">
                          <a:moveTo>
                            <a:pt x="8439" y="0"/>
                          </a:moveTo>
                          <a:lnTo>
                            <a:pt x="0" y="9390"/>
                          </a:lnTo>
                          <a:cubicBezTo>
                            <a:pt x="8082" y="16640"/>
                            <a:pt x="16212" y="23842"/>
                            <a:pt x="24413" y="30950"/>
                          </a:cubicBezTo>
                          <a:lnTo>
                            <a:pt x="32686" y="21418"/>
                          </a:lnTo>
                          <a:cubicBezTo>
                            <a:pt x="24532" y="14334"/>
                            <a:pt x="16450" y="7202"/>
                            <a:pt x="8439"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384"/>
                    <p:cNvSpPr/>
                    <p:nvPr/>
                  </p:nvSpPr>
                  <p:spPr>
                    <a:xfrm>
                      <a:off x="7149358" y="6129872"/>
                      <a:ext cx="32352" cy="31354"/>
                    </a:xfrm>
                    <a:custGeom>
                      <a:rect b="b" l="l" r="r" t="t"/>
                      <a:pathLst>
                        <a:path extrusionOk="0" h="31354" w="32352">
                          <a:moveTo>
                            <a:pt x="8700" y="0"/>
                          </a:moveTo>
                          <a:lnTo>
                            <a:pt x="0" y="9152"/>
                          </a:lnTo>
                          <a:cubicBezTo>
                            <a:pt x="7868" y="16640"/>
                            <a:pt x="15808" y="24033"/>
                            <a:pt x="23819" y="31354"/>
                          </a:cubicBezTo>
                          <a:lnTo>
                            <a:pt x="32353" y="22036"/>
                          </a:lnTo>
                          <a:cubicBezTo>
                            <a:pt x="24413" y="14762"/>
                            <a:pt x="16521" y="7417"/>
                            <a:pt x="8700"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384"/>
                    <p:cNvSpPr/>
                    <p:nvPr/>
                  </p:nvSpPr>
                  <p:spPr>
                    <a:xfrm>
                      <a:off x="7114652" y="6096235"/>
                      <a:ext cx="31972" cy="31758"/>
                    </a:xfrm>
                    <a:custGeom>
                      <a:rect b="b" l="l" r="r" t="t"/>
                      <a:pathLst>
                        <a:path extrusionOk="0" h="31758" w="31972">
                          <a:moveTo>
                            <a:pt x="8938" y="0"/>
                          </a:moveTo>
                          <a:lnTo>
                            <a:pt x="0" y="8914"/>
                          </a:lnTo>
                          <a:cubicBezTo>
                            <a:pt x="7678" y="16592"/>
                            <a:pt x="15404" y="24223"/>
                            <a:pt x="23201" y="31758"/>
                          </a:cubicBezTo>
                          <a:lnTo>
                            <a:pt x="31972" y="22678"/>
                          </a:lnTo>
                          <a:cubicBezTo>
                            <a:pt x="24247" y="15190"/>
                            <a:pt x="16569" y="7630"/>
                            <a:pt x="8938"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384"/>
                    <p:cNvSpPr/>
                    <p:nvPr/>
                  </p:nvSpPr>
                  <p:spPr>
                    <a:xfrm>
                      <a:off x="7080873" y="6061695"/>
                      <a:ext cx="31591" cy="32138"/>
                    </a:xfrm>
                    <a:custGeom>
                      <a:rect b="b" l="l" r="r" t="t"/>
                      <a:pathLst>
                        <a:path extrusionOk="0" h="32138" w="31591">
                          <a:moveTo>
                            <a:pt x="9176" y="0"/>
                          </a:moveTo>
                          <a:lnTo>
                            <a:pt x="0" y="8677"/>
                          </a:lnTo>
                          <a:cubicBezTo>
                            <a:pt x="7440" y="16569"/>
                            <a:pt x="14976" y="24389"/>
                            <a:pt x="22583" y="32139"/>
                          </a:cubicBezTo>
                          <a:lnTo>
                            <a:pt x="31592" y="23296"/>
                          </a:lnTo>
                          <a:cubicBezTo>
                            <a:pt x="24057" y="15570"/>
                            <a:pt x="16569" y="7821"/>
                            <a:pt x="9176"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384"/>
                    <p:cNvSpPr/>
                    <p:nvPr/>
                  </p:nvSpPr>
                  <p:spPr>
                    <a:xfrm>
                      <a:off x="7048044" y="6026229"/>
                      <a:ext cx="31187" cy="32495"/>
                    </a:xfrm>
                    <a:custGeom>
                      <a:rect b="b" l="l" r="r" t="t"/>
                      <a:pathLst>
                        <a:path extrusionOk="0" h="32495" w="31187">
                          <a:moveTo>
                            <a:pt x="9413" y="0"/>
                          </a:moveTo>
                          <a:lnTo>
                            <a:pt x="0" y="8415"/>
                          </a:lnTo>
                          <a:cubicBezTo>
                            <a:pt x="7250" y="16497"/>
                            <a:pt x="14548" y="24532"/>
                            <a:pt x="21941" y="32495"/>
                          </a:cubicBezTo>
                          <a:lnTo>
                            <a:pt x="31188" y="23914"/>
                          </a:lnTo>
                          <a:cubicBezTo>
                            <a:pt x="23843" y="16022"/>
                            <a:pt x="16616" y="8035"/>
                            <a:pt x="9413"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384"/>
                    <p:cNvSpPr/>
                    <p:nvPr/>
                  </p:nvSpPr>
                  <p:spPr>
                    <a:xfrm>
                      <a:off x="7016191" y="5989930"/>
                      <a:ext cx="30760" cy="32804"/>
                    </a:xfrm>
                    <a:custGeom>
                      <a:rect b="b" l="l" r="r" t="t"/>
                      <a:pathLst>
                        <a:path extrusionOk="0" h="32804" w="30760">
                          <a:moveTo>
                            <a:pt x="9627" y="0"/>
                          </a:moveTo>
                          <a:lnTo>
                            <a:pt x="0" y="8154"/>
                          </a:lnTo>
                          <a:cubicBezTo>
                            <a:pt x="7013" y="16450"/>
                            <a:pt x="14120" y="24651"/>
                            <a:pt x="21275" y="32804"/>
                          </a:cubicBezTo>
                          <a:lnTo>
                            <a:pt x="30760" y="24461"/>
                          </a:lnTo>
                          <a:cubicBezTo>
                            <a:pt x="23652" y="16355"/>
                            <a:pt x="16592" y="8225"/>
                            <a:pt x="9627"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384"/>
                    <p:cNvSpPr/>
                    <p:nvPr/>
                  </p:nvSpPr>
                  <p:spPr>
                    <a:xfrm>
                      <a:off x="6985360" y="5952776"/>
                      <a:ext cx="30308" cy="33113"/>
                    </a:xfrm>
                    <a:custGeom>
                      <a:rect b="b" l="l" r="r" t="t"/>
                      <a:pathLst>
                        <a:path extrusionOk="0" h="33113" w="30308">
                          <a:moveTo>
                            <a:pt x="9841" y="0"/>
                          </a:moveTo>
                          <a:lnTo>
                            <a:pt x="0" y="7892"/>
                          </a:lnTo>
                          <a:cubicBezTo>
                            <a:pt x="6799" y="16354"/>
                            <a:pt x="13645" y="24769"/>
                            <a:pt x="20610" y="33113"/>
                          </a:cubicBezTo>
                          <a:lnTo>
                            <a:pt x="30308" y="25031"/>
                          </a:lnTo>
                          <a:cubicBezTo>
                            <a:pt x="23391" y="16759"/>
                            <a:pt x="16592" y="8391"/>
                            <a:pt x="9841"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4" name="Google Shape;3234;p384"/>
                  <p:cNvGrpSpPr/>
                  <p:nvPr/>
                </p:nvGrpSpPr>
                <p:grpSpPr>
                  <a:xfrm>
                    <a:off x="6799278" y="5671418"/>
                    <a:ext cx="186081" cy="276769"/>
                    <a:chOff x="6799278" y="5671418"/>
                    <a:chExt cx="186081" cy="276769"/>
                  </a:xfrm>
                </p:grpSpPr>
                <p:sp>
                  <p:nvSpPr>
                    <p:cNvPr id="3235" name="Google Shape;3235;p384"/>
                    <p:cNvSpPr/>
                    <p:nvPr/>
                  </p:nvSpPr>
                  <p:spPr>
                    <a:xfrm>
                      <a:off x="6955527" y="5914789"/>
                      <a:ext cx="29832" cy="33398"/>
                    </a:xfrm>
                    <a:custGeom>
                      <a:rect b="b" l="l" r="r" t="t"/>
                      <a:pathLst>
                        <a:path extrusionOk="0" h="33398" w="29832">
                          <a:moveTo>
                            <a:pt x="10055" y="0"/>
                          </a:moveTo>
                          <a:lnTo>
                            <a:pt x="0" y="7631"/>
                          </a:lnTo>
                          <a:cubicBezTo>
                            <a:pt x="6561" y="16284"/>
                            <a:pt x="13217" y="24865"/>
                            <a:pt x="19920" y="33399"/>
                          </a:cubicBezTo>
                          <a:lnTo>
                            <a:pt x="29833" y="25578"/>
                          </a:lnTo>
                          <a:cubicBezTo>
                            <a:pt x="23153" y="17116"/>
                            <a:pt x="16545" y="8605"/>
                            <a:pt x="10055"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384"/>
                    <p:cNvSpPr/>
                    <p:nvPr/>
                  </p:nvSpPr>
                  <p:spPr>
                    <a:xfrm>
                      <a:off x="6926740" y="5876042"/>
                      <a:ext cx="29333" cy="33636"/>
                    </a:xfrm>
                    <a:custGeom>
                      <a:rect b="b" l="l" r="r" t="t"/>
                      <a:pathLst>
                        <a:path extrusionOk="0" h="33636" w="29333">
                          <a:moveTo>
                            <a:pt x="10269" y="0"/>
                          </a:moveTo>
                          <a:lnTo>
                            <a:pt x="0" y="7345"/>
                          </a:lnTo>
                          <a:cubicBezTo>
                            <a:pt x="6323" y="16164"/>
                            <a:pt x="12718" y="24936"/>
                            <a:pt x="19207" y="33636"/>
                          </a:cubicBezTo>
                          <a:lnTo>
                            <a:pt x="29334" y="26101"/>
                          </a:lnTo>
                          <a:cubicBezTo>
                            <a:pt x="22892" y="17472"/>
                            <a:pt x="16545" y="8748"/>
                            <a:pt x="10269"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384"/>
                    <p:cNvSpPr/>
                    <p:nvPr/>
                  </p:nvSpPr>
                  <p:spPr>
                    <a:xfrm>
                      <a:off x="6899022" y="5836510"/>
                      <a:ext cx="28834" cy="33897"/>
                    </a:xfrm>
                    <a:custGeom>
                      <a:rect b="b" l="l" r="r" t="t"/>
                      <a:pathLst>
                        <a:path extrusionOk="0" h="33897" w="28834">
                          <a:moveTo>
                            <a:pt x="10459" y="0"/>
                          </a:moveTo>
                          <a:lnTo>
                            <a:pt x="0" y="7084"/>
                          </a:lnTo>
                          <a:cubicBezTo>
                            <a:pt x="6085" y="16069"/>
                            <a:pt x="12266" y="25007"/>
                            <a:pt x="18494" y="33898"/>
                          </a:cubicBezTo>
                          <a:lnTo>
                            <a:pt x="28835" y="26648"/>
                          </a:lnTo>
                          <a:cubicBezTo>
                            <a:pt x="22630" y="17805"/>
                            <a:pt x="16497" y="8938"/>
                            <a:pt x="10459"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384"/>
                    <p:cNvSpPr/>
                    <p:nvPr/>
                  </p:nvSpPr>
                  <p:spPr>
                    <a:xfrm>
                      <a:off x="6872398" y="5796265"/>
                      <a:ext cx="28287" cy="34088"/>
                    </a:xfrm>
                    <a:custGeom>
                      <a:rect b="b" l="l" r="r" t="t"/>
                      <a:pathLst>
                        <a:path extrusionOk="0" h="34088" w="28287">
                          <a:moveTo>
                            <a:pt x="10650" y="0"/>
                          </a:moveTo>
                          <a:lnTo>
                            <a:pt x="0" y="6799"/>
                          </a:lnTo>
                          <a:cubicBezTo>
                            <a:pt x="5824" y="15951"/>
                            <a:pt x="11743" y="25055"/>
                            <a:pt x="17757" y="34088"/>
                          </a:cubicBezTo>
                          <a:lnTo>
                            <a:pt x="28288" y="27099"/>
                          </a:lnTo>
                          <a:cubicBezTo>
                            <a:pt x="22321" y="18114"/>
                            <a:pt x="16450" y="9081"/>
                            <a:pt x="10650"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384"/>
                    <p:cNvSpPr/>
                    <p:nvPr/>
                  </p:nvSpPr>
                  <p:spPr>
                    <a:xfrm>
                      <a:off x="6846868" y="5755307"/>
                      <a:ext cx="27693" cy="34254"/>
                    </a:xfrm>
                    <a:custGeom>
                      <a:rect b="b" l="l" r="r" t="t"/>
                      <a:pathLst>
                        <a:path extrusionOk="0" h="34254" w="27693">
                          <a:moveTo>
                            <a:pt x="10840" y="0"/>
                          </a:moveTo>
                          <a:lnTo>
                            <a:pt x="0" y="6490"/>
                          </a:lnTo>
                          <a:cubicBezTo>
                            <a:pt x="5586" y="15808"/>
                            <a:pt x="11268" y="25055"/>
                            <a:pt x="16996" y="34255"/>
                          </a:cubicBezTo>
                          <a:lnTo>
                            <a:pt x="27694" y="27551"/>
                          </a:lnTo>
                          <a:cubicBezTo>
                            <a:pt x="22036" y="18447"/>
                            <a:pt x="16402" y="9247"/>
                            <a:pt x="10840"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384"/>
                    <p:cNvSpPr/>
                    <p:nvPr/>
                  </p:nvSpPr>
                  <p:spPr>
                    <a:xfrm>
                      <a:off x="6822502" y="5713684"/>
                      <a:ext cx="27123" cy="34420"/>
                    </a:xfrm>
                    <a:custGeom>
                      <a:rect b="b" l="l" r="r" t="t"/>
                      <a:pathLst>
                        <a:path extrusionOk="0" h="34420" w="27123">
                          <a:moveTo>
                            <a:pt x="11006" y="0"/>
                          </a:moveTo>
                          <a:lnTo>
                            <a:pt x="0" y="6204"/>
                          </a:lnTo>
                          <a:cubicBezTo>
                            <a:pt x="5325" y="15665"/>
                            <a:pt x="10745" y="25079"/>
                            <a:pt x="16236" y="34421"/>
                          </a:cubicBezTo>
                          <a:lnTo>
                            <a:pt x="27123" y="28026"/>
                          </a:lnTo>
                          <a:cubicBezTo>
                            <a:pt x="21679" y="18732"/>
                            <a:pt x="16307" y="9390"/>
                            <a:pt x="11006"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384"/>
                    <p:cNvSpPr/>
                    <p:nvPr/>
                  </p:nvSpPr>
                  <p:spPr>
                    <a:xfrm>
                      <a:off x="6799278" y="5671418"/>
                      <a:ext cx="26528" cy="34539"/>
                    </a:xfrm>
                    <a:custGeom>
                      <a:rect b="b" l="l" r="r" t="t"/>
                      <a:pathLst>
                        <a:path extrusionOk="0" h="34539" w="26528">
                          <a:moveTo>
                            <a:pt x="11172" y="0"/>
                          </a:moveTo>
                          <a:lnTo>
                            <a:pt x="0" y="5896"/>
                          </a:lnTo>
                          <a:cubicBezTo>
                            <a:pt x="5063" y="15499"/>
                            <a:pt x="10222" y="25031"/>
                            <a:pt x="15475" y="34540"/>
                          </a:cubicBezTo>
                          <a:lnTo>
                            <a:pt x="26529" y="28431"/>
                          </a:lnTo>
                          <a:cubicBezTo>
                            <a:pt x="21347" y="18993"/>
                            <a:pt x="16212" y="9532"/>
                            <a:pt x="11172"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2" name="Google Shape;3242;p384"/>
                  <p:cNvGrpSpPr/>
                  <p:nvPr/>
                </p:nvGrpSpPr>
                <p:grpSpPr>
                  <a:xfrm>
                    <a:off x="6670414" y="5360110"/>
                    <a:ext cx="132738" cy="303059"/>
                    <a:chOff x="6670414" y="5360110"/>
                    <a:chExt cx="132738" cy="303059"/>
                  </a:xfrm>
                </p:grpSpPr>
                <p:sp>
                  <p:nvSpPr>
                    <p:cNvPr id="3243" name="Google Shape;3243;p384"/>
                    <p:cNvSpPr/>
                    <p:nvPr/>
                  </p:nvSpPr>
                  <p:spPr>
                    <a:xfrm>
                      <a:off x="6777242" y="5628511"/>
                      <a:ext cx="25910" cy="34658"/>
                    </a:xfrm>
                    <a:custGeom>
                      <a:rect b="b" l="l" r="r" t="t"/>
                      <a:pathLst>
                        <a:path extrusionOk="0" h="34658" w="25910">
                          <a:moveTo>
                            <a:pt x="11315" y="0"/>
                          </a:moveTo>
                          <a:lnTo>
                            <a:pt x="0" y="5586"/>
                          </a:lnTo>
                          <a:cubicBezTo>
                            <a:pt x="4802" y="15309"/>
                            <a:pt x="9699" y="25007"/>
                            <a:pt x="14691" y="34658"/>
                          </a:cubicBezTo>
                          <a:lnTo>
                            <a:pt x="25911" y="28858"/>
                          </a:lnTo>
                          <a:cubicBezTo>
                            <a:pt x="20942" y="19302"/>
                            <a:pt x="16093" y="9675"/>
                            <a:pt x="11315"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384"/>
                    <p:cNvSpPr/>
                    <p:nvPr/>
                  </p:nvSpPr>
                  <p:spPr>
                    <a:xfrm>
                      <a:off x="6756347" y="5585057"/>
                      <a:ext cx="25245" cy="34729"/>
                    </a:xfrm>
                    <a:custGeom>
                      <a:rect b="b" l="l" r="r" t="t"/>
                      <a:pathLst>
                        <a:path extrusionOk="0" h="34729" w="25245">
                          <a:moveTo>
                            <a:pt x="11482" y="0"/>
                          </a:moveTo>
                          <a:lnTo>
                            <a:pt x="0" y="5277"/>
                          </a:lnTo>
                          <a:cubicBezTo>
                            <a:pt x="4540" y="15142"/>
                            <a:pt x="9176" y="24960"/>
                            <a:pt x="13882" y="34730"/>
                          </a:cubicBezTo>
                          <a:lnTo>
                            <a:pt x="25245" y="29239"/>
                          </a:lnTo>
                          <a:cubicBezTo>
                            <a:pt x="20586" y="19540"/>
                            <a:pt x="15998" y="9770"/>
                            <a:pt x="11482"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384"/>
                    <p:cNvSpPr/>
                    <p:nvPr/>
                  </p:nvSpPr>
                  <p:spPr>
                    <a:xfrm>
                      <a:off x="6736688" y="5541033"/>
                      <a:ext cx="24603" cy="34801"/>
                    </a:xfrm>
                    <a:custGeom>
                      <a:rect b="b" l="l" r="r" t="t"/>
                      <a:pathLst>
                        <a:path extrusionOk="0" h="34801" w="24603">
                          <a:moveTo>
                            <a:pt x="11624" y="0"/>
                          </a:moveTo>
                          <a:lnTo>
                            <a:pt x="0" y="4968"/>
                          </a:lnTo>
                          <a:cubicBezTo>
                            <a:pt x="4255" y="14952"/>
                            <a:pt x="8605" y="24888"/>
                            <a:pt x="13074" y="34801"/>
                          </a:cubicBezTo>
                          <a:lnTo>
                            <a:pt x="24603" y="29619"/>
                          </a:lnTo>
                          <a:cubicBezTo>
                            <a:pt x="20182" y="19778"/>
                            <a:pt x="15855" y="9913"/>
                            <a:pt x="11624"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384"/>
                    <p:cNvSpPr/>
                    <p:nvPr/>
                  </p:nvSpPr>
                  <p:spPr>
                    <a:xfrm>
                      <a:off x="6718265" y="5496486"/>
                      <a:ext cx="23890" cy="34801"/>
                    </a:xfrm>
                    <a:custGeom>
                      <a:rect b="b" l="l" r="r" t="t"/>
                      <a:pathLst>
                        <a:path extrusionOk="0" h="34801" w="23890">
                          <a:moveTo>
                            <a:pt x="11743" y="0"/>
                          </a:moveTo>
                          <a:lnTo>
                            <a:pt x="0" y="4636"/>
                          </a:lnTo>
                          <a:cubicBezTo>
                            <a:pt x="3994" y="14738"/>
                            <a:pt x="8082" y="24794"/>
                            <a:pt x="12242" y="34801"/>
                          </a:cubicBezTo>
                          <a:lnTo>
                            <a:pt x="23890" y="29952"/>
                          </a:lnTo>
                          <a:cubicBezTo>
                            <a:pt x="19754" y="20016"/>
                            <a:pt x="15689" y="10031"/>
                            <a:pt x="11743"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384"/>
                    <p:cNvSpPr/>
                    <p:nvPr/>
                  </p:nvSpPr>
                  <p:spPr>
                    <a:xfrm>
                      <a:off x="6701055" y="5451463"/>
                      <a:ext cx="23200" cy="34824"/>
                    </a:xfrm>
                    <a:custGeom>
                      <a:rect b="b" l="l" r="r" t="t"/>
                      <a:pathLst>
                        <a:path extrusionOk="0" h="34824" w="23200">
                          <a:moveTo>
                            <a:pt x="11862" y="0"/>
                          </a:moveTo>
                          <a:lnTo>
                            <a:pt x="0" y="4326"/>
                          </a:lnTo>
                          <a:cubicBezTo>
                            <a:pt x="3708" y="14524"/>
                            <a:pt x="7512" y="24698"/>
                            <a:pt x="11410" y="34825"/>
                          </a:cubicBezTo>
                          <a:lnTo>
                            <a:pt x="23201" y="30285"/>
                          </a:lnTo>
                          <a:cubicBezTo>
                            <a:pt x="19302" y="20229"/>
                            <a:pt x="15546" y="10127"/>
                            <a:pt x="11862"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384"/>
                    <p:cNvSpPr/>
                    <p:nvPr/>
                  </p:nvSpPr>
                  <p:spPr>
                    <a:xfrm>
                      <a:off x="6685081" y="5405988"/>
                      <a:ext cx="22487" cy="34801"/>
                    </a:xfrm>
                    <a:custGeom>
                      <a:rect b="b" l="l" r="r" t="t"/>
                      <a:pathLst>
                        <a:path extrusionOk="0" h="34801" w="22487">
                          <a:moveTo>
                            <a:pt x="11981" y="0"/>
                          </a:moveTo>
                          <a:lnTo>
                            <a:pt x="0" y="3993"/>
                          </a:lnTo>
                          <a:cubicBezTo>
                            <a:pt x="3423" y="14287"/>
                            <a:pt x="6965" y="24556"/>
                            <a:pt x="10578" y="34801"/>
                          </a:cubicBezTo>
                          <a:lnTo>
                            <a:pt x="22488" y="30594"/>
                          </a:lnTo>
                          <a:cubicBezTo>
                            <a:pt x="18898" y="20419"/>
                            <a:pt x="15380" y="10245"/>
                            <a:pt x="11981"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384"/>
                    <p:cNvSpPr/>
                    <p:nvPr/>
                  </p:nvSpPr>
                  <p:spPr>
                    <a:xfrm>
                      <a:off x="6670414" y="5360110"/>
                      <a:ext cx="21726" cy="34729"/>
                    </a:xfrm>
                    <a:custGeom>
                      <a:rect b="b" l="l" r="r" t="t"/>
                      <a:pathLst>
                        <a:path extrusionOk="0" h="34729" w="21726">
                          <a:moveTo>
                            <a:pt x="12076" y="0"/>
                          </a:moveTo>
                          <a:lnTo>
                            <a:pt x="0" y="3661"/>
                          </a:lnTo>
                          <a:cubicBezTo>
                            <a:pt x="3162" y="14049"/>
                            <a:pt x="6371" y="24413"/>
                            <a:pt x="9722" y="34730"/>
                          </a:cubicBezTo>
                          <a:lnTo>
                            <a:pt x="21727" y="30855"/>
                          </a:lnTo>
                          <a:cubicBezTo>
                            <a:pt x="18399" y="20610"/>
                            <a:pt x="15214" y="10317"/>
                            <a:pt x="12076"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0" name="Google Shape;3250;p384"/>
                  <p:cNvGrpSpPr/>
                  <p:nvPr/>
                </p:nvGrpSpPr>
                <p:grpSpPr>
                  <a:xfrm>
                    <a:off x="6603593" y="5030140"/>
                    <a:ext cx="74380" cy="318345"/>
                    <a:chOff x="6603593" y="5030140"/>
                    <a:chExt cx="74380" cy="318345"/>
                  </a:xfrm>
                </p:grpSpPr>
                <p:sp>
                  <p:nvSpPr>
                    <p:cNvPr id="3251" name="Google Shape;3251;p384"/>
                    <p:cNvSpPr/>
                    <p:nvPr/>
                  </p:nvSpPr>
                  <p:spPr>
                    <a:xfrm>
                      <a:off x="6656983" y="5313827"/>
                      <a:ext cx="20990" cy="34658"/>
                    </a:xfrm>
                    <a:custGeom>
                      <a:rect b="b" l="l" r="r" t="t"/>
                      <a:pathLst>
                        <a:path extrusionOk="0" h="34658" w="20990">
                          <a:moveTo>
                            <a:pt x="12171" y="0"/>
                          </a:moveTo>
                          <a:lnTo>
                            <a:pt x="0" y="3328"/>
                          </a:lnTo>
                          <a:cubicBezTo>
                            <a:pt x="2853" y="13811"/>
                            <a:pt x="5824" y="24247"/>
                            <a:pt x="8867" y="34658"/>
                          </a:cubicBezTo>
                          <a:lnTo>
                            <a:pt x="20990" y="31093"/>
                          </a:lnTo>
                          <a:cubicBezTo>
                            <a:pt x="17947" y="20776"/>
                            <a:pt x="15000" y="10412"/>
                            <a:pt x="12171"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384"/>
                    <p:cNvSpPr/>
                    <p:nvPr/>
                  </p:nvSpPr>
                  <p:spPr>
                    <a:xfrm>
                      <a:off x="6644812" y="5267211"/>
                      <a:ext cx="20229" cy="34563"/>
                    </a:xfrm>
                    <a:custGeom>
                      <a:rect b="b" l="l" r="r" t="t"/>
                      <a:pathLst>
                        <a:path extrusionOk="0" h="34563" w="20229">
                          <a:moveTo>
                            <a:pt x="12266" y="0"/>
                          </a:moveTo>
                          <a:lnTo>
                            <a:pt x="0" y="2995"/>
                          </a:lnTo>
                          <a:cubicBezTo>
                            <a:pt x="2591" y="13550"/>
                            <a:pt x="5253" y="24057"/>
                            <a:pt x="8011" y="34564"/>
                          </a:cubicBezTo>
                          <a:lnTo>
                            <a:pt x="20229" y="31331"/>
                          </a:lnTo>
                          <a:cubicBezTo>
                            <a:pt x="17496" y="20919"/>
                            <a:pt x="14833" y="10483"/>
                            <a:pt x="12266"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384"/>
                    <p:cNvSpPr/>
                    <p:nvPr/>
                  </p:nvSpPr>
                  <p:spPr>
                    <a:xfrm>
                      <a:off x="6633972" y="5220287"/>
                      <a:ext cx="19444" cy="34444"/>
                    </a:xfrm>
                    <a:custGeom>
                      <a:rect b="b" l="l" r="r" t="t"/>
                      <a:pathLst>
                        <a:path extrusionOk="0" h="34444" w="19444">
                          <a:moveTo>
                            <a:pt x="12337" y="0"/>
                          </a:moveTo>
                          <a:lnTo>
                            <a:pt x="0" y="2662"/>
                          </a:lnTo>
                          <a:cubicBezTo>
                            <a:pt x="2282" y="13264"/>
                            <a:pt x="4659" y="23866"/>
                            <a:pt x="7155" y="34445"/>
                          </a:cubicBezTo>
                          <a:lnTo>
                            <a:pt x="19445" y="31568"/>
                          </a:lnTo>
                          <a:cubicBezTo>
                            <a:pt x="16973" y="21061"/>
                            <a:pt x="14619" y="10531"/>
                            <a:pt x="12337"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384"/>
                    <p:cNvSpPr/>
                    <p:nvPr/>
                  </p:nvSpPr>
                  <p:spPr>
                    <a:xfrm>
                      <a:off x="6624416" y="5173077"/>
                      <a:ext cx="18636" cy="34278"/>
                    </a:xfrm>
                    <a:custGeom>
                      <a:rect b="b" l="l" r="r" t="t"/>
                      <a:pathLst>
                        <a:path extrusionOk="0" h="34278" w="18636">
                          <a:moveTo>
                            <a:pt x="12409" y="0"/>
                          </a:moveTo>
                          <a:lnTo>
                            <a:pt x="0" y="2330"/>
                          </a:lnTo>
                          <a:cubicBezTo>
                            <a:pt x="1973" y="13003"/>
                            <a:pt x="4089" y="23652"/>
                            <a:pt x="6276" y="34278"/>
                          </a:cubicBezTo>
                          <a:lnTo>
                            <a:pt x="18637" y="31735"/>
                          </a:lnTo>
                          <a:cubicBezTo>
                            <a:pt x="16474" y="21157"/>
                            <a:pt x="14382" y="10602"/>
                            <a:pt x="12409"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384"/>
                    <p:cNvSpPr/>
                    <p:nvPr/>
                  </p:nvSpPr>
                  <p:spPr>
                    <a:xfrm>
                      <a:off x="6616168" y="5125630"/>
                      <a:ext cx="17828" cy="34088"/>
                    </a:xfrm>
                    <a:custGeom>
                      <a:rect b="b" l="l" r="r" t="t"/>
                      <a:pathLst>
                        <a:path extrusionOk="0" h="34088" w="17828">
                          <a:moveTo>
                            <a:pt x="12480" y="0"/>
                          </a:moveTo>
                          <a:lnTo>
                            <a:pt x="0" y="1973"/>
                          </a:lnTo>
                          <a:cubicBezTo>
                            <a:pt x="1712" y="12694"/>
                            <a:pt x="3494" y="23391"/>
                            <a:pt x="5396" y="34088"/>
                          </a:cubicBezTo>
                          <a:lnTo>
                            <a:pt x="17828" y="31877"/>
                          </a:lnTo>
                          <a:cubicBezTo>
                            <a:pt x="15927" y="21275"/>
                            <a:pt x="14168" y="10650"/>
                            <a:pt x="12480"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384"/>
                    <p:cNvSpPr/>
                    <p:nvPr/>
                  </p:nvSpPr>
                  <p:spPr>
                    <a:xfrm>
                      <a:off x="6609226" y="5077968"/>
                      <a:ext cx="16996" cy="33897"/>
                    </a:xfrm>
                    <a:custGeom>
                      <a:rect b="b" l="l" r="r" t="t"/>
                      <a:pathLst>
                        <a:path extrusionOk="0" h="33897" w="16996">
                          <a:moveTo>
                            <a:pt x="12527" y="0"/>
                          </a:moveTo>
                          <a:lnTo>
                            <a:pt x="0" y="1640"/>
                          </a:lnTo>
                          <a:cubicBezTo>
                            <a:pt x="1403" y="12409"/>
                            <a:pt x="2900" y="23153"/>
                            <a:pt x="4517" y="33898"/>
                          </a:cubicBezTo>
                          <a:lnTo>
                            <a:pt x="16996" y="32020"/>
                          </a:lnTo>
                          <a:cubicBezTo>
                            <a:pt x="15404" y="21347"/>
                            <a:pt x="13906" y="10673"/>
                            <a:pt x="12527"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384"/>
                    <p:cNvSpPr/>
                    <p:nvPr/>
                  </p:nvSpPr>
                  <p:spPr>
                    <a:xfrm>
                      <a:off x="6603593" y="5030140"/>
                      <a:ext cx="16164" cy="33660"/>
                    </a:xfrm>
                    <a:custGeom>
                      <a:rect b="b" l="l" r="r" t="t"/>
                      <a:pathLst>
                        <a:path extrusionOk="0" h="33660" w="16164">
                          <a:moveTo>
                            <a:pt x="12551" y="0"/>
                          </a:moveTo>
                          <a:lnTo>
                            <a:pt x="0" y="1307"/>
                          </a:lnTo>
                          <a:cubicBezTo>
                            <a:pt x="1093" y="12100"/>
                            <a:pt x="2353" y="22892"/>
                            <a:pt x="3637" y="33660"/>
                          </a:cubicBezTo>
                          <a:lnTo>
                            <a:pt x="16164" y="32139"/>
                          </a:lnTo>
                          <a:cubicBezTo>
                            <a:pt x="14881" y="21418"/>
                            <a:pt x="13645" y="10721"/>
                            <a:pt x="12551"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8" name="Google Shape;3258;p384"/>
                  <p:cNvGrpSpPr/>
                  <p:nvPr/>
                </p:nvGrpSpPr>
                <p:grpSpPr>
                  <a:xfrm>
                    <a:off x="6594060" y="4692469"/>
                    <a:ext cx="20515" cy="323099"/>
                    <a:chOff x="6594060" y="4692469"/>
                    <a:chExt cx="20515" cy="323099"/>
                  </a:xfrm>
                </p:grpSpPr>
                <p:sp>
                  <p:nvSpPr>
                    <p:cNvPr id="3259" name="Google Shape;3259;p384"/>
                    <p:cNvSpPr/>
                    <p:nvPr/>
                  </p:nvSpPr>
                  <p:spPr>
                    <a:xfrm>
                      <a:off x="6599243" y="4982170"/>
                      <a:ext cx="15332" cy="33398"/>
                    </a:xfrm>
                    <a:custGeom>
                      <a:rect b="b" l="l" r="r" t="t"/>
                      <a:pathLst>
                        <a:path extrusionOk="0" h="33398" w="15332">
                          <a:moveTo>
                            <a:pt x="12599" y="0"/>
                          </a:moveTo>
                          <a:lnTo>
                            <a:pt x="0" y="951"/>
                          </a:lnTo>
                          <a:cubicBezTo>
                            <a:pt x="832" y="11767"/>
                            <a:pt x="1735" y="22583"/>
                            <a:pt x="2757" y="33399"/>
                          </a:cubicBezTo>
                          <a:lnTo>
                            <a:pt x="15332" y="32210"/>
                          </a:lnTo>
                          <a:cubicBezTo>
                            <a:pt x="14334" y="21489"/>
                            <a:pt x="13431" y="10745"/>
                            <a:pt x="12599"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384"/>
                    <p:cNvSpPr/>
                    <p:nvPr/>
                  </p:nvSpPr>
                  <p:spPr>
                    <a:xfrm>
                      <a:off x="6596224" y="4934105"/>
                      <a:ext cx="14476" cy="33137"/>
                    </a:xfrm>
                    <a:custGeom>
                      <a:rect b="b" l="l" r="r" t="t"/>
                      <a:pathLst>
                        <a:path extrusionOk="0" h="33137" w="14476">
                          <a:moveTo>
                            <a:pt x="12623" y="0"/>
                          </a:moveTo>
                          <a:lnTo>
                            <a:pt x="0" y="618"/>
                          </a:lnTo>
                          <a:cubicBezTo>
                            <a:pt x="547" y="11458"/>
                            <a:pt x="1141" y="22297"/>
                            <a:pt x="1878" y="33137"/>
                          </a:cubicBezTo>
                          <a:lnTo>
                            <a:pt x="14477" y="32281"/>
                          </a:lnTo>
                          <a:cubicBezTo>
                            <a:pt x="13764" y="21537"/>
                            <a:pt x="13146" y="10768"/>
                            <a:pt x="12623"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384"/>
                    <p:cNvSpPr/>
                    <p:nvPr/>
                  </p:nvSpPr>
                  <p:spPr>
                    <a:xfrm>
                      <a:off x="6594512" y="4885991"/>
                      <a:ext cx="13644" cy="32828"/>
                    </a:xfrm>
                    <a:custGeom>
                      <a:rect b="b" l="l" r="r" t="t"/>
                      <a:pathLst>
                        <a:path extrusionOk="0" h="32828" w="13644">
                          <a:moveTo>
                            <a:pt x="12623" y="0"/>
                          </a:moveTo>
                          <a:lnTo>
                            <a:pt x="0" y="285"/>
                          </a:lnTo>
                          <a:cubicBezTo>
                            <a:pt x="238" y="11149"/>
                            <a:pt x="571" y="21988"/>
                            <a:pt x="1022" y="32828"/>
                          </a:cubicBezTo>
                          <a:lnTo>
                            <a:pt x="13645" y="32329"/>
                          </a:lnTo>
                          <a:cubicBezTo>
                            <a:pt x="13193" y="21537"/>
                            <a:pt x="12860" y="10768"/>
                            <a:pt x="12623" y="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384"/>
                    <p:cNvSpPr/>
                    <p:nvPr/>
                  </p:nvSpPr>
                  <p:spPr>
                    <a:xfrm>
                      <a:off x="6594060" y="4837783"/>
                      <a:ext cx="12789" cy="32566"/>
                    </a:xfrm>
                    <a:custGeom>
                      <a:rect b="b" l="l" r="r" t="t"/>
                      <a:pathLst>
                        <a:path extrusionOk="0" h="32566" w="12789">
                          <a:moveTo>
                            <a:pt x="12647" y="48"/>
                          </a:moveTo>
                          <a:lnTo>
                            <a:pt x="25" y="0"/>
                          </a:lnTo>
                          <a:cubicBezTo>
                            <a:pt x="-47" y="10863"/>
                            <a:pt x="48" y="21703"/>
                            <a:pt x="167" y="32567"/>
                          </a:cubicBezTo>
                          <a:lnTo>
                            <a:pt x="12790" y="32400"/>
                          </a:lnTo>
                          <a:cubicBezTo>
                            <a:pt x="12671" y="21584"/>
                            <a:pt x="12576" y="10816"/>
                            <a:pt x="12647" y="4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384"/>
                    <p:cNvSpPr/>
                    <p:nvPr/>
                  </p:nvSpPr>
                  <p:spPr>
                    <a:xfrm>
                      <a:off x="6594227" y="4789266"/>
                      <a:ext cx="13335" cy="32733"/>
                    </a:xfrm>
                    <a:custGeom>
                      <a:rect b="b" l="l" r="r" t="t"/>
                      <a:pathLst>
                        <a:path extrusionOk="0" h="32733" w="13335">
                          <a:moveTo>
                            <a:pt x="13336" y="404"/>
                          </a:moveTo>
                          <a:lnTo>
                            <a:pt x="713" y="0"/>
                          </a:lnTo>
                          <a:cubicBezTo>
                            <a:pt x="380" y="10840"/>
                            <a:pt x="143" y="21703"/>
                            <a:pt x="0" y="32567"/>
                          </a:cubicBezTo>
                          <a:lnTo>
                            <a:pt x="12623" y="32733"/>
                          </a:lnTo>
                          <a:cubicBezTo>
                            <a:pt x="12765" y="21965"/>
                            <a:pt x="13027" y="11173"/>
                            <a:pt x="13336" y="40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384"/>
                    <p:cNvSpPr/>
                    <p:nvPr/>
                  </p:nvSpPr>
                  <p:spPr>
                    <a:xfrm>
                      <a:off x="6595534" y="4740820"/>
                      <a:ext cx="14191" cy="33018"/>
                    </a:xfrm>
                    <a:custGeom>
                      <a:rect b="b" l="l" r="r" t="t"/>
                      <a:pathLst>
                        <a:path extrusionOk="0" h="33018" w="14191">
                          <a:moveTo>
                            <a:pt x="14191" y="737"/>
                          </a:moveTo>
                          <a:lnTo>
                            <a:pt x="1593" y="0"/>
                          </a:lnTo>
                          <a:cubicBezTo>
                            <a:pt x="975" y="10840"/>
                            <a:pt x="404" y="21680"/>
                            <a:pt x="0" y="32519"/>
                          </a:cubicBezTo>
                          <a:lnTo>
                            <a:pt x="12623" y="33018"/>
                          </a:lnTo>
                          <a:cubicBezTo>
                            <a:pt x="13027" y="22274"/>
                            <a:pt x="13573" y="11505"/>
                            <a:pt x="14191" y="73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384"/>
                    <p:cNvSpPr/>
                    <p:nvPr/>
                  </p:nvSpPr>
                  <p:spPr>
                    <a:xfrm>
                      <a:off x="6598125" y="4692469"/>
                      <a:ext cx="15047" cy="33327"/>
                    </a:xfrm>
                    <a:custGeom>
                      <a:rect b="b" l="l" r="r" t="t"/>
                      <a:pathLst>
                        <a:path extrusionOk="0" h="33327" w="15047">
                          <a:moveTo>
                            <a:pt x="15047" y="1070"/>
                          </a:moveTo>
                          <a:lnTo>
                            <a:pt x="2472" y="0"/>
                          </a:lnTo>
                          <a:cubicBezTo>
                            <a:pt x="1545" y="10816"/>
                            <a:pt x="713" y="21632"/>
                            <a:pt x="0" y="32472"/>
                          </a:cubicBezTo>
                          <a:lnTo>
                            <a:pt x="12599" y="33327"/>
                          </a:lnTo>
                          <a:cubicBezTo>
                            <a:pt x="13312" y="22559"/>
                            <a:pt x="14120" y="11814"/>
                            <a:pt x="15047" y="107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6" name="Google Shape;3266;p384"/>
                  <p:cNvGrpSpPr/>
                  <p:nvPr/>
                </p:nvGrpSpPr>
                <p:grpSpPr>
                  <a:xfrm>
                    <a:off x="6602024" y="4358982"/>
                    <a:ext cx="71551" cy="318796"/>
                    <a:chOff x="6602024" y="4358982"/>
                    <a:chExt cx="71551" cy="318796"/>
                  </a:xfrm>
                </p:grpSpPr>
                <p:sp>
                  <p:nvSpPr>
                    <p:cNvPr id="3267" name="Google Shape;3267;p384"/>
                    <p:cNvSpPr/>
                    <p:nvPr/>
                  </p:nvSpPr>
                  <p:spPr>
                    <a:xfrm>
                      <a:off x="6602024" y="4644190"/>
                      <a:ext cx="15902" cy="33588"/>
                    </a:xfrm>
                    <a:custGeom>
                      <a:rect b="b" l="l" r="r" t="t"/>
                      <a:pathLst>
                        <a:path extrusionOk="0" h="33588" w="15902">
                          <a:moveTo>
                            <a:pt x="15903" y="1426"/>
                          </a:moveTo>
                          <a:lnTo>
                            <a:pt x="3352" y="0"/>
                          </a:lnTo>
                          <a:cubicBezTo>
                            <a:pt x="2116" y="10792"/>
                            <a:pt x="1022" y="21584"/>
                            <a:pt x="0" y="32400"/>
                          </a:cubicBezTo>
                          <a:lnTo>
                            <a:pt x="12575" y="33589"/>
                          </a:lnTo>
                          <a:cubicBezTo>
                            <a:pt x="13597" y="22844"/>
                            <a:pt x="14667" y="12123"/>
                            <a:pt x="15903" y="142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384"/>
                    <p:cNvSpPr/>
                    <p:nvPr/>
                  </p:nvSpPr>
                  <p:spPr>
                    <a:xfrm>
                      <a:off x="6607230" y="4596077"/>
                      <a:ext cx="16734" cy="33802"/>
                    </a:xfrm>
                    <a:custGeom>
                      <a:rect b="b" l="l" r="r" t="t"/>
                      <a:pathLst>
                        <a:path extrusionOk="0" h="33802" w="16734">
                          <a:moveTo>
                            <a:pt x="16735" y="1759"/>
                          </a:moveTo>
                          <a:lnTo>
                            <a:pt x="4231" y="0"/>
                          </a:lnTo>
                          <a:cubicBezTo>
                            <a:pt x="2734" y="10745"/>
                            <a:pt x="1307" y="21513"/>
                            <a:pt x="0" y="32281"/>
                          </a:cubicBezTo>
                          <a:lnTo>
                            <a:pt x="12527" y="33803"/>
                          </a:lnTo>
                          <a:cubicBezTo>
                            <a:pt x="13835" y="23106"/>
                            <a:pt x="15237" y="12432"/>
                            <a:pt x="16735" y="175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384"/>
                    <p:cNvSpPr/>
                    <p:nvPr/>
                  </p:nvSpPr>
                  <p:spPr>
                    <a:xfrm>
                      <a:off x="6613743" y="4548154"/>
                      <a:ext cx="17566" cy="34040"/>
                    </a:xfrm>
                    <a:custGeom>
                      <a:rect b="b" l="l" r="r" t="t"/>
                      <a:pathLst>
                        <a:path extrusionOk="0" h="34040" w="17566">
                          <a:moveTo>
                            <a:pt x="17567" y="2092"/>
                          </a:moveTo>
                          <a:lnTo>
                            <a:pt x="5111" y="0"/>
                          </a:lnTo>
                          <a:cubicBezTo>
                            <a:pt x="3304" y="10697"/>
                            <a:pt x="1593" y="21418"/>
                            <a:pt x="0" y="32163"/>
                          </a:cubicBezTo>
                          <a:lnTo>
                            <a:pt x="12480" y="34041"/>
                          </a:lnTo>
                          <a:cubicBezTo>
                            <a:pt x="14073" y="23367"/>
                            <a:pt x="15760" y="12718"/>
                            <a:pt x="17567" y="209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384"/>
                    <p:cNvSpPr/>
                    <p:nvPr/>
                  </p:nvSpPr>
                  <p:spPr>
                    <a:xfrm>
                      <a:off x="6621564" y="4500445"/>
                      <a:ext cx="18375" cy="34206"/>
                    </a:xfrm>
                    <a:custGeom>
                      <a:rect b="b" l="l" r="r" t="t"/>
                      <a:pathLst>
                        <a:path extrusionOk="0" h="34206" w="18375">
                          <a:moveTo>
                            <a:pt x="18375" y="2425"/>
                          </a:moveTo>
                          <a:lnTo>
                            <a:pt x="5990" y="0"/>
                          </a:lnTo>
                          <a:cubicBezTo>
                            <a:pt x="3875" y="10650"/>
                            <a:pt x="1925" y="21323"/>
                            <a:pt x="0" y="31996"/>
                          </a:cubicBezTo>
                          <a:lnTo>
                            <a:pt x="12432" y="34207"/>
                          </a:lnTo>
                          <a:cubicBezTo>
                            <a:pt x="14334" y="23605"/>
                            <a:pt x="16283" y="13003"/>
                            <a:pt x="18375" y="242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384"/>
                    <p:cNvSpPr/>
                    <p:nvPr/>
                  </p:nvSpPr>
                  <p:spPr>
                    <a:xfrm>
                      <a:off x="6630716" y="4452974"/>
                      <a:ext cx="19159" cy="34373"/>
                    </a:xfrm>
                    <a:custGeom>
                      <a:rect b="b" l="l" r="r" t="t"/>
                      <a:pathLst>
                        <a:path extrusionOk="0" h="34373" w="19159">
                          <a:moveTo>
                            <a:pt x="19160" y="2781"/>
                          </a:moveTo>
                          <a:lnTo>
                            <a:pt x="6846" y="0"/>
                          </a:lnTo>
                          <a:cubicBezTo>
                            <a:pt x="4469" y="10602"/>
                            <a:pt x="2163" y="21204"/>
                            <a:pt x="0" y="31830"/>
                          </a:cubicBezTo>
                          <a:lnTo>
                            <a:pt x="12361" y="34373"/>
                          </a:lnTo>
                          <a:cubicBezTo>
                            <a:pt x="14500" y="23819"/>
                            <a:pt x="16806" y="13288"/>
                            <a:pt x="19160" y="278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384"/>
                    <p:cNvSpPr/>
                    <p:nvPr/>
                  </p:nvSpPr>
                  <p:spPr>
                    <a:xfrm>
                      <a:off x="6641128" y="4405811"/>
                      <a:ext cx="19967" cy="34515"/>
                    </a:xfrm>
                    <a:custGeom>
                      <a:rect b="b" l="l" r="r" t="t"/>
                      <a:pathLst>
                        <a:path extrusionOk="0" h="34515" w="19967">
                          <a:moveTo>
                            <a:pt x="19968" y="3114"/>
                          </a:moveTo>
                          <a:lnTo>
                            <a:pt x="7726" y="0"/>
                          </a:lnTo>
                          <a:cubicBezTo>
                            <a:pt x="5040" y="10507"/>
                            <a:pt x="2472" y="21061"/>
                            <a:pt x="0" y="31640"/>
                          </a:cubicBezTo>
                          <a:lnTo>
                            <a:pt x="12290" y="34516"/>
                          </a:lnTo>
                          <a:cubicBezTo>
                            <a:pt x="14738" y="24009"/>
                            <a:pt x="17305" y="13550"/>
                            <a:pt x="19968" y="311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384"/>
                    <p:cNvSpPr/>
                    <p:nvPr/>
                  </p:nvSpPr>
                  <p:spPr>
                    <a:xfrm>
                      <a:off x="6652847" y="4358982"/>
                      <a:ext cx="20728" cy="34610"/>
                    </a:xfrm>
                    <a:custGeom>
                      <a:rect b="b" l="l" r="r" t="t"/>
                      <a:pathLst>
                        <a:path extrusionOk="0" h="34610" w="20728">
                          <a:moveTo>
                            <a:pt x="20729" y="3447"/>
                          </a:moveTo>
                          <a:lnTo>
                            <a:pt x="8581" y="0"/>
                          </a:lnTo>
                          <a:cubicBezTo>
                            <a:pt x="5634" y="10435"/>
                            <a:pt x="2781" y="20919"/>
                            <a:pt x="0" y="31402"/>
                          </a:cubicBezTo>
                          <a:lnTo>
                            <a:pt x="12218" y="34611"/>
                          </a:lnTo>
                          <a:cubicBezTo>
                            <a:pt x="14952" y="24199"/>
                            <a:pt x="17781" y="13811"/>
                            <a:pt x="20729" y="344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4" name="Google Shape;3274;p384"/>
                  <p:cNvGrpSpPr/>
                  <p:nvPr/>
                </p:nvGrpSpPr>
                <p:grpSpPr>
                  <a:xfrm>
                    <a:off x="6665850" y="4043180"/>
                    <a:ext cx="130075" cy="304011"/>
                    <a:chOff x="6665850" y="4043180"/>
                    <a:chExt cx="130075" cy="304011"/>
                  </a:xfrm>
                </p:grpSpPr>
                <p:sp>
                  <p:nvSpPr>
                    <p:cNvPr id="3275" name="Google Shape;3275;p384"/>
                    <p:cNvSpPr/>
                    <p:nvPr/>
                  </p:nvSpPr>
                  <p:spPr>
                    <a:xfrm>
                      <a:off x="6665850" y="4312485"/>
                      <a:ext cx="21489" cy="34706"/>
                    </a:xfrm>
                    <a:custGeom>
                      <a:rect b="b" l="l" r="r" t="t"/>
                      <a:pathLst>
                        <a:path extrusionOk="0" h="34706" w="21489">
                          <a:moveTo>
                            <a:pt x="21489" y="3780"/>
                          </a:moveTo>
                          <a:lnTo>
                            <a:pt x="9437" y="0"/>
                          </a:lnTo>
                          <a:cubicBezTo>
                            <a:pt x="6204" y="10364"/>
                            <a:pt x="3019" y="20752"/>
                            <a:pt x="0" y="31164"/>
                          </a:cubicBezTo>
                          <a:lnTo>
                            <a:pt x="12123" y="34706"/>
                          </a:lnTo>
                          <a:cubicBezTo>
                            <a:pt x="15119" y="24389"/>
                            <a:pt x="18280" y="14073"/>
                            <a:pt x="21489" y="378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384"/>
                    <p:cNvSpPr/>
                    <p:nvPr/>
                  </p:nvSpPr>
                  <p:spPr>
                    <a:xfrm>
                      <a:off x="6680136" y="4266417"/>
                      <a:ext cx="22226" cy="34777"/>
                    </a:xfrm>
                    <a:custGeom>
                      <a:rect b="b" l="l" r="r" t="t"/>
                      <a:pathLst>
                        <a:path extrusionOk="0" h="34777" w="22226">
                          <a:moveTo>
                            <a:pt x="22226" y="4112"/>
                          </a:moveTo>
                          <a:lnTo>
                            <a:pt x="10293" y="0"/>
                          </a:lnTo>
                          <a:cubicBezTo>
                            <a:pt x="6751" y="10269"/>
                            <a:pt x="3352" y="20562"/>
                            <a:pt x="0" y="30903"/>
                          </a:cubicBezTo>
                          <a:lnTo>
                            <a:pt x="12005" y="34777"/>
                          </a:lnTo>
                          <a:cubicBezTo>
                            <a:pt x="15332" y="24532"/>
                            <a:pt x="18708" y="14286"/>
                            <a:pt x="22226" y="411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384"/>
                    <p:cNvSpPr/>
                    <p:nvPr/>
                  </p:nvSpPr>
                  <p:spPr>
                    <a:xfrm>
                      <a:off x="6695659" y="4220776"/>
                      <a:ext cx="22963" cy="34801"/>
                    </a:xfrm>
                    <a:custGeom>
                      <a:rect b="b" l="l" r="r" t="t"/>
                      <a:pathLst>
                        <a:path extrusionOk="0" h="34801" w="22963">
                          <a:moveTo>
                            <a:pt x="22963" y="4421"/>
                          </a:moveTo>
                          <a:lnTo>
                            <a:pt x="11149" y="0"/>
                          </a:lnTo>
                          <a:cubicBezTo>
                            <a:pt x="7345" y="10174"/>
                            <a:pt x="3613" y="20372"/>
                            <a:pt x="0" y="30594"/>
                          </a:cubicBezTo>
                          <a:lnTo>
                            <a:pt x="11909" y="34801"/>
                          </a:lnTo>
                          <a:cubicBezTo>
                            <a:pt x="15499" y="24651"/>
                            <a:pt x="19207" y="14524"/>
                            <a:pt x="22963" y="442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384"/>
                    <p:cNvSpPr/>
                    <p:nvPr/>
                  </p:nvSpPr>
                  <p:spPr>
                    <a:xfrm>
                      <a:off x="6712465" y="4175587"/>
                      <a:ext cx="23676" cy="34824"/>
                    </a:xfrm>
                    <a:custGeom>
                      <a:rect b="b" l="l" r="r" t="t"/>
                      <a:pathLst>
                        <a:path extrusionOk="0" h="34824" w="23676">
                          <a:moveTo>
                            <a:pt x="23676" y="4754"/>
                          </a:moveTo>
                          <a:lnTo>
                            <a:pt x="11981" y="0"/>
                          </a:lnTo>
                          <a:cubicBezTo>
                            <a:pt x="7892" y="10055"/>
                            <a:pt x="3922" y="20158"/>
                            <a:pt x="0" y="30285"/>
                          </a:cubicBezTo>
                          <a:lnTo>
                            <a:pt x="11791" y="34825"/>
                          </a:lnTo>
                          <a:cubicBezTo>
                            <a:pt x="15665" y="24770"/>
                            <a:pt x="19611" y="14738"/>
                            <a:pt x="23676" y="475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384"/>
                    <p:cNvSpPr/>
                    <p:nvPr/>
                  </p:nvSpPr>
                  <p:spPr>
                    <a:xfrm>
                      <a:off x="6730508" y="4130920"/>
                      <a:ext cx="24365" cy="34801"/>
                    </a:xfrm>
                    <a:custGeom>
                      <a:rect b="b" l="l" r="r" t="t"/>
                      <a:pathLst>
                        <a:path extrusionOk="0" h="34801" w="24365">
                          <a:moveTo>
                            <a:pt x="24366" y="5063"/>
                          </a:moveTo>
                          <a:lnTo>
                            <a:pt x="12813" y="0"/>
                          </a:lnTo>
                          <a:cubicBezTo>
                            <a:pt x="8463" y="9936"/>
                            <a:pt x="4184" y="19920"/>
                            <a:pt x="0" y="29952"/>
                          </a:cubicBezTo>
                          <a:lnTo>
                            <a:pt x="11648" y="34801"/>
                          </a:lnTo>
                          <a:cubicBezTo>
                            <a:pt x="15784" y="24841"/>
                            <a:pt x="20039" y="14928"/>
                            <a:pt x="24366" y="506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384"/>
                    <p:cNvSpPr/>
                    <p:nvPr/>
                  </p:nvSpPr>
                  <p:spPr>
                    <a:xfrm>
                      <a:off x="6749786" y="4086753"/>
                      <a:ext cx="25031" cy="34753"/>
                    </a:xfrm>
                    <a:custGeom>
                      <a:rect b="b" l="l" r="r" t="t"/>
                      <a:pathLst>
                        <a:path extrusionOk="0" h="34753" w="25031">
                          <a:moveTo>
                            <a:pt x="25031" y="5396"/>
                          </a:moveTo>
                          <a:lnTo>
                            <a:pt x="13621" y="0"/>
                          </a:lnTo>
                          <a:cubicBezTo>
                            <a:pt x="8986" y="9818"/>
                            <a:pt x="4445" y="19683"/>
                            <a:pt x="0" y="29571"/>
                          </a:cubicBezTo>
                          <a:lnTo>
                            <a:pt x="11529" y="34754"/>
                          </a:lnTo>
                          <a:cubicBezTo>
                            <a:pt x="15927" y="24936"/>
                            <a:pt x="20420" y="15142"/>
                            <a:pt x="25031" y="539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384"/>
                    <p:cNvSpPr/>
                    <p:nvPr/>
                  </p:nvSpPr>
                  <p:spPr>
                    <a:xfrm>
                      <a:off x="6770253" y="4043180"/>
                      <a:ext cx="25672" cy="34682"/>
                    </a:xfrm>
                    <a:custGeom>
                      <a:rect b="b" l="l" r="r" t="t"/>
                      <a:pathLst>
                        <a:path extrusionOk="0" h="34682" w="25672">
                          <a:moveTo>
                            <a:pt x="25673" y="5705"/>
                          </a:moveTo>
                          <a:lnTo>
                            <a:pt x="14405" y="0"/>
                          </a:lnTo>
                          <a:cubicBezTo>
                            <a:pt x="9532" y="9699"/>
                            <a:pt x="4707" y="19421"/>
                            <a:pt x="0" y="29191"/>
                          </a:cubicBezTo>
                          <a:lnTo>
                            <a:pt x="11363" y="34682"/>
                          </a:lnTo>
                          <a:cubicBezTo>
                            <a:pt x="16046" y="24984"/>
                            <a:pt x="20824" y="15309"/>
                            <a:pt x="25673" y="570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2" name="Google Shape;3282;p384"/>
                  <p:cNvGrpSpPr/>
                  <p:nvPr/>
                </p:nvGrpSpPr>
                <p:grpSpPr>
                  <a:xfrm>
                    <a:off x="6791933" y="3756546"/>
                    <a:ext cx="183680" cy="278243"/>
                    <a:chOff x="6791933" y="3756546"/>
                    <a:chExt cx="183680" cy="278243"/>
                  </a:xfrm>
                </p:grpSpPr>
                <p:sp>
                  <p:nvSpPr>
                    <p:cNvPr id="3283" name="Google Shape;3283;p384"/>
                    <p:cNvSpPr/>
                    <p:nvPr/>
                  </p:nvSpPr>
                  <p:spPr>
                    <a:xfrm>
                      <a:off x="6791933" y="4000202"/>
                      <a:ext cx="26314" cy="34587"/>
                    </a:xfrm>
                    <a:custGeom>
                      <a:rect b="b" l="l" r="r" t="t"/>
                      <a:pathLst>
                        <a:path extrusionOk="0" h="34587" w="26314">
                          <a:moveTo>
                            <a:pt x="26315" y="5990"/>
                          </a:moveTo>
                          <a:lnTo>
                            <a:pt x="15214" y="0"/>
                          </a:lnTo>
                          <a:cubicBezTo>
                            <a:pt x="10055" y="9556"/>
                            <a:pt x="4992" y="19160"/>
                            <a:pt x="0" y="28787"/>
                          </a:cubicBezTo>
                          <a:lnTo>
                            <a:pt x="11220" y="34587"/>
                          </a:lnTo>
                          <a:cubicBezTo>
                            <a:pt x="16141" y="25007"/>
                            <a:pt x="21180" y="15475"/>
                            <a:pt x="26315" y="599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384"/>
                    <p:cNvSpPr/>
                    <p:nvPr/>
                  </p:nvSpPr>
                  <p:spPr>
                    <a:xfrm>
                      <a:off x="6814753" y="3957842"/>
                      <a:ext cx="26932" cy="34492"/>
                    </a:xfrm>
                    <a:custGeom>
                      <a:rect b="b" l="l" r="r" t="t"/>
                      <a:pathLst>
                        <a:path extrusionOk="0" h="34492" w="26932">
                          <a:moveTo>
                            <a:pt x="26933" y="6299"/>
                          </a:moveTo>
                          <a:lnTo>
                            <a:pt x="15998" y="0"/>
                          </a:lnTo>
                          <a:cubicBezTo>
                            <a:pt x="10602" y="9413"/>
                            <a:pt x="5253" y="18874"/>
                            <a:pt x="0" y="28383"/>
                          </a:cubicBezTo>
                          <a:lnTo>
                            <a:pt x="11054" y="34492"/>
                          </a:lnTo>
                          <a:cubicBezTo>
                            <a:pt x="16260" y="25031"/>
                            <a:pt x="21561" y="15642"/>
                            <a:pt x="26933" y="629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384"/>
                    <p:cNvSpPr/>
                    <p:nvPr/>
                  </p:nvSpPr>
                  <p:spPr>
                    <a:xfrm>
                      <a:off x="6838762" y="3916123"/>
                      <a:ext cx="27527" cy="34325"/>
                    </a:xfrm>
                    <a:custGeom>
                      <a:rect b="b" l="l" r="r" t="t"/>
                      <a:pathLst>
                        <a:path extrusionOk="0" h="34325" w="27527">
                          <a:moveTo>
                            <a:pt x="27527" y="6608"/>
                          </a:moveTo>
                          <a:lnTo>
                            <a:pt x="16759" y="0"/>
                          </a:lnTo>
                          <a:cubicBezTo>
                            <a:pt x="11077" y="9247"/>
                            <a:pt x="5491" y="18565"/>
                            <a:pt x="0" y="27931"/>
                          </a:cubicBezTo>
                          <a:lnTo>
                            <a:pt x="10887" y="34326"/>
                          </a:lnTo>
                          <a:cubicBezTo>
                            <a:pt x="16331" y="25055"/>
                            <a:pt x="21870" y="15808"/>
                            <a:pt x="27527" y="660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384"/>
                    <p:cNvSpPr/>
                    <p:nvPr/>
                  </p:nvSpPr>
                  <p:spPr>
                    <a:xfrm>
                      <a:off x="6863912" y="3875117"/>
                      <a:ext cx="28073" cy="34159"/>
                    </a:xfrm>
                    <a:custGeom>
                      <a:rect b="b" l="l" r="r" t="t"/>
                      <a:pathLst>
                        <a:path extrusionOk="0" h="34159" w="28073">
                          <a:moveTo>
                            <a:pt x="28074" y="6894"/>
                          </a:moveTo>
                          <a:lnTo>
                            <a:pt x="17496" y="0"/>
                          </a:lnTo>
                          <a:cubicBezTo>
                            <a:pt x="11577" y="9104"/>
                            <a:pt x="5753" y="18256"/>
                            <a:pt x="0" y="27456"/>
                          </a:cubicBezTo>
                          <a:lnTo>
                            <a:pt x="10697" y="34159"/>
                          </a:lnTo>
                          <a:cubicBezTo>
                            <a:pt x="16402" y="25007"/>
                            <a:pt x="22202" y="15927"/>
                            <a:pt x="28074" y="689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384"/>
                    <p:cNvSpPr/>
                    <p:nvPr/>
                  </p:nvSpPr>
                  <p:spPr>
                    <a:xfrm>
                      <a:off x="6890156" y="3834825"/>
                      <a:ext cx="28644" cy="33969"/>
                    </a:xfrm>
                    <a:custGeom>
                      <a:rect b="b" l="l" r="r" t="t"/>
                      <a:pathLst>
                        <a:path extrusionOk="0" h="33969" w="28644">
                          <a:moveTo>
                            <a:pt x="28644" y="7179"/>
                          </a:moveTo>
                          <a:lnTo>
                            <a:pt x="18256" y="0"/>
                          </a:lnTo>
                          <a:cubicBezTo>
                            <a:pt x="12076" y="8938"/>
                            <a:pt x="6014" y="17924"/>
                            <a:pt x="0" y="26980"/>
                          </a:cubicBezTo>
                          <a:lnTo>
                            <a:pt x="10531" y="33969"/>
                          </a:lnTo>
                          <a:cubicBezTo>
                            <a:pt x="16474" y="24984"/>
                            <a:pt x="22511" y="16046"/>
                            <a:pt x="28644" y="717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384"/>
                    <p:cNvSpPr/>
                    <p:nvPr/>
                  </p:nvSpPr>
                  <p:spPr>
                    <a:xfrm>
                      <a:off x="6917516" y="3795293"/>
                      <a:ext cx="29167" cy="33731"/>
                    </a:xfrm>
                    <a:custGeom>
                      <a:rect b="b" l="l" r="r" t="t"/>
                      <a:pathLst>
                        <a:path extrusionOk="0" h="33731" w="29167">
                          <a:moveTo>
                            <a:pt x="29167" y="7440"/>
                          </a:moveTo>
                          <a:lnTo>
                            <a:pt x="18969" y="0"/>
                          </a:lnTo>
                          <a:cubicBezTo>
                            <a:pt x="12575" y="8772"/>
                            <a:pt x="6228" y="17591"/>
                            <a:pt x="0" y="26457"/>
                          </a:cubicBezTo>
                          <a:lnTo>
                            <a:pt x="10340" y="33731"/>
                          </a:lnTo>
                          <a:cubicBezTo>
                            <a:pt x="16521" y="24912"/>
                            <a:pt x="22820" y="16165"/>
                            <a:pt x="29167" y="744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384"/>
                    <p:cNvSpPr/>
                    <p:nvPr/>
                  </p:nvSpPr>
                  <p:spPr>
                    <a:xfrm>
                      <a:off x="6945947" y="3756546"/>
                      <a:ext cx="29666" cy="33469"/>
                    </a:xfrm>
                    <a:custGeom>
                      <a:rect b="b" l="l" r="r" t="t"/>
                      <a:pathLst>
                        <a:path extrusionOk="0" h="33469" w="29666">
                          <a:moveTo>
                            <a:pt x="29667" y="7726"/>
                          </a:moveTo>
                          <a:lnTo>
                            <a:pt x="19683" y="0"/>
                          </a:lnTo>
                          <a:cubicBezTo>
                            <a:pt x="13027" y="8581"/>
                            <a:pt x="6490" y="17234"/>
                            <a:pt x="0" y="25934"/>
                          </a:cubicBezTo>
                          <a:lnTo>
                            <a:pt x="10127" y="33470"/>
                          </a:lnTo>
                          <a:cubicBezTo>
                            <a:pt x="16569" y="24841"/>
                            <a:pt x="23058" y="16236"/>
                            <a:pt x="29667" y="772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0" name="Google Shape;3290;p384"/>
                  <p:cNvGrpSpPr/>
                  <p:nvPr/>
                </p:nvGrpSpPr>
                <p:grpSpPr>
                  <a:xfrm>
                    <a:off x="6975447" y="3509158"/>
                    <a:ext cx="230295" cy="242634"/>
                    <a:chOff x="6975447" y="3509158"/>
                    <a:chExt cx="230295" cy="242634"/>
                  </a:xfrm>
                </p:grpSpPr>
                <p:sp>
                  <p:nvSpPr>
                    <p:cNvPr id="3291" name="Google Shape;3291;p384"/>
                    <p:cNvSpPr/>
                    <p:nvPr/>
                  </p:nvSpPr>
                  <p:spPr>
                    <a:xfrm>
                      <a:off x="6975447" y="3718560"/>
                      <a:ext cx="30141" cy="33232"/>
                    </a:xfrm>
                    <a:custGeom>
                      <a:rect b="b" l="l" r="r" t="t"/>
                      <a:pathLst>
                        <a:path extrusionOk="0" h="33232" w="30141">
                          <a:moveTo>
                            <a:pt x="30142" y="7987"/>
                          </a:moveTo>
                          <a:lnTo>
                            <a:pt x="20372" y="0"/>
                          </a:lnTo>
                          <a:cubicBezTo>
                            <a:pt x="13502" y="8415"/>
                            <a:pt x="6703" y="16878"/>
                            <a:pt x="0" y="25412"/>
                          </a:cubicBezTo>
                          <a:lnTo>
                            <a:pt x="9913" y="33232"/>
                          </a:lnTo>
                          <a:cubicBezTo>
                            <a:pt x="16569" y="24746"/>
                            <a:pt x="23320" y="16355"/>
                            <a:pt x="30142" y="798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384"/>
                    <p:cNvSpPr/>
                    <p:nvPr/>
                  </p:nvSpPr>
                  <p:spPr>
                    <a:xfrm>
                      <a:off x="7005945" y="3681429"/>
                      <a:ext cx="30617" cy="32923"/>
                    </a:xfrm>
                    <a:custGeom>
                      <a:rect b="b" l="l" r="r" t="t"/>
                      <a:pathLst>
                        <a:path extrusionOk="0" h="32923" w="30617">
                          <a:moveTo>
                            <a:pt x="30617" y="8249"/>
                          </a:moveTo>
                          <a:lnTo>
                            <a:pt x="21061" y="0"/>
                          </a:lnTo>
                          <a:cubicBezTo>
                            <a:pt x="13954" y="8201"/>
                            <a:pt x="6965" y="16497"/>
                            <a:pt x="0" y="24841"/>
                          </a:cubicBezTo>
                          <a:lnTo>
                            <a:pt x="9699" y="32923"/>
                          </a:lnTo>
                          <a:cubicBezTo>
                            <a:pt x="16616" y="24651"/>
                            <a:pt x="23557" y="16402"/>
                            <a:pt x="30617" y="824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384"/>
                    <p:cNvSpPr/>
                    <p:nvPr/>
                  </p:nvSpPr>
                  <p:spPr>
                    <a:xfrm>
                      <a:off x="7037442" y="3645154"/>
                      <a:ext cx="31069" cy="32614"/>
                    </a:xfrm>
                    <a:custGeom>
                      <a:rect b="b" l="l" r="r" t="t"/>
                      <a:pathLst>
                        <a:path extrusionOk="0" h="32614" w="31069">
                          <a:moveTo>
                            <a:pt x="31069" y="8510"/>
                          </a:moveTo>
                          <a:lnTo>
                            <a:pt x="21727" y="0"/>
                          </a:lnTo>
                          <a:cubicBezTo>
                            <a:pt x="14429" y="8035"/>
                            <a:pt x="7155" y="16093"/>
                            <a:pt x="0" y="24271"/>
                          </a:cubicBezTo>
                          <a:lnTo>
                            <a:pt x="9485" y="32614"/>
                          </a:lnTo>
                          <a:cubicBezTo>
                            <a:pt x="16616" y="24508"/>
                            <a:pt x="23819" y="16497"/>
                            <a:pt x="31069" y="851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384"/>
                    <p:cNvSpPr/>
                    <p:nvPr/>
                  </p:nvSpPr>
                  <p:spPr>
                    <a:xfrm>
                      <a:off x="7069962" y="3609782"/>
                      <a:ext cx="31473" cy="32233"/>
                    </a:xfrm>
                    <a:custGeom>
                      <a:rect b="b" l="l" r="r" t="t"/>
                      <a:pathLst>
                        <a:path extrusionOk="0" h="32233" w="31473">
                          <a:moveTo>
                            <a:pt x="31473" y="8748"/>
                          </a:moveTo>
                          <a:lnTo>
                            <a:pt x="22369" y="0"/>
                          </a:lnTo>
                          <a:cubicBezTo>
                            <a:pt x="14833" y="7821"/>
                            <a:pt x="7393" y="15713"/>
                            <a:pt x="0" y="23652"/>
                          </a:cubicBezTo>
                          <a:lnTo>
                            <a:pt x="9247" y="32234"/>
                          </a:lnTo>
                          <a:cubicBezTo>
                            <a:pt x="16616" y="24342"/>
                            <a:pt x="24009" y="16497"/>
                            <a:pt x="31473" y="874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384"/>
                    <p:cNvSpPr/>
                    <p:nvPr/>
                  </p:nvSpPr>
                  <p:spPr>
                    <a:xfrm>
                      <a:off x="7103431" y="3575290"/>
                      <a:ext cx="31877" cy="31901"/>
                    </a:xfrm>
                    <a:custGeom>
                      <a:rect b="b" l="l" r="r" t="t"/>
                      <a:pathLst>
                        <a:path extrusionOk="0" h="31901" w="31877">
                          <a:moveTo>
                            <a:pt x="31877" y="9009"/>
                          </a:moveTo>
                          <a:lnTo>
                            <a:pt x="23011" y="0"/>
                          </a:lnTo>
                          <a:cubicBezTo>
                            <a:pt x="15285" y="7631"/>
                            <a:pt x="7607" y="15285"/>
                            <a:pt x="0" y="23058"/>
                          </a:cubicBezTo>
                          <a:lnTo>
                            <a:pt x="9009" y="31901"/>
                          </a:lnTo>
                          <a:cubicBezTo>
                            <a:pt x="16569" y="24175"/>
                            <a:pt x="24199" y="16569"/>
                            <a:pt x="31877" y="900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384"/>
                    <p:cNvSpPr/>
                    <p:nvPr/>
                  </p:nvSpPr>
                  <p:spPr>
                    <a:xfrm>
                      <a:off x="7137876" y="3541725"/>
                      <a:ext cx="32210" cy="31496"/>
                    </a:xfrm>
                    <a:custGeom>
                      <a:rect b="b" l="l" r="r" t="t"/>
                      <a:pathLst>
                        <a:path extrusionOk="0" h="31496" w="32210">
                          <a:moveTo>
                            <a:pt x="32210" y="9247"/>
                          </a:moveTo>
                          <a:lnTo>
                            <a:pt x="23605" y="0"/>
                          </a:lnTo>
                          <a:cubicBezTo>
                            <a:pt x="15665" y="7393"/>
                            <a:pt x="7797" y="14881"/>
                            <a:pt x="0" y="22416"/>
                          </a:cubicBezTo>
                          <a:lnTo>
                            <a:pt x="8772" y="31497"/>
                          </a:lnTo>
                          <a:cubicBezTo>
                            <a:pt x="16521" y="24033"/>
                            <a:pt x="24318" y="16592"/>
                            <a:pt x="32210" y="924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384"/>
                    <p:cNvSpPr/>
                    <p:nvPr/>
                  </p:nvSpPr>
                  <p:spPr>
                    <a:xfrm>
                      <a:off x="7173176" y="3509158"/>
                      <a:ext cx="32566" cy="31092"/>
                    </a:xfrm>
                    <a:custGeom>
                      <a:rect b="b" l="l" r="r" t="t"/>
                      <a:pathLst>
                        <a:path extrusionOk="0" h="31092" w="32566">
                          <a:moveTo>
                            <a:pt x="32567" y="9461"/>
                          </a:moveTo>
                          <a:lnTo>
                            <a:pt x="24199" y="0"/>
                          </a:lnTo>
                          <a:cubicBezTo>
                            <a:pt x="16069" y="7179"/>
                            <a:pt x="7987" y="14429"/>
                            <a:pt x="0" y="21775"/>
                          </a:cubicBezTo>
                          <a:lnTo>
                            <a:pt x="8534" y="31093"/>
                          </a:lnTo>
                          <a:cubicBezTo>
                            <a:pt x="16473" y="23795"/>
                            <a:pt x="24484" y="16592"/>
                            <a:pt x="32567" y="946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8" name="Google Shape;3298;p384"/>
                  <p:cNvGrpSpPr/>
                  <p:nvPr/>
                </p:nvGrpSpPr>
                <p:grpSpPr>
                  <a:xfrm>
                    <a:off x="7209380" y="3309860"/>
                    <a:ext cx="268638" cy="198324"/>
                    <a:chOff x="7209380" y="3309860"/>
                    <a:chExt cx="268638" cy="198324"/>
                  </a:xfrm>
                </p:grpSpPr>
                <p:sp>
                  <p:nvSpPr>
                    <p:cNvPr id="3299" name="Google Shape;3299;p384"/>
                    <p:cNvSpPr/>
                    <p:nvPr/>
                  </p:nvSpPr>
                  <p:spPr>
                    <a:xfrm>
                      <a:off x="7209380" y="3477543"/>
                      <a:ext cx="32899" cy="30641"/>
                    </a:xfrm>
                    <a:custGeom>
                      <a:rect b="b" l="l" r="r" t="t"/>
                      <a:pathLst>
                        <a:path extrusionOk="0" h="30641" w="32899">
                          <a:moveTo>
                            <a:pt x="32899" y="9699"/>
                          </a:moveTo>
                          <a:lnTo>
                            <a:pt x="24793" y="0"/>
                          </a:lnTo>
                          <a:cubicBezTo>
                            <a:pt x="16473" y="6965"/>
                            <a:pt x="8201" y="14001"/>
                            <a:pt x="0" y="21109"/>
                          </a:cubicBezTo>
                          <a:lnTo>
                            <a:pt x="8272" y="30641"/>
                          </a:lnTo>
                          <a:cubicBezTo>
                            <a:pt x="16426" y="23605"/>
                            <a:pt x="24627" y="16616"/>
                            <a:pt x="32899" y="969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384"/>
                    <p:cNvSpPr/>
                    <p:nvPr/>
                  </p:nvSpPr>
                  <p:spPr>
                    <a:xfrm>
                      <a:off x="7246440" y="3446949"/>
                      <a:ext cx="33208" cy="30213"/>
                    </a:xfrm>
                    <a:custGeom>
                      <a:rect b="b" l="l" r="r" t="t"/>
                      <a:pathLst>
                        <a:path extrusionOk="0" h="30213" w="33208">
                          <a:moveTo>
                            <a:pt x="33208" y="9913"/>
                          </a:moveTo>
                          <a:lnTo>
                            <a:pt x="25364" y="0"/>
                          </a:lnTo>
                          <a:cubicBezTo>
                            <a:pt x="16854" y="6727"/>
                            <a:pt x="8391" y="13550"/>
                            <a:pt x="0" y="20443"/>
                          </a:cubicBezTo>
                          <a:lnTo>
                            <a:pt x="8011" y="30213"/>
                          </a:lnTo>
                          <a:cubicBezTo>
                            <a:pt x="16355" y="23343"/>
                            <a:pt x="24746" y="16592"/>
                            <a:pt x="33208" y="991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384"/>
                    <p:cNvSpPr/>
                    <p:nvPr/>
                  </p:nvSpPr>
                  <p:spPr>
                    <a:xfrm>
                      <a:off x="7284331" y="3417401"/>
                      <a:ext cx="33469" cy="29714"/>
                    </a:xfrm>
                    <a:custGeom>
                      <a:rect b="b" l="l" r="r" t="t"/>
                      <a:pathLst>
                        <a:path extrusionOk="0" h="29714" w="33469">
                          <a:moveTo>
                            <a:pt x="33470" y="10103"/>
                          </a:moveTo>
                          <a:lnTo>
                            <a:pt x="25911" y="0"/>
                          </a:lnTo>
                          <a:cubicBezTo>
                            <a:pt x="17210" y="6513"/>
                            <a:pt x="8581" y="13098"/>
                            <a:pt x="0" y="19730"/>
                          </a:cubicBezTo>
                          <a:lnTo>
                            <a:pt x="7749" y="29714"/>
                          </a:lnTo>
                          <a:cubicBezTo>
                            <a:pt x="16283" y="23082"/>
                            <a:pt x="24841" y="16569"/>
                            <a:pt x="33470" y="1010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384"/>
                    <p:cNvSpPr/>
                    <p:nvPr/>
                  </p:nvSpPr>
                  <p:spPr>
                    <a:xfrm>
                      <a:off x="7323054" y="3388876"/>
                      <a:ext cx="33707" cy="29191"/>
                    </a:xfrm>
                    <a:custGeom>
                      <a:rect b="b" l="l" r="r" t="t"/>
                      <a:pathLst>
                        <a:path extrusionOk="0" h="29191" w="33707">
                          <a:moveTo>
                            <a:pt x="33708" y="10317"/>
                          </a:moveTo>
                          <a:lnTo>
                            <a:pt x="26410" y="0"/>
                          </a:lnTo>
                          <a:cubicBezTo>
                            <a:pt x="17543" y="6252"/>
                            <a:pt x="8724" y="12599"/>
                            <a:pt x="0" y="19017"/>
                          </a:cubicBezTo>
                          <a:lnTo>
                            <a:pt x="7464" y="29191"/>
                          </a:lnTo>
                          <a:cubicBezTo>
                            <a:pt x="16164" y="22820"/>
                            <a:pt x="24912" y="16521"/>
                            <a:pt x="33708" y="1031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384"/>
                    <p:cNvSpPr/>
                    <p:nvPr/>
                  </p:nvSpPr>
                  <p:spPr>
                    <a:xfrm>
                      <a:off x="7362515" y="3361420"/>
                      <a:ext cx="33945" cy="28691"/>
                    </a:xfrm>
                    <a:custGeom>
                      <a:rect b="b" l="l" r="r" t="t"/>
                      <a:pathLst>
                        <a:path extrusionOk="0" h="28691" w="33945">
                          <a:moveTo>
                            <a:pt x="33945" y="10507"/>
                          </a:moveTo>
                          <a:lnTo>
                            <a:pt x="26933" y="0"/>
                          </a:lnTo>
                          <a:cubicBezTo>
                            <a:pt x="17900" y="6038"/>
                            <a:pt x="8938" y="12123"/>
                            <a:pt x="0" y="18304"/>
                          </a:cubicBezTo>
                          <a:lnTo>
                            <a:pt x="7203" y="28692"/>
                          </a:lnTo>
                          <a:cubicBezTo>
                            <a:pt x="16069" y="22559"/>
                            <a:pt x="24984" y="16497"/>
                            <a:pt x="33945" y="1050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384"/>
                    <p:cNvSpPr/>
                    <p:nvPr/>
                  </p:nvSpPr>
                  <p:spPr>
                    <a:xfrm>
                      <a:off x="7402783" y="3335081"/>
                      <a:ext cx="34111" cy="28145"/>
                    </a:xfrm>
                    <a:custGeom>
                      <a:rect b="b" l="l" r="r" t="t"/>
                      <a:pathLst>
                        <a:path extrusionOk="0" h="28145" w="34111">
                          <a:moveTo>
                            <a:pt x="34112" y="10697"/>
                          </a:moveTo>
                          <a:lnTo>
                            <a:pt x="27408" y="0"/>
                          </a:lnTo>
                          <a:cubicBezTo>
                            <a:pt x="18209" y="5753"/>
                            <a:pt x="9081" y="11624"/>
                            <a:pt x="0" y="17567"/>
                          </a:cubicBezTo>
                          <a:lnTo>
                            <a:pt x="6917" y="28145"/>
                          </a:lnTo>
                          <a:cubicBezTo>
                            <a:pt x="15927" y="22250"/>
                            <a:pt x="24984" y="16426"/>
                            <a:pt x="34112" y="1069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384"/>
                    <p:cNvSpPr/>
                    <p:nvPr/>
                  </p:nvSpPr>
                  <p:spPr>
                    <a:xfrm>
                      <a:off x="7443717" y="3309860"/>
                      <a:ext cx="34301" cy="27550"/>
                    </a:xfrm>
                    <a:custGeom>
                      <a:rect b="b" l="l" r="r" t="t"/>
                      <a:pathLst>
                        <a:path extrusionOk="0" h="27550" w="34301">
                          <a:moveTo>
                            <a:pt x="34302" y="10863"/>
                          </a:moveTo>
                          <a:lnTo>
                            <a:pt x="27884" y="0"/>
                          </a:lnTo>
                          <a:cubicBezTo>
                            <a:pt x="18542" y="5539"/>
                            <a:pt x="9247" y="11125"/>
                            <a:pt x="0" y="16806"/>
                          </a:cubicBezTo>
                          <a:lnTo>
                            <a:pt x="6608" y="27551"/>
                          </a:lnTo>
                          <a:cubicBezTo>
                            <a:pt x="15808" y="21917"/>
                            <a:pt x="25031" y="16355"/>
                            <a:pt x="34302" y="1086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6" name="Google Shape;3306;p384"/>
                  <p:cNvGrpSpPr/>
                  <p:nvPr/>
                </p:nvGrpSpPr>
                <p:grpSpPr>
                  <a:xfrm>
                    <a:off x="7485365" y="3166115"/>
                    <a:ext cx="297473" cy="146621"/>
                    <a:chOff x="7485365" y="3166115"/>
                    <a:chExt cx="297473" cy="146621"/>
                  </a:xfrm>
                </p:grpSpPr>
                <p:sp>
                  <p:nvSpPr>
                    <p:cNvPr id="3307" name="Google Shape;3307;p384"/>
                    <p:cNvSpPr/>
                    <p:nvPr/>
                  </p:nvSpPr>
                  <p:spPr>
                    <a:xfrm>
                      <a:off x="7485365" y="3285756"/>
                      <a:ext cx="34468" cy="26980"/>
                    </a:xfrm>
                    <a:custGeom>
                      <a:rect b="b" l="l" r="r" t="t"/>
                      <a:pathLst>
                        <a:path extrusionOk="0" h="26980" w="34468">
                          <a:moveTo>
                            <a:pt x="34468" y="11054"/>
                          </a:moveTo>
                          <a:lnTo>
                            <a:pt x="28335" y="0"/>
                          </a:lnTo>
                          <a:cubicBezTo>
                            <a:pt x="18827" y="5253"/>
                            <a:pt x="9390" y="10602"/>
                            <a:pt x="0" y="16046"/>
                          </a:cubicBezTo>
                          <a:lnTo>
                            <a:pt x="6323" y="26980"/>
                          </a:lnTo>
                          <a:cubicBezTo>
                            <a:pt x="15665" y="21584"/>
                            <a:pt x="25031" y="16283"/>
                            <a:pt x="34468" y="1105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384"/>
                    <p:cNvSpPr/>
                    <p:nvPr/>
                  </p:nvSpPr>
                  <p:spPr>
                    <a:xfrm>
                      <a:off x="7527654" y="3262840"/>
                      <a:ext cx="34587" cy="26362"/>
                    </a:xfrm>
                    <a:custGeom>
                      <a:rect b="b" l="l" r="r" t="t"/>
                      <a:pathLst>
                        <a:path extrusionOk="0" h="26362" w="34587">
                          <a:moveTo>
                            <a:pt x="34587" y="11196"/>
                          </a:moveTo>
                          <a:lnTo>
                            <a:pt x="28763" y="0"/>
                          </a:lnTo>
                          <a:cubicBezTo>
                            <a:pt x="19136" y="5016"/>
                            <a:pt x="9556" y="10103"/>
                            <a:pt x="0" y="15261"/>
                          </a:cubicBezTo>
                          <a:lnTo>
                            <a:pt x="6014" y="26362"/>
                          </a:lnTo>
                          <a:cubicBezTo>
                            <a:pt x="15523" y="21228"/>
                            <a:pt x="25031" y="16164"/>
                            <a:pt x="34587" y="1119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384"/>
                    <p:cNvSpPr/>
                    <p:nvPr/>
                  </p:nvSpPr>
                  <p:spPr>
                    <a:xfrm>
                      <a:off x="7570609" y="3241066"/>
                      <a:ext cx="34682" cy="25744"/>
                    </a:xfrm>
                    <a:custGeom>
                      <a:rect b="b" l="l" r="r" t="t"/>
                      <a:pathLst>
                        <a:path extrusionOk="0" h="25744" w="34682">
                          <a:moveTo>
                            <a:pt x="34682" y="11363"/>
                          </a:moveTo>
                          <a:lnTo>
                            <a:pt x="29167" y="0"/>
                          </a:lnTo>
                          <a:cubicBezTo>
                            <a:pt x="19397" y="4730"/>
                            <a:pt x="9675" y="9556"/>
                            <a:pt x="0" y="14477"/>
                          </a:cubicBezTo>
                          <a:lnTo>
                            <a:pt x="5729" y="25744"/>
                          </a:lnTo>
                          <a:cubicBezTo>
                            <a:pt x="15333" y="20871"/>
                            <a:pt x="24984" y="16069"/>
                            <a:pt x="34682" y="1136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384"/>
                    <p:cNvSpPr/>
                    <p:nvPr/>
                  </p:nvSpPr>
                  <p:spPr>
                    <a:xfrm>
                      <a:off x="7614134" y="3220504"/>
                      <a:ext cx="34753" cy="25078"/>
                    </a:xfrm>
                    <a:custGeom>
                      <a:rect b="b" l="l" r="r" t="t"/>
                      <a:pathLst>
                        <a:path extrusionOk="0" h="25078" w="34753">
                          <a:moveTo>
                            <a:pt x="34754" y="11505"/>
                          </a:moveTo>
                          <a:lnTo>
                            <a:pt x="29548" y="0"/>
                          </a:lnTo>
                          <a:cubicBezTo>
                            <a:pt x="19659" y="4469"/>
                            <a:pt x="9818" y="9033"/>
                            <a:pt x="0" y="13668"/>
                          </a:cubicBezTo>
                          <a:lnTo>
                            <a:pt x="5420" y="25079"/>
                          </a:lnTo>
                          <a:cubicBezTo>
                            <a:pt x="15166" y="20467"/>
                            <a:pt x="24936" y="15951"/>
                            <a:pt x="34754" y="1150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384"/>
                    <p:cNvSpPr/>
                    <p:nvPr/>
                  </p:nvSpPr>
                  <p:spPr>
                    <a:xfrm>
                      <a:off x="7658253" y="3201130"/>
                      <a:ext cx="34801" cy="24413"/>
                    </a:xfrm>
                    <a:custGeom>
                      <a:rect b="b" l="l" r="r" t="t"/>
                      <a:pathLst>
                        <a:path extrusionOk="0" h="24413" w="34801">
                          <a:moveTo>
                            <a:pt x="34801" y="11648"/>
                          </a:moveTo>
                          <a:lnTo>
                            <a:pt x="29928" y="0"/>
                          </a:lnTo>
                          <a:cubicBezTo>
                            <a:pt x="19920" y="4184"/>
                            <a:pt x="9936" y="8486"/>
                            <a:pt x="0" y="12860"/>
                          </a:cubicBezTo>
                          <a:lnTo>
                            <a:pt x="5087" y="24413"/>
                          </a:lnTo>
                          <a:cubicBezTo>
                            <a:pt x="14952" y="20087"/>
                            <a:pt x="24841" y="15808"/>
                            <a:pt x="34801" y="1164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384"/>
                    <p:cNvSpPr/>
                    <p:nvPr/>
                  </p:nvSpPr>
                  <p:spPr>
                    <a:xfrm>
                      <a:off x="7702872" y="3182993"/>
                      <a:ext cx="34824" cy="23723"/>
                    </a:xfrm>
                    <a:custGeom>
                      <a:rect b="b" l="l" r="r" t="t"/>
                      <a:pathLst>
                        <a:path extrusionOk="0" h="23723" w="34824">
                          <a:moveTo>
                            <a:pt x="34825" y="11767"/>
                          </a:moveTo>
                          <a:lnTo>
                            <a:pt x="30261" y="0"/>
                          </a:lnTo>
                          <a:cubicBezTo>
                            <a:pt x="20134" y="3922"/>
                            <a:pt x="10055" y="7940"/>
                            <a:pt x="0" y="12028"/>
                          </a:cubicBezTo>
                          <a:lnTo>
                            <a:pt x="4778" y="23724"/>
                          </a:lnTo>
                          <a:cubicBezTo>
                            <a:pt x="14786" y="19659"/>
                            <a:pt x="24793" y="15689"/>
                            <a:pt x="34825" y="1176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384"/>
                    <p:cNvSpPr/>
                    <p:nvPr/>
                  </p:nvSpPr>
                  <p:spPr>
                    <a:xfrm>
                      <a:off x="7748037" y="3166115"/>
                      <a:ext cx="34801" cy="23010"/>
                    </a:xfrm>
                    <a:custGeom>
                      <a:rect b="b" l="l" r="r" t="t"/>
                      <a:pathLst>
                        <a:path extrusionOk="0" h="23010" w="34801">
                          <a:moveTo>
                            <a:pt x="34801" y="11886"/>
                          </a:moveTo>
                          <a:lnTo>
                            <a:pt x="30570" y="0"/>
                          </a:lnTo>
                          <a:cubicBezTo>
                            <a:pt x="20348" y="3637"/>
                            <a:pt x="10150" y="7369"/>
                            <a:pt x="0" y="11196"/>
                          </a:cubicBezTo>
                          <a:lnTo>
                            <a:pt x="4445" y="23011"/>
                          </a:lnTo>
                          <a:cubicBezTo>
                            <a:pt x="14524" y="19207"/>
                            <a:pt x="24651" y="15499"/>
                            <a:pt x="34801" y="1188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4" name="Google Shape;3314;p384"/>
                  <p:cNvGrpSpPr/>
                  <p:nvPr/>
                </p:nvGrpSpPr>
                <p:grpSpPr>
                  <a:xfrm>
                    <a:off x="7793655" y="3083486"/>
                    <a:ext cx="315610" cy="89261"/>
                    <a:chOff x="7793655" y="3083486"/>
                    <a:chExt cx="315610" cy="89261"/>
                  </a:xfrm>
                </p:grpSpPr>
                <p:sp>
                  <p:nvSpPr>
                    <p:cNvPr id="3315" name="Google Shape;3315;p384"/>
                    <p:cNvSpPr/>
                    <p:nvPr/>
                  </p:nvSpPr>
                  <p:spPr>
                    <a:xfrm>
                      <a:off x="7793655" y="3150450"/>
                      <a:ext cx="34777" cy="22297"/>
                    </a:xfrm>
                    <a:custGeom>
                      <a:rect b="b" l="l" r="r" t="t"/>
                      <a:pathLst>
                        <a:path extrusionOk="0" h="22297" w="34777">
                          <a:moveTo>
                            <a:pt x="34777" y="12004"/>
                          </a:moveTo>
                          <a:lnTo>
                            <a:pt x="30879" y="0"/>
                          </a:lnTo>
                          <a:cubicBezTo>
                            <a:pt x="20562" y="3352"/>
                            <a:pt x="10269" y="6822"/>
                            <a:pt x="0" y="10364"/>
                          </a:cubicBezTo>
                          <a:lnTo>
                            <a:pt x="4136" y="22297"/>
                          </a:lnTo>
                          <a:cubicBezTo>
                            <a:pt x="14310" y="18803"/>
                            <a:pt x="24532" y="15356"/>
                            <a:pt x="34777" y="1200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384"/>
                    <p:cNvSpPr/>
                    <p:nvPr/>
                  </p:nvSpPr>
                  <p:spPr>
                    <a:xfrm>
                      <a:off x="7839700" y="3136092"/>
                      <a:ext cx="34706" cy="21560"/>
                    </a:xfrm>
                    <a:custGeom>
                      <a:rect b="b" l="l" r="r" t="t"/>
                      <a:pathLst>
                        <a:path extrusionOk="0" h="21560" w="34706">
                          <a:moveTo>
                            <a:pt x="34706" y="12100"/>
                          </a:moveTo>
                          <a:lnTo>
                            <a:pt x="31140" y="0"/>
                          </a:lnTo>
                          <a:cubicBezTo>
                            <a:pt x="20728" y="3090"/>
                            <a:pt x="10340" y="6228"/>
                            <a:pt x="0" y="9509"/>
                          </a:cubicBezTo>
                          <a:lnTo>
                            <a:pt x="3803" y="21561"/>
                          </a:lnTo>
                          <a:cubicBezTo>
                            <a:pt x="14073" y="18280"/>
                            <a:pt x="24389" y="15166"/>
                            <a:pt x="34706" y="1210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384"/>
                    <p:cNvSpPr/>
                    <p:nvPr/>
                  </p:nvSpPr>
                  <p:spPr>
                    <a:xfrm>
                      <a:off x="7886101" y="3122994"/>
                      <a:ext cx="34658" cy="20799"/>
                    </a:xfrm>
                    <a:custGeom>
                      <a:rect b="b" l="l" r="r" t="t"/>
                      <a:pathLst>
                        <a:path extrusionOk="0" h="20799" w="34658">
                          <a:moveTo>
                            <a:pt x="34658" y="12195"/>
                          </a:moveTo>
                          <a:lnTo>
                            <a:pt x="31402" y="0"/>
                          </a:lnTo>
                          <a:cubicBezTo>
                            <a:pt x="20895" y="2781"/>
                            <a:pt x="10459" y="5681"/>
                            <a:pt x="0" y="8653"/>
                          </a:cubicBezTo>
                          <a:lnTo>
                            <a:pt x="3471" y="20800"/>
                          </a:lnTo>
                          <a:cubicBezTo>
                            <a:pt x="13859" y="17828"/>
                            <a:pt x="24247" y="14952"/>
                            <a:pt x="34658" y="1219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384"/>
                    <p:cNvSpPr/>
                    <p:nvPr/>
                  </p:nvSpPr>
                  <p:spPr>
                    <a:xfrm>
                      <a:off x="7932954" y="3111156"/>
                      <a:ext cx="34515" cy="20039"/>
                    </a:xfrm>
                    <a:custGeom>
                      <a:rect b="b" l="l" r="r" t="t"/>
                      <a:pathLst>
                        <a:path extrusionOk="0" h="20039" w="34515">
                          <a:moveTo>
                            <a:pt x="34516" y="12290"/>
                          </a:moveTo>
                          <a:lnTo>
                            <a:pt x="31616" y="0"/>
                          </a:lnTo>
                          <a:cubicBezTo>
                            <a:pt x="21061" y="2520"/>
                            <a:pt x="10507" y="5087"/>
                            <a:pt x="0" y="7797"/>
                          </a:cubicBezTo>
                          <a:lnTo>
                            <a:pt x="3138" y="20039"/>
                          </a:lnTo>
                          <a:cubicBezTo>
                            <a:pt x="13573" y="17353"/>
                            <a:pt x="24033" y="14786"/>
                            <a:pt x="34516" y="1229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384"/>
                    <p:cNvSpPr/>
                    <p:nvPr/>
                  </p:nvSpPr>
                  <p:spPr>
                    <a:xfrm>
                      <a:off x="7980093" y="3100625"/>
                      <a:ext cx="34396" cy="19230"/>
                    </a:xfrm>
                    <a:custGeom>
                      <a:rect b="b" l="l" r="r" t="t"/>
                      <a:pathLst>
                        <a:path extrusionOk="0" h="19230" w="34396">
                          <a:moveTo>
                            <a:pt x="34397" y="12361"/>
                          </a:moveTo>
                          <a:lnTo>
                            <a:pt x="31830" y="0"/>
                          </a:lnTo>
                          <a:cubicBezTo>
                            <a:pt x="21204" y="2211"/>
                            <a:pt x="10602" y="4517"/>
                            <a:pt x="0" y="6917"/>
                          </a:cubicBezTo>
                          <a:lnTo>
                            <a:pt x="2805" y="19231"/>
                          </a:lnTo>
                          <a:cubicBezTo>
                            <a:pt x="13288" y="16854"/>
                            <a:pt x="23843" y="14548"/>
                            <a:pt x="34397" y="1236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384"/>
                    <p:cNvSpPr/>
                    <p:nvPr/>
                  </p:nvSpPr>
                  <p:spPr>
                    <a:xfrm>
                      <a:off x="8027516" y="3091402"/>
                      <a:ext cx="34230" cy="18446"/>
                    </a:xfrm>
                    <a:custGeom>
                      <a:rect b="b" l="l" r="r" t="t"/>
                      <a:pathLst>
                        <a:path extrusionOk="0" h="18446" w="34230">
                          <a:moveTo>
                            <a:pt x="34231" y="12432"/>
                          </a:moveTo>
                          <a:lnTo>
                            <a:pt x="31996" y="0"/>
                          </a:lnTo>
                          <a:cubicBezTo>
                            <a:pt x="21323" y="1925"/>
                            <a:pt x="10649" y="3946"/>
                            <a:pt x="0" y="6062"/>
                          </a:cubicBezTo>
                          <a:lnTo>
                            <a:pt x="2472" y="18447"/>
                          </a:lnTo>
                          <a:cubicBezTo>
                            <a:pt x="13050" y="16355"/>
                            <a:pt x="23629" y="14334"/>
                            <a:pt x="34231" y="1243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384"/>
                    <p:cNvSpPr/>
                    <p:nvPr/>
                  </p:nvSpPr>
                  <p:spPr>
                    <a:xfrm>
                      <a:off x="8075225" y="3083486"/>
                      <a:ext cx="34040" cy="17638"/>
                    </a:xfrm>
                    <a:custGeom>
                      <a:rect b="b" l="l" r="r" t="t"/>
                      <a:pathLst>
                        <a:path extrusionOk="0" h="17638" w="34040">
                          <a:moveTo>
                            <a:pt x="34040" y="12480"/>
                          </a:moveTo>
                          <a:lnTo>
                            <a:pt x="32139" y="0"/>
                          </a:lnTo>
                          <a:cubicBezTo>
                            <a:pt x="21418" y="1640"/>
                            <a:pt x="10697" y="3328"/>
                            <a:pt x="0" y="5182"/>
                          </a:cubicBezTo>
                          <a:lnTo>
                            <a:pt x="2116" y="17638"/>
                          </a:lnTo>
                          <a:cubicBezTo>
                            <a:pt x="12741" y="15784"/>
                            <a:pt x="23367" y="14096"/>
                            <a:pt x="34040" y="1248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2" name="Google Shape;3322;p384"/>
                  <p:cNvGrpSpPr/>
                  <p:nvPr/>
                </p:nvGrpSpPr>
                <p:grpSpPr>
                  <a:xfrm>
                    <a:off x="8123148" y="3063234"/>
                    <a:ext cx="322671" cy="30426"/>
                    <a:chOff x="8123148" y="3063234"/>
                    <a:chExt cx="322671" cy="30426"/>
                  </a:xfrm>
                </p:grpSpPr>
                <p:sp>
                  <p:nvSpPr>
                    <p:cNvPr id="3323" name="Google Shape;3323;p384"/>
                    <p:cNvSpPr/>
                    <p:nvPr/>
                  </p:nvSpPr>
                  <p:spPr>
                    <a:xfrm>
                      <a:off x="8123148" y="3076854"/>
                      <a:ext cx="33826" cy="16806"/>
                    </a:xfrm>
                    <a:custGeom>
                      <a:rect b="b" l="l" r="r" t="t"/>
                      <a:pathLst>
                        <a:path extrusionOk="0" h="16806" w="33826">
                          <a:moveTo>
                            <a:pt x="33826" y="12527"/>
                          </a:moveTo>
                          <a:lnTo>
                            <a:pt x="32281" y="0"/>
                          </a:lnTo>
                          <a:cubicBezTo>
                            <a:pt x="21513" y="1331"/>
                            <a:pt x="10745" y="2757"/>
                            <a:pt x="0" y="4303"/>
                          </a:cubicBezTo>
                          <a:lnTo>
                            <a:pt x="1783" y="16806"/>
                          </a:lnTo>
                          <a:cubicBezTo>
                            <a:pt x="12432" y="15285"/>
                            <a:pt x="23129" y="13859"/>
                            <a:pt x="33826" y="1252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384"/>
                    <p:cNvSpPr/>
                    <p:nvPr/>
                  </p:nvSpPr>
                  <p:spPr>
                    <a:xfrm>
                      <a:off x="8171238" y="3071529"/>
                      <a:ext cx="33588" cy="15974"/>
                    </a:xfrm>
                    <a:custGeom>
                      <a:rect b="b" l="l" r="r" t="t"/>
                      <a:pathLst>
                        <a:path extrusionOk="0" h="15974" w="33588">
                          <a:moveTo>
                            <a:pt x="33589" y="12575"/>
                          </a:moveTo>
                          <a:lnTo>
                            <a:pt x="32376" y="0"/>
                          </a:lnTo>
                          <a:cubicBezTo>
                            <a:pt x="21561" y="1022"/>
                            <a:pt x="10768" y="2187"/>
                            <a:pt x="0" y="3423"/>
                          </a:cubicBezTo>
                          <a:lnTo>
                            <a:pt x="1450" y="15974"/>
                          </a:lnTo>
                          <a:cubicBezTo>
                            <a:pt x="12147" y="14762"/>
                            <a:pt x="22868" y="13597"/>
                            <a:pt x="33589" y="1257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384"/>
                    <p:cNvSpPr/>
                    <p:nvPr/>
                  </p:nvSpPr>
                  <p:spPr>
                    <a:xfrm>
                      <a:off x="8219470" y="3067536"/>
                      <a:ext cx="33351" cy="15118"/>
                    </a:xfrm>
                    <a:custGeom>
                      <a:rect b="b" l="l" r="r" t="t"/>
                      <a:pathLst>
                        <a:path extrusionOk="0" h="15118" w="33351">
                          <a:moveTo>
                            <a:pt x="33351" y="12599"/>
                          </a:moveTo>
                          <a:lnTo>
                            <a:pt x="32472" y="0"/>
                          </a:lnTo>
                          <a:cubicBezTo>
                            <a:pt x="21656" y="761"/>
                            <a:pt x="10816" y="1593"/>
                            <a:pt x="0" y="2544"/>
                          </a:cubicBezTo>
                          <a:lnTo>
                            <a:pt x="1093" y="15119"/>
                          </a:lnTo>
                          <a:cubicBezTo>
                            <a:pt x="11862" y="14168"/>
                            <a:pt x="22607" y="13359"/>
                            <a:pt x="33351" y="1259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384"/>
                    <p:cNvSpPr/>
                    <p:nvPr/>
                  </p:nvSpPr>
                  <p:spPr>
                    <a:xfrm>
                      <a:off x="8267868" y="3064849"/>
                      <a:ext cx="33042" cy="14262"/>
                    </a:xfrm>
                    <a:custGeom>
                      <a:rect b="b" l="l" r="r" t="t"/>
                      <a:pathLst>
                        <a:path extrusionOk="0" h="14262" w="33042">
                          <a:moveTo>
                            <a:pt x="33042" y="12623"/>
                          </a:moveTo>
                          <a:lnTo>
                            <a:pt x="32519" y="0"/>
                          </a:lnTo>
                          <a:cubicBezTo>
                            <a:pt x="21679" y="452"/>
                            <a:pt x="10840" y="998"/>
                            <a:pt x="0" y="1664"/>
                          </a:cubicBezTo>
                          <a:lnTo>
                            <a:pt x="761" y="14263"/>
                          </a:lnTo>
                          <a:cubicBezTo>
                            <a:pt x="11505" y="13597"/>
                            <a:pt x="22274" y="13074"/>
                            <a:pt x="33042" y="1262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384"/>
                    <p:cNvSpPr/>
                    <p:nvPr/>
                  </p:nvSpPr>
                  <p:spPr>
                    <a:xfrm>
                      <a:off x="8316290" y="3063447"/>
                      <a:ext cx="32756" cy="13407"/>
                    </a:xfrm>
                    <a:custGeom>
                      <a:rect b="b" l="l" r="r" t="t"/>
                      <a:pathLst>
                        <a:path extrusionOk="0" h="13407" w="32756">
                          <a:moveTo>
                            <a:pt x="32757" y="12623"/>
                          </a:moveTo>
                          <a:lnTo>
                            <a:pt x="32567" y="0"/>
                          </a:lnTo>
                          <a:cubicBezTo>
                            <a:pt x="21703" y="143"/>
                            <a:pt x="10863" y="428"/>
                            <a:pt x="0" y="784"/>
                          </a:cubicBezTo>
                          <a:lnTo>
                            <a:pt x="428" y="13407"/>
                          </a:lnTo>
                          <a:cubicBezTo>
                            <a:pt x="11196" y="13074"/>
                            <a:pt x="21965" y="12789"/>
                            <a:pt x="32757" y="1262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384"/>
                    <p:cNvSpPr/>
                    <p:nvPr/>
                  </p:nvSpPr>
                  <p:spPr>
                    <a:xfrm>
                      <a:off x="8364783" y="3063234"/>
                      <a:ext cx="32566" cy="12740"/>
                    </a:xfrm>
                    <a:custGeom>
                      <a:rect b="b" l="l" r="r" t="t"/>
                      <a:pathLst>
                        <a:path extrusionOk="0" h="12740" w="32566">
                          <a:moveTo>
                            <a:pt x="32424" y="12741"/>
                          </a:moveTo>
                          <a:lnTo>
                            <a:pt x="32567" y="118"/>
                          </a:lnTo>
                          <a:cubicBezTo>
                            <a:pt x="21703" y="-24"/>
                            <a:pt x="10863" y="-24"/>
                            <a:pt x="0" y="47"/>
                          </a:cubicBezTo>
                          <a:lnTo>
                            <a:pt x="95" y="12669"/>
                          </a:lnTo>
                          <a:cubicBezTo>
                            <a:pt x="10863" y="12598"/>
                            <a:pt x="21656" y="12598"/>
                            <a:pt x="32424" y="1274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384"/>
                    <p:cNvSpPr/>
                    <p:nvPr/>
                  </p:nvSpPr>
                  <p:spPr>
                    <a:xfrm>
                      <a:off x="8413015" y="3063590"/>
                      <a:ext cx="32804" cy="13549"/>
                    </a:xfrm>
                    <a:custGeom>
                      <a:rect b="b" l="l" r="r" t="t"/>
                      <a:pathLst>
                        <a:path extrusionOk="0" h="13549" w="32804">
                          <a:moveTo>
                            <a:pt x="32329" y="13550"/>
                          </a:moveTo>
                          <a:lnTo>
                            <a:pt x="32804" y="927"/>
                          </a:lnTo>
                          <a:cubicBezTo>
                            <a:pt x="21965" y="523"/>
                            <a:pt x="11101" y="190"/>
                            <a:pt x="261" y="0"/>
                          </a:cubicBezTo>
                          <a:lnTo>
                            <a:pt x="0" y="12623"/>
                          </a:lnTo>
                          <a:cubicBezTo>
                            <a:pt x="10792" y="12836"/>
                            <a:pt x="21561" y="13169"/>
                            <a:pt x="32329" y="1355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0" name="Google Shape;3330;p384"/>
                  <p:cNvGrpSpPr/>
                  <p:nvPr/>
                </p:nvGrpSpPr>
                <p:grpSpPr>
                  <a:xfrm>
                    <a:off x="8461128" y="3065230"/>
                    <a:ext cx="320698" cy="56480"/>
                    <a:chOff x="8461128" y="3065230"/>
                    <a:chExt cx="320698" cy="56480"/>
                  </a:xfrm>
                </p:grpSpPr>
                <p:sp>
                  <p:nvSpPr>
                    <p:cNvPr id="3331" name="Google Shape;3331;p384"/>
                    <p:cNvSpPr/>
                    <p:nvPr/>
                  </p:nvSpPr>
                  <p:spPr>
                    <a:xfrm>
                      <a:off x="8461128" y="3065230"/>
                      <a:ext cx="33113" cy="14405"/>
                    </a:xfrm>
                    <a:custGeom>
                      <a:rect b="b" l="l" r="r" t="t"/>
                      <a:pathLst>
                        <a:path extrusionOk="0" h="14405" w="33113">
                          <a:moveTo>
                            <a:pt x="32305" y="14405"/>
                          </a:moveTo>
                          <a:lnTo>
                            <a:pt x="33113" y="1807"/>
                          </a:lnTo>
                          <a:cubicBezTo>
                            <a:pt x="22274" y="1117"/>
                            <a:pt x="11434" y="475"/>
                            <a:pt x="594" y="0"/>
                          </a:cubicBezTo>
                          <a:lnTo>
                            <a:pt x="0" y="12623"/>
                          </a:lnTo>
                          <a:cubicBezTo>
                            <a:pt x="10792" y="13098"/>
                            <a:pt x="21561" y="13716"/>
                            <a:pt x="32305" y="1440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384"/>
                    <p:cNvSpPr/>
                    <p:nvPr/>
                  </p:nvSpPr>
                  <p:spPr>
                    <a:xfrm>
                      <a:off x="8509241" y="3068154"/>
                      <a:ext cx="33374" cy="15261"/>
                    </a:xfrm>
                    <a:custGeom>
                      <a:rect b="b" l="l" r="r" t="t"/>
                      <a:pathLst>
                        <a:path extrusionOk="0" h="15261" w="33374">
                          <a:moveTo>
                            <a:pt x="32210" y="15261"/>
                          </a:moveTo>
                          <a:lnTo>
                            <a:pt x="33375" y="2686"/>
                          </a:lnTo>
                          <a:cubicBezTo>
                            <a:pt x="22559" y="1688"/>
                            <a:pt x="11743" y="784"/>
                            <a:pt x="927" y="0"/>
                          </a:cubicBezTo>
                          <a:lnTo>
                            <a:pt x="0" y="12599"/>
                          </a:lnTo>
                          <a:cubicBezTo>
                            <a:pt x="10721" y="13383"/>
                            <a:pt x="21466" y="14263"/>
                            <a:pt x="32210" y="1526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384"/>
                    <p:cNvSpPr/>
                    <p:nvPr/>
                  </p:nvSpPr>
                  <p:spPr>
                    <a:xfrm>
                      <a:off x="8557164" y="3072385"/>
                      <a:ext cx="33660" cy="16093"/>
                    </a:xfrm>
                    <a:custGeom>
                      <a:rect b="b" l="l" r="r" t="t"/>
                      <a:pathLst>
                        <a:path extrusionOk="0" h="16093" w="33660">
                          <a:moveTo>
                            <a:pt x="32162" y="16093"/>
                          </a:moveTo>
                          <a:lnTo>
                            <a:pt x="33660" y="3566"/>
                          </a:lnTo>
                          <a:cubicBezTo>
                            <a:pt x="22892" y="2258"/>
                            <a:pt x="12100" y="1093"/>
                            <a:pt x="1284" y="0"/>
                          </a:cubicBezTo>
                          <a:lnTo>
                            <a:pt x="0" y="12575"/>
                          </a:lnTo>
                          <a:cubicBezTo>
                            <a:pt x="10745" y="13645"/>
                            <a:pt x="21465" y="14810"/>
                            <a:pt x="32162" y="1609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384"/>
                    <p:cNvSpPr/>
                    <p:nvPr/>
                  </p:nvSpPr>
                  <p:spPr>
                    <a:xfrm>
                      <a:off x="8605016" y="3077900"/>
                      <a:ext cx="33874" cy="16948"/>
                    </a:xfrm>
                    <a:custGeom>
                      <a:rect b="b" l="l" r="r" t="t"/>
                      <a:pathLst>
                        <a:path extrusionOk="0" h="16948" w="33874">
                          <a:moveTo>
                            <a:pt x="32044" y="16949"/>
                          </a:moveTo>
                          <a:lnTo>
                            <a:pt x="33874" y="4445"/>
                          </a:lnTo>
                          <a:cubicBezTo>
                            <a:pt x="23129" y="2876"/>
                            <a:pt x="12385" y="1379"/>
                            <a:pt x="1616" y="0"/>
                          </a:cubicBezTo>
                          <a:lnTo>
                            <a:pt x="0" y="12527"/>
                          </a:lnTo>
                          <a:cubicBezTo>
                            <a:pt x="10721" y="13882"/>
                            <a:pt x="21394" y="15380"/>
                            <a:pt x="32044" y="1694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384"/>
                    <p:cNvSpPr/>
                    <p:nvPr/>
                  </p:nvSpPr>
                  <p:spPr>
                    <a:xfrm>
                      <a:off x="8652725" y="3084746"/>
                      <a:ext cx="34064" cy="17757"/>
                    </a:xfrm>
                    <a:custGeom>
                      <a:rect b="b" l="l" r="r" t="t"/>
                      <a:pathLst>
                        <a:path extrusionOk="0" h="17757" w="34064">
                          <a:moveTo>
                            <a:pt x="31877" y="17757"/>
                          </a:moveTo>
                          <a:lnTo>
                            <a:pt x="34064" y="5325"/>
                          </a:lnTo>
                          <a:cubicBezTo>
                            <a:pt x="23367" y="3447"/>
                            <a:pt x="12670" y="1664"/>
                            <a:pt x="1949" y="0"/>
                          </a:cubicBezTo>
                          <a:lnTo>
                            <a:pt x="0" y="12480"/>
                          </a:lnTo>
                          <a:cubicBezTo>
                            <a:pt x="10626" y="14120"/>
                            <a:pt x="21275" y="15903"/>
                            <a:pt x="31877" y="1775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384"/>
                    <p:cNvSpPr/>
                    <p:nvPr/>
                  </p:nvSpPr>
                  <p:spPr>
                    <a:xfrm>
                      <a:off x="8700196" y="3092876"/>
                      <a:ext cx="34254" cy="18589"/>
                    </a:xfrm>
                    <a:custGeom>
                      <a:rect b="b" l="l" r="r" t="t"/>
                      <a:pathLst>
                        <a:path extrusionOk="0" h="18589" w="34254">
                          <a:moveTo>
                            <a:pt x="31735" y="18589"/>
                          </a:moveTo>
                          <a:lnTo>
                            <a:pt x="34254" y="6204"/>
                          </a:lnTo>
                          <a:cubicBezTo>
                            <a:pt x="23629" y="4041"/>
                            <a:pt x="12955" y="1997"/>
                            <a:pt x="2282" y="0"/>
                          </a:cubicBezTo>
                          <a:lnTo>
                            <a:pt x="0" y="12432"/>
                          </a:lnTo>
                          <a:cubicBezTo>
                            <a:pt x="10578" y="14405"/>
                            <a:pt x="21180" y="16426"/>
                            <a:pt x="31735" y="1858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384"/>
                    <p:cNvSpPr/>
                    <p:nvPr/>
                  </p:nvSpPr>
                  <p:spPr>
                    <a:xfrm>
                      <a:off x="8747406" y="3102337"/>
                      <a:ext cx="34420" cy="19373"/>
                    </a:xfrm>
                    <a:custGeom>
                      <a:rect b="b" l="l" r="r" t="t"/>
                      <a:pathLst>
                        <a:path extrusionOk="0" h="19373" w="34420">
                          <a:moveTo>
                            <a:pt x="31568" y="19374"/>
                          </a:moveTo>
                          <a:lnTo>
                            <a:pt x="34421" y="7084"/>
                          </a:lnTo>
                          <a:cubicBezTo>
                            <a:pt x="23843" y="4635"/>
                            <a:pt x="13264" y="2258"/>
                            <a:pt x="2639" y="0"/>
                          </a:cubicBezTo>
                          <a:lnTo>
                            <a:pt x="0" y="12361"/>
                          </a:lnTo>
                          <a:cubicBezTo>
                            <a:pt x="10554" y="14572"/>
                            <a:pt x="21061" y="16949"/>
                            <a:pt x="31568" y="1937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8" name="Google Shape;3338;p384"/>
                  <p:cNvGrpSpPr/>
                  <p:nvPr/>
                </p:nvGrpSpPr>
                <p:grpSpPr>
                  <a:xfrm>
                    <a:off x="8794354" y="3113105"/>
                    <a:ext cx="308813" cy="115789"/>
                    <a:chOff x="8794354" y="3113105"/>
                    <a:chExt cx="308813" cy="115789"/>
                  </a:xfrm>
                </p:grpSpPr>
                <p:sp>
                  <p:nvSpPr>
                    <p:cNvPr id="3339" name="Google Shape;3339;p384"/>
                    <p:cNvSpPr/>
                    <p:nvPr/>
                  </p:nvSpPr>
                  <p:spPr>
                    <a:xfrm>
                      <a:off x="8794354" y="3113105"/>
                      <a:ext cx="34563" cy="20158"/>
                    </a:xfrm>
                    <a:custGeom>
                      <a:rect b="b" l="l" r="r" t="t"/>
                      <a:pathLst>
                        <a:path extrusionOk="0" h="20158" w="34563">
                          <a:moveTo>
                            <a:pt x="31378" y="20158"/>
                          </a:moveTo>
                          <a:lnTo>
                            <a:pt x="34564" y="7940"/>
                          </a:lnTo>
                          <a:cubicBezTo>
                            <a:pt x="24057" y="5182"/>
                            <a:pt x="13526" y="2544"/>
                            <a:pt x="2971" y="0"/>
                          </a:cubicBezTo>
                          <a:lnTo>
                            <a:pt x="0" y="12266"/>
                          </a:lnTo>
                          <a:cubicBezTo>
                            <a:pt x="10483" y="14786"/>
                            <a:pt x="20942" y="17401"/>
                            <a:pt x="31378" y="2015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384"/>
                    <p:cNvSpPr/>
                    <p:nvPr/>
                  </p:nvSpPr>
                  <p:spPr>
                    <a:xfrm>
                      <a:off x="8840993" y="3125133"/>
                      <a:ext cx="34658" cy="20918"/>
                    </a:xfrm>
                    <a:custGeom>
                      <a:rect b="b" l="l" r="r" t="t"/>
                      <a:pathLst>
                        <a:path extrusionOk="0" h="20918" w="34658">
                          <a:moveTo>
                            <a:pt x="31140" y="20919"/>
                          </a:moveTo>
                          <a:lnTo>
                            <a:pt x="34659" y="8795"/>
                          </a:lnTo>
                          <a:cubicBezTo>
                            <a:pt x="24223" y="5776"/>
                            <a:pt x="13787" y="2829"/>
                            <a:pt x="3304" y="0"/>
                          </a:cubicBezTo>
                          <a:lnTo>
                            <a:pt x="0" y="12195"/>
                          </a:lnTo>
                          <a:cubicBezTo>
                            <a:pt x="10436" y="15000"/>
                            <a:pt x="20800" y="17924"/>
                            <a:pt x="31140" y="2091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384"/>
                    <p:cNvSpPr/>
                    <p:nvPr/>
                  </p:nvSpPr>
                  <p:spPr>
                    <a:xfrm>
                      <a:off x="8887300" y="3138469"/>
                      <a:ext cx="34729" cy="21679"/>
                    </a:xfrm>
                    <a:custGeom>
                      <a:rect b="b" l="l" r="r" t="t"/>
                      <a:pathLst>
                        <a:path extrusionOk="0" h="21679" w="34729">
                          <a:moveTo>
                            <a:pt x="30879" y="21679"/>
                          </a:moveTo>
                          <a:lnTo>
                            <a:pt x="34730" y="9651"/>
                          </a:lnTo>
                          <a:cubicBezTo>
                            <a:pt x="24389" y="6323"/>
                            <a:pt x="14025" y="3114"/>
                            <a:pt x="3637" y="0"/>
                          </a:cubicBezTo>
                          <a:lnTo>
                            <a:pt x="0" y="12100"/>
                          </a:lnTo>
                          <a:cubicBezTo>
                            <a:pt x="10341" y="15166"/>
                            <a:pt x="20634" y="18375"/>
                            <a:pt x="30879" y="2167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384"/>
                    <p:cNvSpPr/>
                    <p:nvPr/>
                  </p:nvSpPr>
                  <p:spPr>
                    <a:xfrm>
                      <a:off x="8933250" y="3153065"/>
                      <a:ext cx="34777" cy="22416"/>
                    </a:xfrm>
                    <a:custGeom>
                      <a:rect b="b" l="l" r="r" t="t"/>
                      <a:pathLst>
                        <a:path extrusionOk="0" h="22416" w="34777">
                          <a:moveTo>
                            <a:pt x="30594" y="22416"/>
                          </a:moveTo>
                          <a:lnTo>
                            <a:pt x="34777" y="10507"/>
                          </a:lnTo>
                          <a:cubicBezTo>
                            <a:pt x="24532" y="6917"/>
                            <a:pt x="14263" y="3423"/>
                            <a:pt x="3970" y="0"/>
                          </a:cubicBezTo>
                          <a:lnTo>
                            <a:pt x="0" y="11981"/>
                          </a:lnTo>
                          <a:cubicBezTo>
                            <a:pt x="10221" y="15380"/>
                            <a:pt x="20419" y="18827"/>
                            <a:pt x="30594" y="2241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384"/>
                    <p:cNvSpPr/>
                    <p:nvPr/>
                  </p:nvSpPr>
                  <p:spPr>
                    <a:xfrm>
                      <a:off x="8978748" y="3168896"/>
                      <a:ext cx="34800" cy="23153"/>
                    </a:xfrm>
                    <a:custGeom>
                      <a:rect b="b" l="l" r="r" t="t"/>
                      <a:pathLst>
                        <a:path extrusionOk="0" h="23153" w="34800">
                          <a:moveTo>
                            <a:pt x="30285" y="23153"/>
                          </a:moveTo>
                          <a:lnTo>
                            <a:pt x="34801" y="11363"/>
                          </a:lnTo>
                          <a:cubicBezTo>
                            <a:pt x="24651" y="7488"/>
                            <a:pt x="14500" y="3685"/>
                            <a:pt x="4279" y="0"/>
                          </a:cubicBezTo>
                          <a:lnTo>
                            <a:pt x="0" y="11886"/>
                          </a:lnTo>
                          <a:cubicBezTo>
                            <a:pt x="10126" y="15546"/>
                            <a:pt x="20229" y="19326"/>
                            <a:pt x="30285" y="2315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384"/>
                    <p:cNvSpPr/>
                    <p:nvPr/>
                  </p:nvSpPr>
                  <p:spPr>
                    <a:xfrm>
                      <a:off x="9023819" y="3186012"/>
                      <a:ext cx="34801" cy="23866"/>
                    </a:xfrm>
                    <a:custGeom>
                      <a:rect b="b" l="l" r="r" t="t"/>
                      <a:pathLst>
                        <a:path extrusionOk="0" h="23866" w="34801">
                          <a:moveTo>
                            <a:pt x="29976" y="23866"/>
                          </a:moveTo>
                          <a:lnTo>
                            <a:pt x="34801" y="12195"/>
                          </a:lnTo>
                          <a:cubicBezTo>
                            <a:pt x="24770" y="8035"/>
                            <a:pt x="14690" y="3994"/>
                            <a:pt x="4611" y="0"/>
                          </a:cubicBezTo>
                          <a:lnTo>
                            <a:pt x="0" y="11743"/>
                          </a:lnTo>
                          <a:cubicBezTo>
                            <a:pt x="10008" y="15713"/>
                            <a:pt x="20016" y="19730"/>
                            <a:pt x="29976" y="2386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384"/>
                    <p:cNvSpPr/>
                    <p:nvPr/>
                  </p:nvSpPr>
                  <p:spPr>
                    <a:xfrm>
                      <a:off x="9068366" y="3204363"/>
                      <a:ext cx="34801" cy="24531"/>
                    </a:xfrm>
                    <a:custGeom>
                      <a:rect b="b" l="l" r="r" t="t"/>
                      <a:pathLst>
                        <a:path extrusionOk="0" h="24531" w="34801">
                          <a:moveTo>
                            <a:pt x="29643" y="24532"/>
                          </a:moveTo>
                          <a:lnTo>
                            <a:pt x="34801" y="13003"/>
                          </a:lnTo>
                          <a:cubicBezTo>
                            <a:pt x="24888" y="8581"/>
                            <a:pt x="14952" y="4231"/>
                            <a:pt x="4944" y="0"/>
                          </a:cubicBezTo>
                          <a:lnTo>
                            <a:pt x="0" y="11624"/>
                          </a:lnTo>
                          <a:cubicBezTo>
                            <a:pt x="9937" y="15832"/>
                            <a:pt x="19801" y="20158"/>
                            <a:pt x="29643" y="2453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6" name="Google Shape;3346;p384"/>
                  <p:cNvGrpSpPr/>
                  <p:nvPr/>
                </p:nvGrpSpPr>
                <p:grpSpPr>
                  <a:xfrm>
                    <a:off x="9112438" y="3223951"/>
                    <a:ext cx="285658" cy="170867"/>
                    <a:chOff x="9112438" y="3223951"/>
                    <a:chExt cx="285658" cy="170867"/>
                  </a:xfrm>
                </p:grpSpPr>
                <p:sp>
                  <p:nvSpPr>
                    <p:cNvPr id="3347" name="Google Shape;3347;p384"/>
                    <p:cNvSpPr/>
                    <p:nvPr/>
                  </p:nvSpPr>
                  <p:spPr>
                    <a:xfrm>
                      <a:off x="9112438" y="3223951"/>
                      <a:ext cx="34753" cy="25197"/>
                    </a:xfrm>
                    <a:custGeom>
                      <a:rect b="b" l="l" r="r" t="t"/>
                      <a:pathLst>
                        <a:path extrusionOk="0" h="25197" w="34753">
                          <a:moveTo>
                            <a:pt x="29286" y="25198"/>
                          </a:moveTo>
                          <a:lnTo>
                            <a:pt x="34754" y="13811"/>
                          </a:lnTo>
                          <a:cubicBezTo>
                            <a:pt x="24984" y="9104"/>
                            <a:pt x="15142" y="4517"/>
                            <a:pt x="5253" y="0"/>
                          </a:cubicBezTo>
                          <a:lnTo>
                            <a:pt x="0" y="11482"/>
                          </a:lnTo>
                          <a:cubicBezTo>
                            <a:pt x="9794" y="15974"/>
                            <a:pt x="19564" y="20515"/>
                            <a:pt x="29286" y="2519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384"/>
                    <p:cNvSpPr/>
                    <p:nvPr/>
                  </p:nvSpPr>
                  <p:spPr>
                    <a:xfrm>
                      <a:off x="9155963" y="3244703"/>
                      <a:ext cx="34658" cy="25863"/>
                    </a:xfrm>
                    <a:custGeom>
                      <a:rect b="b" l="l" r="r" t="t"/>
                      <a:pathLst>
                        <a:path extrusionOk="0" h="25863" w="34658">
                          <a:moveTo>
                            <a:pt x="28882" y="25863"/>
                          </a:moveTo>
                          <a:lnTo>
                            <a:pt x="34659" y="14619"/>
                          </a:lnTo>
                          <a:cubicBezTo>
                            <a:pt x="25007" y="9675"/>
                            <a:pt x="15309" y="4778"/>
                            <a:pt x="5562" y="0"/>
                          </a:cubicBezTo>
                          <a:lnTo>
                            <a:pt x="0" y="11339"/>
                          </a:lnTo>
                          <a:cubicBezTo>
                            <a:pt x="9675" y="16093"/>
                            <a:pt x="19278" y="20942"/>
                            <a:pt x="28882" y="2586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384"/>
                    <p:cNvSpPr/>
                    <p:nvPr/>
                  </p:nvSpPr>
                  <p:spPr>
                    <a:xfrm>
                      <a:off x="9198894" y="3266668"/>
                      <a:ext cx="34563" cy="26481"/>
                    </a:xfrm>
                    <a:custGeom>
                      <a:rect b="b" l="l" r="r" t="t"/>
                      <a:pathLst>
                        <a:path extrusionOk="0" h="26481" w="34563">
                          <a:moveTo>
                            <a:pt x="28478" y="26481"/>
                          </a:moveTo>
                          <a:lnTo>
                            <a:pt x="34563" y="15404"/>
                          </a:lnTo>
                          <a:cubicBezTo>
                            <a:pt x="25055" y="10174"/>
                            <a:pt x="15475" y="5063"/>
                            <a:pt x="5871" y="0"/>
                          </a:cubicBezTo>
                          <a:lnTo>
                            <a:pt x="0" y="11172"/>
                          </a:lnTo>
                          <a:cubicBezTo>
                            <a:pt x="9509" y="16212"/>
                            <a:pt x="19017" y="21299"/>
                            <a:pt x="28478" y="2648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384"/>
                    <p:cNvSpPr/>
                    <p:nvPr/>
                  </p:nvSpPr>
                  <p:spPr>
                    <a:xfrm>
                      <a:off x="9241183" y="3289797"/>
                      <a:ext cx="34444" cy="27099"/>
                    </a:xfrm>
                    <a:custGeom>
                      <a:rect b="b" l="l" r="r" t="t"/>
                      <a:pathLst>
                        <a:path extrusionOk="0" h="27099" w="34444">
                          <a:moveTo>
                            <a:pt x="28074" y="27099"/>
                          </a:moveTo>
                          <a:lnTo>
                            <a:pt x="34445" y="16188"/>
                          </a:lnTo>
                          <a:cubicBezTo>
                            <a:pt x="25079" y="10721"/>
                            <a:pt x="15665" y="5301"/>
                            <a:pt x="6181" y="0"/>
                          </a:cubicBezTo>
                          <a:lnTo>
                            <a:pt x="0" y="11006"/>
                          </a:lnTo>
                          <a:cubicBezTo>
                            <a:pt x="9437" y="16283"/>
                            <a:pt x="18779" y="21656"/>
                            <a:pt x="28074" y="2709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384"/>
                    <p:cNvSpPr/>
                    <p:nvPr/>
                  </p:nvSpPr>
                  <p:spPr>
                    <a:xfrm>
                      <a:off x="9282878" y="3314091"/>
                      <a:ext cx="34278" cy="27669"/>
                    </a:xfrm>
                    <a:custGeom>
                      <a:rect b="b" l="l" r="r" t="t"/>
                      <a:pathLst>
                        <a:path extrusionOk="0" h="27669" w="34278">
                          <a:moveTo>
                            <a:pt x="27622" y="27670"/>
                          </a:moveTo>
                          <a:lnTo>
                            <a:pt x="34278" y="16949"/>
                          </a:lnTo>
                          <a:cubicBezTo>
                            <a:pt x="25079" y="11196"/>
                            <a:pt x="15784" y="5586"/>
                            <a:pt x="6466" y="0"/>
                          </a:cubicBezTo>
                          <a:lnTo>
                            <a:pt x="0" y="10840"/>
                          </a:lnTo>
                          <a:cubicBezTo>
                            <a:pt x="9247" y="16378"/>
                            <a:pt x="18470" y="21965"/>
                            <a:pt x="27622" y="2767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384"/>
                    <p:cNvSpPr/>
                    <p:nvPr/>
                  </p:nvSpPr>
                  <p:spPr>
                    <a:xfrm>
                      <a:off x="9323883" y="3339550"/>
                      <a:ext cx="34111" cy="28216"/>
                    </a:xfrm>
                    <a:custGeom>
                      <a:rect b="b" l="l" r="r" t="t"/>
                      <a:pathLst>
                        <a:path extrusionOk="0" h="28216" w="34111">
                          <a:moveTo>
                            <a:pt x="27147" y="28217"/>
                          </a:moveTo>
                          <a:lnTo>
                            <a:pt x="34112" y="17686"/>
                          </a:lnTo>
                          <a:cubicBezTo>
                            <a:pt x="25055" y="11719"/>
                            <a:pt x="15950" y="5800"/>
                            <a:pt x="6775" y="0"/>
                          </a:cubicBezTo>
                          <a:lnTo>
                            <a:pt x="0" y="10673"/>
                          </a:lnTo>
                          <a:cubicBezTo>
                            <a:pt x="9128" y="16402"/>
                            <a:pt x="18161" y="22274"/>
                            <a:pt x="27147" y="2821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384"/>
                    <p:cNvSpPr/>
                    <p:nvPr/>
                  </p:nvSpPr>
                  <p:spPr>
                    <a:xfrm>
                      <a:off x="9364199" y="3366055"/>
                      <a:ext cx="33897" cy="28763"/>
                    </a:xfrm>
                    <a:custGeom>
                      <a:rect b="b" l="l" r="r" t="t"/>
                      <a:pathLst>
                        <a:path extrusionOk="0" h="28763" w="33897">
                          <a:moveTo>
                            <a:pt x="26648" y="28763"/>
                          </a:moveTo>
                          <a:lnTo>
                            <a:pt x="33898" y="18423"/>
                          </a:lnTo>
                          <a:cubicBezTo>
                            <a:pt x="25007" y="12195"/>
                            <a:pt x="16046" y="6062"/>
                            <a:pt x="7060" y="0"/>
                          </a:cubicBezTo>
                          <a:lnTo>
                            <a:pt x="0" y="10483"/>
                          </a:lnTo>
                          <a:cubicBezTo>
                            <a:pt x="8938" y="16497"/>
                            <a:pt x="17828" y="22583"/>
                            <a:pt x="26648" y="2876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4" name="Google Shape;3354;p384"/>
                  <p:cNvGrpSpPr/>
                  <p:nvPr/>
                </p:nvGrpSpPr>
                <p:grpSpPr>
                  <a:xfrm>
                    <a:off x="9403779" y="3393678"/>
                    <a:ext cx="252379" cy="219408"/>
                    <a:chOff x="9403779" y="3393678"/>
                    <a:chExt cx="252379" cy="219408"/>
                  </a:xfrm>
                </p:grpSpPr>
                <p:sp>
                  <p:nvSpPr>
                    <p:cNvPr id="3355" name="Google Shape;3355;p384"/>
                    <p:cNvSpPr/>
                    <p:nvPr/>
                  </p:nvSpPr>
                  <p:spPr>
                    <a:xfrm>
                      <a:off x="9403779" y="3393678"/>
                      <a:ext cx="33660" cy="29310"/>
                    </a:xfrm>
                    <a:custGeom>
                      <a:rect b="b" l="l" r="r" t="t"/>
                      <a:pathLst>
                        <a:path extrusionOk="0" h="29310" w="33660">
                          <a:moveTo>
                            <a:pt x="26148" y="29310"/>
                          </a:moveTo>
                          <a:lnTo>
                            <a:pt x="33660" y="19160"/>
                          </a:lnTo>
                          <a:cubicBezTo>
                            <a:pt x="24936" y="12694"/>
                            <a:pt x="16165" y="6299"/>
                            <a:pt x="7322" y="0"/>
                          </a:cubicBezTo>
                          <a:lnTo>
                            <a:pt x="0" y="10269"/>
                          </a:lnTo>
                          <a:cubicBezTo>
                            <a:pt x="8796" y="16521"/>
                            <a:pt x="17496" y="22892"/>
                            <a:pt x="26148" y="2931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384"/>
                    <p:cNvSpPr/>
                    <p:nvPr/>
                  </p:nvSpPr>
                  <p:spPr>
                    <a:xfrm>
                      <a:off x="9442597" y="3422393"/>
                      <a:ext cx="33422" cy="29785"/>
                    </a:xfrm>
                    <a:custGeom>
                      <a:rect b="b" l="l" r="r" t="t"/>
                      <a:pathLst>
                        <a:path extrusionOk="0" h="29785" w="33422">
                          <a:moveTo>
                            <a:pt x="25625" y="29785"/>
                          </a:moveTo>
                          <a:lnTo>
                            <a:pt x="33422" y="19849"/>
                          </a:lnTo>
                          <a:cubicBezTo>
                            <a:pt x="24888" y="13146"/>
                            <a:pt x="16259" y="6537"/>
                            <a:pt x="7607" y="0"/>
                          </a:cubicBezTo>
                          <a:lnTo>
                            <a:pt x="0" y="10079"/>
                          </a:lnTo>
                          <a:cubicBezTo>
                            <a:pt x="8605" y="16569"/>
                            <a:pt x="17163" y="23129"/>
                            <a:pt x="25625" y="2978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384"/>
                    <p:cNvSpPr/>
                    <p:nvPr/>
                  </p:nvSpPr>
                  <p:spPr>
                    <a:xfrm>
                      <a:off x="9480631" y="3452131"/>
                      <a:ext cx="33137" cy="30260"/>
                    </a:xfrm>
                    <a:custGeom>
                      <a:rect b="b" l="l" r="r" t="t"/>
                      <a:pathLst>
                        <a:path extrusionOk="0" h="30260" w="33137">
                          <a:moveTo>
                            <a:pt x="25079" y="30261"/>
                          </a:moveTo>
                          <a:lnTo>
                            <a:pt x="33137" y="20538"/>
                          </a:lnTo>
                          <a:cubicBezTo>
                            <a:pt x="24769" y="13621"/>
                            <a:pt x="16378" y="6751"/>
                            <a:pt x="7868" y="0"/>
                          </a:cubicBezTo>
                          <a:lnTo>
                            <a:pt x="0" y="9865"/>
                          </a:lnTo>
                          <a:cubicBezTo>
                            <a:pt x="8439" y="16569"/>
                            <a:pt x="16782" y="23391"/>
                            <a:pt x="25079" y="3026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384"/>
                    <p:cNvSpPr/>
                    <p:nvPr/>
                  </p:nvSpPr>
                  <p:spPr>
                    <a:xfrm>
                      <a:off x="9517857" y="3482891"/>
                      <a:ext cx="32852" cy="30736"/>
                    </a:xfrm>
                    <a:custGeom>
                      <a:rect b="b" l="l" r="r" t="t"/>
                      <a:pathLst>
                        <a:path extrusionOk="0" h="30736" w="32852">
                          <a:moveTo>
                            <a:pt x="24532" y="30736"/>
                          </a:moveTo>
                          <a:lnTo>
                            <a:pt x="32852" y="21228"/>
                          </a:lnTo>
                          <a:cubicBezTo>
                            <a:pt x="24698" y="14073"/>
                            <a:pt x="16450" y="7013"/>
                            <a:pt x="8154" y="0"/>
                          </a:cubicBezTo>
                          <a:lnTo>
                            <a:pt x="0" y="9651"/>
                          </a:lnTo>
                          <a:cubicBezTo>
                            <a:pt x="8225" y="16616"/>
                            <a:pt x="16426" y="23629"/>
                            <a:pt x="24532" y="3073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384"/>
                    <p:cNvSpPr/>
                    <p:nvPr/>
                  </p:nvSpPr>
                  <p:spPr>
                    <a:xfrm>
                      <a:off x="9554251" y="3514673"/>
                      <a:ext cx="32495" cy="31164"/>
                    </a:xfrm>
                    <a:custGeom>
                      <a:rect b="b" l="l" r="r" t="t"/>
                      <a:pathLst>
                        <a:path extrusionOk="0" h="31164" w="32495">
                          <a:moveTo>
                            <a:pt x="23914" y="31164"/>
                          </a:moveTo>
                          <a:lnTo>
                            <a:pt x="32495" y="21893"/>
                          </a:lnTo>
                          <a:cubicBezTo>
                            <a:pt x="24532" y="14524"/>
                            <a:pt x="16497" y="7226"/>
                            <a:pt x="8391" y="0"/>
                          </a:cubicBezTo>
                          <a:lnTo>
                            <a:pt x="0" y="9437"/>
                          </a:lnTo>
                          <a:cubicBezTo>
                            <a:pt x="8035" y="16592"/>
                            <a:pt x="15998" y="23843"/>
                            <a:pt x="23914" y="3116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384"/>
                    <p:cNvSpPr/>
                    <p:nvPr/>
                  </p:nvSpPr>
                  <p:spPr>
                    <a:xfrm>
                      <a:off x="9589765" y="3547430"/>
                      <a:ext cx="32162" cy="31568"/>
                    </a:xfrm>
                    <a:custGeom>
                      <a:rect b="b" l="l" r="r" t="t"/>
                      <a:pathLst>
                        <a:path extrusionOk="0" h="31568" w="32162">
                          <a:moveTo>
                            <a:pt x="23344" y="31568"/>
                          </a:moveTo>
                          <a:lnTo>
                            <a:pt x="32163" y="22535"/>
                          </a:lnTo>
                          <a:cubicBezTo>
                            <a:pt x="24389" y="14952"/>
                            <a:pt x="16545" y="7464"/>
                            <a:pt x="8653" y="0"/>
                          </a:cubicBezTo>
                          <a:lnTo>
                            <a:pt x="0" y="9199"/>
                          </a:lnTo>
                          <a:cubicBezTo>
                            <a:pt x="7845" y="16592"/>
                            <a:pt x="15618" y="24033"/>
                            <a:pt x="23344" y="3156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384"/>
                    <p:cNvSpPr/>
                    <p:nvPr/>
                  </p:nvSpPr>
                  <p:spPr>
                    <a:xfrm>
                      <a:off x="9624376" y="3581138"/>
                      <a:ext cx="31782" cy="31948"/>
                    </a:xfrm>
                    <a:custGeom>
                      <a:rect b="b" l="l" r="r" t="t"/>
                      <a:pathLst>
                        <a:path extrusionOk="0" h="31948" w="31782">
                          <a:moveTo>
                            <a:pt x="22725" y="31949"/>
                          </a:moveTo>
                          <a:lnTo>
                            <a:pt x="31782" y="23153"/>
                          </a:lnTo>
                          <a:cubicBezTo>
                            <a:pt x="24223" y="15356"/>
                            <a:pt x="16592" y="7631"/>
                            <a:pt x="8890" y="0"/>
                          </a:cubicBezTo>
                          <a:lnTo>
                            <a:pt x="0" y="8962"/>
                          </a:lnTo>
                          <a:cubicBezTo>
                            <a:pt x="7654" y="16545"/>
                            <a:pt x="15214" y="24223"/>
                            <a:pt x="22725" y="3194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2" name="Google Shape;3362;p384"/>
                  <p:cNvGrpSpPr/>
                  <p:nvPr/>
                </p:nvGrpSpPr>
                <p:grpSpPr>
                  <a:xfrm>
                    <a:off x="9658108" y="3615749"/>
                    <a:ext cx="210137" cy="259914"/>
                    <a:chOff x="9658108" y="3615749"/>
                    <a:chExt cx="210137" cy="259914"/>
                  </a:xfrm>
                </p:grpSpPr>
                <p:sp>
                  <p:nvSpPr>
                    <p:cNvPr id="3363" name="Google Shape;3363;p384"/>
                    <p:cNvSpPr/>
                    <p:nvPr/>
                  </p:nvSpPr>
                  <p:spPr>
                    <a:xfrm>
                      <a:off x="9658108" y="3615749"/>
                      <a:ext cx="31378" cy="32328"/>
                    </a:xfrm>
                    <a:custGeom>
                      <a:rect b="b" l="l" r="r" t="t"/>
                      <a:pathLst>
                        <a:path extrusionOk="0" h="32328" w="31378">
                          <a:moveTo>
                            <a:pt x="22084" y="32329"/>
                          </a:moveTo>
                          <a:lnTo>
                            <a:pt x="31378" y="23771"/>
                          </a:lnTo>
                          <a:cubicBezTo>
                            <a:pt x="24033" y="15784"/>
                            <a:pt x="16592" y="7868"/>
                            <a:pt x="9128" y="0"/>
                          </a:cubicBezTo>
                          <a:lnTo>
                            <a:pt x="0" y="8724"/>
                          </a:lnTo>
                          <a:cubicBezTo>
                            <a:pt x="7393" y="16545"/>
                            <a:pt x="14786" y="24413"/>
                            <a:pt x="22084" y="3232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384"/>
                    <p:cNvSpPr/>
                    <p:nvPr/>
                  </p:nvSpPr>
                  <p:spPr>
                    <a:xfrm>
                      <a:off x="9690864" y="3651311"/>
                      <a:ext cx="30974" cy="32661"/>
                    </a:xfrm>
                    <a:custGeom>
                      <a:rect b="b" l="l" r="r" t="t"/>
                      <a:pathLst>
                        <a:path extrusionOk="0" h="32661" w="30974">
                          <a:moveTo>
                            <a:pt x="21442" y="32662"/>
                          </a:moveTo>
                          <a:lnTo>
                            <a:pt x="30974" y="24366"/>
                          </a:lnTo>
                          <a:cubicBezTo>
                            <a:pt x="23843" y="16164"/>
                            <a:pt x="16640" y="8058"/>
                            <a:pt x="9366" y="0"/>
                          </a:cubicBezTo>
                          <a:lnTo>
                            <a:pt x="0" y="8463"/>
                          </a:lnTo>
                          <a:cubicBezTo>
                            <a:pt x="7203" y="16473"/>
                            <a:pt x="14358" y="24532"/>
                            <a:pt x="21442" y="3266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384"/>
                    <p:cNvSpPr/>
                    <p:nvPr/>
                  </p:nvSpPr>
                  <p:spPr>
                    <a:xfrm>
                      <a:off x="9722623" y="3687728"/>
                      <a:ext cx="30546" cy="32970"/>
                    </a:xfrm>
                    <a:custGeom>
                      <a:rect b="b" l="l" r="r" t="t"/>
                      <a:pathLst>
                        <a:path extrusionOk="0" h="32970" w="30546">
                          <a:moveTo>
                            <a:pt x="20800" y="32971"/>
                          </a:moveTo>
                          <a:lnTo>
                            <a:pt x="30546" y="24936"/>
                          </a:lnTo>
                          <a:cubicBezTo>
                            <a:pt x="23629" y="16569"/>
                            <a:pt x="16664" y="8249"/>
                            <a:pt x="9604" y="0"/>
                          </a:cubicBezTo>
                          <a:lnTo>
                            <a:pt x="0" y="8201"/>
                          </a:lnTo>
                          <a:cubicBezTo>
                            <a:pt x="7013" y="16402"/>
                            <a:pt x="13954" y="24675"/>
                            <a:pt x="20800" y="3297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384"/>
                    <p:cNvSpPr/>
                    <p:nvPr/>
                  </p:nvSpPr>
                  <p:spPr>
                    <a:xfrm>
                      <a:off x="9753454" y="3725026"/>
                      <a:ext cx="30070" cy="33256"/>
                    </a:xfrm>
                    <a:custGeom>
                      <a:rect b="b" l="l" r="r" t="t"/>
                      <a:pathLst>
                        <a:path extrusionOk="0" h="33256" w="30070">
                          <a:moveTo>
                            <a:pt x="20111" y="33256"/>
                          </a:moveTo>
                          <a:lnTo>
                            <a:pt x="30071" y="25483"/>
                          </a:lnTo>
                          <a:cubicBezTo>
                            <a:pt x="23415" y="16925"/>
                            <a:pt x="16640" y="8439"/>
                            <a:pt x="9818" y="0"/>
                          </a:cubicBezTo>
                          <a:lnTo>
                            <a:pt x="0" y="7940"/>
                          </a:lnTo>
                          <a:cubicBezTo>
                            <a:pt x="6775" y="16307"/>
                            <a:pt x="13478" y="24746"/>
                            <a:pt x="20111" y="3325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384"/>
                    <p:cNvSpPr/>
                    <p:nvPr/>
                  </p:nvSpPr>
                  <p:spPr>
                    <a:xfrm>
                      <a:off x="9783240" y="3763131"/>
                      <a:ext cx="29595" cy="33517"/>
                    </a:xfrm>
                    <a:custGeom>
                      <a:rect b="b" l="l" r="r" t="t"/>
                      <a:pathLst>
                        <a:path extrusionOk="0" h="33517" w="29595">
                          <a:moveTo>
                            <a:pt x="19421" y="33518"/>
                          </a:moveTo>
                          <a:lnTo>
                            <a:pt x="29595" y="26030"/>
                          </a:lnTo>
                          <a:cubicBezTo>
                            <a:pt x="23153" y="17305"/>
                            <a:pt x="16640" y="8605"/>
                            <a:pt x="10031" y="0"/>
                          </a:cubicBezTo>
                          <a:lnTo>
                            <a:pt x="0" y="7678"/>
                          </a:lnTo>
                          <a:cubicBezTo>
                            <a:pt x="6537" y="16212"/>
                            <a:pt x="13003" y="24841"/>
                            <a:pt x="19421" y="3351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384"/>
                    <p:cNvSpPr/>
                    <p:nvPr/>
                  </p:nvSpPr>
                  <p:spPr>
                    <a:xfrm>
                      <a:off x="9812003" y="3802021"/>
                      <a:ext cx="29072" cy="33778"/>
                    </a:xfrm>
                    <a:custGeom>
                      <a:rect b="b" l="l" r="r" t="t"/>
                      <a:pathLst>
                        <a:path extrusionOk="0" h="33778" w="29072">
                          <a:moveTo>
                            <a:pt x="18708" y="33779"/>
                          </a:moveTo>
                          <a:lnTo>
                            <a:pt x="29072" y="26552"/>
                          </a:lnTo>
                          <a:cubicBezTo>
                            <a:pt x="22892" y="17638"/>
                            <a:pt x="16592" y="8795"/>
                            <a:pt x="10222" y="0"/>
                          </a:cubicBezTo>
                          <a:lnTo>
                            <a:pt x="0" y="7393"/>
                          </a:lnTo>
                          <a:cubicBezTo>
                            <a:pt x="6299" y="16141"/>
                            <a:pt x="12551" y="24912"/>
                            <a:pt x="18708" y="3377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384"/>
                    <p:cNvSpPr/>
                    <p:nvPr/>
                  </p:nvSpPr>
                  <p:spPr>
                    <a:xfrm>
                      <a:off x="9839696" y="3841671"/>
                      <a:ext cx="28549" cy="33992"/>
                    </a:xfrm>
                    <a:custGeom>
                      <a:rect b="b" l="l" r="r" t="t"/>
                      <a:pathLst>
                        <a:path extrusionOk="0" h="33992" w="28549">
                          <a:moveTo>
                            <a:pt x="17995" y="33993"/>
                          </a:moveTo>
                          <a:lnTo>
                            <a:pt x="28549" y="27052"/>
                          </a:lnTo>
                          <a:cubicBezTo>
                            <a:pt x="22583" y="17995"/>
                            <a:pt x="16569" y="8962"/>
                            <a:pt x="10436" y="0"/>
                          </a:cubicBezTo>
                          <a:lnTo>
                            <a:pt x="0" y="7131"/>
                          </a:lnTo>
                          <a:cubicBezTo>
                            <a:pt x="6086" y="16046"/>
                            <a:pt x="12052" y="25007"/>
                            <a:pt x="17995" y="3399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0" name="Google Shape;3370;p384"/>
                  <p:cNvGrpSpPr/>
                  <p:nvPr/>
                </p:nvGrpSpPr>
                <p:grpSpPr>
                  <a:xfrm>
                    <a:off x="9866320" y="3882130"/>
                    <a:ext cx="160147" cy="291198"/>
                    <a:chOff x="9866320" y="3882130"/>
                    <a:chExt cx="160147" cy="291198"/>
                  </a:xfrm>
                </p:grpSpPr>
                <p:sp>
                  <p:nvSpPr>
                    <p:cNvPr id="3371" name="Google Shape;3371;p384"/>
                    <p:cNvSpPr/>
                    <p:nvPr/>
                  </p:nvSpPr>
                  <p:spPr>
                    <a:xfrm>
                      <a:off x="9866320" y="3882130"/>
                      <a:ext cx="28002" cy="34159"/>
                    </a:xfrm>
                    <a:custGeom>
                      <a:rect b="b" l="l" r="r" t="t"/>
                      <a:pathLst>
                        <a:path extrusionOk="0" h="34159" w="28002">
                          <a:moveTo>
                            <a:pt x="17258" y="34159"/>
                          </a:moveTo>
                          <a:lnTo>
                            <a:pt x="28002" y="27527"/>
                          </a:lnTo>
                          <a:cubicBezTo>
                            <a:pt x="22297" y="18280"/>
                            <a:pt x="16497" y="9128"/>
                            <a:pt x="10626" y="0"/>
                          </a:cubicBezTo>
                          <a:lnTo>
                            <a:pt x="0" y="6846"/>
                          </a:lnTo>
                          <a:cubicBezTo>
                            <a:pt x="5824" y="15879"/>
                            <a:pt x="11600" y="24984"/>
                            <a:pt x="17258" y="3415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384"/>
                    <p:cNvSpPr/>
                    <p:nvPr/>
                  </p:nvSpPr>
                  <p:spPr>
                    <a:xfrm>
                      <a:off x="9891851" y="3923231"/>
                      <a:ext cx="27408" cy="34349"/>
                    </a:xfrm>
                    <a:custGeom>
                      <a:rect b="b" l="l" r="r" t="t"/>
                      <a:pathLst>
                        <a:path extrusionOk="0" h="34349" w="27408">
                          <a:moveTo>
                            <a:pt x="16497" y="34350"/>
                          </a:moveTo>
                          <a:lnTo>
                            <a:pt x="27408" y="28003"/>
                          </a:lnTo>
                          <a:cubicBezTo>
                            <a:pt x="21941" y="18613"/>
                            <a:pt x="16426" y="9271"/>
                            <a:pt x="10792" y="0"/>
                          </a:cubicBezTo>
                          <a:lnTo>
                            <a:pt x="0" y="6537"/>
                          </a:lnTo>
                          <a:cubicBezTo>
                            <a:pt x="5562" y="15760"/>
                            <a:pt x="11053" y="25031"/>
                            <a:pt x="16497" y="3435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384"/>
                    <p:cNvSpPr/>
                    <p:nvPr/>
                  </p:nvSpPr>
                  <p:spPr>
                    <a:xfrm>
                      <a:off x="9916216" y="3965044"/>
                      <a:ext cx="26837" cy="34492"/>
                    </a:xfrm>
                    <a:custGeom>
                      <a:rect b="b" l="l" r="r" t="t"/>
                      <a:pathLst>
                        <a:path extrusionOk="0" h="34492" w="26837">
                          <a:moveTo>
                            <a:pt x="15760" y="34492"/>
                          </a:moveTo>
                          <a:lnTo>
                            <a:pt x="26838" y="28454"/>
                          </a:lnTo>
                          <a:cubicBezTo>
                            <a:pt x="21656" y="18922"/>
                            <a:pt x="16355" y="9437"/>
                            <a:pt x="10982" y="0"/>
                          </a:cubicBezTo>
                          <a:lnTo>
                            <a:pt x="0" y="6252"/>
                          </a:lnTo>
                          <a:cubicBezTo>
                            <a:pt x="5325" y="15618"/>
                            <a:pt x="10602" y="25031"/>
                            <a:pt x="15760" y="3449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384"/>
                    <p:cNvSpPr/>
                    <p:nvPr/>
                  </p:nvSpPr>
                  <p:spPr>
                    <a:xfrm>
                      <a:off x="9939488" y="4007500"/>
                      <a:ext cx="26219" cy="34610"/>
                    </a:xfrm>
                    <a:custGeom>
                      <a:rect b="b" l="l" r="r" t="t"/>
                      <a:pathLst>
                        <a:path extrusionOk="0" h="34610" w="26219">
                          <a:moveTo>
                            <a:pt x="14976" y="34611"/>
                          </a:moveTo>
                          <a:lnTo>
                            <a:pt x="26220" y="28858"/>
                          </a:lnTo>
                          <a:cubicBezTo>
                            <a:pt x="21275" y="19207"/>
                            <a:pt x="16260" y="9556"/>
                            <a:pt x="11149" y="0"/>
                          </a:cubicBezTo>
                          <a:lnTo>
                            <a:pt x="0" y="5943"/>
                          </a:lnTo>
                          <a:cubicBezTo>
                            <a:pt x="5087" y="15475"/>
                            <a:pt x="10055" y="25031"/>
                            <a:pt x="14976" y="3461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384"/>
                    <p:cNvSpPr/>
                    <p:nvPr/>
                  </p:nvSpPr>
                  <p:spPr>
                    <a:xfrm>
                      <a:off x="9961596" y="4050597"/>
                      <a:ext cx="25577" cy="34706"/>
                    </a:xfrm>
                    <a:custGeom>
                      <a:rect b="b" l="l" r="r" t="t"/>
                      <a:pathLst>
                        <a:path extrusionOk="0" h="34706" w="25577">
                          <a:moveTo>
                            <a:pt x="14168" y="34706"/>
                          </a:moveTo>
                          <a:lnTo>
                            <a:pt x="25578" y="29263"/>
                          </a:lnTo>
                          <a:cubicBezTo>
                            <a:pt x="20919" y="19469"/>
                            <a:pt x="16141" y="9699"/>
                            <a:pt x="11291" y="0"/>
                          </a:cubicBezTo>
                          <a:lnTo>
                            <a:pt x="0" y="5634"/>
                          </a:lnTo>
                          <a:cubicBezTo>
                            <a:pt x="4802" y="15285"/>
                            <a:pt x="9532" y="24960"/>
                            <a:pt x="14168" y="3470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384"/>
                    <p:cNvSpPr/>
                    <p:nvPr/>
                  </p:nvSpPr>
                  <p:spPr>
                    <a:xfrm>
                      <a:off x="9982514" y="4094312"/>
                      <a:ext cx="24936" cy="34753"/>
                    </a:xfrm>
                    <a:custGeom>
                      <a:rect b="b" l="l" r="r" t="t"/>
                      <a:pathLst>
                        <a:path extrusionOk="0" h="34753" w="24936">
                          <a:moveTo>
                            <a:pt x="13383" y="34754"/>
                          </a:moveTo>
                          <a:lnTo>
                            <a:pt x="24936" y="29643"/>
                          </a:lnTo>
                          <a:cubicBezTo>
                            <a:pt x="20515" y="19730"/>
                            <a:pt x="16046" y="9841"/>
                            <a:pt x="11458" y="0"/>
                          </a:cubicBezTo>
                          <a:lnTo>
                            <a:pt x="0" y="5325"/>
                          </a:lnTo>
                          <a:cubicBezTo>
                            <a:pt x="4564" y="15071"/>
                            <a:pt x="9009" y="24889"/>
                            <a:pt x="13383" y="34754"/>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384"/>
                    <p:cNvSpPr/>
                    <p:nvPr/>
                  </p:nvSpPr>
                  <p:spPr>
                    <a:xfrm>
                      <a:off x="10002197" y="4138527"/>
                      <a:ext cx="24270" cy="34801"/>
                    </a:xfrm>
                    <a:custGeom>
                      <a:rect b="b" l="l" r="r" t="t"/>
                      <a:pathLst>
                        <a:path extrusionOk="0" h="34801" w="24270">
                          <a:moveTo>
                            <a:pt x="12599" y="34801"/>
                          </a:moveTo>
                          <a:lnTo>
                            <a:pt x="24271" y="29999"/>
                          </a:lnTo>
                          <a:cubicBezTo>
                            <a:pt x="20158" y="19968"/>
                            <a:pt x="15927" y="9960"/>
                            <a:pt x="11600" y="0"/>
                          </a:cubicBezTo>
                          <a:lnTo>
                            <a:pt x="0" y="5016"/>
                          </a:lnTo>
                          <a:cubicBezTo>
                            <a:pt x="4327" y="14905"/>
                            <a:pt x="8510" y="24817"/>
                            <a:pt x="12599" y="3480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8" name="Google Shape;3378;p384"/>
                  <p:cNvGrpSpPr/>
                  <p:nvPr/>
                </p:nvGrpSpPr>
                <p:grpSpPr>
                  <a:xfrm>
                    <a:off x="10020762" y="4183288"/>
                    <a:ext cx="104023" cy="312141"/>
                    <a:chOff x="10020762" y="4183288"/>
                    <a:chExt cx="104023" cy="312141"/>
                  </a:xfrm>
                </p:grpSpPr>
                <p:sp>
                  <p:nvSpPr>
                    <p:cNvPr id="3379" name="Google Shape;3379;p384"/>
                    <p:cNvSpPr/>
                    <p:nvPr/>
                  </p:nvSpPr>
                  <p:spPr>
                    <a:xfrm>
                      <a:off x="10020762" y="4183288"/>
                      <a:ext cx="23557" cy="34824"/>
                    </a:xfrm>
                    <a:custGeom>
                      <a:rect b="b" l="l" r="r" t="t"/>
                      <a:pathLst>
                        <a:path extrusionOk="0" h="34824" w="23557">
                          <a:moveTo>
                            <a:pt x="11743" y="34825"/>
                          </a:moveTo>
                          <a:lnTo>
                            <a:pt x="23557" y="30332"/>
                          </a:lnTo>
                          <a:cubicBezTo>
                            <a:pt x="19683" y="20182"/>
                            <a:pt x="15760" y="10079"/>
                            <a:pt x="11719" y="0"/>
                          </a:cubicBezTo>
                          <a:lnTo>
                            <a:pt x="0" y="4707"/>
                          </a:lnTo>
                          <a:cubicBezTo>
                            <a:pt x="4017" y="14714"/>
                            <a:pt x="7916" y="24746"/>
                            <a:pt x="11743" y="3482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384"/>
                    <p:cNvSpPr/>
                    <p:nvPr/>
                  </p:nvSpPr>
                  <p:spPr>
                    <a:xfrm>
                      <a:off x="10038068" y="4228549"/>
                      <a:ext cx="22844" cy="34824"/>
                    </a:xfrm>
                    <a:custGeom>
                      <a:rect b="b" l="l" r="r" t="t"/>
                      <a:pathLst>
                        <a:path extrusionOk="0" h="34824" w="22844">
                          <a:moveTo>
                            <a:pt x="10911" y="34825"/>
                          </a:moveTo>
                          <a:lnTo>
                            <a:pt x="22844" y="30665"/>
                          </a:lnTo>
                          <a:cubicBezTo>
                            <a:pt x="19278" y="20420"/>
                            <a:pt x="15618" y="10198"/>
                            <a:pt x="11838" y="0"/>
                          </a:cubicBezTo>
                          <a:lnTo>
                            <a:pt x="0" y="4374"/>
                          </a:lnTo>
                          <a:cubicBezTo>
                            <a:pt x="3732" y="14501"/>
                            <a:pt x="7369" y="24651"/>
                            <a:pt x="10911" y="34825"/>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384"/>
                    <p:cNvSpPr/>
                    <p:nvPr/>
                  </p:nvSpPr>
                  <p:spPr>
                    <a:xfrm>
                      <a:off x="10054114" y="4274261"/>
                      <a:ext cx="22107" cy="34777"/>
                    </a:xfrm>
                    <a:custGeom>
                      <a:rect b="b" l="l" r="r" t="t"/>
                      <a:pathLst>
                        <a:path extrusionOk="0" h="34777" w="22107">
                          <a:moveTo>
                            <a:pt x="10079" y="34777"/>
                          </a:moveTo>
                          <a:lnTo>
                            <a:pt x="22107" y="30950"/>
                          </a:lnTo>
                          <a:cubicBezTo>
                            <a:pt x="18803" y="20610"/>
                            <a:pt x="15428" y="10293"/>
                            <a:pt x="11957" y="0"/>
                          </a:cubicBezTo>
                          <a:lnTo>
                            <a:pt x="0" y="4041"/>
                          </a:lnTo>
                          <a:cubicBezTo>
                            <a:pt x="3447" y="14287"/>
                            <a:pt x="6822" y="24508"/>
                            <a:pt x="10079" y="34777"/>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384"/>
                    <p:cNvSpPr/>
                    <p:nvPr/>
                  </p:nvSpPr>
                  <p:spPr>
                    <a:xfrm>
                      <a:off x="10068899" y="4320425"/>
                      <a:ext cx="21370" cy="34706"/>
                    </a:xfrm>
                    <a:custGeom>
                      <a:rect b="b" l="l" r="r" t="t"/>
                      <a:pathLst>
                        <a:path extrusionOk="0" h="34706" w="21370">
                          <a:moveTo>
                            <a:pt x="9247" y="34706"/>
                          </a:moveTo>
                          <a:lnTo>
                            <a:pt x="21370" y="31212"/>
                          </a:lnTo>
                          <a:cubicBezTo>
                            <a:pt x="18375" y="20776"/>
                            <a:pt x="15285" y="10388"/>
                            <a:pt x="12076" y="0"/>
                          </a:cubicBezTo>
                          <a:lnTo>
                            <a:pt x="0" y="3708"/>
                          </a:lnTo>
                          <a:cubicBezTo>
                            <a:pt x="3209" y="14025"/>
                            <a:pt x="6276" y="24366"/>
                            <a:pt x="9247" y="3470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384"/>
                    <p:cNvSpPr/>
                    <p:nvPr/>
                  </p:nvSpPr>
                  <p:spPr>
                    <a:xfrm>
                      <a:off x="10082473" y="4366969"/>
                      <a:ext cx="20609" cy="34610"/>
                    </a:xfrm>
                    <a:custGeom>
                      <a:rect b="b" l="l" r="r" t="t"/>
                      <a:pathLst>
                        <a:path extrusionOk="0" h="34610" w="20609">
                          <a:moveTo>
                            <a:pt x="8391" y="34611"/>
                          </a:moveTo>
                          <a:lnTo>
                            <a:pt x="20610" y="31449"/>
                          </a:lnTo>
                          <a:cubicBezTo>
                            <a:pt x="17900" y="20942"/>
                            <a:pt x="15071" y="10459"/>
                            <a:pt x="12171" y="0"/>
                          </a:cubicBezTo>
                          <a:lnTo>
                            <a:pt x="0" y="3375"/>
                          </a:lnTo>
                          <a:cubicBezTo>
                            <a:pt x="2876" y="13787"/>
                            <a:pt x="5681" y="24175"/>
                            <a:pt x="8391" y="3461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384"/>
                    <p:cNvSpPr/>
                    <p:nvPr/>
                  </p:nvSpPr>
                  <p:spPr>
                    <a:xfrm>
                      <a:off x="10094739" y="4413870"/>
                      <a:ext cx="19848" cy="34492"/>
                    </a:xfrm>
                    <a:custGeom>
                      <a:rect b="b" l="l" r="r" t="t"/>
                      <a:pathLst>
                        <a:path extrusionOk="0" h="34492" w="19848">
                          <a:moveTo>
                            <a:pt x="7535" y="34492"/>
                          </a:moveTo>
                          <a:lnTo>
                            <a:pt x="19849" y="31663"/>
                          </a:lnTo>
                          <a:cubicBezTo>
                            <a:pt x="17400" y="21085"/>
                            <a:pt x="14905" y="10531"/>
                            <a:pt x="12266" y="0"/>
                          </a:cubicBezTo>
                          <a:lnTo>
                            <a:pt x="0" y="3043"/>
                          </a:lnTo>
                          <a:cubicBezTo>
                            <a:pt x="2615" y="13526"/>
                            <a:pt x="5111" y="24009"/>
                            <a:pt x="7535" y="3449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384"/>
                    <p:cNvSpPr/>
                    <p:nvPr/>
                  </p:nvSpPr>
                  <p:spPr>
                    <a:xfrm>
                      <a:off x="10105745" y="4461080"/>
                      <a:ext cx="19040" cy="34349"/>
                    </a:xfrm>
                    <a:custGeom>
                      <a:rect b="b" l="l" r="r" t="t"/>
                      <a:pathLst>
                        <a:path extrusionOk="0" h="34349" w="19040">
                          <a:moveTo>
                            <a:pt x="6656" y="34350"/>
                          </a:moveTo>
                          <a:lnTo>
                            <a:pt x="19041" y="31854"/>
                          </a:lnTo>
                          <a:cubicBezTo>
                            <a:pt x="16925" y="21204"/>
                            <a:pt x="14667" y="10602"/>
                            <a:pt x="12337" y="0"/>
                          </a:cubicBezTo>
                          <a:lnTo>
                            <a:pt x="0" y="2710"/>
                          </a:lnTo>
                          <a:cubicBezTo>
                            <a:pt x="2306" y="13241"/>
                            <a:pt x="4540" y="23795"/>
                            <a:pt x="6656" y="34350"/>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6" name="Google Shape;3386;p384"/>
                  <p:cNvGrpSpPr/>
                  <p:nvPr/>
                </p:nvGrpSpPr>
                <p:grpSpPr>
                  <a:xfrm>
                    <a:off x="10115443" y="4508599"/>
                    <a:ext cx="44238" cy="321648"/>
                    <a:chOff x="10115443" y="4508599"/>
                    <a:chExt cx="44238" cy="321648"/>
                  </a:xfrm>
                </p:grpSpPr>
                <p:sp>
                  <p:nvSpPr>
                    <p:cNvPr id="3387" name="Google Shape;3387;p384"/>
                    <p:cNvSpPr/>
                    <p:nvPr/>
                  </p:nvSpPr>
                  <p:spPr>
                    <a:xfrm>
                      <a:off x="10115443" y="4508599"/>
                      <a:ext cx="18232" cy="34182"/>
                    </a:xfrm>
                    <a:custGeom>
                      <a:rect b="b" l="l" r="r" t="t"/>
                      <a:pathLst>
                        <a:path extrusionOk="0" h="34182" w="18232">
                          <a:moveTo>
                            <a:pt x="5800" y="34183"/>
                          </a:moveTo>
                          <a:lnTo>
                            <a:pt x="18233" y="32044"/>
                          </a:lnTo>
                          <a:cubicBezTo>
                            <a:pt x="16378" y="21347"/>
                            <a:pt x="14429" y="10673"/>
                            <a:pt x="12409" y="0"/>
                          </a:cubicBezTo>
                          <a:lnTo>
                            <a:pt x="0" y="2377"/>
                          </a:lnTo>
                          <a:cubicBezTo>
                            <a:pt x="2021" y="12955"/>
                            <a:pt x="3970" y="23557"/>
                            <a:pt x="5800" y="3418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384"/>
                    <p:cNvSpPr/>
                    <p:nvPr/>
                  </p:nvSpPr>
                  <p:spPr>
                    <a:xfrm>
                      <a:off x="10123858" y="4556355"/>
                      <a:ext cx="17424" cy="33992"/>
                    </a:xfrm>
                    <a:custGeom>
                      <a:rect b="b" l="l" r="r" t="t"/>
                      <a:pathLst>
                        <a:path extrusionOk="0" h="33992" w="17424">
                          <a:moveTo>
                            <a:pt x="4921" y="33993"/>
                          </a:moveTo>
                          <a:lnTo>
                            <a:pt x="17424" y="32186"/>
                          </a:lnTo>
                          <a:cubicBezTo>
                            <a:pt x="15855" y="21442"/>
                            <a:pt x="14239" y="10721"/>
                            <a:pt x="12456" y="0"/>
                          </a:cubicBezTo>
                          <a:lnTo>
                            <a:pt x="0" y="2044"/>
                          </a:lnTo>
                          <a:cubicBezTo>
                            <a:pt x="1759" y="12670"/>
                            <a:pt x="3375" y="23320"/>
                            <a:pt x="4921" y="33993"/>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384"/>
                    <p:cNvSpPr/>
                    <p:nvPr/>
                  </p:nvSpPr>
                  <p:spPr>
                    <a:xfrm>
                      <a:off x="10130990" y="4604302"/>
                      <a:ext cx="16592" cy="33779"/>
                    </a:xfrm>
                    <a:custGeom>
                      <a:rect b="b" l="l" r="r" t="t"/>
                      <a:pathLst>
                        <a:path extrusionOk="0" h="33779" w="16592">
                          <a:moveTo>
                            <a:pt x="4041" y="33779"/>
                          </a:moveTo>
                          <a:lnTo>
                            <a:pt x="16592" y="32305"/>
                          </a:lnTo>
                          <a:cubicBezTo>
                            <a:pt x="15332" y="21513"/>
                            <a:pt x="13978" y="10745"/>
                            <a:pt x="12504" y="0"/>
                          </a:cubicBezTo>
                          <a:lnTo>
                            <a:pt x="0" y="1688"/>
                          </a:lnTo>
                          <a:cubicBezTo>
                            <a:pt x="1426" y="12385"/>
                            <a:pt x="2805" y="23082"/>
                            <a:pt x="4041" y="33779"/>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384"/>
                    <p:cNvSpPr/>
                    <p:nvPr/>
                  </p:nvSpPr>
                  <p:spPr>
                    <a:xfrm>
                      <a:off x="10136814" y="4652462"/>
                      <a:ext cx="15736" cy="33517"/>
                    </a:xfrm>
                    <a:custGeom>
                      <a:rect b="b" l="l" r="r" t="t"/>
                      <a:pathLst>
                        <a:path extrusionOk="0" h="33517" w="15736">
                          <a:moveTo>
                            <a:pt x="3162" y="33518"/>
                          </a:moveTo>
                          <a:lnTo>
                            <a:pt x="15737" y="32400"/>
                          </a:lnTo>
                          <a:cubicBezTo>
                            <a:pt x="14762" y="21584"/>
                            <a:pt x="13692" y="10792"/>
                            <a:pt x="12551" y="0"/>
                          </a:cubicBezTo>
                          <a:lnTo>
                            <a:pt x="0" y="1355"/>
                          </a:lnTo>
                          <a:cubicBezTo>
                            <a:pt x="1141" y="12076"/>
                            <a:pt x="2211" y="22797"/>
                            <a:pt x="3162" y="33518"/>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384"/>
                    <p:cNvSpPr/>
                    <p:nvPr/>
                  </p:nvSpPr>
                  <p:spPr>
                    <a:xfrm>
                      <a:off x="10141330" y="4700742"/>
                      <a:ext cx="14904" cy="33256"/>
                    </a:xfrm>
                    <a:custGeom>
                      <a:rect b="b" l="l" r="r" t="t"/>
                      <a:pathLst>
                        <a:path extrusionOk="0" h="33256" w="14904">
                          <a:moveTo>
                            <a:pt x="2306" y="33256"/>
                          </a:moveTo>
                          <a:lnTo>
                            <a:pt x="14905" y="32472"/>
                          </a:lnTo>
                          <a:cubicBezTo>
                            <a:pt x="14215" y="21632"/>
                            <a:pt x="13478" y="10816"/>
                            <a:pt x="12575" y="0"/>
                          </a:cubicBezTo>
                          <a:lnTo>
                            <a:pt x="0" y="1022"/>
                          </a:lnTo>
                          <a:cubicBezTo>
                            <a:pt x="880" y="11743"/>
                            <a:pt x="1617" y="22511"/>
                            <a:pt x="2306" y="33256"/>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384"/>
                    <p:cNvSpPr/>
                    <p:nvPr/>
                  </p:nvSpPr>
                  <p:spPr>
                    <a:xfrm>
                      <a:off x="10144563" y="4749140"/>
                      <a:ext cx="14048" cy="32970"/>
                    </a:xfrm>
                    <a:custGeom>
                      <a:rect b="b" l="l" r="r" t="t"/>
                      <a:pathLst>
                        <a:path extrusionOk="0" h="32970" w="14048">
                          <a:moveTo>
                            <a:pt x="1426" y="32971"/>
                          </a:moveTo>
                          <a:lnTo>
                            <a:pt x="14049" y="32519"/>
                          </a:lnTo>
                          <a:cubicBezTo>
                            <a:pt x="13668" y="21680"/>
                            <a:pt x="13193" y="10816"/>
                            <a:pt x="12599" y="0"/>
                          </a:cubicBezTo>
                          <a:lnTo>
                            <a:pt x="0" y="666"/>
                          </a:lnTo>
                          <a:cubicBezTo>
                            <a:pt x="570" y="11434"/>
                            <a:pt x="1046" y="22202"/>
                            <a:pt x="1426" y="32971"/>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384"/>
                    <p:cNvSpPr/>
                    <p:nvPr/>
                  </p:nvSpPr>
                  <p:spPr>
                    <a:xfrm>
                      <a:off x="10146489" y="4797586"/>
                      <a:ext cx="13192" cy="32661"/>
                    </a:xfrm>
                    <a:custGeom>
                      <a:rect b="b" l="l" r="r" t="t"/>
                      <a:pathLst>
                        <a:path extrusionOk="0" h="32661" w="13192">
                          <a:moveTo>
                            <a:pt x="570" y="32662"/>
                          </a:moveTo>
                          <a:lnTo>
                            <a:pt x="13193" y="32543"/>
                          </a:lnTo>
                          <a:cubicBezTo>
                            <a:pt x="13122" y="21679"/>
                            <a:pt x="12884" y="10840"/>
                            <a:pt x="12622" y="0"/>
                          </a:cubicBezTo>
                          <a:lnTo>
                            <a:pt x="0" y="333"/>
                          </a:lnTo>
                          <a:cubicBezTo>
                            <a:pt x="261" y="11101"/>
                            <a:pt x="475" y="21893"/>
                            <a:pt x="570" y="32662"/>
                          </a:cubicBezTo>
                          <a:close/>
                        </a:path>
                      </a:pathLst>
                    </a:custGeom>
                    <a:solidFill>
                      <a:srgbClr val="3A3A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394" name="Google Shape;3394;p384"/>
                <p:cNvSpPr/>
                <p:nvPr/>
              </p:nvSpPr>
              <p:spPr>
                <a:xfrm>
                  <a:off x="6703456" y="3714352"/>
                  <a:ext cx="459071" cy="1524761"/>
                </a:xfrm>
                <a:custGeom>
                  <a:rect b="b" l="l" r="r" t="t"/>
                  <a:pathLst>
                    <a:path extrusionOk="0" h="1524761" w="459071">
                      <a:moveTo>
                        <a:pt x="429357" y="0"/>
                      </a:moveTo>
                      <a:cubicBezTo>
                        <a:pt x="412955" y="0"/>
                        <a:pt x="399643" y="13312"/>
                        <a:pt x="399643" y="29714"/>
                      </a:cubicBezTo>
                      <a:cubicBezTo>
                        <a:pt x="399643" y="34397"/>
                        <a:pt x="400760" y="38818"/>
                        <a:pt x="402686" y="42765"/>
                      </a:cubicBezTo>
                      <a:cubicBezTo>
                        <a:pt x="290105" y="173839"/>
                        <a:pt x="198942" y="320912"/>
                        <a:pt x="131503" y="480346"/>
                      </a:cubicBezTo>
                      <a:cubicBezTo>
                        <a:pt x="44238" y="686657"/>
                        <a:pt x="0" y="905829"/>
                        <a:pt x="0" y="1131727"/>
                      </a:cubicBezTo>
                      <a:cubicBezTo>
                        <a:pt x="0" y="1245948"/>
                        <a:pt x="11505" y="1359670"/>
                        <a:pt x="34159" y="1470135"/>
                      </a:cubicBezTo>
                      <a:cubicBezTo>
                        <a:pt x="26006" y="1475436"/>
                        <a:pt x="20610" y="1484612"/>
                        <a:pt x="20610" y="1495048"/>
                      </a:cubicBezTo>
                      <a:cubicBezTo>
                        <a:pt x="20610" y="1511450"/>
                        <a:pt x="33922" y="1524762"/>
                        <a:pt x="50324" y="1524762"/>
                      </a:cubicBezTo>
                      <a:cubicBezTo>
                        <a:pt x="66726" y="1524762"/>
                        <a:pt x="80038" y="1511450"/>
                        <a:pt x="80038" y="1495048"/>
                      </a:cubicBezTo>
                      <a:cubicBezTo>
                        <a:pt x="80038" y="1479454"/>
                        <a:pt x="68033" y="1466712"/>
                        <a:pt x="52772" y="1465452"/>
                      </a:cubicBezTo>
                      <a:cubicBezTo>
                        <a:pt x="30308" y="1356176"/>
                        <a:pt x="18922" y="1244023"/>
                        <a:pt x="18922" y="1131727"/>
                      </a:cubicBezTo>
                      <a:cubicBezTo>
                        <a:pt x="18922" y="737195"/>
                        <a:pt x="160076" y="356332"/>
                        <a:pt x="416829" y="56623"/>
                      </a:cubicBezTo>
                      <a:cubicBezTo>
                        <a:pt x="420633" y="58406"/>
                        <a:pt x="424864" y="59428"/>
                        <a:pt x="429357" y="59428"/>
                      </a:cubicBezTo>
                      <a:cubicBezTo>
                        <a:pt x="445759" y="59428"/>
                        <a:pt x="459071" y="46116"/>
                        <a:pt x="459071" y="29714"/>
                      </a:cubicBezTo>
                      <a:cubicBezTo>
                        <a:pt x="459071" y="13312"/>
                        <a:pt x="445783" y="0"/>
                        <a:pt x="429357" y="0"/>
                      </a:cubicBezTo>
                      <a:close/>
                    </a:path>
                  </a:pathLst>
                </a:custGeom>
                <a:solidFill>
                  <a:srgbClr val="3333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384"/>
                <p:cNvSpPr/>
                <p:nvPr/>
              </p:nvSpPr>
              <p:spPr>
                <a:xfrm>
                  <a:off x="7533026" y="6280011"/>
                  <a:ext cx="1620322" cy="233576"/>
                </a:xfrm>
                <a:custGeom>
                  <a:rect b="b" l="l" r="r" t="t"/>
                  <a:pathLst>
                    <a:path extrusionOk="0" h="233576" w="1620322">
                      <a:moveTo>
                        <a:pt x="1602494" y="28383"/>
                      </a:moveTo>
                      <a:cubicBezTo>
                        <a:pt x="1592652" y="28383"/>
                        <a:pt x="1584665" y="36370"/>
                        <a:pt x="1584665" y="46212"/>
                      </a:cubicBezTo>
                      <a:cubicBezTo>
                        <a:pt x="1584665" y="48065"/>
                        <a:pt x="1584950" y="49848"/>
                        <a:pt x="1585473" y="51512"/>
                      </a:cubicBezTo>
                      <a:cubicBezTo>
                        <a:pt x="1362142" y="163451"/>
                        <a:pt x="1110262" y="226540"/>
                        <a:pt x="843881" y="226540"/>
                      </a:cubicBezTo>
                      <a:cubicBezTo>
                        <a:pt x="552659" y="226540"/>
                        <a:pt x="278742" y="151114"/>
                        <a:pt x="40530" y="18875"/>
                      </a:cubicBezTo>
                      <a:lnTo>
                        <a:pt x="46188" y="9390"/>
                      </a:lnTo>
                      <a:lnTo>
                        <a:pt x="0" y="0"/>
                      </a:lnTo>
                      <a:lnTo>
                        <a:pt x="30142" y="36251"/>
                      </a:lnTo>
                      <a:lnTo>
                        <a:pt x="36560" y="25530"/>
                      </a:lnTo>
                      <a:cubicBezTo>
                        <a:pt x="87740" y="53866"/>
                        <a:pt x="140512" y="79562"/>
                        <a:pt x="194806" y="102526"/>
                      </a:cubicBezTo>
                      <a:cubicBezTo>
                        <a:pt x="400380" y="189481"/>
                        <a:pt x="618767" y="233577"/>
                        <a:pt x="843881" y="233577"/>
                      </a:cubicBezTo>
                      <a:cubicBezTo>
                        <a:pt x="1068995" y="233577"/>
                        <a:pt x="1287382" y="189481"/>
                        <a:pt x="1492956" y="102526"/>
                      </a:cubicBezTo>
                      <a:cubicBezTo>
                        <a:pt x="1525617" y="88715"/>
                        <a:pt x="1557732" y="73881"/>
                        <a:pt x="1589277" y="58121"/>
                      </a:cubicBezTo>
                      <a:cubicBezTo>
                        <a:pt x="1592533" y="61734"/>
                        <a:pt x="1597240" y="64040"/>
                        <a:pt x="1602494" y="64040"/>
                      </a:cubicBezTo>
                      <a:cubicBezTo>
                        <a:pt x="1612335" y="64040"/>
                        <a:pt x="1620322" y="56053"/>
                        <a:pt x="1620322" y="46212"/>
                      </a:cubicBezTo>
                      <a:cubicBezTo>
                        <a:pt x="1620322" y="36370"/>
                        <a:pt x="1612335" y="28383"/>
                        <a:pt x="1602494" y="28383"/>
                      </a:cubicBezTo>
                      <a:close/>
                    </a:path>
                  </a:pathLst>
                </a:custGeom>
                <a:solidFill>
                  <a:srgbClr val="3333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384"/>
                <p:cNvSpPr/>
                <p:nvPr/>
              </p:nvSpPr>
              <p:spPr>
                <a:xfrm>
                  <a:off x="7757831" y="3178571"/>
                  <a:ext cx="1313006" cy="157151"/>
                </a:xfrm>
                <a:custGeom>
                  <a:rect b="b" l="l" r="r" t="t"/>
                  <a:pathLst>
                    <a:path extrusionOk="0" h="157151" w="1313006">
                      <a:moveTo>
                        <a:pt x="1276471" y="122493"/>
                      </a:moveTo>
                      <a:lnTo>
                        <a:pt x="1272691" y="133000"/>
                      </a:lnTo>
                      <a:cubicBezTo>
                        <a:pt x="1271169" y="132359"/>
                        <a:pt x="1269672" y="131693"/>
                        <a:pt x="1268151" y="131051"/>
                      </a:cubicBezTo>
                      <a:cubicBezTo>
                        <a:pt x="1062576" y="44096"/>
                        <a:pt x="844190" y="0"/>
                        <a:pt x="619076" y="0"/>
                      </a:cubicBezTo>
                      <a:cubicBezTo>
                        <a:pt x="436845" y="0"/>
                        <a:pt x="259036" y="28930"/>
                        <a:pt x="88857" y="86052"/>
                      </a:cubicBezTo>
                      <a:lnTo>
                        <a:pt x="33137" y="63683"/>
                      </a:lnTo>
                      <a:lnTo>
                        <a:pt x="30475" y="70292"/>
                      </a:lnTo>
                      <a:lnTo>
                        <a:pt x="78493" y="89570"/>
                      </a:lnTo>
                      <a:cubicBezTo>
                        <a:pt x="71338" y="92019"/>
                        <a:pt x="64206" y="94515"/>
                        <a:pt x="57099" y="97082"/>
                      </a:cubicBezTo>
                      <a:lnTo>
                        <a:pt x="2662" y="75236"/>
                      </a:lnTo>
                      <a:lnTo>
                        <a:pt x="0" y="81845"/>
                      </a:lnTo>
                      <a:lnTo>
                        <a:pt x="51845" y="102644"/>
                      </a:lnTo>
                      <a:lnTo>
                        <a:pt x="31045" y="154490"/>
                      </a:lnTo>
                      <a:lnTo>
                        <a:pt x="37654" y="157152"/>
                      </a:lnTo>
                      <a:lnTo>
                        <a:pt x="58858" y="104308"/>
                      </a:lnTo>
                      <a:cubicBezTo>
                        <a:pt x="65894" y="101789"/>
                        <a:pt x="72930" y="99293"/>
                        <a:pt x="80014" y="96868"/>
                      </a:cubicBezTo>
                      <a:lnTo>
                        <a:pt x="61520" y="142937"/>
                      </a:lnTo>
                      <a:lnTo>
                        <a:pt x="68128" y="145599"/>
                      </a:lnTo>
                      <a:lnTo>
                        <a:pt x="88905" y="93825"/>
                      </a:lnTo>
                      <a:cubicBezTo>
                        <a:pt x="255470" y="37559"/>
                        <a:pt x="433755" y="7013"/>
                        <a:pt x="619076" y="7013"/>
                      </a:cubicBezTo>
                      <a:cubicBezTo>
                        <a:pt x="850037" y="7013"/>
                        <a:pt x="1070112" y="54460"/>
                        <a:pt x="1270124" y="140037"/>
                      </a:cubicBezTo>
                      <a:lnTo>
                        <a:pt x="1265845" y="151899"/>
                      </a:lnTo>
                      <a:lnTo>
                        <a:pt x="1297841" y="152160"/>
                      </a:lnTo>
                      <a:cubicBezTo>
                        <a:pt x="1297912" y="152184"/>
                        <a:pt x="1297983" y="152231"/>
                        <a:pt x="1298079" y="152255"/>
                      </a:cubicBezTo>
                      <a:lnTo>
                        <a:pt x="1298079" y="152160"/>
                      </a:lnTo>
                      <a:lnTo>
                        <a:pt x="1313007" y="152279"/>
                      </a:lnTo>
                      <a:lnTo>
                        <a:pt x="1276471" y="122493"/>
                      </a:lnTo>
                      <a:close/>
                    </a:path>
                  </a:pathLst>
                </a:custGeom>
                <a:solidFill>
                  <a:srgbClr val="3333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384"/>
                <p:cNvSpPr/>
                <p:nvPr/>
              </p:nvSpPr>
              <p:spPr>
                <a:xfrm>
                  <a:off x="9840528" y="4699387"/>
                  <a:ext cx="221667" cy="907706"/>
                </a:xfrm>
                <a:custGeom>
                  <a:rect b="b" l="l" r="r" t="t"/>
                  <a:pathLst>
                    <a:path extrusionOk="0" h="907706" w="221667">
                      <a:moveTo>
                        <a:pt x="221667" y="29714"/>
                      </a:moveTo>
                      <a:cubicBezTo>
                        <a:pt x="221667" y="13312"/>
                        <a:pt x="208355" y="0"/>
                        <a:pt x="191953" y="0"/>
                      </a:cubicBezTo>
                      <a:cubicBezTo>
                        <a:pt x="175551" y="0"/>
                        <a:pt x="162239" y="13312"/>
                        <a:pt x="162239" y="29714"/>
                      </a:cubicBezTo>
                      <a:cubicBezTo>
                        <a:pt x="162239" y="44975"/>
                        <a:pt x="173768" y="57550"/>
                        <a:pt x="188578" y="59214"/>
                      </a:cubicBezTo>
                      <a:cubicBezTo>
                        <a:pt x="190123" y="88429"/>
                        <a:pt x="190907" y="117739"/>
                        <a:pt x="190907" y="146693"/>
                      </a:cubicBezTo>
                      <a:cubicBezTo>
                        <a:pt x="190907" y="392155"/>
                        <a:pt x="138278" y="628204"/>
                        <a:pt x="34468" y="848683"/>
                      </a:cubicBezTo>
                      <a:cubicBezTo>
                        <a:pt x="32923" y="848421"/>
                        <a:pt x="31331" y="848278"/>
                        <a:pt x="29714" y="848278"/>
                      </a:cubicBezTo>
                      <a:cubicBezTo>
                        <a:pt x="13312" y="848278"/>
                        <a:pt x="0" y="861590"/>
                        <a:pt x="0" y="877993"/>
                      </a:cubicBezTo>
                      <a:cubicBezTo>
                        <a:pt x="0" y="894395"/>
                        <a:pt x="13312" y="907707"/>
                        <a:pt x="29714" y="907707"/>
                      </a:cubicBezTo>
                      <a:cubicBezTo>
                        <a:pt x="46116" y="907707"/>
                        <a:pt x="59428" y="894395"/>
                        <a:pt x="59428" y="877993"/>
                      </a:cubicBezTo>
                      <a:cubicBezTo>
                        <a:pt x="59428" y="870243"/>
                        <a:pt x="56433" y="863231"/>
                        <a:pt x="51584" y="857929"/>
                      </a:cubicBezTo>
                      <a:cubicBezTo>
                        <a:pt x="60902" y="838104"/>
                        <a:pt x="69864" y="818065"/>
                        <a:pt x="78303" y="798097"/>
                      </a:cubicBezTo>
                      <a:cubicBezTo>
                        <a:pt x="165567" y="591786"/>
                        <a:pt x="209805" y="372615"/>
                        <a:pt x="209805" y="146716"/>
                      </a:cubicBezTo>
                      <a:cubicBezTo>
                        <a:pt x="209805" y="116384"/>
                        <a:pt x="208950" y="85672"/>
                        <a:pt x="207310" y="55126"/>
                      </a:cubicBezTo>
                      <a:cubicBezTo>
                        <a:pt x="215915" y="49872"/>
                        <a:pt x="221667" y="40483"/>
                        <a:pt x="221667" y="29714"/>
                      </a:cubicBezTo>
                      <a:close/>
                    </a:path>
                  </a:pathLst>
                </a:custGeom>
                <a:solidFill>
                  <a:srgbClr val="3333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384"/>
                <p:cNvSpPr/>
                <p:nvPr/>
              </p:nvSpPr>
              <p:spPr>
                <a:xfrm>
                  <a:off x="6666208" y="3729581"/>
                  <a:ext cx="16985" cy="16996"/>
                </a:xfrm>
                <a:custGeom>
                  <a:rect b="b" l="l" r="r" t="t"/>
                  <a:pathLst>
                    <a:path extrusionOk="0" h="16996" w="16985">
                      <a:moveTo>
                        <a:pt x="3611" y="1553"/>
                      </a:moveTo>
                      <a:lnTo>
                        <a:pt x="3611" y="1553"/>
                      </a:lnTo>
                      <a:cubicBezTo>
                        <a:pt x="-240" y="4263"/>
                        <a:pt x="-1143" y="9541"/>
                        <a:pt x="1543" y="13392"/>
                      </a:cubicBezTo>
                      <a:cubicBezTo>
                        <a:pt x="4229" y="17219"/>
                        <a:pt x="9530" y="18146"/>
                        <a:pt x="13381" y="15460"/>
                      </a:cubicBezTo>
                      <a:lnTo>
                        <a:pt x="13381" y="15460"/>
                      </a:lnTo>
                      <a:cubicBezTo>
                        <a:pt x="17208" y="12750"/>
                        <a:pt x="18135" y="7472"/>
                        <a:pt x="15449" y="3622"/>
                      </a:cubicBezTo>
                      <a:cubicBezTo>
                        <a:pt x="12763" y="-229"/>
                        <a:pt x="7462" y="-1157"/>
                        <a:pt x="3611" y="1553"/>
                      </a:cubicBezTo>
                      <a:close/>
                    </a:path>
                  </a:pathLst>
                </a:custGeom>
                <a:solidFill>
                  <a:srgbClr val="F4EFD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9" name="Google Shape;3399;p384"/>
              <p:cNvSpPr txBox="1"/>
              <p:nvPr/>
            </p:nvSpPr>
            <p:spPr>
              <a:xfrm>
                <a:off x="3517515" y="4484345"/>
                <a:ext cx="2482828"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How all work together</a:t>
                </a:r>
                <a:endParaRPr/>
              </a:p>
            </p:txBody>
          </p:sp>
          <p:sp>
            <p:nvSpPr>
              <p:cNvPr id="3400" name="Google Shape;3400;p384"/>
              <p:cNvSpPr txBox="1"/>
              <p:nvPr/>
            </p:nvSpPr>
            <p:spPr>
              <a:xfrm>
                <a:off x="4506721" y="6106585"/>
                <a:ext cx="2077934"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Initialization vectors</a:t>
                </a:r>
                <a:endParaRPr/>
              </a:p>
            </p:txBody>
          </p:sp>
          <p:sp>
            <p:nvSpPr>
              <p:cNvPr id="3401" name="Google Shape;3401;p384"/>
              <p:cNvSpPr txBox="1"/>
              <p:nvPr/>
            </p:nvSpPr>
            <p:spPr>
              <a:xfrm>
                <a:off x="6915882" y="6861223"/>
                <a:ext cx="234426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Length of the key</a:t>
                </a:r>
                <a:endParaRPr/>
              </a:p>
            </p:txBody>
          </p:sp>
          <p:sp>
            <p:nvSpPr>
              <p:cNvPr id="3402" name="Google Shape;3402;p384"/>
              <p:cNvSpPr txBox="1"/>
              <p:nvPr/>
            </p:nvSpPr>
            <p:spPr>
              <a:xfrm>
                <a:off x="9783582" y="6066978"/>
                <a:ext cx="1829347"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Secrecy of the key</a:t>
                </a:r>
                <a:endParaRPr/>
              </a:p>
            </p:txBody>
          </p:sp>
          <p:sp>
            <p:nvSpPr>
              <p:cNvPr id="3403" name="Google Shape;3403;p384"/>
              <p:cNvSpPr txBox="1"/>
              <p:nvPr/>
            </p:nvSpPr>
            <p:spPr>
              <a:xfrm>
                <a:off x="10442514" y="4657076"/>
                <a:ext cx="17615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Algorithm</a:t>
                </a:r>
                <a:endParaRPr/>
              </a:p>
            </p:txBody>
          </p:sp>
          <p:cxnSp>
            <p:nvCxnSpPr>
              <p:cNvPr id="3404" name="Google Shape;3404;p384"/>
              <p:cNvCxnSpPr/>
              <p:nvPr/>
            </p:nvCxnSpPr>
            <p:spPr>
              <a:xfrm flipH="1">
                <a:off x="5846618" y="4692576"/>
                <a:ext cx="544426" cy="159102"/>
              </a:xfrm>
              <a:prstGeom prst="straightConnector1">
                <a:avLst/>
              </a:prstGeom>
              <a:noFill/>
              <a:ln cap="flat" cmpd="sng" w="19050">
                <a:solidFill>
                  <a:srgbClr val="7F7F7F"/>
                </a:solidFill>
                <a:prstDash val="solid"/>
                <a:round/>
                <a:headEnd len="med" w="med" type="oval"/>
                <a:tailEnd len="med" w="med" type="oval"/>
              </a:ln>
            </p:spPr>
          </p:cxnSp>
          <p:cxnSp>
            <p:nvCxnSpPr>
              <p:cNvPr id="3405" name="Google Shape;3405;p384"/>
              <p:cNvCxnSpPr/>
              <p:nvPr/>
            </p:nvCxnSpPr>
            <p:spPr>
              <a:xfrm flipH="1">
                <a:off x="6554257" y="5692062"/>
                <a:ext cx="466543" cy="430066"/>
              </a:xfrm>
              <a:prstGeom prst="straightConnector1">
                <a:avLst/>
              </a:prstGeom>
              <a:noFill/>
              <a:ln cap="flat" cmpd="sng" w="19050">
                <a:solidFill>
                  <a:srgbClr val="7F7F7F"/>
                </a:solidFill>
                <a:prstDash val="solid"/>
                <a:round/>
                <a:headEnd len="med" w="med" type="oval"/>
                <a:tailEnd len="med" w="med" type="oval"/>
              </a:ln>
            </p:spPr>
          </p:cxnSp>
          <p:cxnSp>
            <p:nvCxnSpPr>
              <p:cNvPr id="3406" name="Google Shape;3406;p384"/>
              <p:cNvCxnSpPr/>
              <p:nvPr/>
            </p:nvCxnSpPr>
            <p:spPr>
              <a:xfrm>
                <a:off x="8101206" y="6098150"/>
                <a:ext cx="9003" cy="588635"/>
              </a:xfrm>
              <a:prstGeom prst="straightConnector1">
                <a:avLst/>
              </a:prstGeom>
              <a:noFill/>
              <a:ln cap="flat" cmpd="sng" w="19050">
                <a:solidFill>
                  <a:srgbClr val="7F7F7F"/>
                </a:solidFill>
                <a:prstDash val="solid"/>
                <a:round/>
                <a:headEnd len="med" w="med" type="oval"/>
                <a:tailEnd len="med" w="med" type="oval"/>
              </a:ln>
            </p:spPr>
          </p:cxnSp>
          <p:cxnSp>
            <p:nvCxnSpPr>
              <p:cNvPr id="3407" name="Google Shape;3407;p384"/>
              <p:cNvCxnSpPr/>
              <p:nvPr/>
            </p:nvCxnSpPr>
            <p:spPr>
              <a:xfrm>
                <a:off x="9907680" y="4611822"/>
                <a:ext cx="544426" cy="159102"/>
              </a:xfrm>
              <a:prstGeom prst="straightConnector1">
                <a:avLst/>
              </a:prstGeom>
              <a:noFill/>
              <a:ln cap="flat" cmpd="sng" w="19050">
                <a:solidFill>
                  <a:srgbClr val="7F7F7F"/>
                </a:solidFill>
                <a:prstDash val="solid"/>
                <a:round/>
                <a:headEnd len="med" w="med" type="oval"/>
                <a:tailEnd len="med" w="med" type="oval"/>
              </a:ln>
            </p:spPr>
          </p:cxnSp>
          <p:cxnSp>
            <p:nvCxnSpPr>
              <p:cNvPr id="3408" name="Google Shape;3408;p384"/>
              <p:cNvCxnSpPr/>
              <p:nvPr/>
            </p:nvCxnSpPr>
            <p:spPr>
              <a:xfrm>
                <a:off x="9360218" y="5635706"/>
                <a:ext cx="466543" cy="430066"/>
              </a:xfrm>
              <a:prstGeom prst="straightConnector1">
                <a:avLst/>
              </a:prstGeom>
              <a:noFill/>
              <a:ln cap="flat" cmpd="sng" w="19050">
                <a:solidFill>
                  <a:srgbClr val="7F7F7F"/>
                </a:solidFill>
                <a:prstDash val="solid"/>
                <a:round/>
                <a:headEnd len="med" w="med" type="oval"/>
                <a:tailEnd len="med" w="med" type="oval"/>
              </a:ln>
            </p:spPr>
          </p:cxnSp>
          <p:sp>
            <p:nvSpPr>
              <p:cNvPr id="3409" name="Google Shape;3409;p384"/>
              <p:cNvSpPr/>
              <p:nvPr/>
            </p:nvSpPr>
            <p:spPr>
              <a:xfrm>
                <a:off x="5782577" y="4745177"/>
                <a:ext cx="215665" cy="215665"/>
              </a:xfrm>
              <a:prstGeom prst="ellipse">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0" name="Google Shape;3410;p384"/>
              <p:cNvSpPr/>
              <p:nvPr/>
            </p:nvSpPr>
            <p:spPr>
              <a:xfrm>
                <a:off x="6436639" y="6047955"/>
                <a:ext cx="215665" cy="215665"/>
              </a:xfrm>
              <a:prstGeom prst="ellipse">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1" name="Google Shape;3411;p384"/>
              <p:cNvSpPr/>
              <p:nvPr/>
            </p:nvSpPr>
            <p:spPr>
              <a:xfrm>
                <a:off x="7999499" y="6584920"/>
                <a:ext cx="215665" cy="215665"/>
              </a:xfrm>
              <a:prstGeom prst="ellipse">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2" name="Google Shape;3412;p384"/>
              <p:cNvSpPr/>
              <p:nvPr/>
            </p:nvSpPr>
            <p:spPr>
              <a:xfrm>
                <a:off x="9725394" y="5976644"/>
                <a:ext cx="215665" cy="215665"/>
              </a:xfrm>
              <a:prstGeom prst="ellipse">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3" name="Google Shape;3413;p384"/>
              <p:cNvSpPr/>
              <p:nvPr/>
            </p:nvSpPr>
            <p:spPr>
              <a:xfrm>
                <a:off x="10339727" y="4683231"/>
                <a:ext cx="215665" cy="215665"/>
              </a:xfrm>
              <a:prstGeom prst="ellipse">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3414" name="Google Shape;3414;p384"/>
            <p:cNvPicPr preferRelativeResize="0"/>
            <p:nvPr/>
          </p:nvPicPr>
          <p:blipFill rotWithShape="1">
            <a:blip r:embed="rId3">
              <a:alphaModFix/>
            </a:blip>
            <a:srcRect b="0" l="0" r="0" t="0"/>
            <a:stretch/>
          </p:blipFill>
          <p:spPr>
            <a:xfrm>
              <a:off x="7444010" y="3000714"/>
              <a:ext cx="1397633" cy="1397633"/>
            </a:xfrm>
            <a:prstGeom prst="rect">
              <a:avLst/>
            </a:prstGeom>
            <a:noFill/>
            <a:ln>
              <a:noFill/>
            </a:ln>
          </p:spPr>
        </p:pic>
      </p:grpSp>
      <p:sp>
        <p:nvSpPr>
          <p:cNvPr id="3415" name="Google Shape;3415;p384"/>
          <p:cNvSpPr/>
          <p:nvPr/>
        </p:nvSpPr>
        <p:spPr>
          <a:xfrm>
            <a:off x="5295900" y="869684"/>
            <a:ext cx="56793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6" name="Google Shape;3416;p384"/>
          <p:cNvSpPr/>
          <p:nvPr/>
        </p:nvSpPr>
        <p:spPr>
          <a:xfrm>
            <a:off x="1058385" y="1268995"/>
            <a:ext cx="14139230" cy="1427398"/>
          </a:xfrm>
          <a:prstGeom prst="roundRect">
            <a:avLst>
              <a:gd fmla="val 13576" name="adj"/>
            </a:avLst>
          </a:prstGeom>
          <a:solidFill>
            <a:srgbClr val="CCDEEA"/>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strength of a cryptosystem refers to its ability to resist various attacks and keep the information it protects confidential, authentic, and tamper-proof. Key factors that determine the strength of a cryptosystem include:</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0" name="Shape 3420"/>
        <p:cNvGrpSpPr/>
        <p:nvPr/>
      </p:nvGrpSpPr>
      <p:grpSpPr>
        <a:xfrm>
          <a:off x="0" y="0"/>
          <a:ext cx="0" cy="0"/>
          <a:chOff x="0" y="0"/>
          <a:chExt cx="0" cy="0"/>
        </a:xfrm>
      </p:grpSpPr>
      <p:sp>
        <p:nvSpPr>
          <p:cNvPr id="3421" name="Google Shape;3421;p385"/>
          <p:cNvSpPr txBox="1"/>
          <p:nvPr>
            <p:ph type="title"/>
          </p:nvPr>
        </p:nvSpPr>
        <p:spPr>
          <a:xfrm>
            <a:off x="-10160" y="283238"/>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Strength of Cryptosystem</a:t>
            </a:r>
            <a:endParaRPr/>
          </a:p>
        </p:txBody>
      </p:sp>
      <p:grpSp>
        <p:nvGrpSpPr>
          <p:cNvPr id="3422" name="Google Shape;3422;p385"/>
          <p:cNvGrpSpPr/>
          <p:nvPr/>
        </p:nvGrpSpPr>
        <p:grpSpPr>
          <a:xfrm>
            <a:off x="1856384" y="2767852"/>
            <a:ext cx="12543233" cy="3608296"/>
            <a:chOff x="1804877" y="2767852"/>
            <a:chExt cx="12543233" cy="3608296"/>
          </a:xfrm>
        </p:grpSpPr>
        <p:grpSp>
          <p:nvGrpSpPr>
            <p:cNvPr id="3423" name="Google Shape;3423;p385"/>
            <p:cNvGrpSpPr/>
            <p:nvPr/>
          </p:nvGrpSpPr>
          <p:grpSpPr>
            <a:xfrm>
              <a:off x="1804877" y="3248581"/>
              <a:ext cx="12543233" cy="2978724"/>
              <a:chOff x="1804877" y="3248581"/>
              <a:chExt cx="12543233" cy="2978724"/>
            </a:xfrm>
          </p:grpSpPr>
          <p:sp>
            <p:nvSpPr>
              <p:cNvPr id="3424" name="Google Shape;3424;p385"/>
              <p:cNvSpPr txBox="1"/>
              <p:nvPr/>
            </p:nvSpPr>
            <p:spPr>
              <a:xfrm>
                <a:off x="1804877" y="3679468"/>
                <a:ext cx="3544238" cy="2004996"/>
              </a:xfrm>
              <a:prstGeom prst="rect">
                <a:avLst/>
              </a:prstGeom>
              <a:noFill/>
              <a:ln>
                <a:noFill/>
              </a:ln>
            </p:spPr>
            <p:txBody>
              <a:bodyPr anchorCtr="0" anchor="t" bIns="45700" lIns="91425" spcFirstLastPara="1" rIns="91425" wrap="square" tIns="45700">
                <a:spAutoFit/>
              </a:bodyPr>
              <a:lstStyle/>
              <a:p>
                <a:pPr indent="0" lvl="0" marL="0" marR="0" rtl="0" algn="l">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Work factor is an estimate of the effort and resources it would take an attacker to penetrate a cryptosystem.</a:t>
                </a:r>
                <a:endParaRPr/>
              </a:p>
            </p:txBody>
          </p:sp>
          <p:sp>
            <p:nvSpPr>
              <p:cNvPr id="3425" name="Google Shape;3425;p385"/>
              <p:cNvSpPr txBox="1"/>
              <p:nvPr/>
            </p:nvSpPr>
            <p:spPr>
              <a:xfrm>
                <a:off x="10989483" y="3248581"/>
                <a:ext cx="3358627" cy="297872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3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good cryptosystem should be cost-efficient and less time-consuming.</a:t>
                </a:r>
                <a:endParaRPr/>
              </a:p>
              <a:p>
                <a:pPr indent="-266700" lvl="0" marL="342900" marR="0" rtl="0" algn="l">
                  <a:lnSpc>
                    <a:spcPct val="113000"/>
                  </a:lnSpc>
                  <a:spcBef>
                    <a:spcPts val="0"/>
                  </a:spcBef>
                  <a:spcAft>
                    <a:spcPts val="0"/>
                  </a:spcAft>
                  <a:buClr>
                    <a:srgbClr val="000000"/>
                  </a:buClr>
                  <a:buSzPts val="1200"/>
                  <a:buFont typeface="Arial"/>
                  <a:buNone/>
                </a:pPr>
                <a:r>
                  <a:t/>
                </a:r>
                <a:endParaRPr b="0" i="0" sz="1200" u="none" cap="none" strike="noStrike">
                  <a:solidFill>
                    <a:srgbClr val="3F3F3F"/>
                  </a:solidFill>
                  <a:latin typeface="Open Sans"/>
                  <a:ea typeface="Open Sans"/>
                  <a:cs typeface="Open Sans"/>
                  <a:sym typeface="Open Sans"/>
                </a:endParaRPr>
              </a:p>
              <a:p>
                <a:pPr indent="-342900" lvl="0" marL="342900" marR="0" rtl="0" algn="l">
                  <a:lnSpc>
                    <a:spcPct val="113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brute force attack is used to break a cryptosystem.</a:t>
                </a:r>
                <a:endParaRPr/>
              </a:p>
            </p:txBody>
          </p:sp>
        </p:grpSp>
        <p:grpSp>
          <p:nvGrpSpPr>
            <p:cNvPr id="3426" name="Google Shape;3426;p385"/>
            <p:cNvGrpSpPr/>
            <p:nvPr/>
          </p:nvGrpSpPr>
          <p:grpSpPr>
            <a:xfrm>
              <a:off x="5411984" y="2767852"/>
              <a:ext cx="5499762" cy="3608296"/>
              <a:chOff x="5411984" y="2767852"/>
              <a:chExt cx="5499762" cy="3608296"/>
            </a:xfrm>
          </p:grpSpPr>
          <p:grpSp>
            <p:nvGrpSpPr>
              <p:cNvPr id="3427" name="Google Shape;3427;p385"/>
              <p:cNvGrpSpPr/>
              <p:nvPr/>
            </p:nvGrpSpPr>
            <p:grpSpPr>
              <a:xfrm>
                <a:off x="5411984" y="2767852"/>
                <a:ext cx="5499762" cy="3608296"/>
                <a:chOff x="4880370" y="2419739"/>
                <a:chExt cx="6514202" cy="4273851"/>
              </a:xfrm>
            </p:grpSpPr>
            <p:pic>
              <p:nvPicPr>
                <p:cNvPr id="3428" name="Google Shape;3428;p385"/>
                <p:cNvPicPr preferRelativeResize="0"/>
                <p:nvPr/>
              </p:nvPicPr>
              <p:blipFill rotWithShape="1">
                <a:blip r:embed="rId3">
                  <a:alphaModFix/>
                </a:blip>
                <a:srcRect b="0" l="0" r="0" t="0"/>
                <a:stretch/>
              </p:blipFill>
              <p:spPr>
                <a:xfrm>
                  <a:off x="6249280" y="2675547"/>
                  <a:ext cx="3762234" cy="3762234"/>
                </a:xfrm>
                <a:prstGeom prst="rect">
                  <a:avLst/>
                </a:prstGeom>
                <a:noFill/>
                <a:ln>
                  <a:noFill/>
                </a:ln>
              </p:spPr>
            </p:pic>
            <p:grpSp>
              <p:nvGrpSpPr>
                <p:cNvPr id="3429" name="Google Shape;3429;p385"/>
                <p:cNvGrpSpPr/>
                <p:nvPr/>
              </p:nvGrpSpPr>
              <p:grpSpPr>
                <a:xfrm>
                  <a:off x="4880370" y="3784955"/>
                  <a:ext cx="413618" cy="1543418"/>
                  <a:chOff x="3689291" y="5292399"/>
                  <a:chExt cx="413618" cy="1543418"/>
                </a:xfrm>
              </p:grpSpPr>
              <p:sp>
                <p:nvSpPr>
                  <p:cNvPr id="3430" name="Google Shape;3430;p385"/>
                  <p:cNvSpPr/>
                  <p:nvPr/>
                </p:nvSpPr>
                <p:spPr>
                  <a:xfrm>
                    <a:off x="4001308" y="5292399"/>
                    <a:ext cx="101600" cy="1543418"/>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3431" name="Google Shape;3431;p385"/>
                  <p:cNvSpPr/>
                  <p:nvPr/>
                </p:nvSpPr>
                <p:spPr>
                  <a:xfrm rot="-5400000">
                    <a:off x="3663567" y="5903336"/>
                    <a:ext cx="372991" cy="321544"/>
                  </a:xfrm>
                  <a:prstGeom prst="triangle">
                    <a:avLst>
                      <a:gd fmla="val 50000" name="adj"/>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grpSp>
              <p:nvGrpSpPr>
                <p:cNvPr id="3432" name="Google Shape;3432;p385"/>
                <p:cNvGrpSpPr/>
                <p:nvPr/>
              </p:nvGrpSpPr>
              <p:grpSpPr>
                <a:xfrm flipH="1">
                  <a:off x="10980955" y="3784955"/>
                  <a:ext cx="413618" cy="1543418"/>
                  <a:chOff x="3689291" y="5292399"/>
                  <a:chExt cx="413618" cy="1543418"/>
                </a:xfrm>
              </p:grpSpPr>
              <p:sp>
                <p:nvSpPr>
                  <p:cNvPr id="3433" name="Google Shape;3433;p385"/>
                  <p:cNvSpPr/>
                  <p:nvPr/>
                </p:nvSpPr>
                <p:spPr>
                  <a:xfrm>
                    <a:off x="4001308" y="5292399"/>
                    <a:ext cx="101600" cy="1543418"/>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3434" name="Google Shape;3434;p385"/>
                  <p:cNvSpPr/>
                  <p:nvPr/>
                </p:nvSpPr>
                <p:spPr>
                  <a:xfrm rot="-5400000">
                    <a:off x="3663567" y="5903336"/>
                    <a:ext cx="372991" cy="321544"/>
                  </a:xfrm>
                  <a:prstGeom prst="triangle">
                    <a:avLst>
                      <a:gd fmla="val 50000" name="adj"/>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3435" name="Google Shape;3435;p385"/>
                <p:cNvSpPr/>
                <p:nvPr/>
              </p:nvSpPr>
              <p:spPr>
                <a:xfrm>
                  <a:off x="5289195" y="2419739"/>
                  <a:ext cx="5677611" cy="4273851"/>
                </a:xfrm>
                <a:prstGeom prst="roundRect">
                  <a:avLst>
                    <a:gd fmla="val 4703" name="adj"/>
                  </a:avLst>
                </a:prstGeom>
                <a:solidFill>
                  <a:schemeClr val="lt1"/>
                </a:solidFill>
                <a:ln cap="flat" cmpd="sng" w="28575">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pic>
            <p:nvPicPr>
              <p:cNvPr id="3436" name="Google Shape;3436;p385"/>
              <p:cNvPicPr preferRelativeResize="0"/>
              <p:nvPr/>
            </p:nvPicPr>
            <p:blipFill rotWithShape="1">
              <a:blip r:embed="rId4">
                <a:alphaModFix/>
              </a:blip>
              <a:srcRect b="0" l="0" r="0" t="0"/>
              <a:stretch/>
            </p:blipFill>
            <p:spPr>
              <a:xfrm>
                <a:off x="6511155" y="3111002"/>
                <a:ext cx="3004795" cy="2981442"/>
              </a:xfrm>
              <a:prstGeom prst="rect">
                <a:avLst/>
              </a:prstGeom>
              <a:noFill/>
              <a:ln>
                <a:noFill/>
              </a:ln>
            </p:spPr>
          </p:pic>
        </p:grpSp>
      </p:grpSp>
      <p:sp>
        <p:nvSpPr>
          <p:cNvPr id="3437" name="Google Shape;3437;p385"/>
          <p:cNvSpPr/>
          <p:nvPr/>
        </p:nvSpPr>
        <p:spPr>
          <a:xfrm>
            <a:off x="5295900" y="869684"/>
            <a:ext cx="56793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386"/>
          <p:cNvSpPr txBox="1"/>
          <p:nvPr>
            <p:ph type="title"/>
          </p:nvPr>
        </p:nvSpPr>
        <p:spPr>
          <a:xfrm>
            <a:off x="-10160" y="262456"/>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Cryptosystem Elements</a:t>
            </a:r>
            <a:endParaRPr/>
          </a:p>
        </p:txBody>
      </p:sp>
      <p:grpSp>
        <p:nvGrpSpPr>
          <p:cNvPr id="3443" name="Google Shape;3443;p386"/>
          <p:cNvGrpSpPr/>
          <p:nvPr/>
        </p:nvGrpSpPr>
        <p:grpSpPr>
          <a:xfrm>
            <a:off x="1898179" y="2876348"/>
            <a:ext cx="12459642" cy="3391304"/>
            <a:chOff x="1713236" y="3113881"/>
            <a:chExt cx="12459642" cy="3391304"/>
          </a:xfrm>
        </p:grpSpPr>
        <p:pic>
          <p:nvPicPr>
            <p:cNvPr id="3444" name="Google Shape;3444;p386"/>
            <p:cNvPicPr preferRelativeResize="0"/>
            <p:nvPr/>
          </p:nvPicPr>
          <p:blipFill rotWithShape="1">
            <a:blip r:embed="rId3">
              <a:alphaModFix/>
            </a:blip>
            <a:srcRect b="0" l="0" r="0" t="0"/>
            <a:stretch/>
          </p:blipFill>
          <p:spPr>
            <a:xfrm>
              <a:off x="8962312" y="3113881"/>
              <a:ext cx="5210566" cy="3391304"/>
            </a:xfrm>
            <a:prstGeom prst="roundRect">
              <a:avLst>
                <a:gd fmla="val 8594" name="adj"/>
              </a:avLst>
            </a:prstGeom>
            <a:solidFill>
              <a:srgbClr val="ECECEC"/>
            </a:solidFill>
            <a:ln>
              <a:noFill/>
            </a:ln>
          </p:spPr>
        </p:pic>
        <p:grpSp>
          <p:nvGrpSpPr>
            <p:cNvPr id="3445" name="Google Shape;3445;p386"/>
            <p:cNvGrpSpPr/>
            <p:nvPr/>
          </p:nvGrpSpPr>
          <p:grpSpPr>
            <a:xfrm>
              <a:off x="1713236" y="3404394"/>
              <a:ext cx="5872128" cy="3100791"/>
              <a:chOff x="1318381" y="3383612"/>
              <a:chExt cx="5872128" cy="3100791"/>
            </a:xfrm>
          </p:grpSpPr>
          <p:sp>
            <p:nvSpPr>
              <p:cNvPr id="3446" name="Google Shape;3446;p386"/>
              <p:cNvSpPr/>
              <p:nvPr/>
            </p:nvSpPr>
            <p:spPr>
              <a:xfrm>
                <a:off x="1318381" y="3383612"/>
                <a:ext cx="5872128" cy="3100791"/>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386"/>
              <p:cNvSpPr txBox="1"/>
              <p:nvPr/>
            </p:nvSpPr>
            <p:spPr>
              <a:xfrm>
                <a:off x="1649162" y="3593071"/>
                <a:ext cx="5210566" cy="2798843"/>
              </a:xfrm>
              <a:prstGeom prst="rect">
                <a:avLst/>
              </a:prstGeom>
              <a:noFill/>
              <a:ln>
                <a:noFill/>
              </a:ln>
            </p:spPr>
            <p:txBody>
              <a:bodyPr anchorCtr="0" anchor="t" bIns="0" lIns="0" spcFirstLastPara="1" rIns="0" wrap="square" tIns="0">
                <a:sp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 an algorithm without known flaws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 a large key size</a:t>
                </a:r>
                <a:endParaRPr/>
              </a:p>
              <a:p>
                <a:pPr indent="-342900" lvl="0" marL="342900" marR="0"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 all possible values within the key space as randomly as possible</a:t>
                </a:r>
                <a:endParaRPr/>
              </a:p>
              <a:p>
                <a:pPr indent="-342900" lvl="0" marL="342900" marR="0"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Protect the actual key</a:t>
                </a:r>
                <a:endParaRPr/>
              </a:p>
            </p:txBody>
          </p:sp>
        </p:grpSp>
      </p:grpSp>
      <p:sp>
        <p:nvSpPr>
          <p:cNvPr id="3448" name="Google Shape;3448;p386"/>
          <p:cNvSpPr/>
          <p:nvPr/>
        </p:nvSpPr>
        <p:spPr>
          <a:xfrm>
            <a:off x="5511800" y="848902"/>
            <a:ext cx="52348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2" name="Shape 3452"/>
        <p:cNvGrpSpPr/>
        <p:nvPr/>
      </p:nvGrpSpPr>
      <p:grpSpPr>
        <a:xfrm>
          <a:off x="0" y="0"/>
          <a:ext cx="0" cy="0"/>
          <a:chOff x="0" y="0"/>
          <a:chExt cx="0" cy="0"/>
        </a:xfrm>
      </p:grpSpPr>
      <p:sp>
        <p:nvSpPr>
          <p:cNvPr id="3453" name="Google Shape;3453;p387"/>
          <p:cNvSpPr txBox="1"/>
          <p:nvPr>
            <p:ph type="title"/>
          </p:nvPr>
        </p:nvSpPr>
        <p:spPr>
          <a:xfrm>
            <a:off x="-10160" y="262456"/>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90000"/>
              </a:lnSpc>
              <a:spcBef>
                <a:spcPts val="0"/>
              </a:spcBef>
              <a:spcAft>
                <a:spcPts val="0"/>
              </a:spcAft>
              <a:buSzPts val="4400"/>
              <a:buNone/>
            </a:pPr>
            <a:r>
              <a:rPr lang="en-US" sz="2800">
                <a:solidFill>
                  <a:srgbClr val="3F3F3F"/>
                </a:solidFill>
              </a:rPr>
              <a:t>Cryptosystem Services</a:t>
            </a:r>
            <a:endParaRPr>
              <a:solidFill>
                <a:srgbClr val="3F3F3F"/>
              </a:solidFill>
              <a:latin typeface="Open Sans"/>
              <a:ea typeface="Open Sans"/>
              <a:cs typeface="Open Sans"/>
              <a:sym typeface="Open Sans"/>
            </a:endParaRPr>
          </a:p>
        </p:txBody>
      </p:sp>
      <p:sp>
        <p:nvSpPr>
          <p:cNvPr id="3454" name="Google Shape;3454;p387"/>
          <p:cNvSpPr/>
          <p:nvPr/>
        </p:nvSpPr>
        <p:spPr>
          <a:xfrm>
            <a:off x="5511800" y="848902"/>
            <a:ext cx="52348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5" name="Google Shape;3455;p387"/>
          <p:cNvSpPr txBox="1"/>
          <p:nvPr/>
        </p:nvSpPr>
        <p:spPr>
          <a:xfrm>
            <a:off x="4770965" y="1477506"/>
            <a:ext cx="676275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Cryptosystem services ensure:</a:t>
            </a:r>
            <a:endParaRPr b="0" i="0" sz="1400" u="none" cap="none" strike="noStrike">
              <a:solidFill>
                <a:srgbClr val="3F3F3F"/>
              </a:solidFill>
              <a:latin typeface="Arial"/>
              <a:ea typeface="Arial"/>
              <a:cs typeface="Arial"/>
              <a:sym typeface="Arial"/>
            </a:endParaRPr>
          </a:p>
        </p:txBody>
      </p:sp>
      <p:grpSp>
        <p:nvGrpSpPr>
          <p:cNvPr id="3456" name="Google Shape;3456;p387"/>
          <p:cNvGrpSpPr/>
          <p:nvPr/>
        </p:nvGrpSpPr>
        <p:grpSpPr>
          <a:xfrm>
            <a:off x="1496001" y="2253496"/>
            <a:ext cx="13263998" cy="6008613"/>
            <a:chOff x="1496001" y="2378185"/>
            <a:chExt cx="13263998" cy="6008613"/>
          </a:xfrm>
        </p:grpSpPr>
        <p:grpSp>
          <p:nvGrpSpPr>
            <p:cNvPr id="3457" name="Google Shape;3457;p387"/>
            <p:cNvGrpSpPr/>
            <p:nvPr/>
          </p:nvGrpSpPr>
          <p:grpSpPr>
            <a:xfrm>
              <a:off x="1496001" y="2378185"/>
              <a:ext cx="3140034" cy="6008613"/>
              <a:chOff x="1496001" y="2378185"/>
              <a:chExt cx="3140034" cy="6008613"/>
            </a:xfrm>
          </p:grpSpPr>
          <p:sp>
            <p:nvSpPr>
              <p:cNvPr id="3458" name="Google Shape;3458;p387"/>
              <p:cNvSpPr/>
              <p:nvPr/>
            </p:nvSpPr>
            <p:spPr>
              <a:xfrm>
                <a:off x="1496001" y="2378185"/>
                <a:ext cx="3140034" cy="6008613"/>
              </a:xfrm>
              <a:custGeom>
                <a:rect b="b" l="l" r="r" t="t"/>
                <a:pathLst>
                  <a:path extrusionOk="0" h="21600" w="21600">
                    <a:moveTo>
                      <a:pt x="19440" y="0"/>
                    </a:moveTo>
                    <a:lnTo>
                      <a:pt x="2160" y="0"/>
                    </a:lnTo>
                    <a:lnTo>
                      <a:pt x="1725" y="18"/>
                    </a:lnTo>
                    <a:lnTo>
                      <a:pt x="1319" y="69"/>
                    </a:lnTo>
                    <a:lnTo>
                      <a:pt x="952" y="151"/>
                    </a:lnTo>
                    <a:lnTo>
                      <a:pt x="633" y="259"/>
                    </a:lnTo>
                    <a:lnTo>
                      <a:pt x="369" y="390"/>
                    </a:lnTo>
                    <a:lnTo>
                      <a:pt x="170" y="540"/>
                    </a:lnTo>
                    <a:lnTo>
                      <a:pt x="44" y="706"/>
                    </a:lnTo>
                    <a:lnTo>
                      <a:pt x="0" y="884"/>
                    </a:lnTo>
                    <a:lnTo>
                      <a:pt x="0" y="20716"/>
                    </a:lnTo>
                    <a:lnTo>
                      <a:pt x="44" y="20894"/>
                    </a:lnTo>
                    <a:lnTo>
                      <a:pt x="170" y="21060"/>
                    </a:lnTo>
                    <a:lnTo>
                      <a:pt x="369" y="21210"/>
                    </a:lnTo>
                    <a:lnTo>
                      <a:pt x="633" y="21341"/>
                    </a:lnTo>
                    <a:lnTo>
                      <a:pt x="952" y="21449"/>
                    </a:lnTo>
                    <a:lnTo>
                      <a:pt x="1319" y="21531"/>
                    </a:lnTo>
                    <a:lnTo>
                      <a:pt x="1725" y="21582"/>
                    </a:lnTo>
                    <a:lnTo>
                      <a:pt x="2160" y="21600"/>
                    </a:lnTo>
                    <a:lnTo>
                      <a:pt x="19440" y="21600"/>
                    </a:lnTo>
                    <a:lnTo>
                      <a:pt x="19875" y="21582"/>
                    </a:lnTo>
                    <a:lnTo>
                      <a:pt x="20280" y="21531"/>
                    </a:lnTo>
                    <a:lnTo>
                      <a:pt x="20647" y="21449"/>
                    </a:lnTo>
                    <a:lnTo>
                      <a:pt x="20967" y="21341"/>
                    </a:lnTo>
                    <a:lnTo>
                      <a:pt x="21231" y="21210"/>
                    </a:lnTo>
                    <a:lnTo>
                      <a:pt x="21430" y="21060"/>
                    </a:lnTo>
                    <a:lnTo>
                      <a:pt x="21556" y="20894"/>
                    </a:lnTo>
                    <a:lnTo>
                      <a:pt x="21600" y="20716"/>
                    </a:lnTo>
                    <a:lnTo>
                      <a:pt x="21600" y="884"/>
                    </a:lnTo>
                    <a:lnTo>
                      <a:pt x="21556" y="706"/>
                    </a:lnTo>
                    <a:lnTo>
                      <a:pt x="21430" y="540"/>
                    </a:lnTo>
                    <a:lnTo>
                      <a:pt x="21231" y="390"/>
                    </a:lnTo>
                    <a:lnTo>
                      <a:pt x="20967" y="259"/>
                    </a:lnTo>
                    <a:lnTo>
                      <a:pt x="20647" y="151"/>
                    </a:lnTo>
                    <a:lnTo>
                      <a:pt x="20280" y="69"/>
                    </a:lnTo>
                    <a:lnTo>
                      <a:pt x="19875" y="18"/>
                    </a:lnTo>
                    <a:lnTo>
                      <a:pt x="19440" y="0"/>
                    </a:lnTo>
                    <a:close/>
                  </a:path>
                </a:pathLst>
              </a:custGeom>
              <a:solidFill>
                <a:srgbClr val="ECF2F8"/>
              </a:solidFill>
              <a:ln cap="flat" cmpd="sng" w="9525">
                <a:solidFill>
                  <a:srgbClr val="427AA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Confidentiality</a:t>
                </a:r>
                <a:endParaRPr b="0" i="0" sz="2200" u="none" cap="none" strike="noStrike">
                  <a:solidFill>
                    <a:srgbClr val="3F3F3F"/>
                  </a:solidFill>
                  <a:latin typeface="Arial"/>
                  <a:ea typeface="Arial"/>
                  <a:cs typeface="Arial"/>
                  <a:sym typeface="Arial"/>
                </a:endParaRPr>
              </a:p>
            </p:txBody>
          </p:sp>
          <p:sp>
            <p:nvSpPr>
              <p:cNvPr id="3459" name="Google Shape;3459;p387"/>
              <p:cNvSpPr/>
              <p:nvPr/>
            </p:nvSpPr>
            <p:spPr>
              <a:xfrm>
                <a:off x="1810410" y="5285291"/>
                <a:ext cx="2511214" cy="2816710"/>
              </a:xfrm>
              <a:prstGeom prst="roundRect">
                <a:avLst>
                  <a:gd fmla="val 7901" name="adj"/>
                </a:avLst>
              </a:prstGeom>
              <a:solidFill>
                <a:srgbClr val="427AA1"/>
              </a:solidFill>
              <a:ln cap="flat" cmpd="sng" w="19050">
                <a:solidFill>
                  <a:srgbClr val="7F7F7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Renders the information unintelligible except by authorized entities</a:t>
                </a:r>
                <a:endParaRPr b="0" i="0" sz="2200" u="none" cap="none" strike="noStrike">
                  <a:solidFill>
                    <a:schemeClr val="lt1"/>
                  </a:solidFill>
                  <a:latin typeface="Arial"/>
                  <a:ea typeface="Arial"/>
                  <a:cs typeface="Arial"/>
                  <a:sym typeface="Arial"/>
                </a:endParaRPr>
              </a:p>
            </p:txBody>
          </p:sp>
          <p:pic>
            <p:nvPicPr>
              <p:cNvPr id="3460" name="Google Shape;3460;p387"/>
              <p:cNvPicPr preferRelativeResize="0"/>
              <p:nvPr/>
            </p:nvPicPr>
            <p:blipFill rotWithShape="1">
              <a:blip r:embed="rId3">
                <a:alphaModFix/>
              </a:blip>
              <a:srcRect b="0" l="0" r="0" t="0"/>
              <a:stretch/>
            </p:blipFill>
            <p:spPr>
              <a:xfrm>
                <a:off x="2204431" y="3319521"/>
                <a:ext cx="1723171" cy="1779328"/>
              </a:xfrm>
              <a:prstGeom prst="rect">
                <a:avLst/>
              </a:prstGeom>
              <a:noFill/>
              <a:ln>
                <a:noFill/>
              </a:ln>
            </p:spPr>
          </p:pic>
        </p:grpSp>
        <p:grpSp>
          <p:nvGrpSpPr>
            <p:cNvPr id="3461" name="Google Shape;3461;p387"/>
            <p:cNvGrpSpPr/>
            <p:nvPr/>
          </p:nvGrpSpPr>
          <p:grpSpPr>
            <a:xfrm>
              <a:off x="4871332" y="2378185"/>
              <a:ext cx="3140034" cy="6008613"/>
              <a:chOff x="4844961" y="2378185"/>
              <a:chExt cx="3140034" cy="6008613"/>
            </a:xfrm>
          </p:grpSpPr>
          <p:sp>
            <p:nvSpPr>
              <p:cNvPr id="3462" name="Google Shape;3462;p387"/>
              <p:cNvSpPr/>
              <p:nvPr/>
            </p:nvSpPr>
            <p:spPr>
              <a:xfrm>
                <a:off x="4844961" y="2378185"/>
                <a:ext cx="3140034" cy="6008613"/>
              </a:xfrm>
              <a:custGeom>
                <a:rect b="b" l="l" r="r" t="t"/>
                <a:pathLst>
                  <a:path extrusionOk="0" h="21600" w="21600">
                    <a:moveTo>
                      <a:pt x="19440" y="0"/>
                    </a:moveTo>
                    <a:lnTo>
                      <a:pt x="2160" y="0"/>
                    </a:lnTo>
                    <a:lnTo>
                      <a:pt x="1725" y="18"/>
                    </a:lnTo>
                    <a:lnTo>
                      <a:pt x="1320" y="69"/>
                    </a:lnTo>
                    <a:lnTo>
                      <a:pt x="953" y="151"/>
                    </a:lnTo>
                    <a:lnTo>
                      <a:pt x="633" y="259"/>
                    </a:lnTo>
                    <a:lnTo>
                      <a:pt x="369" y="390"/>
                    </a:lnTo>
                    <a:lnTo>
                      <a:pt x="170" y="540"/>
                    </a:lnTo>
                    <a:lnTo>
                      <a:pt x="44" y="706"/>
                    </a:lnTo>
                    <a:lnTo>
                      <a:pt x="0" y="884"/>
                    </a:lnTo>
                    <a:lnTo>
                      <a:pt x="0" y="20716"/>
                    </a:lnTo>
                    <a:lnTo>
                      <a:pt x="44" y="20894"/>
                    </a:lnTo>
                    <a:lnTo>
                      <a:pt x="170" y="21060"/>
                    </a:lnTo>
                    <a:lnTo>
                      <a:pt x="369" y="21210"/>
                    </a:lnTo>
                    <a:lnTo>
                      <a:pt x="633" y="21341"/>
                    </a:lnTo>
                    <a:lnTo>
                      <a:pt x="953" y="21449"/>
                    </a:lnTo>
                    <a:lnTo>
                      <a:pt x="1320" y="21531"/>
                    </a:lnTo>
                    <a:lnTo>
                      <a:pt x="1725" y="21582"/>
                    </a:lnTo>
                    <a:lnTo>
                      <a:pt x="2160" y="21600"/>
                    </a:lnTo>
                    <a:lnTo>
                      <a:pt x="19440" y="21600"/>
                    </a:lnTo>
                    <a:lnTo>
                      <a:pt x="19875" y="21582"/>
                    </a:lnTo>
                    <a:lnTo>
                      <a:pt x="20280" y="21531"/>
                    </a:lnTo>
                    <a:lnTo>
                      <a:pt x="20647" y="21449"/>
                    </a:lnTo>
                    <a:lnTo>
                      <a:pt x="20967" y="21341"/>
                    </a:lnTo>
                    <a:lnTo>
                      <a:pt x="21231" y="21210"/>
                    </a:lnTo>
                    <a:lnTo>
                      <a:pt x="21430" y="21060"/>
                    </a:lnTo>
                    <a:lnTo>
                      <a:pt x="21556" y="20894"/>
                    </a:lnTo>
                    <a:lnTo>
                      <a:pt x="21600" y="20716"/>
                    </a:lnTo>
                    <a:lnTo>
                      <a:pt x="21600" y="884"/>
                    </a:lnTo>
                    <a:lnTo>
                      <a:pt x="21556" y="706"/>
                    </a:lnTo>
                    <a:lnTo>
                      <a:pt x="21430" y="540"/>
                    </a:lnTo>
                    <a:lnTo>
                      <a:pt x="21231" y="390"/>
                    </a:lnTo>
                    <a:lnTo>
                      <a:pt x="20967" y="259"/>
                    </a:lnTo>
                    <a:lnTo>
                      <a:pt x="20647" y="151"/>
                    </a:lnTo>
                    <a:lnTo>
                      <a:pt x="20280" y="69"/>
                    </a:lnTo>
                    <a:lnTo>
                      <a:pt x="19875" y="18"/>
                    </a:lnTo>
                    <a:lnTo>
                      <a:pt x="19440" y="0"/>
                    </a:lnTo>
                    <a:close/>
                  </a:path>
                </a:pathLst>
              </a:custGeom>
              <a:solidFill>
                <a:srgbClr val="ECF2F8"/>
              </a:solidFill>
              <a:ln cap="flat" cmpd="sng" w="9525">
                <a:solidFill>
                  <a:srgbClr val="427AA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Integrity</a:t>
                </a:r>
                <a:endParaRPr b="0" i="0" sz="2200" u="none" cap="none" strike="noStrike">
                  <a:solidFill>
                    <a:srgbClr val="3F3F3F"/>
                  </a:solidFill>
                  <a:latin typeface="Arial"/>
                  <a:ea typeface="Arial"/>
                  <a:cs typeface="Arial"/>
                  <a:sym typeface="Arial"/>
                </a:endParaRPr>
              </a:p>
            </p:txBody>
          </p:sp>
          <p:sp>
            <p:nvSpPr>
              <p:cNvPr id="3463" name="Google Shape;3463;p387"/>
              <p:cNvSpPr/>
              <p:nvPr/>
            </p:nvSpPr>
            <p:spPr>
              <a:xfrm>
                <a:off x="5185741" y="5285291"/>
                <a:ext cx="2511214" cy="2816710"/>
              </a:xfrm>
              <a:prstGeom prst="roundRect">
                <a:avLst>
                  <a:gd fmla="val 7901" name="adj"/>
                </a:avLst>
              </a:prstGeom>
              <a:solidFill>
                <a:srgbClr val="427AA1"/>
              </a:solidFill>
              <a:ln cap="flat" cmpd="sng" w="19050">
                <a:solidFill>
                  <a:srgbClr val="7F7F7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Ensures the data has not been altered in an unauthorized manner since it was created, transmitted, or stored</a:t>
                </a:r>
                <a:endParaRPr b="0" i="0" sz="2200" u="none" cap="none" strike="noStrike">
                  <a:solidFill>
                    <a:schemeClr val="lt1"/>
                  </a:solidFill>
                  <a:latin typeface="Open Sans"/>
                  <a:ea typeface="Open Sans"/>
                  <a:cs typeface="Open Sans"/>
                  <a:sym typeface="Open Sans"/>
                </a:endParaRPr>
              </a:p>
            </p:txBody>
          </p:sp>
          <p:pic>
            <p:nvPicPr>
              <p:cNvPr id="3464" name="Google Shape;3464;p387"/>
              <p:cNvPicPr preferRelativeResize="0"/>
              <p:nvPr/>
            </p:nvPicPr>
            <p:blipFill rotWithShape="1">
              <a:blip r:embed="rId4">
                <a:alphaModFix/>
              </a:blip>
              <a:srcRect b="0" l="0" r="0" t="0"/>
              <a:stretch/>
            </p:blipFill>
            <p:spPr>
              <a:xfrm>
                <a:off x="5539476" y="3379171"/>
                <a:ext cx="1638393" cy="1553590"/>
              </a:xfrm>
              <a:prstGeom prst="rect">
                <a:avLst/>
              </a:prstGeom>
              <a:noFill/>
              <a:ln>
                <a:noFill/>
              </a:ln>
            </p:spPr>
          </p:pic>
        </p:grpSp>
        <p:grpSp>
          <p:nvGrpSpPr>
            <p:cNvPr id="3465" name="Google Shape;3465;p387"/>
            <p:cNvGrpSpPr/>
            <p:nvPr/>
          </p:nvGrpSpPr>
          <p:grpSpPr>
            <a:xfrm>
              <a:off x="8246663" y="2378185"/>
              <a:ext cx="3138004" cy="6008613"/>
              <a:chOff x="8246664" y="2378185"/>
              <a:chExt cx="3138004" cy="6008613"/>
            </a:xfrm>
          </p:grpSpPr>
          <p:sp>
            <p:nvSpPr>
              <p:cNvPr id="3466" name="Google Shape;3466;p387"/>
              <p:cNvSpPr/>
              <p:nvPr/>
            </p:nvSpPr>
            <p:spPr>
              <a:xfrm>
                <a:off x="8246664" y="2378185"/>
                <a:ext cx="3138004" cy="6008613"/>
              </a:xfrm>
              <a:custGeom>
                <a:rect b="b" l="l" r="r" t="t"/>
                <a:pathLst>
                  <a:path extrusionOk="0" h="21600" w="21600">
                    <a:moveTo>
                      <a:pt x="19440" y="0"/>
                    </a:moveTo>
                    <a:lnTo>
                      <a:pt x="2160" y="0"/>
                    </a:lnTo>
                    <a:lnTo>
                      <a:pt x="1724" y="18"/>
                    </a:lnTo>
                    <a:lnTo>
                      <a:pt x="1319" y="69"/>
                    </a:lnTo>
                    <a:lnTo>
                      <a:pt x="952" y="151"/>
                    </a:lnTo>
                    <a:lnTo>
                      <a:pt x="633" y="259"/>
                    </a:lnTo>
                    <a:lnTo>
                      <a:pt x="369" y="389"/>
                    </a:lnTo>
                    <a:lnTo>
                      <a:pt x="170" y="539"/>
                    </a:lnTo>
                    <a:lnTo>
                      <a:pt x="44" y="705"/>
                    </a:lnTo>
                    <a:lnTo>
                      <a:pt x="0" y="883"/>
                    </a:lnTo>
                    <a:lnTo>
                      <a:pt x="0" y="20717"/>
                    </a:lnTo>
                    <a:lnTo>
                      <a:pt x="44" y="20895"/>
                    </a:lnTo>
                    <a:lnTo>
                      <a:pt x="170" y="21061"/>
                    </a:lnTo>
                    <a:lnTo>
                      <a:pt x="369" y="21211"/>
                    </a:lnTo>
                    <a:lnTo>
                      <a:pt x="633" y="21341"/>
                    </a:lnTo>
                    <a:lnTo>
                      <a:pt x="952" y="21449"/>
                    </a:lnTo>
                    <a:lnTo>
                      <a:pt x="1319" y="21531"/>
                    </a:lnTo>
                    <a:lnTo>
                      <a:pt x="1724" y="21582"/>
                    </a:lnTo>
                    <a:lnTo>
                      <a:pt x="2160" y="21600"/>
                    </a:lnTo>
                    <a:lnTo>
                      <a:pt x="19440" y="21600"/>
                    </a:lnTo>
                    <a:lnTo>
                      <a:pt x="19876" y="21582"/>
                    </a:lnTo>
                    <a:lnTo>
                      <a:pt x="20281" y="21531"/>
                    </a:lnTo>
                    <a:lnTo>
                      <a:pt x="20648" y="21449"/>
                    </a:lnTo>
                    <a:lnTo>
                      <a:pt x="20967" y="21341"/>
                    </a:lnTo>
                    <a:lnTo>
                      <a:pt x="21231" y="21211"/>
                    </a:lnTo>
                    <a:lnTo>
                      <a:pt x="21430" y="21061"/>
                    </a:lnTo>
                    <a:lnTo>
                      <a:pt x="21556" y="20895"/>
                    </a:lnTo>
                    <a:lnTo>
                      <a:pt x="21600" y="20717"/>
                    </a:lnTo>
                    <a:lnTo>
                      <a:pt x="21600" y="883"/>
                    </a:lnTo>
                    <a:lnTo>
                      <a:pt x="21556" y="705"/>
                    </a:lnTo>
                    <a:lnTo>
                      <a:pt x="21430" y="539"/>
                    </a:lnTo>
                    <a:lnTo>
                      <a:pt x="21231" y="389"/>
                    </a:lnTo>
                    <a:lnTo>
                      <a:pt x="20967" y="259"/>
                    </a:lnTo>
                    <a:lnTo>
                      <a:pt x="20648" y="151"/>
                    </a:lnTo>
                    <a:lnTo>
                      <a:pt x="20281" y="69"/>
                    </a:lnTo>
                    <a:lnTo>
                      <a:pt x="19876" y="18"/>
                    </a:lnTo>
                    <a:lnTo>
                      <a:pt x="19440" y="0"/>
                    </a:lnTo>
                    <a:close/>
                  </a:path>
                </a:pathLst>
              </a:custGeom>
              <a:solidFill>
                <a:srgbClr val="ECF2F8"/>
              </a:solidFill>
              <a:ln cap="flat" cmpd="sng" w="9525">
                <a:solidFill>
                  <a:srgbClr val="427AA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Authentication</a:t>
                </a:r>
                <a:endParaRPr b="0" i="0" sz="2200" u="none" cap="none" strike="noStrike">
                  <a:solidFill>
                    <a:srgbClr val="3F3F3F"/>
                  </a:solidFill>
                  <a:latin typeface="Arial"/>
                  <a:ea typeface="Arial"/>
                  <a:cs typeface="Arial"/>
                  <a:sym typeface="Arial"/>
                </a:endParaRPr>
              </a:p>
            </p:txBody>
          </p:sp>
          <p:sp>
            <p:nvSpPr>
              <p:cNvPr id="3467" name="Google Shape;3467;p387"/>
              <p:cNvSpPr/>
              <p:nvPr/>
            </p:nvSpPr>
            <p:spPr>
              <a:xfrm>
                <a:off x="8559044" y="5285291"/>
                <a:ext cx="2513241" cy="2816710"/>
              </a:xfrm>
              <a:prstGeom prst="roundRect">
                <a:avLst>
                  <a:gd fmla="val 6561" name="adj"/>
                </a:avLst>
              </a:prstGeom>
              <a:solidFill>
                <a:srgbClr val="427AA1"/>
              </a:solidFill>
              <a:ln cap="flat" cmpd="sng" w="19050">
                <a:solidFill>
                  <a:srgbClr val="7F7F7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Verifies the identity of the user or the system that created the information</a:t>
                </a:r>
                <a:endParaRPr b="0" i="0" sz="2200" u="none" cap="none" strike="noStrike">
                  <a:solidFill>
                    <a:schemeClr val="lt1"/>
                  </a:solidFill>
                  <a:latin typeface="Arial"/>
                  <a:ea typeface="Arial"/>
                  <a:cs typeface="Arial"/>
                  <a:sym typeface="Arial"/>
                </a:endParaRPr>
              </a:p>
            </p:txBody>
          </p:sp>
          <p:pic>
            <p:nvPicPr>
              <p:cNvPr id="3468" name="Google Shape;3468;p387"/>
              <p:cNvPicPr preferRelativeResize="0"/>
              <p:nvPr/>
            </p:nvPicPr>
            <p:blipFill rotWithShape="1">
              <a:blip r:embed="rId5">
                <a:alphaModFix/>
              </a:blip>
              <a:srcRect b="0" l="0" r="0" t="0"/>
              <a:stretch/>
            </p:blipFill>
            <p:spPr>
              <a:xfrm>
                <a:off x="8559044" y="3380623"/>
                <a:ext cx="2250661" cy="1657124"/>
              </a:xfrm>
              <a:prstGeom prst="rect">
                <a:avLst/>
              </a:prstGeom>
              <a:noFill/>
              <a:ln>
                <a:noFill/>
              </a:ln>
            </p:spPr>
          </p:pic>
        </p:grpSp>
        <p:grpSp>
          <p:nvGrpSpPr>
            <p:cNvPr id="3469" name="Google Shape;3469;p387"/>
            <p:cNvGrpSpPr/>
            <p:nvPr/>
          </p:nvGrpSpPr>
          <p:grpSpPr>
            <a:xfrm>
              <a:off x="11619965" y="2378185"/>
              <a:ext cx="3140034" cy="6008613"/>
              <a:chOff x="11619965" y="2378185"/>
              <a:chExt cx="3140034" cy="6008613"/>
            </a:xfrm>
          </p:grpSpPr>
          <p:sp>
            <p:nvSpPr>
              <p:cNvPr id="3470" name="Google Shape;3470;p387"/>
              <p:cNvSpPr/>
              <p:nvPr/>
            </p:nvSpPr>
            <p:spPr>
              <a:xfrm>
                <a:off x="11619965" y="2378185"/>
                <a:ext cx="3140034" cy="6008613"/>
              </a:xfrm>
              <a:custGeom>
                <a:rect b="b" l="l" r="r" t="t"/>
                <a:pathLst>
                  <a:path extrusionOk="0" h="21600" w="21600">
                    <a:moveTo>
                      <a:pt x="19440" y="0"/>
                    </a:moveTo>
                    <a:lnTo>
                      <a:pt x="2160" y="0"/>
                    </a:lnTo>
                    <a:lnTo>
                      <a:pt x="1725" y="18"/>
                    </a:lnTo>
                    <a:lnTo>
                      <a:pt x="1320" y="69"/>
                    </a:lnTo>
                    <a:lnTo>
                      <a:pt x="953" y="151"/>
                    </a:lnTo>
                    <a:lnTo>
                      <a:pt x="633" y="259"/>
                    </a:lnTo>
                    <a:lnTo>
                      <a:pt x="369" y="390"/>
                    </a:lnTo>
                    <a:lnTo>
                      <a:pt x="170" y="540"/>
                    </a:lnTo>
                    <a:lnTo>
                      <a:pt x="44" y="706"/>
                    </a:lnTo>
                    <a:lnTo>
                      <a:pt x="0" y="884"/>
                    </a:lnTo>
                    <a:lnTo>
                      <a:pt x="0" y="20716"/>
                    </a:lnTo>
                    <a:lnTo>
                      <a:pt x="44" y="20894"/>
                    </a:lnTo>
                    <a:lnTo>
                      <a:pt x="170" y="21060"/>
                    </a:lnTo>
                    <a:lnTo>
                      <a:pt x="369" y="21210"/>
                    </a:lnTo>
                    <a:lnTo>
                      <a:pt x="633" y="21341"/>
                    </a:lnTo>
                    <a:lnTo>
                      <a:pt x="953" y="21449"/>
                    </a:lnTo>
                    <a:lnTo>
                      <a:pt x="1320" y="21531"/>
                    </a:lnTo>
                    <a:lnTo>
                      <a:pt x="1725" y="21582"/>
                    </a:lnTo>
                    <a:lnTo>
                      <a:pt x="2160" y="21600"/>
                    </a:lnTo>
                    <a:lnTo>
                      <a:pt x="19440" y="21600"/>
                    </a:lnTo>
                    <a:lnTo>
                      <a:pt x="19875" y="21582"/>
                    </a:lnTo>
                    <a:lnTo>
                      <a:pt x="20280" y="21531"/>
                    </a:lnTo>
                    <a:lnTo>
                      <a:pt x="20647" y="21449"/>
                    </a:lnTo>
                    <a:lnTo>
                      <a:pt x="20967" y="21341"/>
                    </a:lnTo>
                    <a:lnTo>
                      <a:pt x="21231" y="21210"/>
                    </a:lnTo>
                    <a:lnTo>
                      <a:pt x="21430" y="21060"/>
                    </a:lnTo>
                    <a:lnTo>
                      <a:pt x="21556" y="20894"/>
                    </a:lnTo>
                    <a:lnTo>
                      <a:pt x="21600" y="20716"/>
                    </a:lnTo>
                    <a:lnTo>
                      <a:pt x="21600" y="884"/>
                    </a:lnTo>
                    <a:lnTo>
                      <a:pt x="21556" y="706"/>
                    </a:lnTo>
                    <a:lnTo>
                      <a:pt x="21430" y="540"/>
                    </a:lnTo>
                    <a:lnTo>
                      <a:pt x="21231" y="390"/>
                    </a:lnTo>
                    <a:lnTo>
                      <a:pt x="20967" y="259"/>
                    </a:lnTo>
                    <a:lnTo>
                      <a:pt x="20647" y="151"/>
                    </a:lnTo>
                    <a:lnTo>
                      <a:pt x="20280" y="69"/>
                    </a:lnTo>
                    <a:lnTo>
                      <a:pt x="19875" y="18"/>
                    </a:lnTo>
                    <a:lnTo>
                      <a:pt x="19440" y="0"/>
                    </a:lnTo>
                    <a:close/>
                  </a:path>
                </a:pathLst>
              </a:custGeom>
              <a:solidFill>
                <a:srgbClr val="ECF2F8"/>
              </a:solidFill>
              <a:ln cap="flat" cmpd="sng" w="9525">
                <a:solidFill>
                  <a:srgbClr val="427AA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Non-repudiation</a:t>
                </a:r>
                <a:endParaRPr b="0" i="0" sz="2200" u="none" cap="none" strike="noStrike">
                  <a:solidFill>
                    <a:srgbClr val="3F3F3F"/>
                  </a:solidFill>
                  <a:latin typeface="Arial"/>
                  <a:ea typeface="Arial"/>
                  <a:cs typeface="Arial"/>
                  <a:sym typeface="Arial"/>
                </a:endParaRPr>
              </a:p>
            </p:txBody>
          </p:sp>
          <p:sp>
            <p:nvSpPr>
              <p:cNvPr id="3471" name="Google Shape;3471;p387"/>
              <p:cNvSpPr/>
              <p:nvPr/>
            </p:nvSpPr>
            <p:spPr>
              <a:xfrm>
                <a:off x="11934373" y="5285291"/>
                <a:ext cx="2511215" cy="2816710"/>
              </a:xfrm>
              <a:prstGeom prst="roundRect">
                <a:avLst>
                  <a:gd fmla="val 8575" name="adj"/>
                </a:avLst>
              </a:prstGeom>
              <a:solidFill>
                <a:srgbClr val="427AA1"/>
              </a:solidFill>
              <a:ln cap="flat" cmpd="sng" w="19050">
                <a:solidFill>
                  <a:srgbClr val="7F7F7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Ensures that the sender cannot deny sending the message</a:t>
                </a:r>
                <a:endParaRPr b="0" i="0" sz="2200" u="none" cap="none" strike="noStrike">
                  <a:solidFill>
                    <a:schemeClr val="lt1"/>
                  </a:solidFill>
                  <a:latin typeface="Arial"/>
                  <a:ea typeface="Arial"/>
                  <a:cs typeface="Arial"/>
                  <a:sym typeface="Arial"/>
                </a:endParaRPr>
              </a:p>
            </p:txBody>
          </p:sp>
          <p:pic>
            <p:nvPicPr>
              <p:cNvPr id="3472" name="Google Shape;3472;p387"/>
              <p:cNvPicPr preferRelativeResize="0"/>
              <p:nvPr/>
            </p:nvPicPr>
            <p:blipFill rotWithShape="1">
              <a:blip r:embed="rId6">
                <a:alphaModFix/>
              </a:blip>
              <a:srcRect b="0" l="0" r="0" t="0"/>
              <a:stretch/>
            </p:blipFill>
            <p:spPr>
              <a:xfrm>
                <a:off x="12452475" y="3411268"/>
                <a:ext cx="1475009" cy="1585993"/>
              </a:xfrm>
              <a:prstGeom prst="rect">
                <a:avLst/>
              </a:prstGeom>
              <a:noFill/>
              <a:ln>
                <a:noFill/>
              </a:ln>
            </p:spPr>
          </p:pic>
        </p:grpSp>
      </p:gr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sp>
        <p:nvSpPr>
          <p:cNvPr id="3477" name="Google Shape;3477;p388"/>
          <p:cNvSpPr txBox="1"/>
          <p:nvPr>
            <p:ph type="title"/>
          </p:nvPr>
        </p:nvSpPr>
        <p:spPr>
          <a:xfrm>
            <a:off x="-10160" y="262456"/>
            <a:ext cx="16276320" cy="687244"/>
          </a:xfrm>
          <a:prstGeom prst="rect">
            <a:avLst/>
          </a:prstGeom>
          <a:noFill/>
          <a:ln>
            <a:noFill/>
          </a:ln>
        </p:spPr>
        <p:txBody>
          <a:bodyPr anchorCtr="0" anchor="ctr" bIns="45700" lIns="91425" spcFirstLastPara="1" rIns="91425" wrap="square" tIns="45700">
            <a:normAutofit/>
          </a:bodyPr>
          <a:lstStyle/>
          <a:p>
            <a:pPr indent="12064"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Cryptography Methods: Substitution Cipher</a:t>
            </a:r>
            <a:endParaRPr/>
          </a:p>
        </p:txBody>
      </p:sp>
      <p:sp>
        <p:nvSpPr>
          <p:cNvPr id="3478" name="Google Shape;3478;p388"/>
          <p:cNvSpPr/>
          <p:nvPr/>
        </p:nvSpPr>
        <p:spPr>
          <a:xfrm>
            <a:off x="3302000" y="848902"/>
            <a:ext cx="965207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479" name="Google Shape;3479;p388"/>
          <p:cNvGrpSpPr/>
          <p:nvPr/>
        </p:nvGrpSpPr>
        <p:grpSpPr>
          <a:xfrm>
            <a:off x="1553304" y="2583627"/>
            <a:ext cx="13149392" cy="4932715"/>
            <a:chOff x="1553304" y="2583627"/>
            <a:chExt cx="13149392" cy="4932715"/>
          </a:xfrm>
        </p:grpSpPr>
        <p:sp>
          <p:nvSpPr>
            <p:cNvPr id="3480" name="Google Shape;3480;p388"/>
            <p:cNvSpPr/>
            <p:nvPr/>
          </p:nvSpPr>
          <p:spPr>
            <a:xfrm>
              <a:off x="1553304" y="2583627"/>
              <a:ext cx="13149392" cy="493271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3481" name="Google Shape;3481;p388"/>
            <p:cNvSpPr txBox="1"/>
            <p:nvPr/>
          </p:nvSpPr>
          <p:spPr>
            <a:xfrm>
              <a:off x="1790597" y="3322608"/>
              <a:ext cx="8107800" cy="3454752"/>
            </a:xfrm>
            <a:prstGeom prst="rect">
              <a:avLst/>
            </a:prstGeom>
            <a:noFill/>
            <a:ln>
              <a:noFill/>
            </a:ln>
          </p:spPr>
          <p:txBody>
            <a:bodyPr anchorCtr="0" anchor="t" bIns="45700" lIns="91425" spcFirstLastPara="1" rIns="91425" wrap="square" tIns="45700">
              <a:spAutoFit/>
            </a:bodyPr>
            <a:lstStyle/>
            <a:p>
              <a:pPr indent="-342900" lvl="0" marL="342900" marR="30099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works by substituting one letter for another letter based on a key.</a:t>
              </a:r>
              <a:endParaRPr/>
            </a:p>
            <a:p>
              <a:pPr indent="-203200" lvl="0" marL="342900" marR="300990" rtl="0" algn="l">
                <a:lnSpc>
                  <a:spcPct val="100000"/>
                </a:lnSpc>
                <a:spcBef>
                  <a:spcPts val="0"/>
                </a:spcBef>
                <a:spcAft>
                  <a:spcPts val="0"/>
                </a:spcAft>
                <a:buClr>
                  <a:srgbClr val="000000"/>
                </a:buClr>
                <a:buSzPts val="2200"/>
                <a:buFont typeface="Arial"/>
                <a:buNone/>
              </a:pPr>
              <a:r>
                <a:t/>
              </a:r>
              <a:endParaRPr b="0" i="0" sz="500" u="none" cap="none" strike="noStrike">
                <a:solidFill>
                  <a:srgbClr val="3F3F3F"/>
                </a:solidFill>
                <a:latin typeface="Open Sans"/>
                <a:ea typeface="Open Sans"/>
                <a:cs typeface="Open Sans"/>
                <a:sym typeface="Open Sans"/>
              </a:endParaRPr>
            </a:p>
            <a:p>
              <a:pPr indent="-342900" lvl="0" marL="355600" marR="0" rtl="0" algn="l">
                <a:lnSpc>
                  <a:spcPct val="100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a:t>
              </a:r>
              <a:r>
                <a:rPr b="1" i="0" lang="en-US" sz="2200" u="none" cap="none" strike="noStrike">
                  <a:solidFill>
                    <a:srgbClr val="3F3F3F"/>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Caesar cipher or ROT13, in which the alphabet is rotated by 13 steps</a:t>
              </a:r>
              <a:endParaRPr b="0" i="0" sz="100" u="none" cap="none" strike="noStrike">
                <a:solidFill>
                  <a:srgbClr val="3F3F3F"/>
                </a:solidFill>
                <a:latin typeface="Open Sans"/>
                <a:ea typeface="Open Sans"/>
                <a:cs typeface="Open Sans"/>
                <a:sym typeface="Open Sans"/>
              </a:endParaRPr>
            </a:p>
            <a:p>
              <a:pPr indent="-342900" lvl="0" marL="355600" marR="0" rtl="0" algn="l">
                <a:lnSpc>
                  <a:spcPct val="100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message </a:t>
              </a:r>
              <a:r>
                <a:rPr b="1" i="0" lang="en-US" sz="2200" u="none" cap="none" strike="noStrike">
                  <a:solidFill>
                    <a:srgbClr val="3F3F3F"/>
                  </a:solidFill>
                  <a:latin typeface="Open Sans"/>
                  <a:ea typeface="Open Sans"/>
                  <a:cs typeface="Open Sans"/>
                  <a:sym typeface="Open Sans"/>
                </a:rPr>
                <a:t>HELLO</a:t>
              </a:r>
              <a:r>
                <a:rPr b="0" i="0" lang="en-US" sz="2200" u="none" cap="none" strike="noStrike">
                  <a:solidFill>
                    <a:srgbClr val="3F3F3F"/>
                  </a:solidFill>
                  <a:latin typeface="Open Sans"/>
                  <a:ea typeface="Open Sans"/>
                  <a:cs typeface="Open Sans"/>
                  <a:sym typeface="Open Sans"/>
                </a:rPr>
                <a:t> becomes </a:t>
              </a:r>
              <a:r>
                <a:rPr b="1" i="0" lang="en-US" sz="2200" u="none" cap="none" strike="noStrike">
                  <a:solidFill>
                    <a:srgbClr val="3F3F3F"/>
                  </a:solidFill>
                  <a:latin typeface="Open Sans"/>
                  <a:ea typeface="Open Sans"/>
                  <a:cs typeface="Open Sans"/>
                  <a:sym typeface="Open Sans"/>
                </a:rPr>
                <a:t>URYYB</a:t>
              </a:r>
              <a:r>
                <a:rPr b="0" i="0" lang="en-US" sz="2200" u="none" cap="none" strike="noStrike">
                  <a:solidFill>
                    <a:srgbClr val="3F3F3F"/>
                  </a:solidFill>
                  <a:latin typeface="Open Sans"/>
                  <a:ea typeface="Open Sans"/>
                  <a:cs typeface="Open Sans"/>
                  <a:sym typeface="Open Sans"/>
                </a:rPr>
                <a:t> after the ROT13 substitution.</a:t>
              </a:r>
              <a:endParaRPr/>
            </a:p>
            <a:p>
              <a:pPr indent="-203200" lvl="0" marL="355600" marR="0" rtl="0" algn="l">
                <a:lnSpc>
                  <a:spcPct val="100000"/>
                </a:lnSpc>
                <a:spcBef>
                  <a:spcPts val="1300"/>
                </a:spcBef>
                <a:spcAft>
                  <a:spcPts val="0"/>
                </a:spcAft>
                <a:buClr>
                  <a:srgbClr val="000000"/>
                </a:buClr>
                <a:buSzPts val="2200"/>
                <a:buFont typeface="Arial"/>
                <a:buNone/>
              </a:pPr>
              <a:r>
                <a:t/>
              </a:r>
              <a:endParaRPr b="0" i="0" sz="500" u="none" cap="none" strike="noStrike">
                <a:solidFill>
                  <a:srgbClr val="3F3F3F"/>
                </a:solidFill>
                <a:latin typeface="Open Sans"/>
                <a:ea typeface="Open Sans"/>
                <a:cs typeface="Open Sans"/>
                <a:sym typeface="Open Sans"/>
              </a:endParaRPr>
            </a:p>
            <a:p>
              <a:pPr indent="-342900" lvl="0" marL="342900" marR="508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Substitution Cipher is generally used on blogs to filter certain words and in combination with other ciphers.</a:t>
              </a:r>
              <a:endParaRPr/>
            </a:p>
          </p:txBody>
        </p:sp>
        <p:grpSp>
          <p:nvGrpSpPr>
            <p:cNvPr id="3482" name="Google Shape;3482;p388"/>
            <p:cNvGrpSpPr/>
            <p:nvPr/>
          </p:nvGrpSpPr>
          <p:grpSpPr>
            <a:xfrm>
              <a:off x="10184065" y="2941476"/>
              <a:ext cx="4217016" cy="4217016"/>
              <a:chOff x="10184065" y="2904298"/>
              <a:chExt cx="4217016" cy="4217016"/>
            </a:xfrm>
          </p:grpSpPr>
          <p:sp>
            <p:nvSpPr>
              <p:cNvPr id="3483" name="Google Shape;3483;p388"/>
              <p:cNvSpPr/>
              <p:nvPr/>
            </p:nvSpPr>
            <p:spPr>
              <a:xfrm>
                <a:off x="10184065" y="2904298"/>
                <a:ext cx="4217016" cy="4217016"/>
              </a:xfrm>
              <a:prstGeom prst="roundRect">
                <a:avLst>
                  <a:gd fmla="val 5273" name="adj"/>
                </a:avLst>
              </a:prstGeom>
              <a:solidFill>
                <a:schemeClr val="lt1"/>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3484" name="Google Shape;3484;p388"/>
              <p:cNvSpPr/>
              <p:nvPr/>
            </p:nvSpPr>
            <p:spPr>
              <a:xfrm>
                <a:off x="10441029" y="3494146"/>
                <a:ext cx="3703089" cy="3037320"/>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gr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8" name="Shape 3488"/>
        <p:cNvGrpSpPr/>
        <p:nvPr/>
      </p:nvGrpSpPr>
      <p:grpSpPr>
        <a:xfrm>
          <a:off x="0" y="0"/>
          <a:ext cx="0" cy="0"/>
          <a:chOff x="0" y="0"/>
          <a:chExt cx="0" cy="0"/>
        </a:xfrm>
      </p:grpSpPr>
      <p:sp>
        <p:nvSpPr>
          <p:cNvPr id="3489" name="Google Shape;3489;p389"/>
          <p:cNvSpPr txBox="1"/>
          <p:nvPr>
            <p:ph type="title"/>
          </p:nvPr>
        </p:nvSpPr>
        <p:spPr>
          <a:xfrm>
            <a:off x="-10160" y="262456"/>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Cryptography Methods: Transposition Cipher</a:t>
            </a:r>
            <a:endParaRPr/>
          </a:p>
        </p:txBody>
      </p:sp>
      <p:grpSp>
        <p:nvGrpSpPr>
          <p:cNvPr id="3490" name="Google Shape;3490;p389"/>
          <p:cNvGrpSpPr/>
          <p:nvPr/>
        </p:nvGrpSpPr>
        <p:grpSpPr>
          <a:xfrm>
            <a:off x="1553304" y="2583628"/>
            <a:ext cx="13149392" cy="4932715"/>
            <a:chOff x="1553304" y="2583628"/>
            <a:chExt cx="13149392" cy="4932715"/>
          </a:xfrm>
        </p:grpSpPr>
        <p:sp>
          <p:nvSpPr>
            <p:cNvPr id="3491" name="Google Shape;3491;p389"/>
            <p:cNvSpPr/>
            <p:nvPr/>
          </p:nvSpPr>
          <p:spPr>
            <a:xfrm>
              <a:off x="1553304" y="2583628"/>
              <a:ext cx="13149392" cy="493271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nvGrpSpPr>
            <p:cNvPr id="3492" name="Google Shape;3492;p389"/>
            <p:cNvGrpSpPr/>
            <p:nvPr/>
          </p:nvGrpSpPr>
          <p:grpSpPr>
            <a:xfrm>
              <a:off x="10184065" y="2941477"/>
              <a:ext cx="4217016" cy="4217016"/>
              <a:chOff x="10099068" y="2921303"/>
              <a:chExt cx="4217016" cy="4217016"/>
            </a:xfrm>
          </p:grpSpPr>
          <p:sp>
            <p:nvSpPr>
              <p:cNvPr id="3493" name="Google Shape;3493;p389"/>
              <p:cNvSpPr/>
              <p:nvPr/>
            </p:nvSpPr>
            <p:spPr>
              <a:xfrm>
                <a:off x="10099068" y="2921303"/>
                <a:ext cx="4217016" cy="4217016"/>
              </a:xfrm>
              <a:prstGeom prst="roundRect">
                <a:avLst>
                  <a:gd fmla="val 5273" name="adj"/>
                </a:avLst>
              </a:prstGeom>
              <a:solidFill>
                <a:schemeClr val="lt1"/>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3494" name="Google Shape;3494;p389"/>
              <p:cNvSpPr/>
              <p:nvPr/>
            </p:nvSpPr>
            <p:spPr>
              <a:xfrm>
                <a:off x="10330134" y="4051130"/>
                <a:ext cx="3754885" cy="1957363"/>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3495" name="Google Shape;3495;p389"/>
            <p:cNvSpPr txBox="1"/>
            <p:nvPr/>
          </p:nvSpPr>
          <p:spPr>
            <a:xfrm>
              <a:off x="1795217" y="3305235"/>
              <a:ext cx="7280400" cy="2741351"/>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Transposes the original text with long sequences of complex substitutions and permutations</a:t>
              </a:r>
              <a:endParaRPr b="0" i="0" sz="2200" u="none" cap="none" strike="noStrike">
                <a:solidFill>
                  <a:srgbClr val="3F3F3F"/>
                </a:solidFill>
                <a:latin typeface="Open Sans"/>
                <a:ea typeface="Open Sans"/>
                <a:cs typeface="Open Sans"/>
                <a:sym typeface="Open Sans"/>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Uses a key to determine the positions the characters are moved to</a:t>
              </a:r>
              <a:endParaRPr b="0" i="0" sz="2200" u="none" cap="none" strike="noStrike">
                <a:solidFill>
                  <a:srgbClr val="3F3F3F"/>
                </a:solidFill>
                <a:latin typeface="Open Sans"/>
                <a:ea typeface="Open Sans"/>
                <a:cs typeface="Open Sans"/>
                <a:sym typeface="Open Sans"/>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Is used in combination with substitution cipher in standard ciphers</a:t>
              </a:r>
              <a:endParaRPr b="0" i="0" sz="2200" u="none" cap="none" strike="noStrike">
                <a:solidFill>
                  <a:srgbClr val="3F3F3F"/>
                </a:solidFill>
                <a:latin typeface="Open Sans"/>
                <a:ea typeface="Open Sans"/>
                <a:cs typeface="Open Sans"/>
                <a:sym typeface="Open Sans"/>
              </a:endParaRPr>
            </a:p>
          </p:txBody>
        </p:sp>
      </p:grpSp>
      <p:sp>
        <p:nvSpPr>
          <p:cNvPr id="3496" name="Google Shape;3496;p389"/>
          <p:cNvSpPr/>
          <p:nvPr/>
        </p:nvSpPr>
        <p:spPr>
          <a:xfrm>
            <a:off x="3149600" y="848902"/>
            <a:ext cx="99556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0" name="Shape 3500"/>
        <p:cNvGrpSpPr/>
        <p:nvPr/>
      </p:nvGrpSpPr>
      <p:grpSpPr>
        <a:xfrm>
          <a:off x="0" y="0"/>
          <a:ext cx="0" cy="0"/>
          <a:chOff x="0" y="0"/>
          <a:chExt cx="0" cy="0"/>
        </a:xfrm>
      </p:grpSpPr>
      <p:sp>
        <p:nvSpPr>
          <p:cNvPr id="3501" name="Google Shape;3501;p390"/>
          <p:cNvSpPr txBox="1"/>
          <p:nvPr>
            <p:ph type="title"/>
          </p:nvPr>
        </p:nvSpPr>
        <p:spPr>
          <a:xfrm>
            <a:off x="-10160" y="262456"/>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Cryptography Methods: Running Key Cipher</a:t>
            </a:r>
            <a:endParaRPr/>
          </a:p>
        </p:txBody>
      </p:sp>
      <p:grpSp>
        <p:nvGrpSpPr>
          <p:cNvPr id="3502" name="Google Shape;3502;p390"/>
          <p:cNvGrpSpPr/>
          <p:nvPr/>
        </p:nvGrpSpPr>
        <p:grpSpPr>
          <a:xfrm>
            <a:off x="1271349" y="2583625"/>
            <a:ext cx="13444776" cy="4932715"/>
            <a:chOff x="1271349" y="2583625"/>
            <a:chExt cx="13444776" cy="4932715"/>
          </a:xfrm>
        </p:grpSpPr>
        <p:sp>
          <p:nvSpPr>
            <p:cNvPr id="3503" name="Google Shape;3503;p390"/>
            <p:cNvSpPr/>
            <p:nvPr/>
          </p:nvSpPr>
          <p:spPr>
            <a:xfrm>
              <a:off x="1565132" y="2583625"/>
              <a:ext cx="13150993" cy="493271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3504" name="Google Shape;3504;p390"/>
            <p:cNvSpPr txBox="1"/>
            <p:nvPr/>
          </p:nvSpPr>
          <p:spPr>
            <a:xfrm>
              <a:off x="1271349" y="3213097"/>
              <a:ext cx="7838775" cy="3499420"/>
            </a:xfrm>
            <a:prstGeom prst="rect">
              <a:avLst/>
            </a:prstGeom>
            <a:noFill/>
            <a:ln>
              <a:noFill/>
            </a:ln>
          </p:spPr>
          <p:txBody>
            <a:bodyPr anchorCtr="0" anchor="t" bIns="0" lIns="0" spcFirstLastPara="1" rIns="0" wrap="square" tIns="0">
              <a:spAutoFit/>
            </a:bodyPr>
            <a:lstStyle/>
            <a:p>
              <a:pPr indent="-342900" lvl="0" marL="964566" marR="62865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could use a key that does not require an electronic algorithm and bit alterations but cleverly uses components in the physical world around you.</a:t>
              </a:r>
              <a:endParaRPr b="0" i="0" sz="2200" u="none" cap="none" strike="noStrike">
                <a:solidFill>
                  <a:srgbClr val="3F3F3F"/>
                </a:solidFill>
                <a:latin typeface="Open Sans"/>
                <a:ea typeface="Open Sans"/>
                <a:cs typeface="Open Sans"/>
                <a:sym typeface="Open Sans"/>
              </a:endParaRPr>
            </a:p>
            <a:p>
              <a:pPr indent="-342900" lvl="0" marL="964566" marR="69850" rtl="0" algn="l">
                <a:lnSpc>
                  <a:spcPct val="115000"/>
                </a:lnSpc>
                <a:spcBef>
                  <a:spcPts val="1000"/>
                </a:spcBef>
                <a:spcAft>
                  <a:spcPts val="100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For instance, the algorithm could be a set of books agreed upon by the sender and receiver. The key in this type of cipher could be a book page, line number, or column count.</a:t>
              </a:r>
              <a:endParaRPr/>
            </a:p>
          </p:txBody>
        </p:sp>
        <p:grpSp>
          <p:nvGrpSpPr>
            <p:cNvPr id="3505" name="Google Shape;3505;p390"/>
            <p:cNvGrpSpPr/>
            <p:nvPr/>
          </p:nvGrpSpPr>
          <p:grpSpPr>
            <a:xfrm>
              <a:off x="10196944" y="2941474"/>
              <a:ext cx="4217529" cy="4217016"/>
              <a:chOff x="10099068" y="2921303"/>
              <a:chExt cx="4217016" cy="4217016"/>
            </a:xfrm>
          </p:grpSpPr>
          <p:sp>
            <p:nvSpPr>
              <p:cNvPr id="3506" name="Google Shape;3506;p390"/>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3507" name="Google Shape;3507;p390"/>
              <p:cNvSpPr/>
              <p:nvPr/>
            </p:nvSpPr>
            <p:spPr>
              <a:xfrm>
                <a:off x="10481712" y="3606060"/>
                <a:ext cx="3451728" cy="2847502"/>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grpSp>
      <p:sp>
        <p:nvSpPr>
          <p:cNvPr id="3508" name="Google Shape;3508;p390"/>
          <p:cNvSpPr/>
          <p:nvPr/>
        </p:nvSpPr>
        <p:spPr>
          <a:xfrm>
            <a:off x="3289300" y="848902"/>
            <a:ext cx="96798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 Confidentiality</a:t>
            </a:r>
            <a:endParaRPr>
              <a:latin typeface="Open Sans"/>
              <a:ea typeface="Open Sans"/>
              <a:cs typeface="Open Sans"/>
              <a:sym typeface="Open Sans"/>
            </a:endParaRPr>
          </a:p>
        </p:txBody>
      </p:sp>
      <p:pic>
        <p:nvPicPr>
          <p:cNvPr id="307" name="Google Shape;307;p38"/>
          <p:cNvPicPr preferRelativeResize="0"/>
          <p:nvPr/>
        </p:nvPicPr>
        <p:blipFill rotWithShape="1">
          <a:blip r:embed="rId3">
            <a:alphaModFix/>
          </a:blip>
          <a:srcRect b="0" l="0" r="0" t="0"/>
          <a:stretch/>
        </p:blipFill>
        <p:spPr>
          <a:xfrm>
            <a:off x="2244500" y="3330247"/>
            <a:ext cx="3650900" cy="3892225"/>
          </a:xfrm>
          <a:prstGeom prst="rect">
            <a:avLst/>
          </a:prstGeom>
          <a:noFill/>
          <a:ln>
            <a:noFill/>
          </a:ln>
        </p:spPr>
      </p:pic>
      <p:pic>
        <p:nvPicPr>
          <p:cNvPr id="308" name="Google Shape;308;p38"/>
          <p:cNvPicPr preferRelativeResize="0"/>
          <p:nvPr/>
        </p:nvPicPr>
        <p:blipFill rotWithShape="1">
          <a:blip r:embed="rId4">
            <a:alphaModFix/>
          </a:blip>
          <a:srcRect b="0" l="0" r="0" t="0"/>
          <a:stretch/>
        </p:blipFill>
        <p:spPr>
          <a:xfrm>
            <a:off x="6302550" y="3330260"/>
            <a:ext cx="3650900" cy="3892217"/>
          </a:xfrm>
          <a:prstGeom prst="rect">
            <a:avLst/>
          </a:prstGeom>
          <a:noFill/>
          <a:ln>
            <a:noFill/>
          </a:ln>
        </p:spPr>
      </p:pic>
      <p:pic>
        <p:nvPicPr>
          <p:cNvPr id="309" name="Google Shape;309;p38"/>
          <p:cNvPicPr preferRelativeResize="0"/>
          <p:nvPr/>
        </p:nvPicPr>
        <p:blipFill rotWithShape="1">
          <a:blip r:embed="rId5">
            <a:alphaModFix/>
          </a:blip>
          <a:srcRect b="0" l="0" r="0" t="0"/>
          <a:stretch/>
        </p:blipFill>
        <p:spPr>
          <a:xfrm>
            <a:off x="10360600" y="3330260"/>
            <a:ext cx="3650900" cy="3892217"/>
          </a:xfrm>
          <a:prstGeom prst="rect">
            <a:avLst/>
          </a:prstGeom>
          <a:noFill/>
          <a:ln>
            <a:noFill/>
          </a:ln>
        </p:spPr>
      </p:pic>
      <p:sp>
        <p:nvSpPr>
          <p:cNvPr id="310" name="Google Shape;310;p38"/>
          <p:cNvSpPr txBox="1"/>
          <p:nvPr/>
        </p:nvSpPr>
        <p:spPr>
          <a:xfrm>
            <a:off x="2621850" y="3484160"/>
            <a:ext cx="28962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Encryption</a:t>
            </a:r>
            <a:endParaRPr/>
          </a:p>
        </p:txBody>
      </p:sp>
      <p:sp>
        <p:nvSpPr>
          <p:cNvPr id="311" name="Google Shape;311;p38"/>
          <p:cNvSpPr txBox="1"/>
          <p:nvPr/>
        </p:nvSpPr>
        <p:spPr>
          <a:xfrm>
            <a:off x="6679900" y="3484160"/>
            <a:ext cx="28962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Access control</a:t>
            </a:r>
            <a:endParaRPr/>
          </a:p>
        </p:txBody>
      </p:sp>
      <p:sp>
        <p:nvSpPr>
          <p:cNvPr id="312" name="Google Shape;312;p38"/>
          <p:cNvSpPr txBox="1"/>
          <p:nvPr/>
        </p:nvSpPr>
        <p:spPr>
          <a:xfrm>
            <a:off x="10737950" y="3366930"/>
            <a:ext cx="2896200" cy="96331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Administrative policies</a:t>
            </a:r>
            <a:endParaRPr/>
          </a:p>
        </p:txBody>
      </p:sp>
      <p:sp>
        <p:nvSpPr>
          <p:cNvPr id="313" name="Google Shape;313;p38"/>
          <p:cNvSpPr txBox="1"/>
          <p:nvPr/>
        </p:nvSpPr>
        <p:spPr>
          <a:xfrm>
            <a:off x="2621850" y="4638623"/>
            <a:ext cx="2896200" cy="1302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Converts information to an unreadable format</a:t>
            </a:r>
            <a:endParaRPr b="0" i="0" sz="2200" u="none" cap="none" strike="noStrike">
              <a:solidFill>
                <a:srgbClr val="3F3F3F"/>
              </a:solidFill>
              <a:latin typeface="Open Sans"/>
              <a:ea typeface="Open Sans"/>
              <a:cs typeface="Open Sans"/>
              <a:sym typeface="Open Sans"/>
            </a:endParaRPr>
          </a:p>
        </p:txBody>
      </p:sp>
      <p:sp>
        <p:nvSpPr>
          <p:cNvPr id="314" name="Google Shape;314;p38"/>
          <p:cNvSpPr txBox="1"/>
          <p:nvPr/>
        </p:nvSpPr>
        <p:spPr>
          <a:xfrm>
            <a:off x="6679900" y="4638622"/>
            <a:ext cx="2896200" cy="208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Prevents users from accessing confidential information without permission</a:t>
            </a:r>
            <a:endParaRPr b="0" i="0" sz="2200" u="none" cap="none" strike="noStrike">
              <a:solidFill>
                <a:srgbClr val="3F3F3F"/>
              </a:solidFill>
              <a:latin typeface="Open Sans"/>
              <a:ea typeface="Open Sans"/>
              <a:cs typeface="Open Sans"/>
              <a:sym typeface="Open Sans"/>
            </a:endParaRPr>
          </a:p>
        </p:txBody>
      </p:sp>
      <p:sp>
        <p:nvSpPr>
          <p:cNvPr id="315" name="Google Shape;315;p38"/>
          <p:cNvSpPr txBox="1"/>
          <p:nvPr/>
        </p:nvSpPr>
        <p:spPr>
          <a:xfrm>
            <a:off x="10737950" y="4625210"/>
            <a:ext cx="2896200" cy="208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Confidentiality policy and non-disclosure agreement (NDA) act as deterrent control</a:t>
            </a:r>
            <a:endParaRPr b="0" i="0" sz="2200" u="none" cap="none" strike="noStrike">
              <a:solidFill>
                <a:srgbClr val="3F3F3F"/>
              </a:solidFill>
              <a:latin typeface="Open Sans"/>
              <a:ea typeface="Open Sans"/>
              <a:cs typeface="Open Sans"/>
              <a:sym typeface="Open Sans"/>
            </a:endParaRPr>
          </a:p>
        </p:txBody>
      </p:sp>
      <p:sp>
        <p:nvSpPr>
          <p:cNvPr id="316" name="Google Shape;316;p38"/>
          <p:cNvSpPr/>
          <p:nvPr/>
        </p:nvSpPr>
        <p:spPr>
          <a:xfrm>
            <a:off x="3350650" y="1596375"/>
            <a:ext cx="9554700" cy="8283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The following are some countermeasures to ensure confidentiality:</a:t>
            </a:r>
            <a:endParaRPr b="0" i="0" sz="2200" u="none" cap="none" strike="noStrike">
              <a:solidFill>
                <a:srgbClr val="3F3F3F"/>
              </a:solidFill>
              <a:latin typeface="Open Sans"/>
              <a:ea typeface="Open Sans"/>
              <a:cs typeface="Open Sans"/>
              <a:sym typeface="Open Sans"/>
            </a:endParaRPr>
          </a:p>
        </p:txBody>
      </p:sp>
      <p:sp>
        <p:nvSpPr>
          <p:cNvPr id="317" name="Google Shape;317;p38"/>
          <p:cNvSpPr/>
          <p:nvPr/>
        </p:nvSpPr>
        <p:spPr>
          <a:xfrm>
            <a:off x="5359400" y="816352"/>
            <a:ext cx="554442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2" name="Shape 3512"/>
        <p:cNvGrpSpPr/>
        <p:nvPr/>
      </p:nvGrpSpPr>
      <p:grpSpPr>
        <a:xfrm>
          <a:off x="0" y="0"/>
          <a:ext cx="0" cy="0"/>
          <a:chOff x="0" y="0"/>
          <a:chExt cx="0" cy="0"/>
        </a:xfrm>
      </p:grpSpPr>
      <p:sp>
        <p:nvSpPr>
          <p:cNvPr id="3513" name="Google Shape;3513;p391"/>
          <p:cNvSpPr txBox="1"/>
          <p:nvPr>
            <p:ph type="title"/>
          </p:nvPr>
        </p:nvSpPr>
        <p:spPr>
          <a:xfrm>
            <a:off x="-10160" y="242578"/>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Cryptography Methods: Running Key Cipher</a:t>
            </a:r>
            <a:endParaRPr/>
          </a:p>
        </p:txBody>
      </p:sp>
      <p:grpSp>
        <p:nvGrpSpPr>
          <p:cNvPr id="3514" name="Google Shape;3514;p391"/>
          <p:cNvGrpSpPr/>
          <p:nvPr/>
        </p:nvGrpSpPr>
        <p:grpSpPr>
          <a:xfrm>
            <a:off x="1271513" y="2583626"/>
            <a:ext cx="13444611" cy="4933376"/>
            <a:chOff x="1174890" y="2600632"/>
            <a:chExt cx="13442809" cy="4932715"/>
          </a:xfrm>
        </p:grpSpPr>
        <p:sp>
          <p:nvSpPr>
            <p:cNvPr id="3515" name="Google Shape;3515;p391"/>
            <p:cNvSpPr/>
            <p:nvPr/>
          </p:nvSpPr>
          <p:spPr>
            <a:xfrm>
              <a:off x="1468307" y="2600632"/>
              <a:ext cx="13149392" cy="493271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3516" name="Google Shape;3516;p391"/>
            <p:cNvSpPr txBox="1"/>
            <p:nvPr/>
          </p:nvSpPr>
          <p:spPr>
            <a:xfrm>
              <a:off x="1174890" y="3248492"/>
              <a:ext cx="8104200" cy="2720380"/>
            </a:xfrm>
            <a:prstGeom prst="rect">
              <a:avLst/>
            </a:prstGeom>
            <a:noFill/>
            <a:ln>
              <a:noFill/>
            </a:ln>
          </p:spPr>
          <p:txBody>
            <a:bodyPr anchorCtr="0" anchor="t" bIns="0" lIns="0" spcFirstLastPara="1" rIns="0" wrap="square" tIns="0">
              <a:spAutoFit/>
            </a:bodyPr>
            <a:lstStyle/>
            <a:p>
              <a:pPr indent="-343534" lvl="0" marL="965200" marR="149225"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For example, you get a message from your super-secret spy buddy, and the message reads </a:t>
              </a:r>
              <a:r>
                <a:rPr b="1" i="0" lang="en-US" sz="2200" u="none" cap="none" strike="noStrike">
                  <a:solidFill>
                    <a:srgbClr val="3F3F3F"/>
                  </a:solidFill>
                  <a:latin typeface="Open Sans"/>
                  <a:ea typeface="Open Sans"/>
                  <a:cs typeface="Open Sans"/>
                  <a:sym typeface="Open Sans"/>
                </a:rPr>
                <a:t>CRYPTOGRAPHY</a:t>
              </a:r>
              <a:r>
                <a:rPr b="0" i="0" lang="en-US" sz="2200" u="none" cap="none" strike="noStrike">
                  <a:solidFill>
                    <a:srgbClr val="3F3F3F"/>
                  </a:solidFill>
                  <a:latin typeface="Open Sans"/>
                  <a:ea typeface="Open Sans"/>
                  <a:cs typeface="Open Sans"/>
                  <a:sym typeface="Open Sans"/>
                </a:rPr>
                <a:t> </a:t>
              </a:r>
              <a:r>
                <a:rPr b="1" i="0" lang="en-US" sz="2200" u="none" cap="none" strike="noStrike">
                  <a:solidFill>
                    <a:srgbClr val="3F3F3F"/>
                  </a:solidFill>
                  <a:latin typeface="Open Sans"/>
                  <a:ea typeface="Open Sans"/>
                  <a:cs typeface="Open Sans"/>
                  <a:sym typeface="Open Sans"/>
                </a:rPr>
                <a:t>149l6c7.299l3c7.911l5c8</a:t>
              </a:r>
              <a:r>
                <a:rPr b="0" i="0" lang="en-US" sz="2200" u="none" cap="none" strike="noStrike">
                  <a:solidFill>
                    <a:srgbClr val="3F3F3F"/>
                  </a:solidFill>
                  <a:latin typeface="Open Sans"/>
                  <a:ea typeface="Open Sans"/>
                  <a:cs typeface="Open Sans"/>
                  <a:sym typeface="Open Sans"/>
                </a:rPr>
                <a:t>.</a:t>
              </a:r>
              <a:endParaRPr b="0" i="0" sz="2200" u="none" cap="none" strike="noStrike">
                <a:solidFill>
                  <a:srgbClr val="3F3F3F"/>
                </a:solidFill>
                <a:latin typeface="Open Sans"/>
                <a:ea typeface="Open Sans"/>
                <a:cs typeface="Open Sans"/>
                <a:sym typeface="Open Sans"/>
              </a:endParaRPr>
            </a:p>
            <a:p>
              <a:pPr indent="-343533" lvl="0" marL="965200" marR="149225" rtl="0" algn="l">
                <a:lnSpc>
                  <a:spcPct val="115000"/>
                </a:lnSpc>
                <a:spcBef>
                  <a:spcPts val="1000"/>
                </a:spcBef>
                <a:spcAft>
                  <a:spcPts val="100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This could mean for you to look at the 1st book in your predetermined series of books, the 49th page, the 6th line down the page, and the 7</a:t>
              </a:r>
              <a:r>
                <a:rPr b="0" baseline="30000" i="0" lang="en-US" sz="2200" u="none" cap="none" strike="noStrike">
                  <a:solidFill>
                    <a:srgbClr val="3F3F3F"/>
                  </a:solidFill>
                  <a:latin typeface="Open Sans"/>
                  <a:ea typeface="Open Sans"/>
                  <a:cs typeface="Open Sans"/>
                  <a:sym typeface="Open Sans"/>
                </a:rPr>
                <a:t>th</a:t>
              </a:r>
              <a:r>
                <a:rPr b="0" i="0" lang="en-US" sz="2200" u="none" cap="none" strike="noStrike">
                  <a:solidFill>
                    <a:srgbClr val="3F3F3F"/>
                  </a:solidFill>
                  <a:latin typeface="Open Sans"/>
                  <a:ea typeface="Open Sans"/>
                  <a:cs typeface="Open Sans"/>
                  <a:sym typeface="Open Sans"/>
                </a:rPr>
                <a:t> column.</a:t>
              </a:r>
              <a:endParaRPr/>
            </a:p>
          </p:txBody>
        </p:sp>
        <p:grpSp>
          <p:nvGrpSpPr>
            <p:cNvPr id="3517" name="Google Shape;3517;p391"/>
            <p:cNvGrpSpPr/>
            <p:nvPr/>
          </p:nvGrpSpPr>
          <p:grpSpPr>
            <a:xfrm>
              <a:off x="10099068" y="2958481"/>
              <a:ext cx="4217016" cy="4217016"/>
              <a:chOff x="10099068" y="2921303"/>
              <a:chExt cx="4217016" cy="4217016"/>
            </a:xfrm>
          </p:grpSpPr>
          <p:sp>
            <p:nvSpPr>
              <p:cNvPr id="3518" name="Google Shape;3518;p391"/>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pic>
            <p:nvPicPr>
              <p:cNvPr id="3519" name="Google Shape;3519;p391"/>
              <p:cNvPicPr preferRelativeResize="0"/>
              <p:nvPr/>
            </p:nvPicPr>
            <p:blipFill rotWithShape="1">
              <a:blip r:embed="rId3">
                <a:alphaModFix/>
              </a:blip>
              <a:srcRect b="0" l="0" r="0" t="0"/>
              <a:stretch/>
            </p:blipFill>
            <p:spPr>
              <a:xfrm>
                <a:off x="10855810" y="3152359"/>
                <a:ext cx="2703532" cy="3754905"/>
              </a:xfrm>
              <a:prstGeom prst="roundRect">
                <a:avLst>
                  <a:gd fmla="val 3898" name="adj"/>
                </a:avLst>
              </a:prstGeom>
              <a:noFill/>
              <a:ln>
                <a:noFill/>
              </a:ln>
            </p:spPr>
          </p:pic>
        </p:grpSp>
      </p:grpSp>
      <p:sp>
        <p:nvSpPr>
          <p:cNvPr id="3520" name="Google Shape;3520;p391"/>
          <p:cNvSpPr/>
          <p:nvPr/>
        </p:nvSpPr>
        <p:spPr>
          <a:xfrm>
            <a:off x="3289300" y="829024"/>
            <a:ext cx="96798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392"/>
          <p:cNvSpPr txBox="1"/>
          <p:nvPr>
            <p:ph type="title"/>
          </p:nvPr>
        </p:nvSpPr>
        <p:spPr>
          <a:xfrm>
            <a:off x="-10160" y="262456"/>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Cryptography Methods: Concealment or Null Cipher</a:t>
            </a:r>
            <a:endParaRPr/>
          </a:p>
        </p:txBody>
      </p:sp>
      <p:grpSp>
        <p:nvGrpSpPr>
          <p:cNvPr id="3526" name="Google Shape;3526;p392"/>
          <p:cNvGrpSpPr/>
          <p:nvPr/>
        </p:nvGrpSpPr>
        <p:grpSpPr>
          <a:xfrm>
            <a:off x="1553304" y="2583627"/>
            <a:ext cx="13149392" cy="4932715"/>
            <a:chOff x="1468307" y="2600632"/>
            <a:chExt cx="13149392" cy="4932715"/>
          </a:xfrm>
        </p:grpSpPr>
        <p:sp>
          <p:nvSpPr>
            <p:cNvPr id="3527" name="Google Shape;3527;p392"/>
            <p:cNvSpPr/>
            <p:nvPr/>
          </p:nvSpPr>
          <p:spPr>
            <a:xfrm>
              <a:off x="1468307" y="2600632"/>
              <a:ext cx="13149392" cy="493271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3528" name="Google Shape;3528;p392"/>
            <p:cNvSpPr txBox="1"/>
            <p:nvPr/>
          </p:nvSpPr>
          <p:spPr>
            <a:xfrm>
              <a:off x="1814508" y="2925698"/>
              <a:ext cx="7444200" cy="4282583"/>
            </a:xfrm>
            <a:prstGeom prst="rect">
              <a:avLst/>
            </a:prstGeom>
            <a:noFill/>
            <a:ln>
              <a:noFill/>
            </a:ln>
          </p:spPr>
          <p:txBody>
            <a:bodyPr anchorCtr="0" anchor="t" bIns="0" lIns="0" spcFirstLastPara="1" rIns="0" wrap="square" tIns="0">
              <a:spAutoFit/>
            </a:bodyPr>
            <a:lstStyle/>
            <a:p>
              <a:pPr indent="-342900" lvl="0" marL="342900" marR="0" rtl="0" algn="l">
                <a:lnSpc>
                  <a:spcPct val="114000"/>
                </a:lnSpc>
                <a:spcBef>
                  <a:spcPts val="11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concealment cipher is a message within a message. If your super-secret spy buddy and you decide the key value is every third word, then when you get a message from him, you will pick out every third word and write it down.</a:t>
              </a:r>
              <a:endParaRPr/>
            </a:p>
            <a:p>
              <a:pPr indent="-342900" lvl="0" marL="342900" marR="0" rtl="0" algn="l">
                <a:lnSpc>
                  <a:spcPct val="114000"/>
                </a:lnSpc>
                <a:spcBef>
                  <a:spcPts val="11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 Suppose he sends you a message that reads, </a:t>
              </a:r>
              <a:r>
                <a:rPr b="1" i="0" lang="en-US" sz="2200" u="none" cap="none" strike="noStrike">
                  <a:solidFill>
                    <a:srgbClr val="3F3F3F"/>
                  </a:solidFill>
                  <a:latin typeface="Open Sans"/>
                  <a:ea typeface="Open Sans"/>
                  <a:cs typeface="Open Sans"/>
                  <a:sym typeface="Open Sans"/>
                </a:rPr>
                <a:t>The saying, The time is right is not cow language, so is now a dead subject</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11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Because your key is every third word, you produce </a:t>
              </a:r>
              <a:r>
                <a:rPr b="1" i="0" lang="en-US" sz="2200" u="none" cap="none" strike="noStrike">
                  <a:solidFill>
                    <a:srgbClr val="3F3F3F"/>
                  </a:solidFill>
                  <a:latin typeface="Open Sans"/>
                  <a:ea typeface="Open Sans"/>
                  <a:cs typeface="Open Sans"/>
                  <a:sym typeface="Open Sans"/>
                </a:rPr>
                <a:t>The right cow is dead</a:t>
              </a:r>
              <a:endParaRPr b="0" i="0" sz="2200" u="none" cap="none" strike="noStrike">
                <a:solidFill>
                  <a:srgbClr val="3F3F3F"/>
                </a:solidFill>
                <a:latin typeface="Open Sans"/>
                <a:ea typeface="Open Sans"/>
                <a:cs typeface="Open Sans"/>
                <a:sym typeface="Open Sans"/>
              </a:endParaRPr>
            </a:p>
          </p:txBody>
        </p:sp>
        <p:grpSp>
          <p:nvGrpSpPr>
            <p:cNvPr id="3529" name="Google Shape;3529;p392"/>
            <p:cNvGrpSpPr/>
            <p:nvPr/>
          </p:nvGrpSpPr>
          <p:grpSpPr>
            <a:xfrm>
              <a:off x="10099068" y="2958481"/>
              <a:ext cx="4217016" cy="4217016"/>
              <a:chOff x="10099068" y="2921303"/>
              <a:chExt cx="4217016" cy="4217016"/>
            </a:xfrm>
          </p:grpSpPr>
          <p:sp>
            <p:nvSpPr>
              <p:cNvPr id="3530" name="Google Shape;3530;p392"/>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3531" name="Google Shape;3531;p392"/>
              <p:cNvSpPr/>
              <p:nvPr/>
            </p:nvSpPr>
            <p:spPr>
              <a:xfrm>
                <a:off x="10466730" y="3593701"/>
                <a:ext cx="3481693" cy="287222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grpSp>
      <p:sp>
        <p:nvSpPr>
          <p:cNvPr id="3532" name="Google Shape;3532;p392"/>
          <p:cNvSpPr/>
          <p:nvPr/>
        </p:nvSpPr>
        <p:spPr>
          <a:xfrm>
            <a:off x="2400300" y="848902"/>
            <a:ext cx="114657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393"/>
          <p:cNvSpPr txBox="1"/>
          <p:nvPr>
            <p:ph type="title"/>
          </p:nvPr>
        </p:nvSpPr>
        <p:spPr>
          <a:xfrm>
            <a:off x="-10160" y="324802"/>
            <a:ext cx="16276320" cy="687244"/>
          </a:xfrm>
          <a:prstGeom prst="rect">
            <a:avLst/>
          </a:prstGeom>
          <a:noFill/>
          <a:ln>
            <a:noFill/>
          </a:ln>
        </p:spPr>
        <p:txBody>
          <a:bodyPr anchorCtr="0" anchor="ctr" bIns="45700" lIns="91425" spcFirstLastPara="1" rIns="91425" wrap="square" tIns="45700">
            <a:normAutofit/>
          </a:bodyPr>
          <a:lstStyle/>
          <a:p>
            <a:pPr indent="11937" lvl="0" marL="0" rtl="0" algn="ctr">
              <a:lnSpc>
                <a:spcPct val="90000"/>
              </a:lnSpc>
              <a:spcBef>
                <a:spcPts val="0"/>
              </a:spcBef>
              <a:spcAft>
                <a:spcPts val="0"/>
              </a:spcAft>
              <a:buSzPts val="4400"/>
              <a:buNone/>
            </a:pPr>
            <a:r>
              <a:rPr lang="en-US" sz="3008">
                <a:solidFill>
                  <a:srgbClr val="3F3F3F"/>
                </a:solidFill>
                <a:latin typeface="Open Sans"/>
                <a:ea typeface="Open Sans"/>
                <a:cs typeface="Open Sans"/>
                <a:sym typeface="Open Sans"/>
              </a:rPr>
              <a:t>XOR Function</a:t>
            </a:r>
            <a:endParaRPr>
              <a:solidFill>
                <a:srgbClr val="3F3F3F"/>
              </a:solidFill>
              <a:latin typeface="Open Sans"/>
              <a:ea typeface="Open Sans"/>
              <a:cs typeface="Open Sans"/>
              <a:sym typeface="Open Sans"/>
            </a:endParaRPr>
          </a:p>
        </p:txBody>
      </p:sp>
      <p:sp>
        <p:nvSpPr>
          <p:cNvPr id="3538" name="Google Shape;3538;p393"/>
          <p:cNvSpPr/>
          <p:nvPr/>
        </p:nvSpPr>
        <p:spPr>
          <a:xfrm>
            <a:off x="2766142" y="1606005"/>
            <a:ext cx="10723716" cy="457176"/>
          </a:xfrm>
          <a:prstGeom prst="rect">
            <a:avLst/>
          </a:prstGeom>
          <a:noFill/>
          <a:ln>
            <a:noFill/>
          </a:ln>
        </p:spPr>
        <p:txBody>
          <a:bodyPr anchorCtr="0" anchor="ctr" bIns="45700" lIns="91425" spcFirstLastPara="1" rIns="91425" wrap="square" tIns="45700">
            <a:spAutoFit/>
          </a:bodyPr>
          <a:lstStyle/>
          <a:p>
            <a:pPr indent="0" lvl="0" marL="88900" marR="172085"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XOR function returns a true value when only one of the input values is true.</a:t>
            </a:r>
            <a:endParaRPr/>
          </a:p>
        </p:txBody>
      </p:sp>
      <p:sp>
        <p:nvSpPr>
          <p:cNvPr id="3539" name="Google Shape;3539;p393"/>
          <p:cNvSpPr/>
          <p:nvPr/>
        </p:nvSpPr>
        <p:spPr>
          <a:xfrm>
            <a:off x="2272071" y="7368712"/>
            <a:ext cx="11711858" cy="457176"/>
          </a:xfrm>
          <a:prstGeom prst="rect">
            <a:avLst/>
          </a:prstGeom>
          <a:noFill/>
          <a:ln>
            <a:noFill/>
          </a:ln>
        </p:spPr>
        <p:txBody>
          <a:bodyPr anchorCtr="0" anchor="ctr" bIns="45700" lIns="91425" spcFirstLastPara="1" rIns="91425" wrap="square" tIns="45700">
            <a:spAutoFit/>
          </a:bodyPr>
          <a:lstStyle/>
          <a:p>
            <a:pPr indent="0" lvl="0" marL="88900" marR="172085"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If both values are false or both values are true, the output of the XOR function is false.</a:t>
            </a:r>
            <a:endParaRPr/>
          </a:p>
        </p:txBody>
      </p:sp>
      <p:graphicFrame>
        <p:nvGraphicFramePr>
          <p:cNvPr id="3540" name="Google Shape;3540;p393"/>
          <p:cNvGraphicFramePr/>
          <p:nvPr/>
        </p:nvGraphicFramePr>
        <p:xfrm>
          <a:off x="5265736" y="2852470"/>
          <a:ext cx="3000000" cy="3000000"/>
        </p:xfrm>
        <a:graphic>
          <a:graphicData uri="http://schemas.openxmlformats.org/drawingml/2006/table">
            <a:tbl>
              <a:tblPr>
                <a:noFill/>
                <a:tableStyleId>{436F4C31-F3C4-4819-9751-A1D41B19AAD6}</a:tableStyleId>
              </a:tblPr>
              <a:tblGrid>
                <a:gridCol w="1908625"/>
                <a:gridCol w="1986625"/>
                <a:gridCol w="1829275"/>
              </a:tblGrid>
              <a:tr h="687800">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SemiBold"/>
                          <a:ea typeface="Open Sans SemiBold"/>
                          <a:cs typeface="Open Sans SemiBold"/>
                          <a:sym typeface="Open Sans SemiBold"/>
                        </a:rPr>
                        <a:t>A</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SemiBold"/>
                          <a:ea typeface="Open Sans SemiBold"/>
                          <a:cs typeface="Open Sans SemiBold"/>
                          <a:sym typeface="Open Sans SemiBold"/>
                        </a:rPr>
                        <a:t>B</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SemiBold"/>
                          <a:ea typeface="Open Sans SemiBold"/>
                          <a:cs typeface="Open Sans SemiBold"/>
                          <a:sym typeface="Open Sans SemiBold"/>
                        </a:rPr>
                        <a:t>XOR</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r>
              <a:tr h="6878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6878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6878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6878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bl>
          </a:graphicData>
        </a:graphic>
      </p:graphicFrame>
      <p:sp>
        <p:nvSpPr>
          <p:cNvPr id="3541" name="Google Shape;3541;p393"/>
          <p:cNvSpPr/>
          <p:nvPr/>
        </p:nvSpPr>
        <p:spPr>
          <a:xfrm>
            <a:off x="6515100" y="925504"/>
            <a:ext cx="3236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sp>
        <p:nvSpPr>
          <p:cNvPr id="3546" name="Google Shape;3546;p394"/>
          <p:cNvSpPr txBox="1"/>
          <p:nvPr>
            <p:ph type="title"/>
          </p:nvPr>
        </p:nvSpPr>
        <p:spPr>
          <a:xfrm>
            <a:off x="-10160" y="324802"/>
            <a:ext cx="16276320" cy="687244"/>
          </a:xfrm>
          <a:prstGeom prst="rect">
            <a:avLst/>
          </a:prstGeom>
          <a:noFill/>
          <a:ln>
            <a:noFill/>
          </a:ln>
        </p:spPr>
        <p:txBody>
          <a:bodyPr anchorCtr="0" anchor="ctr" bIns="45700" lIns="91425" spcFirstLastPara="1" rIns="91425" wrap="square" tIns="45700">
            <a:normAutofit/>
          </a:bodyPr>
          <a:lstStyle/>
          <a:p>
            <a:pPr indent="11937" lvl="0" marL="0" rtl="0" algn="ctr">
              <a:lnSpc>
                <a:spcPct val="90000"/>
              </a:lnSpc>
              <a:spcBef>
                <a:spcPts val="0"/>
              </a:spcBef>
              <a:spcAft>
                <a:spcPts val="0"/>
              </a:spcAft>
              <a:buSzPts val="4400"/>
              <a:buNone/>
            </a:pPr>
            <a:r>
              <a:rPr lang="en-US" sz="3008">
                <a:solidFill>
                  <a:srgbClr val="3F3F3F"/>
                </a:solidFill>
                <a:latin typeface="Open Sans"/>
                <a:ea typeface="Open Sans"/>
                <a:cs typeface="Open Sans"/>
                <a:sym typeface="Open Sans"/>
              </a:rPr>
              <a:t>MOD Function</a:t>
            </a:r>
            <a:endParaRPr>
              <a:solidFill>
                <a:srgbClr val="3F3F3F"/>
              </a:solidFill>
              <a:latin typeface="Open Sans"/>
              <a:ea typeface="Open Sans"/>
              <a:cs typeface="Open Sans"/>
              <a:sym typeface="Open Sans"/>
            </a:endParaRPr>
          </a:p>
        </p:txBody>
      </p:sp>
      <p:sp>
        <p:nvSpPr>
          <p:cNvPr id="3547" name="Google Shape;3547;p394"/>
          <p:cNvSpPr txBox="1"/>
          <p:nvPr/>
        </p:nvSpPr>
        <p:spPr>
          <a:xfrm>
            <a:off x="2735118" y="7453038"/>
            <a:ext cx="10785764" cy="389337"/>
          </a:xfrm>
          <a:prstGeom prst="rect">
            <a:avLst/>
          </a:prstGeom>
          <a:noFill/>
          <a:ln>
            <a:noFill/>
          </a:ln>
        </p:spPr>
        <p:txBody>
          <a:bodyPr anchorCtr="0" anchor="ctr" bIns="0" lIns="0" spcFirstLastPara="1" rIns="0" wrap="square" tIns="0">
            <a:spAutoFit/>
          </a:bodyPr>
          <a:lstStyle/>
          <a:p>
            <a:pPr indent="0" lvl="0" marL="88900" marR="227329"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modulo function is just as important to cryptography as logical operations.</a:t>
            </a:r>
            <a:endParaRPr/>
          </a:p>
        </p:txBody>
      </p:sp>
      <p:sp>
        <p:nvSpPr>
          <p:cNvPr id="3548" name="Google Shape;3548;p394"/>
          <p:cNvSpPr/>
          <p:nvPr/>
        </p:nvSpPr>
        <p:spPr>
          <a:xfrm>
            <a:off x="2090882" y="1596126"/>
            <a:ext cx="12074236" cy="846514"/>
          </a:xfrm>
          <a:prstGeom prst="rect">
            <a:avLst/>
          </a:prstGeom>
          <a:noFill/>
          <a:ln>
            <a:noFill/>
          </a:ln>
        </p:spPr>
        <p:txBody>
          <a:bodyPr anchorCtr="0" anchor="ctr" bIns="45700" lIns="91425" spcFirstLastPara="1" rIns="91425" wrap="square" tIns="45700">
            <a:spAutoFit/>
          </a:bodyPr>
          <a:lstStyle/>
          <a:p>
            <a:pPr indent="0" lvl="0" marL="88900" marR="172085"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modulo function is quite simply the remainder value after a division operation is performed.</a:t>
            </a:r>
            <a:endParaRPr/>
          </a:p>
        </p:txBody>
      </p:sp>
      <p:graphicFrame>
        <p:nvGraphicFramePr>
          <p:cNvPr id="3549" name="Google Shape;3549;p394"/>
          <p:cNvGraphicFramePr/>
          <p:nvPr/>
        </p:nvGraphicFramePr>
        <p:xfrm>
          <a:off x="4713717" y="3079940"/>
          <a:ext cx="3000000" cy="3000000"/>
        </p:xfrm>
        <a:graphic>
          <a:graphicData uri="http://schemas.openxmlformats.org/drawingml/2006/table">
            <a:tbl>
              <a:tblPr>
                <a:noFill/>
                <a:tableStyleId>{436F4C31-F3C4-4819-9751-A1D41B19AAD6}</a:tableStyleId>
              </a:tblPr>
              <a:tblGrid>
                <a:gridCol w="2007750"/>
                <a:gridCol w="2194700"/>
                <a:gridCol w="2626125"/>
              </a:tblGrid>
              <a:tr h="594325">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SemiBold"/>
                          <a:ea typeface="Open Sans SemiBold"/>
                          <a:cs typeface="Open Sans SemiBold"/>
                          <a:sym typeface="Open Sans SemiBold"/>
                        </a:rPr>
                        <a:t>Number</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SemiBold"/>
                          <a:ea typeface="Open Sans SemiBold"/>
                          <a:cs typeface="Open Sans SemiBold"/>
                          <a:sym typeface="Open Sans SemiBold"/>
                        </a:rPr>
                        <a:t>Divisor</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SemiBold"/>
                          <a:ea typeface="Open Sans SemiBold"/>
                          <a:cs typeface="Open Sans SemiBold"/>
                          <a:sym typeface="Open Sans SemiBold"/>
                        </a:rPr>
                        <a:t>MOD Function</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r>
              <a:tr h="594325">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15</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4</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3</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4B081"/>
                    </a:solidFill>
                  </a:tcPr>
                </a:tc>
              </a:tr>
              <a:tr h="594325">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2</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594325">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7</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3</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594325">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90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10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0</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594325">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77</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8</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5</a:t>
                      </a:r>
                      <a:endParaRPr/>
                    </a:p>
                  </a:txBody>
                  <a:tcPr marT="45725" marB="45725" marR="91450" marL="91450">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r>
            </a:tbl>
          </a:graphicData>
        </a:graphic>
      </p:graphicFrame>
      <p:sp>
        <p:nvSpPr>
          <p:cNvPr id="3550" name="Google Shape;3550;p394"/>
          <p:cNvSpPr/>
          <p:nvPr/>
        </p:nvSpPr>
        <p:spPr>
          <a:xfrm>
            <a:off x="6426200" y="925504"/>
            <a:ext cx="34052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4" name="Shape 3554"/>
        <p:cNvGrpSpPr/>
        <p:nvPr/>
      </p:nvGrpSpPr>
      <p:grpSpPr>
        <a:xfrm>
          <a:off x="0" y="0"/>
          <a:ext cx="0" cy="0"/>
          <a:chOff x="0" y="0"/>
          <a:chExt cx="0" cy="0"/>
        </a:xfrm>
      </p:grpSpPr>
      <p:sp>
        <p:nvSpPr>
          <p:cNvPr id="3555" name="Google Shape;3555;p395"/>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Initialization Vector (IV)</a:t>
            </a:r>
            <a:endParaRPr/>
          </a:p>
        </p:txBody>
      </p:sp>
      <p:sp>
        <p:nvSpPr>
          <p:cNvPr id="3556" name="Google Shape;3556;p395"/>
          <p:cNvSpPr txBox="1"/>
          <p:nvPr/>
        </p:nvSpPr>
        <p:spPr>
          <a:xfrm>
            <a:off x="1570566" y="1464733"/>
            <a:ext cx="13110634" cy="3471015"/>
          </a:xfrm>
          <a:prstGeom prst="rect">
            <a:avLst/>
          </a:prstGeom>
          <a:noFill/>
          <a:ln>
            <a:noFill/>
          </a:ln>
        </p:spPr>
        <p:txBody>
          <a:bodyPr anchorCtr="0" anchor="t" bIns="0" lIns="0" spcFirstLastPara="1" rIns="0" wrap="square" tIns="0">
            <a:spAutoFit/>
          </a:bodyPr>
          <a:lstStyle/>
          <a:p>
            <a:pPr indent="-342900" lvl="0" marL="342900" marR="508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Random values are used with algorithms to ensure patterns are not created during the encryption process.</a:t>
            </a:r>
            <a:endParaRPr/>
          </a:p>
          <a:p>
            <a:pPr indent="-342900" lvl="0" marL="342900" marR="73025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They are used with keys and need to be encrypted when being sent to the destination.</a:t>
            </a:r>
            <a:endParaRPr/>
          </a:p>
          <a:p>
            <a:pPr indent="-342900" lvl="0" marL="342900" marR="431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If IVs are not used, then two identical plaintext values encrypted with the same key will create the same ciphertext.</a:t>
            </a:r>
            <a:endParaRPr/>
          </a:p>
          <a:p>
            <a:pPr indent="-342900" lvl="0" marL="342900" marR="7620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IV and the key are both used by the algorithm to provide more randomness to the encryption process.</a:t>
            </a:r>
            <a:endParaRPr/>
          </a:p>
        </p:txBody>
      </p:sp>
      <p:pic>
        <p:nvPicPr>
          <p:cNvPr descr="Diagram&#10;&#10;Description automatically generated" id="3557" name="Google Shape;3557;p395"/>
          <p:cNvPicPr preferRelativeResize="0"/>
          <p:nvPr/>
        </p:nvPicPr>
        <p:blipFill rotWithShape="1">
          <a:blip r:embed="rId3">
            <a:alphaModFix/>
          </a:blip>
          <a:srcRect b="0" l="0" r="0" t="0"/>
          <a:stretch/>
        </p:blipFill>
        <p:spPr>
          <a:xfrm>
            <a:off x="3839441" y="5115088"/>
            <a:ext cx="8577119" cy="3165612"/>
          </a:xfrm>
          <a:prstGeom prst="rect">
            <a:avLst/>
          </a:prstGeom>
          <a:noFill/>
          <a:ln cap="flat" cmpd="sng" w="9525">
            <a:solidFill>
              <a:srgbClr val="3F3F3F"/>
            </a:solidFill>
            <a:prstDash val="solid"/>
            <a:round/>
            <a:headEnd len="sm" w="sm" type="none"/>
            <a:tailEnd len="sm" w="sm" type="none"/>
          </a:ln>
        </p:spPr>
      </p:pic>
      <p:sp>
        <p:nvSpPr>
          <p:cNvPr id="3558" name="Google Shape;3558;p395"/>
          <p:cNvSpPr/>
          <p:nvPr/>
        </p:nvSpPr>
        <p:spPr>
          <a:xfrm>
            <a:off x="5511800" y="890466"/>
            <a:ext cx="5236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sp>
        <p:nvSpPr>
          <p:cNvPr id="3563" name="Google Shape;3563;p396"/>
          <p:cNvSpPr txBox="1"/>
          <p:nvPr>
            <p:ph idx="1" type="body"/>
          </p:nvPr>
        </p:nvSpPr>
        <p:spPr>
          <a:xfrm>
            <a:off x="0" y="4047068"/>
            <a:ext cx="162560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Steganography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7" name="Shape 3567"/>
        <p:cNvGrpSpPr/>
        <p:nvPr/>
      </p:nvGrpSpPr>
      <p:grpSpPr>
        <a:xfrm>
          <a:off x="0" y="0"/>
          <a:ext cx="0" cy="0"/>
          <a:chOff x="0" y="0"/>
          <a:chExt cx="0" cy="0"/>
        </a:xfrm>
      </p:grpSpPr>
      <p:sp>
        <p:nvSpPr>
          <p:cNvPr id="3568" name="Google Shape;3568;p397"/>
          <p:cNvSpPr txBox="1"/>
          <p:nvPr>
            <p:ph type="title"/>
          </p:nvPr>
        </p:nvSpPr>
        <p:spPr>
          <a:xfrm>
            <a:off x="-10160" y="241674"/>
            <a:ext cx="16276320" cy="687244"/>
          </a:xfrm>
          <a:prstGeom prst="rect">
            <a:avLst/>
          </a:prstGeom>
          <a:noFill/>
          <a:ln>
            <a:noFill/>
          </a:ln>
        </p:spPr>
        <p:txBody>
          <a:bodyPr anchorCtr="0" anchor="ctr" bIns="45700" lIns="91425" spcFirstLastPara="1" rIns="91425" wrap="square" tIns="45700">
            <a:normAutofit/>
          </a:bodyPr>
          <a:lstStyle/>
          <a:p>
            <a:pPr indent="12700" lvl="0" marL="0" marR="0" rtl="0" algn="ctr">
              <a:lnSpc>
                <a:spcPct val="90000"/>
              </a:lnSpc>
              <a:spcBef>
                <a:spcPts val="100"/>
              </a:spcBef>
              <a:spcAft>
                <a:spcPts val="0"/>
              </a:spcAft>
              <a:buClr>
                <a:schemeClr val="dk1"/>
              </a:buClr>
              <a:buSzPts val="4400"/>
              <a:buFont typeface="Arial"/>
              <a:buNone/>
            </a:pPr>
            <a:r>
              <a:rPr b="1" i="0" lang="en-US" sz="2800" u="none" cap="none" strike="noStrike">
                <a:solidFill>
                  <a:srgbClr val="3F3F3F"/>
                </a:solidFill>
                <a:latin typeface="Open Sans"/>
                <a:ea typeface="Open Sans"/>
                <a:cs typeface="Open Sans"/>
                <a:sym typeface="Open Sans"/>
              </a:rPr>
              <a:t>Steganography</a:t>
            </a:r>
            <a:endParaRPr>
              <a:solidFill>
                <a:srgbClr val="3F3F3F"/>
              </a:solidFill>
              <a:latin typeface="Open Sans"/>
              <a:ea typeface="Open Sans"/>
              <a:cs typeface="Open Sans"/>
              <a:sym typeface="Open Sans"/>
            </a:endParaRPr>
          </a:p>
        </p:txBody>
      </p:sp>
      <p:grpSp>
        <p:nvGrpSpPr>
          <p:cNvPr id="3569" name="Google Shape;3569;p397"/>
          <p:cNvGrpSpPr/>
          <p:nvPr/>
        </p:nvGrpSpPr>
        <p:grpSpPr>
          <a:xfrm>
            <a:off x="1632674" y="2430084"/>
            <a:ext cx="12990653" cy="4283832"/>
            <a:chOff x="1371600" y="2430082"/>
            <a:chExt cx="12990653" cy="4283832"/>
          </a:xfrm>
        </p:grpSpPr>
        <p:sp>
          <p:nvSpPr>
            <p:cNvPr id="3570" name="Google Shape;3570;p397"/>
            <p:cNvSpPr/>
            <p:nvPr/>
          </p:nvSpPr>
          <p:spPr>
            <a:xfrm>
              <a:off x="1371600" y="2430082"/>
              <a:ext cx="6942668" cy="4283832"/>
            </a:xfrm>
            <a:prstGeom prst="roundRect">
              <a:avLst>
                <a:gd fmla="val 4130" name="adj"/>
              </a:avLst>
            </a:prstGeom>
            <a:solidFill>
              <a:srgbClr val="F3F3F3"/>
            </a:solidFill>
            <a:ln>
              <a:noFill/>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12700" lvl="0" marL="0" marR="0" rtl="0" algn="l">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Steganography is the art of hiding the existence of a message.</a:t>
              </a:r>
              <a:endParaRPr/>
            </a:p>
            <a:p>
              <a:pPr indent="-342900" lvl="0" marL="355600" marR="481965"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is used to insert digital watermarks on images to identify illegal copies.</a:t>
              </a:r>
              <a:endParaRPr/>
            </a:p>
            <a:p>
              <a:pPr indent="-342900" lvl="0" marL="3556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is used to send secret messages through emails.</a:t>
              </a:r>
              <a:endParaRPr/>
            </a:p>
            <a:p>
              <a:pPr indent="-342900" lvl="0" marL="355600" marR="79375" rtl="0" algn="l">
                <a:lnSpc>
                  <a:spcPct val="115000"/>
                </a:lnSpc>
                <a:spcBef>
                  <a:spcPts val="1000"/>
                </a:spcBef>
                <a:spcAft>
                  <a:spcPts val="100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involves concealing the very existence of data by hiding it in other media such as picture, audio, and video files.</a:t>
              </a:r>
              <a:endParaRPr/>
            </a:p>
          </p:txBody>
        </p:sp>
        <p:sp>
          <p:nvSpPr>
            <p:cNvPr id="3571" name="Google Shape;3571;p397"/>
            <p:cNvSpPr/>
            <p:nvPr/>
          </p:nvSpPr>
          <p:spPr>
            <a:xfrm>
              <a:off x="9451252" y="3217624"/>
              <a:ext cx="4911001" cy="2708748"/>
            </a:xfrm>
            <a:prstGeom prst="roundRect">
              <a:avLst>
                <a:gd fmla="val 6255" name="adj"/>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3572" name="Google Shape;3572;p397"/>
          <p:cNvSpPr/>
          <p:nvPr/>
        </p:nvSpPr>
        <p:spPr>
          <a:xfrm>
            <a:off x="6464300" y="834470"/>
            <a:ext cx="33338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6" name="Shape 3576"/>
        <p:cNvGrpSpPr/>
        <p:nvPr/>
      </p:nvGrpSpPr>
      <p:grpSpPr>
        <a:xfrm>
          <a:off x="0" y="0"/>
          <a:ext cx="0" cy="0"/>
          <a:chOff x="0" y="0"/>
          <a:chExt cx="0" cy="0"/>
        </a:xfrm>
      </p:grpSpPr>
      <p:sp>
        <p:nvSpPr>
          <p:cNvPr id="3577" name="Google Shape;3577;p398"/>
          <p:cNvSpPr txBox="1"/>
          <p:nvPr>
            <p:ph type="title"/>
          </p:nvPr>
        </p:nvSpPr>
        <p:spPr>
          <a:xfrm>
            <a:off x="-10160" y="271442"/>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Types of Steganography</a:t>
            </a:r>
            <a:endParaRPr/>
          </a:p>
        </p:txBody>
      </p:sp>
      <p:sp>
        <p:nvSpPr>
          <p:cNvPr id="3578" name="Google Shape;3578;p398"/>
          <p:cNvSpPr/>
          <p:nvPr/>
        </p:nvSpPr>
        <p:spPr>
          <a:xfrm>
            <a:off x="1757575" y="3255350"/>
            <a:ext cx="3761850" cy="877500"/>
          </a:xfrm>
          <a:prstGeom prst="rect">
            <a:avLst/>
          </a:prstGeom>
          <a:solidFill>
            <a:srgbClr val="A8D08C"/>
          </a:solid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FFFFFF"/>
              </a:buClr>
              <a:buSzPts val="4000"/>
              <a:buFont typeface="Quattrocento Sans"/>
              <a:buNone/>
            </a:pPr>
            <a:r>
              <a:rPr b="1" i="0" lang="en-US" sz="2200" u="none" cap="none" strike="noStrike">
                <a:solidFill>
                  <a:srgbClr val="FFFFFF"/>
                </a:solidFill>
                <a:latin typeface="Open Sans"/>
                <a:ea typeface="Open Sans"/>
                <a:cs typeface="Open Sans"/>
                <a:sym typeface="Open Sans"/>
              </a:rPr>
              <a:t>Audio steganography</a:t>
            </a:r>
            <a:endParaRPr b="1" i="0" sz="2200" u="none" cap="none" strike="noStrike">
              <a:solidFill>
                <a:srgbClr val="000000"/>
              </a:solidFill>
              <a:latin typeface="Open Sans"/>
              <a:ea typeface="Open Sans"/>
              <a:cs typeface="Open Sans"/>
              <a:sym typeface="Open Sans"/>
            </a:endParaRPr>
          </a:p>
        </p:txBody>
      </p:sp>
      <p:sp>
        <p:nvSpPr>
          <p:cNvPr id="3579" name="Google Shape;3579;p398"/>
          <p:cNvSpPr/>
          <p:nvPr/>
        </p:nvSpPr>
        <p:spPr>
          <a:xfrm>
            <a:off x="1757500" y="5011140"/>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4000"/>
              <a:buFont typeface="Quattrocento Sans"/>
              <a:buNone/>
            </a:pPr>
            <a:r>
              <a:rPr b="0" i="0" lang="en-US" sz="2200" u="none" cap="none" strike="noStrike">
                <a:solidFill>
                  <a:srgbClr val="434343"/>
                </a:solidFill>
                <a:latin typeface="Open Sans"/>
                <a:ea typeface="Open Sans"/>
                <a:cs typeface="Open Sans"/>
                <a:sym typeface="Open Sans"/>
              </a:rPr>
              <a:t>Image steganography</a:t>
            </a:r>
            <a:endParaRPr b="0" i="0" sz="2200" u="none" cap="none" strike="noStrike">
              <a:solidFill>
                <a:srgbClr val="434343"/>
              </a:solidFill>
              <a:latin typeface="Open Sans"/>
              <a:ea typeface="Open Sans"/>
              <a:cs typeface="Open Sans"/>
              <a:sym typeface="Open Sans"/>
            </a:endParaRPr>
          </a:p>
        </p:txBody>
      </p:sp>
      <p:sp>
        <p:nvSpPr>
          <p:cNvPr id="3580" name="Google Shape;3580;p398"/>
          <p:cNvSpPr/>
          <p:nvPr/>
        </p:nvSpPr>
        <p:spPr>
          <a:xfrm>
            <a:off x="1757500" y="4131019"/>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4000"/>
              <a:buFont typeface="Quattrocento Sans"/>
              <a:buNone/>
            </a:pPr>
            <a:r>
              <a:rPr b="0" i="0" lang="en-US" sz="2200" u="none" cap="none" strike="noStrike">
                <a:solidFill>
                  <a:srgbClr val="434343"/>
                </a:solidFill>
                <a:latin typeface="Open Sans"/>
                <a:ea typeface="Open Sans"/>
                <a:cs typeface="Open Sans"/>
                <a:sym typeface="Open Sans"/>
              </a:rPr>
              <a:t>Video steganography</a:t>
            </a:r>
            <a:endParaRPr b="0" i="0" sz="2200" u="none" cap="none" strike="noStrike">
              <a:solidFill>
                <a:srgbClr val="434343"/>
              </a:solidFill>
              <a:latin typeface="Open Sans"/>
              <a:ea typeface="Open Sans"/>
              <a:cs typeface="Open Sans"/>
              <a:sym typeface="Open Sans"/>
            </a:endParaRPr>
          </a:p>
        </p:txBody>
      </p:sp>
      <p:sp>
        <p:nvSpPr>
          <p:cNvPr id="3581" name="Google Shape;3581;p398"/>
          <p:cNvSpPr/>
          <p:nvPr/>
        </p:nvSpPr>
        <p:spPr>
          <a:xfrm>
            <a:off x="6299050" y="3034675"/>
            <a:ext cx="9008100" cy="3070200"/>
          </a:xfrm>
          <a:prstGeom prst="roundRect">
            <a:avLst>
              <a:gd fmla="val 16667" name="adj"/>
            </a:avLst>
          </a:prstGeom>
          <a:noFill/>
          <a:ln cap="flat" cmpd="sng" w="38100">
            <a:solidFill>
              <a:srgbClr val="A8D08C"/>
            </a:solidFill>
            <a:prstDash val="solid"/>
            <a:round/>
            <a:headEnd len="sm" w="sm" type="none"/>
            <a:tailEnd len="sm" w="sm" type="none"/>
          </a:ln>
        </p:spPr>
        <p:txBody>
          <a:bodyPr anchorCtr="0" anchor="ctr" bIns="91425" lIns="91425" spcFirstLastPara="1" rIns="91425" wrap="square" tIns="91425">
            <a:noAutofit/>
          </a:bodyPr>
          <a:lstStyle/>
          <a:p>
            <a:pPr indent="0" lvl="0" marL="88900" marR="0" rtl="0" algn="l">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Audio steganography involves hiding secret information within an audio signal without altering its quality.</a:t>
            </a:r>
            <a:endParaRPr b="0" i="0" sz="2200" u="none" cap="none" strike="noStrike">
              <a:solidFill>
                <a:srgbClr val="3F3F3F"/>
              </a:solidFill>
              <a:latin typeface="Open Sans"/>
              <a:ea typeface="Open Sans"/>
              <a:cs typeface="Open Sans"/>
              <a:sym typeface="Open Sans"/>
            </a:endParaRPr>
          </a:p>
        </p:txBody>
      </p:sp>
      <p:sp>
        <p:nvSpPr>
          <p:cNvPr id="3582" name="Google Shape;3582;p398"/>
          <p:cNvSpPr/>
          <p:nvPr/>
        </p:nvSpPr>
        <p:spPr>
          <a:xfrm>
            <a:off x="5519500" y="3384650"/>
            <a:ext cx="779400" cy="618900"/>
          </a:xfrm>
          <a:prstGeom prst="rightArrow">
            <a:avLst>
              <a:gd fmla="val 50000" name="adj1"/>
              <a:gd fmla="val 50000" name="adj2"/>
            </a:avLst>
          </a:prstGeom>
          <a:solidFill>
            <a:srgbClr val="A8D0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398"/>
          <p:cNvSpPr/>
          <p:nvPr/>
        </p:nvSpPr>
        <p:spPr>
          <a:xfrm>
            <a:off x="5486400" y="857916"/>
            <a:ext cx="5286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7" name="Shape 3587"/>
        <p:cNvGrpSpPr/>
        <p:nvPr/>
      </p:nvGrpSpPr>
      <p:grpSpPr>
        <a:xfrm>
          <a:off x="0" y="0"/>
          <a:ext cx="0" cy="0"/>
          <a:chOff x="0" y="0"/>
          <a:chExt cx="0" cy="0"/>
        </a:xfrm>
      </p:grpSpPr>
      <p:sp>
        <p:nvSpPr>
          <p:cNvPr id="3588" name="Google Shape;3588;p399"/>
          <p:cNvSpPr txBox="1"/>
          <p:nvPr>
            <p:ph type="title"/>
          </p:nvPr>
        </p:nvSpPr>
        <p:spPr>
          <a:xfrm>
            <a:off x="-10160" y="271442"/>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Types of Steganography</a:t>
            </a:r>
            <a:endParaRPr/>
          </a:p>
        </p:txBody>
      </p:sp>
      <p:sp>
        <p:nvSpPr>
          <p:cNvPr id="3589" name="Google Shape;3589;p399"/>
          <p:cNvSpPr/>
          <p:nvPr/>
        </p:nvSpPr>
        <p:spPr>
          <a:xfrm>
            <a:off x="1757500" y="3255350"/>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Audio steganography</a:t>
            </a:r>
            <a:endParaRPr b="0" i="0" sz="2200" u="none" cap="none" strike="noStrike">
              <a:solidFill>
                <a:srgbClr val="434343"/>
              </a:solidFill>
              <a:latin typeface="Open Sans"/>
              <a:ea typeface="Open Sans"/>
              <a:cs typeface="Open Sans"/>
              <a:sym typeface="Open Sans"/>
            </a:endParaRPr>
          </a:p>
        </p:txBody>
      </p:sp>
      <p:sp>
        <p:nvSpPr>
          <p:cNvPr id="3590" name="Google Shape;3590;p399"/>
          <p:cNvSpPr/>
          <p:nvPr/>
        </p:nvSpPr>
        <p:spPr>
          <a:xfrm>
            <a:off x="1757500" y="5011140"/>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4000"/>
              <a:buFont typeface="Quattrocento Sans"/>
              <a:buNone/>
            </a:pPr>
            <a:r>
              <a:rPr b="0" i="0" lang="en-US" sz="2200" u="none" cap="none" strike="noStrike">
                <a:solidFill>
                  <a:srgbClr val="434343"/>
                </a:solidFill>
                <a:latin typeface="Open Sans"/>
                <a:ea typeface="Open Sans"/>
                <a:cs typeface="Open Sans"/>
                <a:sym typeface="Open Sans"/>
              </a:rPr>
              <a:t>Image steganography</a:t>
            </a:r>
            <a:endParaRPr b="0" i="0" sz="2200" u="none" cap="none" strike="noStrike">
              <a:solidFill>
                <a:srgbClr val="434343"/>
              </a:solidFill>
              <a:latin typeface="Open Sans"/>
              <a:ea typeface="Open Sans"/>
              <a:cs typeface="Open Sans"/>
              <a:sym typeface="Open Sans"/>
            </a:endParaRPr>
          </a:p>
        </p:txBody>
      </p:sp>
      <p:sp>
        <p:nvSpPr>
          <p:cNvPr id="3591" name="Google Shape;3591;p399"/>
          <p:cNvSpPr/>
          <p:nvPr/>
        </p:nvSpPr>
        <p:spPr>
          <a:xfrm>
            <a:off x="1757500" y="4131019"/>
            <a:ext cx="3762000" cy="877500"/>
          </a:xfrm>
          <a:prstGeom prst="rect">
            <a:avLst/>
          </a:prstGeom>
          <a:solidFill>
            <a:srgbClr val="A8D08C"/>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None/>
            </a:pPr>
            <a:r>
              <a:rPr b="1" i="0" lang="en-US" sz="2200" u="none" cap="none" strike="noStrike">
                <a:solidFill>
                  <a:srgbClr val="FFFFFF"/>
                </a:solidFill>
                <a:latin typeface="Open Sans"/>
                <a:ea typeface="Open Sans"/>
                <a:cs typeface="Open Sans"/>
                <a:sym typeface="Open Sans"/>
              </a:rPr>
              <a:t>Video steganography</a:t>
            </a:r>
            <a:endParaRPr/>
          </a:p>
        </p:txBody>
      </p:sp>
      <p:sp>
        <p:nvSpPr>
          <p:cNvPr id="3592" name="Google Shape;3592;p399"/>
          <p:cNvSpPr/>
          <p:nvPr/>
        </p:nvSpPr>
        <p:spPr>
          <a:xfrm>
            <a:off x="6299050" y="3034675"/>
            <a:ext cx="9008100" cy="3070200"/>
          </a:xfrm>
          <a:prstGeom prst="roundRect">
            <a:avLst>
              <a:gd fmla="val 16667" name="adj"/>
            </a:avLst>
          </a:prstGeom>
          <a:noFill/>
          <a:ln cap="flat" cmpd="sng" w="38100">
            <a:solidFill>
              <a:srgbClr val="A8D08C"/>
            </a:solidFill>
            <a:prstDash val="solid"/>
            <a:round/>
            <a:headEnd len="sm" w="sm" type="none"/>
            <a:tailEnd len="sm" w="sm" type="none"/>
          </a:ln>
        </p:spPr>
        <p:txBody>
          <a:bodyPr anchorCtr="0" anchor="ctr" bIns="91425" lIns="91425" spcFirstLastPara="1" rIns="91425" wrap="square" tIns="91425">
            <a:noAutofit/>
          </a:bodyPr>
          <a:lstStyle/>
          <a:p>
            <a:pPr indent="12700" lvl="0" marL="88900" marR="0" rtl="0" algn="l">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Video steganography hides files within a cover video file. It's more secure than other methods due to video size and complexity. Frames are used to store data using the Least Significant Bit (LSB) steganography method.</a:t>
            </a:r>
            <a:endParaRPr b="0" i="0" sz="2200" u="none" cap="none" strike="noStrike">
              <a:solidFill>
                <a:srgbClr val="3F3F3F"/>
              </a:solidFill>
              <a:latin typeface="Open Sans"/>
              <a:ea typeface="Open Sans"/>
              <a:cs typeface="Open Sans"/>
              <a:sym typeface="Open Sans"/>
            </a:endParaRPr>
          </a:p>
        </p:txBody>
      </p:sp>
      <p:sp>
        <p:nvSpPr>
          <p:cNvPr id="3593" name="Google Shape;3593;p399"/>
          <p:cNvSpPr/>
          <p:nvPr/>
        </p:nvSpPr>
        <p:spPr>
          <a:xfrm>
            <a:off x="5519500" y="4307409"/>
            <a:ext cx="779400" cy="618900"/>
          </a:xfrm>
          <a:prstGeom prst="rightArrow">
            <a:avLst>
              <a:gd fmla="val 50000" name="adj1"/>
              <a:gd fmla="val 50000" name="adj2"/>
            </a:avLst>
          </a:prstGeom>
          <a:solidFill>
            <a:srgbClr val="A8D0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399"/>
          <p:cNvSpPr/>
          <p:nvPr/>
        </p:nvSpPr>
        <p:spPr>
          <a:xfrm>
            <a:off x="5486400" y="857916"/>
            <a:ext cx="5286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8" name="Shape 3598"/>
        <p:cNvGrpSpPr/>
        <p:nvPr/>
      </p:nvGrpSpPr>
      <p:grpSpPr>
        <a:xfrm>
          <a:off x="0" y="0"/>
          <a:ext cx="0" cy="0"/>
          <a:chOff x="0" y="0"/>
          <a:chExt cx="0" cy="0"/>
        </a:xfrm>
      </p:grpSpPr>
      <p:sp>
        <p:nvSpPr>
          <p:cNvPr id="3599" name="Google Shape;3599;p400"/>
          <p:cNvSpPr txBox="1"/>
          <p:nvPr>
            <p:ph type="title"/>
          </p:nvPr>
        </p:nvSpPr>
        <p:spPr>
          <a:xfrm>
            <a:off x="-10160" y="271442"/>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Types of Steganography</a:t>
            </a:r>
            <a:endParaRPr/>
          </a:p>
        </p:txBody>
      </p:sp>
      <p:sp>
        <p:nvSpPr>
          <p:cNvPr id="3600" name="Google Shape;3600;p400"/>
          <p:cNvSpPr/>
          <p:nvPr/>
        </p:nvSpPr>
        <p:spPr>
          <a:xfrm>
            <a:off x="1757500" y="3255350"/>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Audio steganography</a:t>
            </a:r>
            <a:endParaRPr b="0" i="0" sz="2200" u="none" cap="none" strike="noStrike">
              <a:solidFill>
                <a:srgbClr val="434343"/>
              </a:solidFill>
              <a:latin typeface="Open Sans"/>
              <a:ea typeface="Open Sans"/>
              <a:cs typeface="Open Sans"/>
              <a:sym typeface="Open Sans"/>
            </a:endParaRPr>
          </a:p>
        </p:txBody>
      </p:sp>
      <p:sp>
        <p:nvSpPr>
          <p:cNvPr id="3601" name="Google Shape;3601;p400"/>
          <p:cNvSpPr/>
          <p:nvPr/>
        </p:nvSpPr>
        <p:spPr>
          <a:xfrm>
            <a:off x="1757500" y="5011140"/>
            <a:ext cx="3762000" cy="877500"/>
          </a:xfrm>
          <a:prstGeom prst="rect">
            <a:avLst/>
          </a:prstGeom>
          <a:solidFill>
            <a:srgbClr val="A8D08C"/>
          </a:solid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None/>
            </a:pPr>
            <a:r>
              <a:rPr b="1" i="0" lang="en-US" sz="2200" u="none" cap="none" strike="noStrike">
                <a:solidFill>
                  <a:srgbClr val="FFFFFF"/>
                </a:solidFill>
                <a:latin typeface="Open Sans"/>
                <a:ea typeface="Open Sans"/>
                <a:cs typeface="Open Sans"/>
                <a:sym typeface="Open Sans"/>
              </a:rPr>
              <a:t>Image steganography</a:t>
            </a:r>
            <a:endParaRPr/>
          </a:p>
        </p:txBody>
      </p:sp>
      <p:sp>
        <p:nvSpPr>
          <p:cNvPr id="3602" name="Google Shape;3602;p400"/>
          <p:cNvSpPr/>
          <p:nvPr/>
        </p:nvSpPr>
        <p:spPr>
          <a:xfrm>
            <a:off x="1757500" y="4131019"/>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Video steganography</a:t>
            </a:r>
            <a:endParaRPr b="0" i="0" sz="2200" u="none" cap="none" strike="noStrike">
              <a:solidFill>
                <a:srgbClr val="434343"/>
              </a:solidFill>
              <a:latin typeface="Open Sans"/>
              <a:ea typeface="Open Sans"/>
              <a:cs typeface="Open Sans"/>
              <a:sym typeface="Open Sans"/>
            </a:endParaRPr>
          </a:p>
        </p:txBody>
      </p:sp>
      <p:sp>
        <p:nvSpPr>
          <p:cNvPr id="3603" name="Google Shape;3603;p400"/>
          <p:cNvSpPr/>
          <p:nvPr/>
        </p:nvSpPr>
        <p:spPr>
          <a:xfrm>
            <a:off x="6299050" y="3034675"/>
            <a:ext cx="9008100" cy="3070200"/>
          </a:xfrm>
          <a:prstGeom prst="roundRect">
            <a:avLst>
              <a:gd fmla="val 16667" name="adj"/>
            </a:avLst>
          </a:prstGeom>
          <a:noFill/>
          <a:ln cap="flat" cmpd="sng" w="38100">
            <a:solidFill>
              <a:srgbClr val="A8D08C"/>
            </a:solidFill>
            <a:prstDash val="solid"/>
            <a:round/>
            <a:headEnd len="sm" w="sm" type="none"/>
            <a:tailEnd len="sm" w="sm" type="none"/>
          </a:ln>
        </p:spPr>
        <p:txBody>
          <a:bodyPr anchorCtr="0" anchor="ctr" bIns="91425" lIns="91425" spcFirstLastPara="1" rIns="91425" wrap="square" tIns="91425">
            <a:noAutofit/>
          </a:bodyPr>
          <a:lstStyle/>
          <a:p>
            <a:pPr indent="12700" lvl="0" marL="88900" marR="0" rtl="0" algn="l">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Image steganography is the art of hiding a secret message within an image file.</a:t>
            </a:r>
            <a:endParaRPr b="0" i="0" sz="2200" u="none" cap="none" strike="noStrike">
              <a:solidFill>
                <a:srgbClr val="3F3F3F"/>
              </a:solidFill>
              <a:latin typeface="Open Sans"/>
              <a:ea typeface="Open Sans"/>
              <a:cs typeface="Open Sans"/>
              <a:sym typeface="Open Sans"/>
            </a:endParaRPr>
          </a:p>
        </p:txBody>
      </p:sp>
      <p:sp>
        <p:nvSpPr>
          <p:cNvPr id="3604" name="Google Shape;3604;p400"/>
          <p:cNvSpPr/>
          <p:nvPr/>
        </p:nvSpPr>
        <p:spPr>
          <a:xfrm>
            <a:off x="5519650" y="5177836"/>
            <a:ext cx="779400" cy="618900"/>
          </a:xfrm>
          <a:prstGeom prst="rightArrow">
            <a:avLst>
              <a:gd fmla="val 50000" name="adj1"/>
              <a:gd fmla="val 50000" name="adj2"/>
            </a:avLst>
          </a:prstGeom>
          <a:solidFill>
            <a:srgbClr val="A8D0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400"/>
          <p:cNvSpPr/>
          <p:nvPr/>
        </p:nvSpPr>
        <p:spPr>
          <a:xfrm>
            <a:off x="5486400" y="857916"/>
            <a:ext cx="5286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7"/>
          <p:cNvSpPr txBox="1"/>
          <p:nvPr>
            <p:ph idx="1" type="body"/>
          </p:nvPr>
        </p:nvSpPr>
        <p:spPr>
          <a:xfrm>
            <a:off x="2246244" y="4114800"/>
            <a:ext cx="7788854" cy="914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SzPts val="2800"/>
              <a:buNone/>
            </a:pPr>
            <a:r>
              <a:rPr lang="en-US"/>
              <a:t>Domain 1: General Security Concepts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6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 Integrity</a:t>
            </a:r>
            <a:endParaRPr>
              <a:latin typeface="Open Sans"/>
              <a:ea typeface="Open Sans"/>
              <a:cs typeface="Open Sans"/>
              <a:sym typeface="Open Sans"/>
            </a:endParaRPr>
          </a:p>
        </p:txBody>
      </p:sp>
      <p:sp>
        <p:nvSpPr>
          <p:cNvPr id="323" name="Google Shape;323;p264"/>
          <p:cNvSpPr/>
          <p:nvPr/>
        </p:nvSpPr>
        <p:spPr>
          <a:xfrm>
            <a:off x="2309000" y="1771225"/>
            <a:ext cx="11637900" cy="14109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Integrity means that information or systems should be protected from intentional, unauthorized, or accidental changes.</a:t>
            </a:r>
            <a:endParaRPr b="0" i="0" sz="2200" u="none" cap="none" strike="noStrike">
              <a:solidFill>
                <a:srgbClr val="3F3F3F"/>
              </a:solidFill>
              <a:latin typeface="Open Sans"/>
              <a:ea typeface="Open Sans"/>
              <a:cs typeface="Open Sans"/>
              <a:sym typeface="Open Sans"/>
            </a:endParaRPr>
          </a:p>
        </p:txBody>
      </p:sp>
      <p:grpSp>
        <p:nvGrpSpPr>
          <p:cNvPr id="324" name="Google Shape;324;p264"/>
          <p:cNvGrpSpPr/>
          <p:nvPr/>
        </p:nvGrpSpPr>
        <p:grpSpPr>
          <a:xfrm>
            <a:off x="7960275" y="4036172"/>
            <a:ext cx="6063026" cy="3333701"/>
            <a:chOff x="7883875" y="4306300"/>
            <a:chExt cx="6063026" cy="3333701"/>
          </a:xfrm>
        </p:grpSpPr>
        <p:grpSp>
          <p:nvGrpSpPr>
            <p:cNvPr id="325" name="Google Shape;325;p264"/>
            <p:cNvGrpSpPr/>
            <p:nvPr/>
          </p:nvGrpSpPr>
          <p:grpSpPr>
            <a:xfrm>
              <a:off x="7883875" y="4306300"/>
              <a:ext cx="6063026" cy="3333701"/>
              <a:chOff x="7883875" y="4306300"/>
              <a:chExt cx="6063026" cy="3333701"/>
            </a:xfrm>
          </p:grpSpPr>
          <p:pic>
            <p:nvPicPr>
              <p:cNvPr id="326" name="Google Shape;326;p264"/>
              <p:cNvPicPr preferRelativeResize="0"/>
              <p:nvPr/>
            </p:nvPicPr>
            <p:blipFill rotWithShape="1">
              <a:blip r:embed="rId3">
                <a:alphaModFix/>
              </a:blip>
              <a:srcRect b="0" l="0" r="0" t="0"/>
              <a:stretch/>
            </p:blipFill>
            <p:spPr>
              <a:xfrm>
                <a:off x="9352862" y="4705305"/>
                <a:ext cx="2806638" cy="2882072"/>
              </a:xfrm>
              <a:prstGeom prst="rect">
                <a:avLst/>
              </a:prstGeom>
              <a:noFill/>
              <a:ln>
                <a:noFill/>
              </a:ln>
            </p:spPr>
          </p:pic>
          <p:sp>
            <p:nvSpPr>
              <p:cNvPr id="327" name="Google Shape;327;p264"/>
              <p:cNvSpPr txBox="1"/>
              <p:nvPr/>
            </p:nvSpPr>
            <p:spPr>
              <a:xfrm>
                <a:off x="9441778" y="4306300"/>
                <a:ext cx="2628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Confidentiality</a:t>
                </a:r>
                <a:endParaRPr b="0" i="0" sz="1400" u="none" cap="none" strike="noStrike">
                  <a:solidFill>
                    <a:srgbClr val="000000"/>
                  </a:solidFill>
                  <a:latin typeface="Arial"/>
                  <a:ea typeface="Arial"/>
                  <a:cs typeface="Arial"/>
                  <a:sym typeface="Arial"/>
                </a:endParaRPr>
              </a:p>
            </p:txBody>
          </p:sp>
          <p:sp>
            <p:nvSpPr>
              <p:cNvPr id="328" name="Google Shape;328;p264"/>
              <p:cNvSpPr txBox="1"/>
              <p:nvPr/>
            </p:nvSpPr>
            <p:spPr>
              <a:xfrm>
                <a:off x="7883875" y="7116801"/>
                <a:ext cx="1557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Integrity</a:t>
                </a:r>
                <a:endParaRPr b="1" i="0" sz="1400" u="none" cap="none" strike="noStrike">
                  <a:solidFill>
                    <a:srgbClr val="000000"/>
                  </a:solidFill>
                  <a:latin typeface="Arial"/>
                  <a:ea typeface="Arial"/>
                  <a:cs typeface="Arial"/>
                  <a:sym typeface="Arial"/>
                </a:endParaRPr>
              </a:p>
            </p:txBody>
          </p:sp>
          <p:sp>
            <p:nvSpPr>
              <p:cNvPr id="329" name="Google Shape;329;p264"/>
              <p:cNvSpPr txBox="1"/>
              <p:nvPr/>
            </p:nvSpPr>
            <p:spPr>
              <a:xfrm>
                <a:off x="12159501" y="7116801"/>
                <a:ext cx="17874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Availability</a:t>
                </a:r>
                <a:endParaRPr b="0" i="0" sz="1400" u="none" cap="none" strike="noStrike">
                  <a:solidFill>
                    <a:srgbClr val="000000"/>
                  </a:solidFill>
                  <a:latin typeface="Arial"/>
                  <a:ea typeface="Arial"/>
                  <a:cs typeface="Arial"/>
                  <a:sym typeface="Arial"/>
                </a:endParaRPr>
              </a:p>
            </p:txBody>
          </p:sp>
        </p:grpSp>
        <p:sp>
          <p:nvSpPr>
            <p:cNvPr id="330" name="Google Shape;330;p264"/>
            <p:cNvSpPr txBox="1"/>
            <p:nvPr/>
          </p:nvSpPr>
          <p:spPr>
            <a:xfrm>
              <a:off x="10264974" y="6236800"/>
              <a:ext cx="982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CIA</a:t>
              </a:r>
              <a:endParaRPr b="1" i="0" sz="1400" u="none" cap="none" strike="noStrike">
                <a:solidFill>
                  <a:srgbClr val="000000"/>
                </a:solidFill>
                <a:latin typeface="Arial"/>
                <a:ea typeface="Arial"/>
                <a:cs typeface="Arial"/>
                <a:sym typeface="Arial"/>
              </a:endParaRPr>
            </a:p>
          </p:txBody>
        </p:sp>
      </p:grpSp>
      <p:pic>
        <p:nvPicPr>
          <p:cNvPr id="331" name="Google Shape;331;p264"/>
          <p:cNvPicPr preferRelativeResize="0"/>
          <p:nvPr/>
        </p:nvPicPr>
        <p:blipFill rotWithShape="1">
          <a:blip r:embed="rId4">
            <a:alphaModFix/>
          </a:blip>
          <a:srcRect b="0" l="0" r="0" t="0"/>
          <a:stretch/>
        </p:blipFill>
        <p:spPr>
          <a:xfrm>
            <a:off x="2939425" y="4306300"/>
            <a:ext cx="2806638" cy="2806638"/>
          </a:xfrm>
          <a:prstGeom prst="rect">
            <a:avLst/>
          </a:prstGeom>
          <a:noFill/>
          <a:ln>
            <a:noFill/>
          </a:ln>
        </p:spPr>
      </p:pic>
      <p:sp>
        <p:nvSpPr>
          <p:cNvPr id="332" name="Google Shape;332;p264"/>
          <p:cNvSpPr/>
          <p:nvPr/>
        </p:nvSpPr>
        <p:spPr>
          <a:xfrm>
            <a:off x="6045200" y="816352"/>
            <a:ext cx="4167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9" name="Shape 3609"/>
        <p:cNvGrpSpPr/>
        <p:nvPr/>
      </p:nvGrpSpPr>
      <p:grpSpPr>
        <a:xfrm>
          <a:off x="0" y="0"/>
          <a:ext cx="0" cy="0"/>
          <a:chOff x="0" y="0"/>
          <a:chExt cx="0" cy="0"/>
        </a:xfrm>
      </p:grpSpPr>
      <p:sp>
        <p:nvSpPr>
          <p:cNvPr id="3610" name="Google Shape;3610;p401"/>
          <p:cNvSpPr txBox="1"/>
          <p:nvPr>
            <p:ph idx="1" type="body"/>
          </p:nvPr>
        </p:nvSpPr>
        <p:spPr>
          <a:xfrm>
            <a:off x="0" y="4047068"/>
            <a:ext cx="162560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Masking, Obfuscation, and Tokenization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4" name="Shape 3614"/>
        <p:cNvGrpSpPr/>
        <p:nvPr/>
      </p:nvGrpSpPr>
      <p:grpSpPr>
        <a:xfrm>
          <a:off x="0" y="0"/>
          <a:ext cx="0" cy="0"/>
          <a:chOff x="0" y="0"/>
          <a:chExt cx="0" cy="0"/>
        </a:xfrm>
      </p:grpSpPr>
      <p:sp>
        <p:nvSpPr>
          <p:cNvPr id="3615" name="Google Shape;3615;p402"/>
          <p:cNvSpPr txBox="1"/>
          <p:nvPr>
            <p:ph type="title"/>
          </p:nvPr>
        </p:nvSpPr>
        <p:spPr>
          <a:xfrm>
            <a:off x="-10160" y="292224"/>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Data Masking or Obfuscation</a:t>
            </a:r>
            <a:endParaRPr>
              <a:solidFill>
                <a:srgbClr val="3F3F3F"/>
              </a:solidFill>
              <a:latin typeface="Open Sans"/>
              <a:ea typeface="Open Sans"/>
              <a:cs typeface="Open Sans"/>
              <a:sym typeface="Open Sans"/>
            </a:endParaRPr>
          </a:p>
        </p:txBody>
      </p:sp>
      <p:grpSp>
        <p:nvGrpSpPr>
          <p:cNvPr id="3616" name="Google Shape;3616;p402"/>
          <p:cNvGrpSpPr/>
          <p:nvPr/>
        </p:nvGrpSpPr>
        <p:grpSpPr>
          <a:xfrm>
            <a:off x="735688" y="1432025"/>
            <a:ext cx="14759454" cy="6986530"/>
            <a:chOff x="723103" y="1584325"/>
            <a:chExt cx="14759454" cy="6986530"/>
          </a:xfrm>
        </p:grpSpPr>
        <p:grpSp>
          <p:nvGrpSpPr>
            <p:cNvPr id="3617" name="Google Shape;3617;p402"/>
            <p:cNvGrpSpPr/>
            <p:nvPr/>
          </p:nvGrpSpPr>
          <p:grpSpPr>
            <a:xfrm>
              <a:off x="723103" y="1584325"/>
              <a:ext cx="8028496" cy="6986530"/>
              <a:chOff x="723103" y="1584325"/>
              <a:chExt cx="8028496" cy="6986530"/>
            </a:xfrm>
          </p:grpSpPr>
          <p:sp>
            <p:nvSpPr>
              <p:cNvPr id="3618" name="Google Shape;3618;p402"/>
              <p:cNvSpPr/>
              <p:nvPr/>
            </p:nvSpPr>
            <p:spPr>
              <a:xfrm>
                <a:off x="914863" y="1584325"/>
                <a:ext cx="7652511" cy="6986530"/>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3619" name="Google Shape;3619;p402"/>
              <p:cNvGrpSpPr/>
              <p:nvPr/>
            </p:nvGrpSpPr>
            <p:grpSpPr>
              <a:xfrm>
                <a:off x="723103" y="1787048"/>
                <a:ext cx="8028496" cy="879820"/>
                <a:chOff x="723103" y="1787048"/>
                <a:chExt cx="8028496" cy="879820"/>
              </a:xfrm>
            </p:grpSpPr>
            <p:sp>
              <p:nvSpPr>
                <p:cNvPr id="3620" name="Google Shape;3620;p402"/>
                <p:cNvSpPr/>
                <p:nvPr/>
              </p:nvSpPr>
              <p:spPr>
                <a:xfrm>
                  <a:off x="723103" y="1787048"/>
                  <a:ext cx="8028496" cy="879820"/>
                </a:xfrm>
                <a:prstGeom prst="rect">
                  <a:avLst/>
                </a:prstGeom>
                <a:solidFill>
                  <a:srgbClr val="5EC6D3"/>
                </a:solid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21" name="Google Shape;3621;p402"/>
                <p:cNvSpPr/>
                <p:nvPr/>
              </p:nvSpPr>
              <p:spPr>
                <a:xfrm>
                  <a:off x="2659698" y="2074949"/>
                  <a:ext cx="4205646" cy="4429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Data masking</a:t>
                  </a:r>
                  <a:endParaRPr b="0" i="0" sz="1400" u="none" cap="none" strike="noStrike">
                    <a:solidFill>
                      <a:schemeClr val="lt1"/>
                    </a:solidFill>
                    <a:latin typeface="Arial"/>
                    <a:ea typeface="Arial"/>
                    <a:cs typeface="Arial"/>
                    <a:sym typeface="Arial"/>
                  </a:endParaRPr>
                </a:p>
              </p:txBody>
            </p:sp>
          </p:grpSp>
          <p:sp>
            <p:nvSpPr>
              <p:cNvPr id="3622" name="Google Shape;3622;p402"/>
              <p:cNvSpPr txBox="1"/>
              <p:nvPr/>
            </p:nvSpPr>
            <p:spPr>
              <a:xfrm>
                <a:off x="1061818" y="2789544"/>
                <a:ext cx="7379859" cy="5724604"/>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Data masking or obfuscation is the process of hiding, replacing, or omitting sensitive information from a specific data set.</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Data masking is typically used to protect specific data sets such as PII or commercially sensitive data or to comply with certain regulations such as HIPAA or PCI DSS.</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Data masking or obfuscation is also widely used for test platforms where suitable test data is unavailable. </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Both techniques are typically applied when migrating tests or development environments to the cloud or when protecting production environments from threats such as data exposure by insiders or outsiders.</a:t>
                </a:r>
                <a:endParaRPr b="0" i="0" sz="2200" u="none" cap="none" strike="noStrike">
                  <a:solidFill>
                    <a:srgbClr val="3F3F3F"/>
                  </a:solidFill>
                  <a:latin typeface="Open Sans"/>
                  <a:ea typeface="Open Sans"/>
                  <a:cs typeface="Open Sans"/>
                  <a:sym typeface="Open Sans"/>
                </a:endParaRPr>
              </a:p>
            </p:txBody>
          </p:sp>
        </p:grpSp>
        <p:pic>
          <p:nvPicPr>
            <p:cNvPr id="3623" name="Google Shape;3623;p402"/>
            <p:cNvPicPr preferRelativeResize="0"/>
            <p:nvPr/>
          </p:nvPicPr>
          <p:blipFill rotWithShape="1">
            <a:blip r:embed="rId3">
              <a:alphaModFix/>
            </a:blip>
            <a:srcRect b="0" l="0" r="0" t="0"/>
            <a:stretch/>
          </p:blipFill>
          <p:spPr>
            <a:xfrm>
              <a:off x="8839115" y="3444768"/>
              <a:ext cx="6643442" cy="3265644"/>
            </a:xfrm>
            <a:prstGeom prst="rect">
              <a:avLst/>
            </a:prstGeom>
            <a:noFill/>
            <a:ln>
              <a:noFill/>
            </a:ln>
          </p:spPr>
        </p:pic>
      </p:grpSp>
      <p:sp>
        <p:nvSpPr>
          <p:cNvPr id="3624" name="Google Shape;3624;p402"/>
          <p:cNvSpPr/>
          <p:nvPr/>
        </p:nvSpPr>
        <p:spPr>
          <a:xfrm>
            <a:off x="4902200" y="878670"/>
            <a:ext cx="6453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8" name="Shape 3628"/>
        <p:cNvGrpSpPr/>
        <p:nvPr/>
      </p:nvGrpSpPr>
      <p:grpSpPr>
        <a:xfrm>
          <a:off x="0" y="0"/>
          <a:ext cx="0" cy="0"/>
          <a:chOff x="0" y="0"/>
          <a:chExt cx="0" cy="0"/>
        </a:xfrm>
      </p:grpSpPr>
      <p:sp>
        <p:nvSpPr>
          <p:cNvPr id="3629" name="Google Shape;3629;p403"/>
          <p:cNvSpPr txBox="1"/>
          <p:nvPr>
            <p:ph type="title"/>
          </p:nvPr>
        </p:nvSpPr>
        <p:spPr>
          <a:xfrm>
            <a:off x="-11316" y="288379"/>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Data Masking Methods</a:t>
            </a:r>
            <a:endParaRPr/>
          </a:p>
        </p:txBody>
      </p:sp>
      <p:sp>
        <p:nvSpPr>
          <p:cNvPr id="3630" name="Google Shape;3630;p403"/>
          <p:cNvSpPr txBox="1"/>
          <p:nvPr/>
        </p:nvSpPr>
        <p:spPr>
          <a:xfrm>
            <a:off x="5999635" y="1863557"/>
            <a:ext cx="42543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Data Masking </a:t>
            </a:r>
            <a:endParaRPr/>
          </a:p>
        </p:txBody>
      </p:sp>
      <p:sp>
        <p:nvSpPr>
          <p:cNvPr id="3631" name="Google Shape;3631;p403"/>
          <p:cNvSpPr/>
          <p:nvPr/>
        </p:nvSpPr>
        <p:spPr>
          <a:xfrm>
            <a:off x="7342655" y="2556007"/>
            <a:ext cx="239207" cy="239207"/>
          </a:xfrm>
          <a:custGeom>
            <a:rect b="b" l="l" r="r" t="t"/>
            <a:pathLst>
              <a:path extrusionOk="0" h="239207" w="239207">
                <a:moveTo>
                  <a:pt x="239207" y="119604"/>
                </a:moveTo>
                <a:cubicBezTo>
                  <a:pt x="239207" y="185659"/>
                  <a:pt x="185659" y="239207"/>
                  <a:pt x="119604" y="239207"/>
                </a:cubicBezTo>
                <a:cubicBezTo>
                  <a:pt x="53548" y="239207"/>
                  <a:pt x="0" y="185659"/>
                  <a:pt x="0" y="119604"/>
                </a:cubicBezTo>
                <a:cubicBezTo>
                  <a:pt x="0" y="53548"/>
                  <a:pt x="53548" y="0"/>
                  <a:pt x="119604" y="0"/>
                </a:cubicBezTo>
                <a:cubicBezTo>
                  <a:pt x="185659" y="0"/>
                  <a:pt x="239207" y="53548"/>
                  <a:pt x="239207" y="119604"/>
                </a:cubicBezTo>
                <a:close/>
              </a:path>
            </a:pathLst>
          </a:custGeom>
          <a:solidFill>
            <a:srgbClr val="76BB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32" name="Google Shape;3632;p403"/>
          <p:cNvGrpSpPr/>
          <p:nvPr/>
        </p:nvGrpSpPr>
        <p:grpSpPr>
          <a:xfrm>
            <a:off x="1417866" y="2795043"/>
            <a:ext cx="6057691" cy="4183197"/>
            <a:chOff x="1271562" y="2343939"/>
            <a:chExt cx="6057691" cy="4183197"/>
          </a:xfrm>
        </p:grpSpPr>
        <p:sp>
          <p:nvSpPr>
            <p:cNvPr id="3633" name="Google Shape;3633;p403"/>
            <p:cNvSpPr/>
            <p:nvPr/>
          </p:nvSpPr>
          <p:spPr>
            <a:xfrm>
              <a:off x="2443083" y="2343939"/>
              <a:ext cx="4886170" cy="1899871"/>
            </a:xfrm>
            <a:custGeom>
              <a:rect b="b" l="l" r="r" t="t"/>
              <a:pathLst>
                <a:path extrusionOk="0" h="1899871" w="4886170">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403"/>
            <p:cNvSpPr/>
            <p:nvPr/>
          </p:nvSpPr>
          <p:spPr>
            <a:xfrm>
              <a:off x="1581213" y="4467851"/>
              <a:ext cx="1749590" cy="1749591"/>
            </a:xfrm>
            <a:custGeom>
              <a:rect b="b" l="l" r="r" t="t"/>
              <a:pathLst>
                <a:path extrusionOk="0" h="1749591" w="1749590">
                  <a:moveTo>
                    <a:pt x="874796" y="0"/>
                  </a:moveTo>
                  <a:cubicBezTo>
                    <a:pt x="391728" y="0"/>
                    <a:pt x="0" y="391728"/>
                    <a:pt x="0" y="874795"/>
                  </a:cubicBezTo>
                  <a:cubicBezTo>
                    <a:pt x="0" y="1357863"/>
                    <a:pt x="391728" y="1749591"/>
                    <a:pt x="874796" y="1749591"/>
                  </a:cubicBezTo>
                  <a:cubicBezTo>
                    <a:pt x="1357863" y="1749591"/>
                    <a:pt x="1749591" y="1357863"/>
                    <a:pt x="1749591" y="874795"/>
                  </a:cubicBezTo>
                  <a:cubicBezTo>
                    <a:pt x="1749591" y="391555"/>
                    <a:pt x="1357863" y="0"/>
                    <a:pt x="874796" y="0"/>
                  </a:cubicBezTo>
                  <a:close/>
                  <a:moveTo>
                    <a:pt x="874796" y="1731840"/>
                  </a:moveTo>
                  <a:cubicBezTo>
                    <a:pt x="401379" y="1731840"/>
                    <a:pt x="17751" y="1348040"/>
                    <a:pt x="17751" y="874795"/>
                  </a:cubicBezTo>
                  <a:cubicBezTo>
                    <a:pt x="17751" y="401379"/>
                    <a:pt x="401551" y="17751"/>
                    <a:pt x="874796" y="17751"/>
                  </a:cubicBezTo>
                  <a:cubicBezTo>
                    <a:pt x="1348212" y="17751"/>
                    <a:pt x="1731840" y="401551"/>
                    <a:pt x="1731840" y="874795"/>
                  </a:cubicBezTo>
                  <a:cubicBezTo>
                    <a:pt x="1731840" y="1348040"/>
                    <a:pt x="1348040" y="1731840"/>
                    <a:pt x="874796" y="1731840"/>
                  </a:cubicBezTo>
                  <a:close/>
                </a:path>
              </a:pathLst>
            </a:custGeom>
            <a:solidFill>
              <a:srgbClr val="FFFFFF">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35" name="Google Shape;3635;p403"/>
            <p:cNvGrpSpPr/>
            <p:nvPr/>
          </p:nvGrpSpPr>
          <p:grpSpPr>
            <a:xfrm>
              <a:off x="1271562" y="4231358"/>
              <a:ext cx="2295519" cy="2295778"/>
              <a:chOff x="1293864" y="4231358"/>
              <a:chExt cx="2295519" cy="2295778"/>
            </a:xfrm>
          </p:grpSpPr>
          <p:sp>
            <p:nvSpPr>
              <p:cNvPr id="3636" name="Google Shape;3636;p403"/>
              <p:cNvSpPr/>
              <p:nvPr/>
            </p:nvSpPr>
            <p:spPr>
              <a:xfrm>
                <a:off x="1293864" y="4504732"/>
                <a:ext cx="2022361" cy="2022404"/>
              </a:xfrm>
              <a:custGeom>
                <a:rect b="b" l="l" r="r" t="t"/>
                <a:pathLst>
                  <a:path extrusionOk="0" h="2022404" w="2022361">
                    <a:moveTo>
                      <a:pt x="1184447" y="2022405"/>
                    </a:moveTo>
                    <a:cubicBezTo>
                      <a:pt x="880957" y="2022405"/>
                      <a:pt x="577467" y="1906937"/>
                      <a:pt x="346532" y="1675830"/>
                    </a:cubicBezTo>
                    <a:cubicBezTo>
                      <a:pt x="-115511" y="1213787"/>
                      <a:pt x="-115511" y="462042"/>
                      <a:pt x="346532" y="0"/>
                    </a:cubicBezTo>
                    <a:lnTo>
                      <a:pt x="468376" y="121844"/>
                    </a:lnTo>
                    <a:cubicBezTo>
                      <a:pt x="73546" y="516674"/>
                      <a:pt x="73546" y="1159156"/>
                      <a:pt x="468376" y="1553986"/>
                    </a:cubicBezTo>
                    <a:cubicBezTo>
                      <a:pt x="863206" y="1948816"/>
                      <a:pt x="1505688" y="1948816"/>
                      <a:pt x="1900517" y="1553986"/>
                    </a:cubicBezTo>
                    <a:lnTo>
                      <a:pt x="2022361" y="1675830"/>
                    </a:lnTo>
                    <a:cubicBezTo>
                      <a:pt x="1791254" y="1906765"/>
                      <a:pt x="1487764" y="2022405"/>
                      <a:pt x="1184447" y="2022405"/>
                    </a:cubicBezTo>
                    <a:close/>
                  </a:path>
                </a:pathLst>
              </a:custGeom>
              <a:solidFill>
                <a:srgbClr val="76BB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403"/>
              <p:cNvSpPr/>
              <p:nvPr/>
            </p:nvSpPr>
            <p:spPr>
              <a:xfrm>
                <a:off x="1692097" y="4231358"/>
                <a:ext cx="1897286" cy="1897328"/>
              </a:xfrm>
              <a:custGeom>
                <a:rect b="b" l="l" r="r" t="t"/>
                <a:pathLst>
                  <a:path extrusionOk="0" h="1897328" w="1897286">
                    <a:moveTo>
                      <a:pt x="1572254" y="1897329"/>
                    </a:moveTo>
                    <a:lnTo>
                      <a:pt x="1553986" y="1879061"/>
                    </a:lnTo>
                    <a:cubicBezTo>
                      <a:pt x="1758725" y="1674322"/>
                      <a:pt x="1871608" y="1401508"/>
                      <a:pt x="1871608" y="1111288"/>
                    </a:cubicBezTo>
                    <a:cubicBezTo>
                      <a:pt x="1871608" y="820896"/>
                      <a:pt x="1758897" y="548255"/>
                      <a:pt x="1553986" y="343516"/>
                    </a:cubicBezTo>
                    <a:cubicBezTo>
                      <a:pt x="1130547" y="-79922"/>
                      <a:pt x="441706" y="-79922"/>
                      <a:pt x="18268" y="343516"/>
                    </a:cubicBezTo>
                    <a:lnTo>
                      <a:pt x="0" y="325075"/>
                    </a:lnTo>
                    <a:cubicBezTo>
                      <a:pt x="433434" y="-108358"/>
                      <a:pt x="1138820" y="-108358"/>
                      <a:pt x="1572254" y="325075"/>
                    </a:cubicBezTo>
                    <a:cubicBezTo>
                      <a:pt x="1781991" y="534813"/>
                      <a:pt x="1897286" y="813830"/>
                      <a:pt x="1897286" y="1111288"/>
                    </a:cubicBezTo>
                    <a:cubicBezTo>
                      <a:pt x="1897458" y="1408574"/>
                      <a:pt x="1781991" y="1687764"/>
                      <a:pt x="1572254" y="1897329"/>
                    </a:cubicBez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38" name="Google Shape;3638;p403"/>
          <p:cNvGrpSpPr/>
          <p:nvPr/>
        </p:nvGrpSpPr>
        <p:grpSpPr>
          <a:xfrm>
            <a:off x="4188698" y="2556008"/>
            <a:ext cx="3734942" cy="4349505"/>
            <a:chOff x="4042394" y="2104904"/>
            <a:chExt cx="3734942" cy="4349505"/>
          </a:xfrm>
        </p:grpSpPr>
        <p:sp>
          <p:nvSpPr>
            <p:cNvPr id="3639" name="Google Shape;3639;p403"/>
            <p:cNvSpPr/>
            <p:nvPr/>
          </p:nvSpPr>
          <p:spPr>
            <a:xfrm>
              <a:off x="5214647" y="2343939"/>
              <a:ext cx="2456010" cy="1899871"/>
            </a:xfrm>
            <a:custGeom>
              <a:rect b="b" l="l" r="r" t="t"/>
              <a:pathLst>
                <a:path extrusionOk="0" h="1899871" w="2456010">
                  <a:moveTo>
                    <a:pt x="25851" y="1899871"/>
                  </a:moveTo>
                  <a:lnTo>
                    <a:pt x="0" y="1899871"/>
                  </a:lnTo>
                  <a:lnTo>
                    <a:pt x="0" y="893753"/>
                  </a:lnTo>
                  <a:lnTo>
                    <a:pt x="2430160" y="893753"/>
                  </a:lnTo>
                  <a:lnTo>
                    <a:pt x="2430160" y="0"/>
                  </a:lnTo>
                  <a:lnTo>
                    <a:pt x="2456011" y="0"/>
                  </a:lnTo>
                  <a:lnTo>
                    <a:pt x="2456011" y="919604"/>
                  </a:lnTo>
                  <a:lnTo>
                    <a:pt x="25851" y="919604"/>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403"/>
            <p:cNvSpPr/>
            <p:nvPr/>
          </p:nvSpPr>
          <p:spPr>
            <a:xfrm>
              <a:off x="7538129" y="2104904"/>
              <a:ext cx="239207" cy="239207"/>
            </a:xfrm>
            <a:custGeom>
              <a:rect b="b" l="l" r="r" t="t"/>
              <a:pathLst>
                <a:path extrusionOk="0" h="239207" w="239207">
                  <a:moveTo>
                    <a:pt x="239207" y="119604"/>
                  </a:moveTo>
                  <a:cubicBezTo>
                    <a:pt x="239207" y="185659"/>
                    <a:pt x="185659" y="239207"/>
                    <a:pt x="119604" y="239207"/>
                  </a:cubicBezTo>
                  <a:cubicBezTo>
                    <a:pt x="53548" y="239207"/>
                    <a:pt x="0" y="185659"/>
                    <a:pt x="0" y="119604"/>
                  </a:cubicBezTo>
                  <a:cubicBezTo>
                    <a:pt x="0" y="53548"/>
                    <a:pt x="53548" y="0"/>
                    <a:pt x="119604" y="0"/>
                  </a:cubicBezTo>
                  <a:cubicBezTo>
                    <a:pt x="185659" y="0"/>
                    <a:pt x="239207" y="53548"/>
                    <a:pt x="239207" y="119604"/>
                  </a:cubicBezTo>
                  <a:close/>
                </a:path>
              </a:pathLst>
            </a:custGeom>
            <a:solidFill>
              <a:srgbClr val="D1927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1" name="Google Shape;3641;p403"/>
            <p:cNvGrpSpPr/>
            <p:nvPr/>
          </p:nvGrpSpPr>
          <p:grpSpPr>
            <a:xfrm>
              <a:off x="4042394" y="4157640"/>
              <a:ext cx="2370013" cy="2296769"/>
              <a:chOff x="4064696" y="4157640"/>
              <a:chExt cx="2370013" cy="2296769"/>
            </a:xfrm>
          </p:grpSpPr>
          <p:sp>
            <p:nvSpPr>
              <p:cNvPr id="3642" name="Google Shape;3642;p403"/>
              <p:cNvSpPr/>
              <p:nvPr/>
            </p:nvSpPr>
            <p:spPr>
              <a:xfrm>
                <a:off x="4064696" y="4157640"/>
                <a:ext cx="2370013" cy="1185006"/>
              </a:xfrm>
              <a:custGeom>
                <a:rect b="b" l="l" r="r" t="t"/>
                <a:pathLst>
                  <a:path extrusionOk="0" h="1185006" w="2370013">
                    <a:moveTo>
                      <a:pt x="2370013" y="1185007"/>
                    </a:moveTo>
                    <a:lnTo>
                      <a:pt x="2197674" y="1185007"/>
                    </a:lnTo>
                    <a:cubicBezTo>
                      <a:pt x="2197674" y="626627"/>
                      <a:pt x="1743387" y="172340"/>
                      <a:pt x="1185007" y="172340"/>
                    </a:cubicBezTo>
                    <a:cubicBezTo>
                      <a:pt x="626627" y="172340"/>
                      <a:pt x="172340" y="626627"/>
                      <a:pt x="172340" y="1185007"/>
                    </a:cubicBezTo>
                    <a:lnTo>
                      <a:pt x="0" y="1185007"/>
                    </a:lnTo>
                    <a:cubicBezTo>
                      <a:pt x="0" y="531668"/>
                      <a:pt x="531668" y="0"/>
                      <a:pt x="1185007" y="0"/>
                    </a:cubicBezTo>
                    <a:cubicBezTo>
                      <a:pt x="1838518" y="0"/>
                      <a:pt x="2370013" y="531495"/>
                      <a:pt x="2370013" y="1185007"/>
                    </a:cubicBezTo>
                    <a:close/>
                  </a:path>
                </a:pathLst>
              </a:custGeom>
              <a:solidFill>
                <a:srgbClr val="C87C6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403"/>
              <p:cNvSpPr/>
              <p:nvPr/>
            </p:nvSpPr>
            <p:spPr>
              <a:xfrm>
                <a:off x="4138112" y="5342647"/>
                <a:ext cx="2223524" cy="1111762"/>
              </a:xfrm>
              <a:custGeom>
                <a:rect b="b" l="l" r="r" t="t"/>
                <a:pathLst>
                  <a:path extrusionOk="0" h="1111762" w="2223524">
                    <a:moveTo>
                      <a:pt x="1111763" y="1111763"/>
                    </a:moveTo>
                    <a:cubicBezTo>
                      <a:pt x="498751" y="1111763"/>
                      <a:pt x="0" y="613012"/>
                      <a:pt x="0" y="0"/>
                    </a:cubicBezTo>
                    <a:lnTo>
                      <a:pt x="25851" y="0"/>
                    </a:lnTo>
                    <a:cubicBezTo>
                      <a:pt x="25851" y="598708"/>
                      <a:pt x="513055" y="1085912"/>
                      <a:pt x="1111763" y="1085912"/>
                    </a:cubicBezTo>
                    <a:cubicBezTo>
                      <a:pt x="1710470" y="1085912"/>
                      <a:pt x="2197674" y="598708"/>
                      <a:pt x="2197674" y="0"/>
                    </a:cubicBezTo>
                    <a:lnTo>
                      <a:pt x="2223525" y="0"/>
                    </a:lnTo>
                    <a:cubicBezTo>
                      <a:pt x="2223352" y="613012"/>
                      <a:pt x="1724774" y="1111763"/>
                      <a:pt x="1111763" y="1111763"/>
                    </a:cubicBez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44" name="Google Shape;3644;p403"/>
          <p:cNvGrpSpPr/>
          <p:nvPr/>
        </p:nvGrpSpPr>
        <p:grpSpPr>
          <a:xfrm>
            <a:off x="7034153" y="2556008"/>
            <a:ext cx="2295605" cy="4422232"/>
            <a:chOff x="6887849" y="2104904"/>
            <a:chExt cx="2295605" cy="4422232"/>
          </a:xfrm>
        </p:grpSpPr>
        <p:sp>
          <p:nvSpPr>
            <p:cNvPr id="3645" name="Google Shape;3645;p403"/>
            <p:cNvSpPr/>
            <p:nvPr/>
          </p:nvSpPr>
          <p:spPr>
            <a:xfrm>
              <a:off x="7986039" y="2343939"/>
              <a:ext cx="25850" cy="1899698"/>
            </a:xfrm>
            <a:custGeom>
              <a:rect b="b" l="l" r="r" t="t"/>
              <a:pathLst>
                <a:path extrusionOk="0" h="1899698" w="25850">
                  <a:moveTo>
                    <a:pt x="0" y="0"/>
                  </a:moveTo>
                  <a:lnTo>
                    <a:pt x="25851" y="0"/>
                  </a:lnTo>
                  <a:lnTo>
                    <a:pt x="25851" y="1899699"/>
                  </a:lnTo>
                  <a:lnTo>
                    <a:pt x="0" y="1899699"/>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403"/>
            <p:cNvSpPr/>
            <p:nvPr/>
          </p:nvSpPr>
          <p:spPr>
            <a:xfrm>
              <a:off x="7124169" y="4467851"/>
              <a:ext cx="1749590" cy="1749591"/>
            </a:xfrm>
            <a:custGeom>
              <a:rect b="b" l="l" r="r" t="t"/>
              <a:pathLst>
                <a:path extrusionOk="0" h="1749591" w="1749590">
                  <a:moveTo>
                    <a:pt x="874795" y="0"/>
                  </a:moveTo>
                  <a:cubicBezTo>
                    <a:pt x="391727" y="0"/>
                    <a:pt x="0" y="391728"/>
                    <a:pt x="0" y="874795"/>
                  </a:cubicBezTo>
                  <a:cubicBezTo>
                    <a:pt x="0" y="1357863"/>
                    <a:pt x="391727" y="1749591"/>
                    <a:pt x="874795" y="1749591"/>
                  </a:cubicBezTo>
                  <a:cubicBezTo>
                    <a:pt x="1357863" y="1749591"/>
                    <a:pt x="1749591" y="1357863"/>
                    <a:pt x="1749591" y="874795"/>
                  </a:cubicBezTo>
                  <a:cubicBezTo>
                    <a:pt x="1749591" y="391555"/>
                    <a:pt x="1358035" y="0"/>
                    <a:pt x="874795" y="0"/>
                  </a:cubicBezTo>
                  <a:close/>
                  <a:moveTo>
                    <a:pt x="874795" y="1731840"/>
                  </a:moveTo>
                  <a:cubicBezTo>
                    <a:pt x="401379" y="1731840"/>
                    <a:pt x="17751" y="1348040"/>
                    <a:pt x="17751" y="874795"/>
                  </a:cubicBezTo>
                  <a:cubicBezTo>
                    <a:pt x="17751" y="401379"/>
                    <a:pt x="401551" y="17751"/>
                    <a:pt x="874795" y="17751"/>
                  </a:cubicBezTo>
                  <a:cubicBezTo>
                    <a:pt x="1348212" y="17751"/>
                    <a:pt x="1731840" y="401551"/>
                    <a:pt x="1731840" y="874795"/>
                  </a:cubicBezTo>
                  <a:cubicBezTo>
                    <a:pt x="1731840" y="1348040"/>
                    <a:pt x="1348212" y="1731840"/>
                    <a:pt x="874795" y="1731840"/>
                  </a:cubicBezTo>
                  <a:close/>
                </a:path>
              </a:pathLst>
            </a:custGeom>
            <a:solidFill>
              <a:srgbClr val="FFFFFF">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7" name="Google Shape;3647;p403"/>
            <p:cNvGrpSpPr/>
            <p:nvPr/>
          </p:nvGrpSpPr>
          <p:grpSpPr>
            <a:xfrm>
              <a:off x="7879361" y="2104904"/>
              <a:ext cx="239207" cy="239207"/>
              <a:chOff x="7901663" y="2104904"/>
              <a:chExt cx="239207" cy="239207"/>
            </a:xfrm>
          </p:grpSpPr>
          <p:sp>
            <p:nvSpPr>
              <p:cNvPr id="3648" name="Google Shape;3648;p403"/>
              <p:cNvSpPr/>
              <p:nvPr/>
            </p:nvSpPr>
            <p:spPr>
              <a:xfrm>
                <a:off x="7901663"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0096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403"/>
              <p:cNvSpPr/>
              <p:nvPr/>
            </p:nvSpPr>
            <p:spPr>
              <a:xfrm>
                <a:off x="7901663"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98B3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0" name="Google Shape;3650;p403"/>
            <p:cNvGrpSpPr/>
            <p:nvPr/>
          </p:nvGrpSpPr>
          <p:grpSpPr>
            <a:xfrm>
              <a:off x="6887849" y="4231358"/>
              <a:ext cx="2295605" cy="2295778"/>
              <a:chOff x="6910151" y="4231358"/>
              <a:chExt cx="2295605" cy="2295778"/>
            </a:xfrm>
          </p:grpSpPr>
          <p:sp>
            <p:nvSpPr>
              <p:cNvPr id="3651" name="Google Shape;3651;p403"/>
              <p:cNvSpPr/>
              <p:nvPr/>
            </p:nvSpPr>
            <p:spPr>
              <a:xfrm>
                <a:off x="7183352" y="4504732"/>
                <a:ext cx="2022404" cy="2022404"/>
              </a:xfrm>
              <a:custGeom>
                <a:rect b="b" l="l" r="r" t="t"/>
                <a:pathLst>
                  <a:path extrusionOk="0" h="2022404" w="2022404">
                    <a:moveTo>
                      <a:pt x="837915" y="2022405"/>
                    </a:moveTo>
                    <a:cubicBezTo>
                      <a:pt x="534425" y="2022405"/>
                      <a:pt x="230935" y="1906937"/>
                      <a:pt x="0" y="1675830"/>
                    </a:cubicBezTo>
                    <a:lnTo>
                      <a:pt x="121844" y="1553986"/>
                    </a:lnTo>
                    <a:cubicBezTo>
                      <a:pt x="516674" y="1948816"/>
                      <a:pt x="1159156" y="1948816"/>
                      <a:pt x="1553986" y="1553986"/>
                    </a:cubicBezTo>
                    <a:cubicBezTo>
                      <a:pt x="1744938" y="1363033"/>
                      <a:pt x="1850065" y="1108660"/>
                      <a:pt x="1850065" y="837915"/>
                    </a:cubicBezTo>
                    <a:cubicBezTo>
                      <a:pt x="1850065" y="567169"/>
                      <a:pt x="1744938" y="312796"/>
                      <a:pt x="1553986" y="121844"/>
                    </a:cubicBezTo>
                    <a:lnTo>
                      <a:pt x="1675830" y="0"/>
                    </a:lnTo>
                    <a:cubicBezTo>
                      <a:pt x="1899355" y="223524"/>
                      <a:pt x="2022405" y="520982"/>
                      <a:pt x="2022405" y="837915"/>
                    </a:cubicBezTo>
                    <a:cubicBezTo>
                      <a:pt x="2022405" y="1154847"/>
                      <a:pt x="1899355" y="1452305"/>
                      <a:pt x="1675830" y="1675830"/>
                    </a:cubicBezTo>
                    <a:cubicBezTo>
                      <a:pt x="1444895" y="1906765"/>
                      <a:pt x="1141405" y="2022405"/>
                      <a:pt x="837915" y="2022405"/>
                    </a:cubicBezTo>
                    <a:close/>
                  </a:path>
                </a:pathLst>
              </a:custGeom>
              <a:solidFill>
                <a:srgbClr val="799B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403"/>
              <p:cNvSpPr/>
              <p:nvPr/>
            </p:nvSpPr>
            <p:spPr>
              <a:xfrm>
                <a:off x="6910151" y="4231358"/>
                <a:ext cx="1897329" cy="1897328"/>
              </a:xfrm>
              <a:custGeom>
                <a:rect b="b" l="l" r="r" t="t"/>
                <a:pathLst>
                  <a:path extrusionOk="0" h="1897328" w="1897329">
                    <a:moveTo>
                      <a:pt x="325075" y="1897329"/>
                    </a:moveTo>
                    <a:cubicBezTo>
                      <a:pt x="-108358" y="1463895"/>
                      <a:pt x="-108358" y="758509"/>
                      <a:pt x="325075" y="325075"/>
                    </a:cubicBezTo>
                    <a:cubicBezTo>
                      <a:pt x="758509" y="-108358"/>
                      <a:pt x="1463895" y="-108358"/>
                      <a:pt x="1897329" y="325075"/>
                    </a:cubicBezTo>
                    <a:lnTo>
                      <a:pt x="1879061" y="343343"/>
                    </a:lnTo>
                    <a:cubicBezTo>
                      <a:pt x="1455623" y="-80095"/>
                      <a:pt x="766782" y="-80095"/>
                      <a:pt x="343343" y="343343"/>
                    </a:cubicBezTo>
                    <a:cubicBezTo>
                      <a:pt x="-80095" y="766782"/>
                      <a:pt x="-80095" y="1455623"/>
                      <a:pt x="343343" y="1879061"/>
                    </a:cubicBezTo>
                    <a:lnTo>
                      <a:pt x="325075" y="1897329"/>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53" name="Google Shape;3653;p403"/>
          <p:cNvGrpSpPr/>
          <p:nvPr/>
        </p:nvGrpSpPr>
        <p:grpSpPr>
          <a:xfrm>
            <a:off x="8367070" y="2556008"/>
            <a:ext cx="3734209" cy="4348988"/>
            <a:chOff x="8220766" y="2104904"/>
            <a:chExt cx="3734209" cy="4348988"/>
          </a:xfrm>
        </p:grpSpPr>
        <p:sp>
          <p:nvSpPr>
            <p:cNvPr id="3654" name="Google Shape;3654;p403"/>
            <p:cNvSpPr/>
            <p:nvPr/>
          </p:nvSpPr>
          <p:spPr>
            <a:xfrm>
              <a:off x="8327444" y="2343939"/>
              <a:ext cx="2456010" cy="1899871"/>
            </a:xfrm>
            <a:custGeom>
              <a:rect b="b" l="l" r="r" t="t"/>
              <a:pathLst>
                <a:path extrusionOk="0" h="1899871" w="2456010">
                  <a:moveTo>
                    <a:pt x="2456011" y="1899871"/>
                  </a:moveTo>
                  <a:lnTo>
                    <a:pt x="2430160" y="1899871"/>
                  </a:lnTo>
                  <a:lnTo>
                    <a:pt x="2430160" y="919604"/>
                  </a:lnTo>
                  <a:lnTo>
                    <a:pt x="0" y="919604"/>
                  </a:lnTo>
                  <a:lnTo>
                    <a:pt x="0" y="0"/>
                  </a:lnTo>
                  <a:lnTo>
                    <a:pt x="25851" y="0"/>
                  </a:lnTo>
                  <a:lnTo>
                    <a:pt x="25851" y="893753"/>
                  </a:lnTo>
                  <a:lnTo>
                    <a:pt x="2456011" y="893753"/>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403"/>
            <p:cNvSpPr/>
            <p:nvPr/>
          </p:nvSpPr>
          <p:spPr>
            <a:xfrm>
              <a:off x="9895734" y="4467851"/>
              <a:ext cx="1749590" cy="1749591"/>
            </a:xfrm>
            <a:custGeom>
              <a:rect b="b" l="l" r="r" t="t"/>
              <a:pathLst>
                <a:path extrusionOk="0" h="1749591" w="1749590">
                  <a:moveTo>
                    <a:pt x="874795" y="0"/>
                  </a:moveTo>
                  <a:cubicBezTo>
                    <a:pt x="391728" y="0"/>
                    <a:pt x="0" y="391728"/>
                    <a:pt x="0" y="874795"/>
                  </a:cubicBezTo>
                  <a:cubicBezTo>
                    <a:pt x="0" y="1357863"/>
                    <a:pt x="391728" y="1749591"/>
                    <a:pt x="874795" y="1749591"/>
                  </a:cubicBezTo>
                  <a:cubicBezTo>
                    <a:pt x="1357863" y="1749591"/>
                    <a:pt x="1749591" y="1357863"/>
                    <a:pt x="1749591" y="874795"/>
                  </a:cubicBezTo>
                  <a:cubicBezTo>
                    <a:pt x="1749591" y="391555"/>
                    <a:pt x="1357863" y="0"/>
                    <a:pt x="874795" y="0"/>
                  </a:cubicBezTo>
                  <a:close/>
                  <a:moveTo>
                    <a:pt x="874795" y="1731840"/>
                  </a:moveTo>
                  <a:cubicBezTo>
                    <a:pt x="401379" y="1731840"/>
                    <a:pt x="17751" y="1348040"/>
                    <a:pt x="17751" y="874795"/>
                  </a:cubicBezTo>
                  <a:cubicBezTo>
                    <a:pt x="17751" y="401379"/>
                    <a:pt x="401550" y="17751"/>
                    <a:pt x="874795" y="17751"/>
                  </a:cubicBezTo>
                  <a:cubicBezTo>
                    <a:pt x="1348212" y="17751"/>
                    <a:pt x="1731839" y="401551"/>
                    <a:pt x="1731839" y="874795"/>
                  </a:cubicBezTo>
                  <a:cubicBezTo>
                    <a:pt x="1731839" y="1348040"/>
                    <a:pt x="1348212" y="1731840"/>
                    <a:pt x="874795" y="1731840"/>
                  </a:cubicBezTo>
                  <a:close/>
                </a:path>
              </a:pathLst>
            </a:custGeom>
            <a:solidFill>
              <a:srgbClr val="FFFFFF">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56" name="Google Shape;3656;p403"/>
            <p:cNvGrpSpPr/>
            <p:nvPr/>
          </p:nvGrpSpPr>
          <p:grpSpPr>
            <a:xfrm>
              <a:off x="8220766" y="2104904"/>
              <a:ext cx="239207" cy="239207"/>
              <a:chOff x="8243068" y="2104904"/>
              <a:chExt cx="239207" cy="239207"/>
            </a:xfrm>
          </p:grpSpPr>
          <p:sp>
            <p:nvSpPr>
              <p:cNvPr id="3657" name="Google Shape;3657;p403"/>
              <p:cNvSpPr/>
              <p:nvPr/>
            </p:nvSpPr>
            <p:spPr>
              <a:xfrm>
                <a:off x="8243068"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7CB3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403"/>
              <p:cNvSpPr/>
              <p:nvPr/>
            </p:nvSpPr>
            <p:spPr>
              <a:xfrm>
                <a:off x="8243068"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EBB56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9" name="Google Shape;3659;p403"/>
            <p:cNvGrpSpPr/>
            <p:nvPr/>
          </p:nvGrpSpPr>
          <p:grpSpPr>
            <a:xfrm>
              <a:off x="9659456" y="4158200"/>
              <a:ext cx="2295519" cy="2295692"/>
              <a:chOff x="9681758" y="4158200"/>
              <a:chExt cx="2295519" cy="2295692"/>
            </a:xfrm>
          </p:grpSpPr>
          <p:sp>
            <p:nvSpPr>
              <p:cNvPr id="3660" name="Google Shape;3660;p403"/>
              <p:cNvSpPr/>
              <p:nvPr/>
            </p:nvSpPr>
            <p:spPr>
              <a:xfrm>
                <a:off x="9954916" y="4158200"/>
                <a:ext cx="2022361" cy="2022361"/>
              </a:xfrm>
              <a:custGeom>
                <a:rect b="b" l="l" r="r" t="t"/>
                <a:pathLst>
                  <a:path extrusionOk="0" h="2022361" w="2022361">
                    <a:moveTo>
                      <a:pt x="1675830" y="2022361"/>
                    </a:moveTo>
                    <a:lnTo>
                      <a:pt x="1553985" y="1900517"/>
                    </a:lnTo>
                    <a:cubicBezTo>
                      <a:pt x="1948816" y="1505687"/>
                      <a:pt x="1948816" y="863206"/>
                      <a:pt x="1553985" y="468376"/>
                    </a:cubicBezTo>
                    <a:cubicBezTo>
                      <a:pt x="1159156" y="73546"/>
                      <a:pt x="516674" y="73546"/>
                      <a:pt x="121844" y="468376"/>
                    </a:cubicBezTo>
                    <a:lnTo>
                      <a:pt x="0" y="346532"/>
                    </a:lnTo>
                    <a:cubicBezTo>
                      <a:pt x="462042" y="-115511"/>
                      <a:pt x="1213787" y="-115511"/>
                      <a:pt x="1675830" y="346532"/>
                    </a:cubicBezTo>
                    <a:cubicBezTo>
                      <a:pt x="2137872" y="808574"/>
                      <a:pt x="2137872" y="1560319"/>
                      <a:pt x="1675830" y="2022361"/>
                    </a:cubicBezTo>
                    <a:close/>
                  </a:path>
                </a:pathLst>
              </a:custGeom>
              <a:solidFill>
                <a:srgbClr val="E5A1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403"/>
              <p:cNvSpPr/>
              <p:nvPr/>
            </p:nvSpPr>
            <p:spPr>
              <a:xfrm>
                <a:off x="9681758" y="4556434"/>
                <a:ext cx="1897285" cy="1897458"/>
              </a:xfrm>
              <a:custGeom>
                <a:rect b="b" l="l" r="r" t="t"/>
                <a:pathLst>
                  <a:path extrusionOk="0" h="1897458" w="1897285">
                    <a:moveTo>
                      <a:pt x="1111073" y="1897458"/>
                    </a:moveTo>
                    <a:cubicBezTo>
                      <a:pt x="826368" y="1897458"/>
                      <a:pt x="541664" y="1789057"/>
                      <a:pt x="325033" y="1572426"/>
                    </a:cubicBezTo>
                    <a:cubicBezTo>
                      <a:pt x="115295" y="1362689"/>
                      <a:pt x="0" y="1083671"/>
                      <a:pt x="0" y="786213"/>
                    </a:cubicBezTo>
                    <a:cubicBezTo>
                      <a:pt x="0" y="488927"/>
                      <a:pt x="115468" y="209737"/>
                      <a:pt x="325033" y="0"/>
                    </a:cubicBezTo>
                    <a:lnTo>
                      <a:pt x="343301" y="18268"/>
                    </a:lnTo>
                    <a:cubicBezTo>
                      <a:pt x="138561" y="223007"/>
                      <a:pt x="25679" y="495821"/>
                      <a:pt x="25679" y="786041"/>
                    </a:cubicBezTo>
                    <a:cubicBezTo>
                      <a:pt x="25679" y="1076433"/>
                      <a:pt x="138389" y="1349074"/>
                      <a:pt x="343301" y="1553813"/>
                    </a:cubicBezTo>
                    <a:cubicBezTo>
                      <a:pt x="766739" y="1977252"/>
                      <a:pt x="1455580" y="1977252"/>
                      <a:pt x="1879018" y="1553813"/>
                    </a:cubicBezTo>
                    <a:lnTo>
                      <a:pt x="1897286" y="1572081"/>
                    </a:lnTo>
                    <a:cubicBezTo>
                      <a:pt x="1680483" y="1789057"/>
                      <a:pt x="1395778" y="1897458"/>
                      <a:pt x="1111073" y="1897458"/>
                    </a:cubicBez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62" name="Google Shape;3662;p403"/>
          <p:cNvGrpSpPr/>
          <p:nvPr/>
        </p:nvGrpSpPr>
        <p:grpSpPr>
          <a:xfrm>
            <a:off x="8708474" y="2556008"/>
            <a:ext cx="6164930" cy="4422749"/>
            <a:chOff x="8562170" y="2104904"/>
            <a:chExt cx="6164930" cy="4422749"/>
          </a:xfrm>
        </p:grpSpPr>
        <p:sp>
          <p:nvSpPr>
            <p:cNvPr id="3663" name="Google Shape;3663;p403"/>
            <p:cNvSpPr/>
            <p:nvPr/>
          </p:nvSpPr>
          <p:spPr>
            <a:xfrm>
              <a:off x="8668849" y="2343939"/>
              <a:ext cx="4886170" cy="1899871"/>
            </a:xfrm>
            <a:custGeom>
              <a:rect b="b" l="l" r="r" t="t"/>
              <a:pathLst>
                <a:path extrusionOk="0" h="1899871" w="4886170">
                  <a:moveTo>
                    <a:pt x="4886171" y="1899871"/>
                  </a:moveTo>
                  <a:lnTo>
                    <a:pt x="4860320" y="1899871"/>
                  </a:lnTo>
                  <a:lnTo>
                    <a:pt x="4860320" y="602327"/>
                  </a:lnTo>
                  <a:lnTo>
                    <a:pt x="0" y="602327"/>
                  </a:lnTo>
                  <a:lnTo>
                    <a:pt x="0" y="0"/>
                  </a:lnTo>
                  <a:lnTo>
                    <a:pt x="25851" y="0"/>
                  </a:lnTo>
                  <a:lnTo>
                    <a:pt x="25851" y="576476"/>
                  </a:lnTo>
                  <a:lnTo>
                    <a:pt x="4886171" y="576476"/>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403"/>
            <p:cNvSpPr/>
            <p:nvPr/>
          </p:nvSpPr>
          <p:spPr>
            <a:xfrm>
              <a:off x="12667298" y="4467851"/>
              <a:ext cx="1749591" cy="1749591"/>
            </a:xfrm>
            <a:custGeom>
              <a:rect b="b" l="l" r="r" t="t"/>
              <a:pathLst>
                <a:path extrusionOk="0" h="1749591" w="1749591">
                  <a:moveTo>
                    <a:pt x="874796" y="0"/>
                  </a:moveTo>
                  <a:cubicBezTo>
                    <a:pt x="391727" y="0"/>
                    <a:pt x="0" y="391728"/>
                    <a:pt x="0" y="874795"/>
                  </a:cubicBezTo>
                  <a:cubicBezTo>
                    <a:pt x="0" y="1357863"/>
                    <a:pt x="391727" y="1749591"/>
                    <a:pt x="874796" y="1749591"/>
                  </a:cubicBezTo>
                  <a:cubicBezTo>
                    <a:pt x="1357864" y="1749591"/>
                    <a:pt x="1749591" y="1357863"/>
                    <a:pt x="1749591" y="874795"/>
                  </a:cubicBezTo>
                  <a:cubicBezTo>
                    <a:pt x="1749591" y="391555"/>
                    <a:pt x="1357864" y="0"/>
                    <a:pt x="874796" y="0"/>
                  </a:cubicBezTo>
                  <a:close/>
                  <a:moveTo>
                    <a:pt x="874796" y="1731840"/>
                  </a:moveTo>
                  <a:cubicBezTo>
                    <a:pt x="401379" y="1731840"/>
                    <a:pt x="17751" y="1348040"/>
                    <a:pt x="17751" y="874795"/>
                  </a:cubicBezTo>
                  <a:cubicBezTo>
                    <a:pt x="17751" y="401379"/>
                    <a:pt x="401551" y="17751"/>
                    <a:pt x="874796" y="17751"/>
                  </a:cubicBezTo>
                  <a:cubicBezTo>
                    <a:pt x="1348212" y="17751"/>
                    <a:pt x="1731840" y="401551"/>
                    <a:pt x="1731840" y="874795"/>
                  </a:cubicBezTo>
                  <a:cubicBezTo>
                    <a:pt x="1731840" y="1348040"/>
                    <a:pt x="1348040" y="1731840"/>
                    <a:pt x="874796" y="1731840"/>
                  </a:cubicBezTo>
                  <a:close/>
                </a:path>
              </a:pathLst>
            </a:custGeom>
            <a:solidFill>
              <a:srgbClr val="FFFFFF">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65" name="Google Shape;3665;p403"/>
            <p:cNvGrpSpPr/>
            <p:nvPr/>
          </p:nvGrpSpPr>
          <p:grpSpPr>
            <a:xfrm>
              <a:off x="8562170" y="2104904"/>
              <a:ext cx="239207" cy="239207"/>
              <a:chOff x="8584472" y="2104904"/>
              <a:chExt cx="239207" cy="239207"/>
            </a:xfrm>
          </p:grpSpPr>
          <p:sp>
            <p:nvSpPr>
              <p:cNvPr id="3666" name="Google Shape;3666;p403"/>
              <p:cNvSpPr/>
              <p:nvPr/>
            </p:nvSpPr>
            <p:spPr>
              <a:xfrm>
                <a:off x="8584472" y="2104904"/>
                <a:ext cx="239207" cy="239207"/>
              </a:xfrm>
              <a:custGeom>
                <a:rect b="b" l="l" r="r" t="t"/>
                <a:pathLst>
                  <a:path extrusionOk="0" h="239207" w="239207">
                    <a:moveTo>
                      <a:pt x="239208" y="119604"/>
                    </a:moveTo>
                    <a:cubicBezTo>
                      <a:pt x="239208" y="185659"/>
                      <a:pt x="185659" y="239207"/>
                      <a:pt x="119604" y="239207"/>
                    </a:cubicBezTo>
                    <a:cubicBezTo>
                      <a:pt x="53549" y="239207"/>
                      <a:pt x="0" y="185659"/>
                      <a:pt x="0" y="119604"/>
                    </a:cubicBezTo>
                    <a:cubicBezTo>
                      <a:pt x="0" y="53548"/>
                      <a:pt x="53549" y="0"/>
                      <a:pt x="119604" y="0"/>
                    </a:cubicBezTo>
                    <a:cubicBezTo>
                      <a:pt x="185659" y="0"/>
                      <a:pt x="239208" y="53548"/>
                      <a:pt x="239208" y="119604"/>
                    </a:cubicBezTo>
                    <a:close/>
                  </a:path>
                </a:pathLst>
              </a:custGeom>
              <a:solidFill>
                <a:srgbClr val="C0CA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403"/>
              <p:cNvSpPr/>
              <p:nvPr/>
            </p:nvSpPr>
            <p:spPr>
              <a:xfrm>
                <a:off x="8584472" y="2104904"/>
                <a:ext cx="239207" cy="239207"/>
              </a:xfrm>
              <a:custGeom>
                <a:rect b="b" l="l" r="r" t="t"/>
                <a:pathLst>
                  <a:path extrusionOk="0" h="239207" w="239207">
                    <a:moveTo>
                      <a:pt x="239208" y="119604"/>
                    </a:moveTo>
                    <a:cubicBezTo>
                      <a:pt x="239208" y="185659"/>
                      <a:pt x="185659" y="239207"/>
                      <a:pt x="119604" y="239207"/>
                    </a:cubicBezTo>
                    <a:cubicBezTo>
                      <a:pt x="53549" y="239207"/>
                      <a:pt x="0" y="185659"/>
                      <a:pt x="0" y="119604"/>
                    </a:cubicBezTo>
                    <a:cubicBezTo>
                      <a:pt x="0" y="53548"/>
                      <a:pt x="53549" y="0"/>
                      <a:pt x="119604" y="0"/>
                    </a:cubicBezTo>
                    <a:cubicBezTo>
                      <a:pt x="185659" y="0"/>
                      <a:pt x="239208" y="53548"/>
                      <a:pt x="239208" y="119604"/>
                    </a:cubicBezTo>
                    <a:close/>
                  </a:path>
                </a:pathLst>
              </a:custGeom>
              <a:solidFill>
                <a:srgbClr val="BEDC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8" name="Google Shape;3668;p403"/>
            <p:cNvGrpSpPr/>
            <p:nvPr/>
          </p:nvGrpSpPr>
          <p:grpSpPr>
            <a:xfrm>
              <a:off x="12357087" y="4230884"/>
              <a:ext cx="2370013" cy="2296769"/>
              <a:chOff x="12379389" y="4230884"/>
              <a:chExt cx="2370013" cy="2296769"/>
            </a:xfrm>
          </p:grpSpPr>
          <p:sp>
            <p:nvSpPr>
              <p:cNvPr id="3669" name="Google Shape;3669;p403"/>
              <p:cNvSpPr/>
              <p:nvPr/>
            </p:nvSpPr>
            <p:spPr>
              <a:xfrm>
                <a:off x="12379389" y="5342647"/>
                <a:ext cx="2370013" cy="1185006"/>
              </a:xfrm>
              <a:custGeom>
                <a:rect b="b" l="l" r="r" t="t"/>
                <a:pathLst>
                  <a:path extrusionOk="0" h="1185006" w="2370013">
                    <a:moveTo>
                      <a:pt x="1185007" y="1185007"/>
                    </a:moveTo>
                    <a:cubicBezTo>
                      <a:pt x="531668" y="1185007"/>
                      <a:pt x="0" y="653339"/>
                      <a:pt x="0" y="0"/>
                    </a:cubicBezTo>
                    <a:lnTo>
                      <a:pt x="172340" y="0"/>
                    </a:lnTo>
                    <a:cubicBezTo>
                      <a:pt x="172340" y="558380"/>
                      <a:pt x="626626" y="1012667"/>
                      <a:pt x="1185007" y="1012667"/>
                    </a:cubicBezTo>
                    <a:cubicBezTo>
                      <a:pt x="1743387" y="1012667"/>
                      <a:pt x="2197674" y="558380"/>
                      <a:pt x="2197674" y="0"/>
                    </a:cubicBezTo>
                    <a:lnTo>
                      <a:pt x="2370014" y="0"/>
                    </a:lnTo>
                    <a:cubicBezTo>
                      <a:pt x="2370014" y="653339"/>
                      <a:pt x="1838346" y="1185007"/>
                      <a:pt x="1185007" y="1185007"/>
                    </a:cubicBezTo>
                    <a:close/>
                  </a:path>
                </a:pathLst>
              </a:custGeom>
              <a:solidFill>
                <a:srgbClr val="A6CF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403"/>
              <p:cNvSpPr/>
              <p:nvPr/>
            </p:nvSpPr>
            <p:spPr>
              <a:xfrm>
                <a:off x="12452633" y="4230884"/>
                <a:ext cx="2223525" cy="1111762"/>
              </a:xfrm>
              <a:custGeom>
                <a:rect b="b" l="l" r="r" t="t"/>
                <a:pathLst>
                  <a:path extrusionOk="0" h="1111762" w="2223525">
                    <a:moveTo>
                      <a:pt x="2223525" y="1111762"/>
                    </a:moveTo>
                    <a:lnTo>
                      <a:pt x="2197674" y="1111762"/>
                    </a:lnTo>
                    <a:cubicBezTo>
                      <a:pt x="2197674" y="513055"/>
                      <a:pt x="1710470" y="25851"/>
                      <a:pt x="1111763" y="25851"/>
                    </a:cubicBezTo>
                    <a:cubicBezTo>
                      <a:pt x="513055" y="25851"/>
                      <a:pt x="25851" y="513055"/>
                      <a:pt x="25851" y="1111762"/>
                    </a:cubicBezTo>
                    <a:lnTo>
                      <a:pt x="0" y="1111762"/>
                    </a:lnTo>
                    <a:cubicBezTo>
                      <a:pt x="0" y="498751"/>
                      <a:pt x="498751" y="0"/>
                      <a:pt x="1111763" y="0"/>
                    </a:cubicBezTo>
                    <a:cubicBezTo>
                      <a:pt x="1724774" y="0"/>
                      <a:pt x="2223525" y="498751"/>
                      <a:pt x="2223525" y="1111762"/>
                    </a:cubicBez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671" name="Google Shape;3671;p403"/>
          <p:cNvSpPr/>
          <p:nvPr/>
        </p:nvSpPr>
        <p:spPr>
          <a:xfrm>
            <a:off x="1578573" y="5429774"/>
            <a:ext cx="2022362"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Random substitution</a:t>
            </a:r>
            <a:endParaRPr b="0" i="0" sz="1400" u="none" cap="none" strike="noStrike">
              <a:solidFill>
                <a:srgbClr val="3F3F3F"/>
              </a:solidFill>
              <a:latin typeface="Open Sans"/>
              <a:ea typeface="Open Sans"/>
              <a:cs typeface="Open Sans"/>
              <a:sym typeface="Open Sans"/>
            </a:endParaRPr>
          </a:p>
        </p:txBody>
      </p:sp>
      <p:sp>
        <p:nvSpPr>
          <p:cNvPr id="3672" name="Google Shape;3672;p403"/>
          <p:cNvSpPr/>
          <p:nvPr/>
        </p:nvSpPr>
        <p:spPr>
          <a:xfrm>
            <a:off x="4198353" y="5405390"/>
            <a:ext cx="2379503"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Algorithm substitution</a:t>
            </a:r>
            <a:endParaRPr b="0" i="0" sz="1400" u="none" cap="none" strike="noStrike">
              <a:solidFill>
                <a:srgbClr val="3F3F3F"/>
              </a:solidFill>
              <a:latin typeface="Open Sans"/>
              <a:ea typeface="Open Sans"/>
              <a:cs typeface="Open Sans"/>
              <a:sym typeface="Open Sans"/>
            </a:endParaRPr>
          </a:p>
        </p:txBody>
      </p:sp>
      <p:sp>
        <p:nvSpPr>
          <p:cNvPr id="3673" name="Google Shape;3673;p403"/>
          <p:cNvSpPr/>
          <p:nvPr/>
        </p:nvSpPr>
        <p:spPr>
          <a:xfrm>
            <a:off x="6974899" y="5478542"/>
            <a:ext cx="2330483"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Shuffle </a:t>
            </a:r>
            <a:endParaRPr b="0" i="0" sz="1400" u="none" cap="none" strike="noStrike">
              <a:solidFill>
                <a:srgbClr val="3F3F3F"/>
              </a:solidFill>
              <a:latin typeface="Open Sans"/>
              <a:ea typeface="Open Sans"/>
              <a:cs typeface="Open Sans"/>
              <a:sym typeface="Open Sans"/>
            </a:endParaRPr>
          </a:p>
        </p:txBody>
      </p:sp>
      <p:sp>
        <p:nvSpPr>
          <p:cNvPr id="3674" name="Google Shape;3674;p403"/>
          <p:cNvSpPr/>
          <p:nvPr/>
        </p:nvSpPr>
        <p:spPr>
          <a:xfrm>
            <a:off x="9858262" y="5429774"/>
            <a:ext cx="2153209"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Masking</a:t>
            </a:r>
            <a:endParaRPr b="0" i="0" sz="1400" u="none" cap="none" strike="noStrike">
              <a:solidFill>
                <a:srgbClr val="3F3F3F"/>
              </a:solidFill>
              <a:latin typeface="Arial"/>
              <a:ea typeface="Arial"/>
              <a:cs typeface="Arial"/>
              <a:sym typeface="Arial"/>
            </a:endParaRPr>
          </a:p>
        </p:txBody>
      </p:sp>
      <p:sp>
        <p:nvSpPr>
          <p:cNvPr id="3675" name="Google Shape;3675;p403"/>
          <p:cNvSpPr/>
          <p:nvPr/>
        </p:nvSpPr>
        <p:spPr>
          <a:xfrm>
            <a:off x="12658631" y="5551694"/>
            <a:ext cx="2127508"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Deletion</a:t>
            </a:r>
            <a:endParaRPr b="0" i="0" sz="1400" u="none" cap="none" strike="noStrike">
              <a:solidFill>
                <a:srgbClr val="3F3F3F"/>
              </a:solidFill>
              <a:latin typeface="Arial"/>
              <a:ea typeface="Arial"/>
              <a:cs typeface="Arial"/>
              <a:sym typeface="Arial"/>
            </a:endParaRPr>
          </a:p>
        </p:txBody>
      </p:sp>
      <p:sp>
        <p:nvSpPr>
          <p:cNvPr id="3676" name="Google Shape;3676;p403"/>
          <p:cNvSpPr/>
          <p:nvPr/>
        </p:nvSpPr>
        <p:spPr>
          <a:xfrm>
            <a:off x="5588000" y="874825"/>
            <a:ext cx="509198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0" name="Shape 3680"/>
        <p:cNvGrpSpPr/>
        <p:nvPr/>
      </p:nvGrpSpPr>
      <p:grpSpPr>
        <a:xfrm>
          <a:off x="0" y="0"/>
          <a:ext cx="0" cy="0"/>
          <a:chOff x="0" y="0"/>
          <a:chExt cx="0" cy="0"/>
        </a:xfrm>
      </p:grpSpPr>
      <p:sp>
        <p:nvSpPr>
          <p:cNvPr id="3681" name="Google Shape;3681;p404"/>
          <p:cNvSpPr txBox="1"/>
          <p:nvPr>
            <p:ph type="title"/>
          </p:nvPr>
        </p:nvSpPr>
        <p:spPr>
          <a:xfrm>
            <a:off x="3077" y="298894"/>
            <a:ext cx="16258035" cy="66504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Data Masking Methods</a:t>
            </a:r>
            <a:endParaRPr/>
          </a:p>
        </p:txBody>
      </p:sp>
      <p:grpSp>
        <p:nvGrpSpPr>
          <p:cNvPr id="3682" name="Google Shape;3682;p404"/>
          <p:cNvGrpSpPr/>
          <p:nvPr/>
        </p:nvGrpSpPr>
        <p:grpSpPr>
          <a:xfrm>
            <a:off x="1365384" y="2389012"/>
            <a:ext cx="13525232" cy="4365976"/>
            <a:chOff x="1365384" y="1319271"/>
            <a:chExt cx="13525232" cy="4365976"/>
          </a:xfrm>
        </p:grpSpPr>
        <p:grpSp>
          <p:nvGrpSpPr>
            <p:cNvPr id="3683" name="Google Shape;3683;p404"/>
            <p:cNvGrpSpPr/>
            <p:nvPr/>
          </p:nvGrpSpPr>
          <p:grpSpPr>
            <a:xfrm>
              <a:off x="1365384" y="4373159"/>
              <a:ext cx="13525232" cy="1312088"/>
              <a:chOff x="315459" y="4588217"/>
              <a:chExt cx="13525232" cy="1312088"/>
            </a:xfrm>
          </p:grpSpPr>
          <p:sp>
            <p:nvSpPr>
              <p:cNvPr id="3684" name="Google Shape;3684;p404"/>
              <p:cNvSpPr/>
              <p:nvPr/>
            </p:nvSpPr>
            <p:spPr>
              <a:xfrm>
                <a:off x="315459" y="4588217"/>
                <a:ext cx="13525232" cy="1312088"/>
              </a:xfrm>
              <a:prstGeom prst="roundRect">
                <a:avLst>
                  <a:gd fmla="val 12844" name="adj"/>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alibri"/>
                  <a:ea typeface="Calibri"/>
                  <a:cs typeface="Calibri"/>
                  <a:sym typeface="Calibri"/>
                </a:endParaRPr>
              </a:p>
            </p:txBody>
          </p:sp>
          <p:sp>
            <p:nvSpPr>
              <p:cNvPr id="3685" name="Google Shape;3685;p404"/>
              <p:cNvSpPr/>
              <p:nvPr/>
            </p:nvSpPr>
            <p:spPr>
              <a:xfrm>
                <a:off x="2918998" y="4615732"/>
                <a:ext cx="10755438" cy="1230271"/>
              </a:xfrm>
              <a:prstGeom prst="roundRect">
                <a:avLst>
                  <a:gd fmla="val 12844"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This shuffles different values from the data set. It is usually from the same column.</a:t>
                </a:r>
                <a:endParaRPr b="0" i="0" sz="2200" u="none" cap="none" strike="noStrike">
                  <a:solidFill>
                    <a:srgbClr val="3F3F3F"/>
                  </a:solidFill>
                  <a:latin typeface="Open Sans"/>
                  <a:ea typeface="Open Sans"/>
                  <a:cs typeface="Open Sans"/>
                  <a:sym typeface="Open Sans"/>
                </a:endParaRPr>
              </a:p>
            </p:txBody>
          </p:sp>
          <p:sp>
            <p:nvSpPr>
              <p:cNvPr id="3686" name="Google Shape;3686;p404"/>
              <p:cNvSpPr/>
              <p:nvPr/>
            </p:nvSpPr>
            <p:spPr>
              <a:xfrm>
                <a:off x="549027" y="4923596"/>
                <a:ext cx="2369972" cy="6145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Shuffle</a:t>
                </a:r>
                <a:endParaRPr b="1" i="0" sz="2200" u="none" cap="none" strike="noStrike">
                  <a:solidFill>
                    <a:srgbClr val="3F3F3F"/>
                  </a:solidFill>
                  <a:latin typeface="Open Sans"/>
                  <a:ea typeface="Open Sans"/>
                  <a:cs typeface="Open Sans"/>
                  <a:sym typeface="Open Sans"/>
                </a:endParaRPr>
              </a:p>
            </p:txBody>
          </p:sp>
        </p:grpSp>
        <p:grpSp>
          <p:nvGrpSpPr>
            <p:cNvPr id="3687" name="Google Shape;3687;p404"/>
            <p:cNvGrpSpPr/>
            <p:nvPr/>
          </p:nvGrpSpPr>
          <p:grpSpPr>
            <a:xfrm>
              <a:off x="1365385" y="2846215"/>
              <a:ext cx="13525231" cy="1312088"/>
              <a:chOff x="315460" y="3088788"/>
              <a:chExt cx="13525231" cy="1312088"/>
            </a:xfrm>
          </p:grpSpPr>
          <p:sp>
            <p:nvSpPr>
              <p:cNvPr id="3688" name="Google Shape;3688;p404"/>
              <p:cNvSpPr/>
              <p:nvPr/>
            </p:nvSpPr>
            <p:spPr>
              <a:xfrm>
                <a:off x="315460" y="3088788"/>
                <a:ext cx="13525231" cy="1312088"/>
              </a:xfrm>
              <a:prstGeom prst="roundRect">
                <a:avLst>
                  <a:gd fmla="val 12844" name="adj"/>
                </a:avLst>
              </a:pr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alibri"/>
                  <a:ea typeface="Calibri"/>
                  <a:cs typeface="Calibri"/>
                  <a:sym typeface="Calibri"/>
                </a:endParaRPr>
              </a:p>
            </p:txBody>
          </p:sp>
          <p:sp>
            <p:nvSpPr>
              <p:cNvPr id="3689" name="Google Shape;3689;p404"/>
              <p:cNvSpPr/>
              <p:nvPr/>
            </p:nvSpPr>
            <p:spPr>
              <a:xfrm>
                <a:off x="2918998" y="3088788"/>
                <a:ext cx="10755438" cy="1230271"/>
              </a:xfrm>
              <a:prstGeom prst="roundRect">
                <a:avLst>
                  <a:gd fmla="val 12844"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idea of replacing (or appending) the value with an algorithm-generated value is called algorithmic substitution. </a:t>
                </a:r>
                <a:endParaRPr b="0" i="0" sz="2200" u="none" cap="none" strike="noStrike">
                  <a:solidFill>
                    <a:srgbClr val="3F3F3F"/>
                  </a:solidFill>
                  <a:latin typeface="Open Sans"/>
                  <a:ea typeface="Open Sans"/>
                  <a:cs typeface="Open Sans"/>
                  <a:sym typeface="Open Sans"/>
                </a:endParaRPr>
              </a:p>
            </p:txBody>
          </p:sp>
          <p:sp>
            <p:nvSpPr>
              <p:cNvPr id="3690" name="Google Shape;3690;p404"/>
              <p:cNvSpPr/>
              <p:nvPr/>
            </p:nvSpPr>
            <p:spPr>
              <a:xfrm>
                <a:off x="548589" y="3279939"/>
                <a:ext cx="2370409" cy="84796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00"/>
                  </a:spcBef>
                  <a:spcAft>
                    <a:spcPts val="0"/>
                  </a:spcAft>
                  <a:buNone/>
                </a:pPr>
                <a:r>
                  <a:rPr b="1" i="0" lang="en-US" sz="2200" u="none" cap="none" strike="noStrike">
                    <a:solidFill>
                      <a:srgbClr val="3F3F3F"/>
                    </a:solidFill>
                    <a:latin typeface="Open Sans"/>
                    <a:ea typeface="Open Sans"/>
                    <a:cs typeface="Open Sans"/>
                    <a:sym typeface="Open Sans"/>
                  </a:rPr>
                  <a:t>Algorithm substitution</a:t>
                </a:r>
                <a:endParaRPr b="1" i="0" sz="2200" u="none" cap="none" strike="noStrike">
                  <a:solidFill>
                    <a:srgbClr val="3F3F3F"/>
                  </a:solidFill>
                  <a:latin typeface="Open Sans"/>
                  <a:ea typeface="Open Sans"/>
                  <a:cs typeface="Open Sans"/>
                  <a:sym typeface="Open Sans"/>
                </a:endParaRPr>
              </a:p>
            </p:txBody>
          </p:sp>
        </p:grpSp>
        <p:grpSp>
          <p:nvGrpSpPr>
            <p:cNvPr id="3691" name="Google Shape;3691;p404"/>
            <p:cNvGrpSpPr/>
            <p:nvPr/>
          </p:nvGrpSpPr>
          <p:grpSpPr>
            <a:xfrm>
              <a:off x="1365385" y="1319271"/>
              <a:ext cx="13525231" cy="1312088"/>
              <a:chOff x="315460" y="1520935"/>
              <a:chExt cx="13525231" cy="1312088"/>
            </a:xfrm>
          </p:grpSpPr>
          <p:sp>
            <p:nvSpPr>
              <p:cNvPr id="3692" name="Google Shape;3692;p404"/>
              <p:cNvSpPr/>
              <p:nvPr/>
            </p:nvSpPr>
            <p:spPr>
              <a:xfrm>
                <a:off x="315460" y="1520935"/>
                <a:ext cx="13525231" cy="1312088"/>
              </a:xfrm>
              <a:prstGeom prst="roundRect">
                <a:avLst>
                  <a:gd fmla="val 12844" name="adj"/>
                </a:avLst>
              </a:prstGeom>
              <a:solidFill>
                <a:srgbClr val="F19E6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Calibri"/>
                  <a:ea typeface="Calibri"/>
                  <a:cs typeface="Calibri"/>
                  <a:sym typeface="Calibri"/>
                </a:endParaRPr>
              </a:p>
            </p:txBody>
          </p:sp>
          <p:sp>
            <p:nvSpPr>
              <p:cNvPr id="3693" name="Google Shape;3693;p404"/>
              <p:cNvSpPr/>
              <p:nvPr/>
            </p:nvSpPr>
            <p:spPr>
              <a:xfrm>
                <a:off x="2918998" y="1561844"/>
                <a:ext cx="10755438" cy="1230271"/>
              </a:xfrm>
              <a:prstGeom prst="roundRect">
                <a:avLst>
                  <a:gd fmla="val 12844"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value is replaced (or appended) with a random value.</a:t>
                </a:r>
                <a:endParaRPr b="0" i="0" sz="2200" u="none" cap="none" strike="noStrike">
                  <a:solidFill>
                    <a:srgbClr val="3F3F3F"/>
                  </a:solidFill>
                  <a:latin typeface="Open Sans"/>
                  <a:ea typeface="Open Sans"/>
                  <a:cs typeface="Open Sans"/>
                  <a:sym typeface="Open Sans"/>
                </a:endParaRPr>
              </a:p>
            </p:txBody>
          </p:sp>
          <p:sp>
            <p:nvSpPr>
              <p:cNvPr id="3694" name="Google Shape;3694;p404"/>
              <p:cNvSpPr/>
              <p:nvPr/>
            </p:nvSpPr>
            <p:spPr>
              <a:xfrm>
                <a:off x="531420" y="1752995"/>
                <a:ext cx="2387578" cy="84796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Random substitution</a:t>
                </a:r>
                <a:endParaRPr b="1" i="0" sz="2200" u="none" cap="none" strike="noStrike">
                  <a:solidFill>
                    <a:srgbClr val="3F3F3F"/>
                  </a:solidFill>
                  <a:latin typeface="Arial"/>
                  <a:ea typeface="Arial"/>
                  <a:cs typeface="Arial"/>
                  <a:sym typeface="Arial"/>
                </a:endParaRPr>
              </a:p>
            </p:txBody>
          </p:sp>
        </p:grpSp>
      </p:grpSp>
      <p:sp>
        <p:nvSpPr>
          <p:cNvPr id="3695" name="Google Shape;3695;p404"/>
          <p:cNvSpPr/>
          <p:nvPr/>
        </p:nvSpPr>
        <p:spPr>
          <a:xfrm>
            <a:off x="5588000" y="874241"/>
            <a:ext cx="5091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9" name="Shape 3699"/>
        <p:cNvGrpSpPr/>
        <p:nvPr/>
      </p:nvGrpSpPr>
      <p:grpSpPr>
        <a:xfrm>
          <a:off x="0" y="0"/>
          <a:ext cx="0" cy="0"/>
          <a:chOff x="0" y="0"/>
          <a:chExt cx="0" cy="0"/>
        </a:xfrm>
      </p:grpSpPr>
      <p:sp>
        <p:nvSpPr>
          <p:cNvPr id="3700" name="Google Shape;3700;p405"/>
          <p:cNvSpPr txBox="1"/>
          <p:nvPr>
            <p:ph type="title"/>
          </p:nvPr>
        </p:nvSpPr>
        <p:spPr>
          <a:xfrm>
            <a:off x="3077" y="298894"/>
            <a:ext cx="16258035" cy="66504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Data Masking Methods</a:t>
            </a:r>
            <a:endParaRPr/>
          </a:p>
        </p:txBody>
      </p:sp>
      <p:grpSp>
        <p:nvGrpSpPr>
          <p:cNvPr id="3701" name="Google Shape;3701;p405"/>
          <p:cNvGrpSpPr/>
          <p:nvPr/>
        </p:nvGrpSpPr>
        <p:grpSpPr>
          <a:xfrm>
            <a:off x="1365385" y="2383554"/>
            <a:ext cx="13525231" cy="2839033"/>
            <a:chOff x="1365385" y="5900103"/>
            <a:chExt cx="13525231" cy="2839033"/>
          </a:xfrm>
        </p:grpSpPr>
        <p:grpSp>
          <p:nvGrpSpPr>
            <p:cNvPr id="3702" name="Google Shape;3702;p405"/>
            <p:cNvGrpSpPr/>
            <p:nvPr/>
          </p:nvGrpSpPr>
          <p:grpSpPr>
            <a:xfrm>
              <a:off x="1365385" y="5900103"/>
              <a:ext cx="13525231" cy="1312088"/>
              <a:chOff x="315460" y="6101767"/>
              <a:chExt cx="13525231" cy="1312088"/>
            </a:xfrm>
          </p:grpSpPr>
          <p:sp>
            <p:nvSpPr>
              <p:cNvPr id="3703" name="Google Shape;3703;p405"/>
              <p:cNvSpPr/>
              <p:nvPr/>
            </p:nvSpPr>
            <p:spPr>
              <a:xfrm>
                <a:off x="315460" y="6101767"/>
                <a:ext cx="13525231" cy="1312088"/>
              </a:xfrm>
              <a:prstGeom prst="roundRect">
                <a:avLst>
                  <a:gd fmla="val 12844" name="adj"/>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alibri"/>
                  <a:ea typeface="Calibri"/>
                  <a:cs typeface="Calibri"/>
                  <a:sym typeface="Calibri"/>
                </a:endParaRPr>
              </a:p>
            </p:txBody>
          </p:sp>
          <p:sp>
            <p:nvSpPr>
              <p:cNvPr id="3704" name="Google Shape;3704;p405"/>
              <p:cNvSpPr/>
              <p:nvPr/>
            </p:nvSpPr>
            <p:spPr>
              <a:xfrm>
                <a:off x="2918998" y="6142676"/>
                <a:ext cx="10755438" cy="1230271"/>
              </a:xfrm>
              <a:prstGeom prst="roundRect">
                <a:avLst>
                  <a:gd fmla="val 12844"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This uses specific characters to hide certain parts of the data. It usually applies to credit card data formats: XXXX XXXX XX65 5432.</a:t>
                </a:r>
                <a:endParaRPr b="0" i="0" sz="2200" u="none" cap="none" strike="noStrike">
                  <a:solidFill>
                    <a:srgbClr val="3F3F3F"/>
                  </a:solidFill>
                  <a:latin typeface="Open Sans"/>
                  <a:ea typeface="Open Sans"/>
                  <a:cs typeface="Open Sans"/>
                  <a:sym typeface="Open Sans"/>
                </a:endParaRPr>
              </a:p>
            </p:txBody>
          </p:sp>
          <p:sp>
            <p:nvSpPr>
              <p:cNvPr id="3705" name="Google Shape;3705;p405"/>
              <p:cNvSpPr/>
              <p:nvPr/>
            </p:nvSpPr>
            <p:spPr>
              <a:xfrm>
                <a:off x="538196" y="6511920"/>
                <a:ext cx="2368517" cy="49178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00"/>
                  </a:spcBef>
                  <a:spcAft>
                    <a:spcPts val="0"/>
                  </a:spcAft>
                  <a:buNone/>
                </a:pPr>
                <a:r>
                  <a:rPr b="1" i="0" lang="en-US" sz="2200" u="none" cap="none" strike="noStrike">
                    <a:solidFill>
                      <a:srgbClr val="3F3F3F"/>
                    </a:solidFill>
                    <a:latin typeface="Open Sans"/>
                    <a:ea typeface="Open Sans"/>
                    <a:cs typeface="Open Sans"/>
                    <a:sym typeface="Open Sans"/>
                  </a:rPr>
                  <a:t>Masking</a:t>
                </a:r>
                <a:endParaRPr b="1" i="0" sz="2200" u="none" cap="none" strike="noStrike">
                  <a:solidFill>
                    <a:srgbClr val="3F3F3F"/>
                  </a:solidFill>
                  <a:latin typeface="Open Sans"/>
                  <a:ea typeface="Open Sans"/>
                  <a:cs typeface="Open Sans"/>
                  <a:sym typeface="Open Sans"/>
                </a:endParaRPr>
              </a:p>
            </p:txBody>
          </p:sp>
        </p:grpSp>
        <p:grpSp>
          <p:nvGrpSpPr>
            <p:cNvPr id="3706" name="Google Shape;3706;p405"/>
            <p:cNvGrpSpPr/>
            <p:nvPr/>
          </p:nvGrpSpPr>
          <p:grpSpPr>
            <a:xfrm>
              <a:off x="1365385" y="7427048"/>
              <a:ext cx="13525231" cy="1312088"/>
              <a:chOff x="315460" y="7628712"/>
              <a:chExt cx="13525231" cy="1312088"/>
            </a:xfrm>
          </p:grpSpPr>
          <p:sp>
            <p:nvSpPr>
              <p:cNvPr id="3707" name="Google Shape;3707;p405"/>
              <p:cNvSpPr/>
              <p:nvPr/>
            </p:nvSpPr>
            <p:spPr>
              <a:xfrm>
                <a:off x="315460" y="7628712"/>
                <a:ext cx="13525231" cy="1312088"/>
              </a:xfrm>
              <a:prstGeom prst="roundRect">
                <a:avLst>
                  <a:gd fmla="val 12844" name="adj"/>
                </a:avLst>
              </a:prstGeom>
              <a:solidFill>
                <a:srgbClr val="82DA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alibri"/>
                  <a:ea typeface="Calibri"/>
                  <a:cs typeface="Calibri"/>
                  <a:sym typeface="Calibri"/>
                </a:endParaRPr>
              </a:p>
            </p:txBody>
          </p:sp>
          <p:sp>
            <p:nvSpPr>
              <p:cNvPr id="3708" name="Google Shape;3708;p405"/>
              <p:cNvSpPr/>
              <p:nvPr/>
            </p:nvSpPr>
            <p:spPr>
              <a:xfrm>
                <a:off x="2918998" y="7669621"/>
                <a:ext cx="10755438" cy="1230271"/>
              </a:xfrm>
              <a:prstGeom prst="roundRect">
                <a:avLst>
                  <a:gd fmla="val 12844"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545454"/>
                    </a:solidFill>
                    <a:latin typeface="Open Sans"/>
                    <a:ea typeface="Open Sans"/>
                    <a:cs typeface="Open Sans"/>
                    <a:sym typeface="Open Sans"/>
                  </a:rPr>
                  <a:t>This simply uses a null value or deletes the data.</a:t>
                </a:r>
                <a:endParaRPr b="0" i="0" sz="2200" u="none" cap="none" strike="noStrike">
                  <a:solidFill>
                    <a:srgbClr val="545454"/>
                  </a:solidFill>
                  <a:latin typeface="Open Sans"/>
                  <a:ea typeface="Open Sans"/>
                  <a:cs typeface="Open Sans"/>
                  <a:sym typeface="Open Sans"/>
                </a:endParaRPr>
              </a:p>
            </p:txBody>
          </p:sp>
          <p:sp>
            <p:nvSpPr>
              <p:cNvPr id="3709" name="Google Shape;3709;p405"/>
              <p:cNvSpPr/>
              <p:nvPr/>
            </p:nvSpPr>
            <p:spPr>
              <a:xfrm>
                <a:off x="569810" y="7992365"/>
                <a:ext cx="2349188" cy="58478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Deletion</a:t>
                </a:r>
                <a:endParaRPr b="1" i="0" sz="2200" u="none" cap="none" strike="noStrike">
                  <a:solidFill>
                    <a:srgbClr val="3F3F3F"/>
                  </a:solidFill>
                  <a:latin typeface="Open Sans"/>
                  <a:ea typeface="Open Sans"/>
                  <a:cs typeface="Open Sans"/>
                  <a:sym typeface="Open Sans"/>
                </a:endParaRPr>
              </a:p>
            </p:txBody>
          </p:sp>
        </p:grpSp>
      </p:grpSp>
      <p:sp>
        <p:nvSpPr>
          <p:cNvPr id="3710" name="Google Shape;3710;p405"/>
          <p:cNvSpPr/>
          <p:nvPr/>
        </p:nvSpPr>
        <p:spPr>
          <a:xfrm>
            <a:off x="5588000" y="874241"/>
            <a:ext cx="5091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4" name="Shape 3714"/>
        <p:cNvGrpSpPr/>
        <p:nvPr/>
      </p:nvGrpSpPr>
      <p:grpSpPr>
        <a:xfrm>
          <a:off x="0" y="0"/>
          <a:ext cx="0" cy="0"/>
          <a:chOff x="0" y="0"/>
          <a:chExt cx="0" cy="0"/>
        </a:xfrm>
      </p:grpSpPr>
      <p:sp>
        <p:nvSpPr>
          <p:cNvPr id="3715" name="Google Shape;3715;p406"/>
          <p:cNvSpPr txBox="1"/>
          <p:nvPr>
            <p:ph type="title"/>
          </p:nvPr>
        </p:nvSpPr>
        <p:spPr>
          <a:xfrm>
            <a:off x="-10160" y="27144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Types of Data Masking</a:t>
            </a:r>
            <a:endParaRPr/>
          </a:p>
        </p:txBody>
      </p:sp>
      <p:sp>
        <p:nvSpPr>
          <p:cNvPr id="3716" name="Google Shape;3716;p406"/>
          <p:cNvSpPr/>
          <p:nvPr/>
        </p:nvSpPr>
        <p:spPr>
          <a:xfrm>
            <a:off x="4923687" y="1327172"/>
            <a:ext cx="6370485" cy="7320933"/>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717" name="Google Shape;3717;p406"/>
          <p:cNvSpPr/>
          <p:nvPr/>
        </p:nvSpPr>
        <p:spPr>
          <a:xfrm>
            <a:off x="5048369" y="2444857"/>
            <a:ext cx="6177029" cy="6021736"/>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Static data masking (SDM) permanently replaces sensitive data by altering data at rest within database copies.</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Static Data Masking is designed to help organizations create a sanitized copy of their databases where all sensitive information has been altered in a way that makes the copy sharable with non-production users.</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 static masking, a new copy of the data is created with the masked values.</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Static masking is typically efficient when creating clean non-production environments.</a:t>
            </a:r>
            <a:endParaRPr b="0" i="0" sz="2200" u="none" cap="none" strike="noStrike">
              <a:solidFill>
                <a:srgbClr val="3F3F3F"/>
              </a:solidFill>
              <a:latin typeface="Open Sans"/>
              <a:ea typeface="Open Sans"/>
              <a:cs typeface="Open Sans"/>
              <a:sym typeface="Open Sans"/>
            </a:endParaRPr>
          </a:p>
        </p:txBody>
      </p:sp>
      <p:grpSp>
        <p:nvGrpSpPr>
          <p:cNvPr id="3718" name="Google Shape;3718;p406"/>
          <p:cNvGrpSpPr/>
          <p:nvPr/>
        </p:nvGrpSpPr>
        <p:grpSpPr>
          <a:xfrm>
            <a:off x="4802401" y="1490326"/>
            <a:ext cx="6651199" cy="781959"/>
            <a:chOff x="949029" y="5239672"/>
            <a:chExt cx="4243411" cy="781959"/>
          </a:xfrm>
        </p:grpSpPr>
        <p:sp>
          <p:nvSpPr>
            <p:cNvPr id="3719" name="Google Shape;3719;p406"/>
            <p:cNvSpPr/>
            <p:nvPr/>
          </p:nvSpPr>
          <p:spPr>
            <a:xfrm>
              <a:off x="949031" y="5327184"/>
              <a:ext cx="4241800" cy="694447"/>
            </a:xfrm>
            <a:prstGeom prst="rect">
              <a:avLst/>
            </a:prstGeom>
            <a:solidFill>
              <a:srgbClr val="5EC6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0" name="Google Shape;3720;p406"/>
            <p:cNvSpPr/>
            <p:nvPr/>
          </p:nvSpPr>
          <p:spPr>
            <a:xfrm>
              <a:off x="1921692" y="5458984"/>
              <a:ext cx="2296479"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Static data masking</a:t>
              </a:r>
              <a:endParaRPr b="1" i="0" sz="1400" u="none" cap="none" strike="noStrike">
                <a:solidFill>
                  <a:schemeClr val="lt1"/>
                </a:solidFill>
                <a:latin typeface="Open Sans"/>
                <a:ea typeface="Open Sans"/>
                <a:cs typeface="Open Sans"/>
                <a:sym typeface="Open Sans"/>
              </a:endParaRPr>
            </a:p>
          </p:txBody>
        </p:sp>
        <p:sp>
          <p:nvSpPr>
            <p:cNvPr id="3721" name="Google Shape;3721;p406"/>
            <p:cNvSpPr/>
            <p:nvPr/>
          </p:nvSpPr>
          <p:spPr>
            <a:xfrm flipH="1">
              <a:off x="949029" y="5239672"/>
              <a:ext cx="89577" cy="87512"/>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2" name="Google Shape;3722;p406"/>
            <p:cNvSpPr/>
            <p:nvPr/>
          </p:nvSpPr>
          <p:spPr>
            <a:xfrm>
              <a:off x="5102863" y="5239672"/>
              <a:ext cx="89577" cy="87512"/>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723" name="Google Shape;3723;p406"/>
          <p:cNvSpPr/>
          <p:nvPr/>
        </p:nvSpPr>
        <p:spPr>
          <a:xfrm>
            <a:off x="5638800" y="857888"/>
            <a:ext cx="4986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sp>
        <p:nvSpPr>
          <p:cNvPr id="3728" name="Google Shape;3728;p48"/>
          <p:cNvSpPr txBox="1"/>
          <p:nvPr>
            <p:ph type="title"/>
          </p:nvPr>
        </p:nvSpPr>
        <p:spPr>
          <a:xfrm>
            <a:off x="-10160" y="27144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Types of Data Masking</a:t>
            </a:r>
            <a:endParaRPr/>
          </a:p>
        </p:txBody>
      </p:sp>
      <p:sp>
        <p:nvSpPr>
          <p:cNvPr id="3729" name="Google Shape;3729;p48"/>
          <p:cNvSpPr/>
          <p:nvPr/>
        </p:nvSpPr>
        <p:spPr>
          <a:xfrm>
            <a:off x="5638800" y="857888"/>
            <a:ext cx="4986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730" name="Google Shape;3730;p48"/>
          <p:cNvGrpSpPr/>
          <p:nvPr/>
        </p:nvGrpSpPr>
        <p:grpSpPr>
          <a:xfrm>
            <a:off x="4796809" y="1320458"/>
            <a:ext cx="6662973" cy="7330403"/>
            <a:chOff x="8829647" y="1185753"/>
            <a:chExt cx="6662973" cy="7330403"/>
          </a:xfrm>
        </p:grpSpPr>
        <p:sp>
          <p:nvSpPr>
            <p:cNvPr id="3731" name="Google Shape;3731;p48"/>
            <p:cNvSpPr/>
            <p:nvPr/>
          </p:nvSpPr>
          <p:spPr>
            <a:xfrm flipH="1">
              <a:off x="8829647" y="1348907"/>
              <a:ext cx="140351" cy="87512"/>
            </a:xfrm>
            <a:prstGeom prst="rtTriangle">
              <a:avLst/>
            </a:prstGeom>
            <a:solidFill>
              <a:srgbClr val="E569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32" name="Google Shape;3732;p48"/>
            <p:cNvSpPr/>
            <p:nvPr/>
          </p:nvSpPr>
          <p:spPr>
            <a:xfrm>
              <a:off x="15337970" y="1348907"/>
              <a:ext cx="140351" cy="87512"/>
            </a:xfrm>
            <a:prstGeom prst="rtTriangle">
              <a:avLst/>
            </a:prstGeom>
            <a:solidFill>
              <a:srgbClr val="E569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733" name="Google Shape;3733;p48"/>
            <p:cNvGrpSpPr/>
            <p:nvPr/>
          </p:nvGrpSpPr>
          <p:grpSpPr>
            <a:xfrm>
              <a:off x="8829647" y="1185753"/>
              <a:ext cx="6662973" cy="7330403"/>
              <a:chOff x="8829647" y="1185753"/>
              <a:chExt cx="6662973" cy="7330403"/>
            </a:xfrm>
          </p:grpSpPr>
          <p:sp>
            <p:nvSpPr>
              <p:cNvPr id="3734" name="Google Shape;3734;p48"/>
              <p:cNvSpPr/>
              <p:nvPr/>
            </p:nvSpPr>
            <p:spPr>
              <a:xfrm>
                <a:off x="8953185" y="1185753"/>
                <a:ext cx="6370485" cy="7330403"/>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735" name="Google Shape;3735;p48"/>
              <p:cNvSpPr/>
              <p:nvPr/>
            </p:nvSpPr>
            <p:spPr>
              <a:xfrm>
                <a:off x="9073806" y="2310243"/>
                <a:ext cx="6162780" cy="5249858"/>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Dynamic data masking (DDM) aims to replace sensitive data in transit, leaving the original at-rest data intact and unaltered.</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Dynamic masking, sometimes referred to as on-the-fly masking, adds a layer of masking between the application and the database. </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This type of masking is efficient when protecting production environments.</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can hide the full credit card number from customer service representatives, but the data remains available for processing.</a:t>
                </a:r>
                <a:endParaRPr b="0" i="0" sz="2200" u="none" cap="none" strike="noStrike">
                  <a:solidFill>
                    <a:srgbClr val="3F3F3F"/>
                  </a:solidFill>
                  <a:latin typeface="Open Sans"/>
                  <a:ea typeface="Open Sans"/>
                  <a:cs typeface="Open Sans"/>
                  <a:sym typeface="Open Sans"/>
                </a:endParaRPr>
              </a:p>
            </p:txBody>
          </p:sp>
          <p:sp>
            <p:nvSpPr>
              <p:cNvPr id="3736" name="Google Shape;3736;p48"/>
              <p:cNvSpPr/>
              <p:nvPr/>
            </p:nvSpPr>
            <p:spPr>
              <a:xfrm>
                <a:off x="8829647" y="1436419"/>
                <a:ext cx="6662973" cy="69444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37" name="Google Shape;3737;p48"/>
              <p:cNvSpPr/>
              <p:nvPr/>
            </p:nvSpPr>
            <p:spPr>
              <a:xfrm>
                <a:off x="10295754" y="1568219"/>
                <a:ext cx="3599543"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Dynamic data masking</a:t>
                </a:r>
                <a:endParaRPr b="1" i="0" sz="1400" u="none" cap="none" strike="noStrike">
                  <a:solidFill>
                    <a:schemeClr val="lt1"/>
                  </a:solidFill>
                  <a:latin typeface="Open Sans"/>
                  <a:ea typeface="Open Sans"/>
                  <a:cs typeface="Open Sans"/>
                  <a:sym typeface="Open Sans"/>
                </a:endParaRPr>
              </a:p>
            </p:txBody>
          </p:sp>
        </p:grpSp>
      </p:gr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1" name="Shape 3741"/>
        <p:cNvGrpSpPr/>
        <p:nvPr/>
      </p:nvGrpSpPr>
      <p:grpSpPr>
        <a:xfrm>
          <a:off x="0" y="0"/>
          <a:ext cx="0" cy="0"/>
          <a:chOff x="0" y="0"/>
          <a:chExt cx="0" cy="0"/>
        </a:xfrm>
      </p:grpSpPr>
      <p:sp>
        <p:nvSpPr>
          <p:cNvPr id="3742" name="Google Shape;3742;p71"/>
          <p:cNvSpPr txBox="1"/>
          <p:nvPr>
            <p:ph type="title"/>
          </p:nvPr>
        </p:nvSpPr>
        <p:spPr>
          <a:xfrm>
            <a:off x="3077" y="297905"/>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sz="2800">
                <a:solidFill>
                  <a:srgbClr val="3F3F3F"/>
                </a:solidFill>
              </a:rPr>
              <a:t>Protecting Privacy: Pseudonymization</a:t>
            </a:r>
            <a:endParaRPr>
              <a:solidFill>
                <a:srgbClr val="3F3F3F"/>
              </a:solidFill>
            </a:endParaRPr>
          </a:p>
        </p:txBody>
      </p:sp>
      <p:grpSp>
        <p:nvGrpSpPr>
          <p:cNvPr id="3743" name="Google Shape;3743;p71"/>
          <p:cNvGrpSpPr/>
          <p:nvPr/>
        </p:nvGrpSpPr>
        <p:grpSpPr>
          <a:xfrm>
            <a:off x="1348746" y="1799457"/>
            <a:ext cx="6659334" cy="6457403"/>
            <a:chOff x="1348746" y="1951854"/>
            <a:chExt cx="6659334" cy="6457403"/>
          </a:xfrm>
        </p:grpSpPr>
        <p:sp>
          <p:nvSpPr>
            <p:cNvPr id="3744" name="Google Shape;3744;p71"/>
            <p:cNvSpPr/>
            <p:nvPr/>
          </p:nvSpPr>
          <p:spPr>
            <a:xfrm>
              <a:off x="1352063" y="1951854"/>
              <a:ext cx="6656017" cy="6457403"/>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5" name="Google Shape;3745;p71"/>
            <p:cNvGrpSpPr/>
            <p:nvPr/>
          </p:nvGrpSpPr>
          <p:grpSpPr>
            <a:xfrm>
              <a:off x="2453771" y="1968168"/>
              <a:ext cx="4452589" cy="722007"/>
              <a:chOff x="6575506" y="1465533"/>
              <a:chExt cx="4367680" cy="408380"/>
            </a:xfrm>
          </p:grpSpPr>
          <p:sp>
            <p:nvSpPr>
              <p:cNvPr id="3746" name="Google Shape;3746;p71"/>
              <p:cNvSpPr/>
              <p:nvPr/>
            </p:nvSpPr>
            <p:spPr>
              <a:xfrm rot="10800000">
                <a:off x="6575506" y="1465533"/>
                <a:ext cx="4367680" cy="408380"/>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3747" name="Google Shape;3747;p71"/>
              <p:cNvSpPr txBox="1"/>
              <p:nvPr/>
            </p:nvSpPr>
            <p:spPr>
              <a:xfrm>
                <a:off x="7123733" y="1556992"/>
                <a:ext cx="3323525" cy="22454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SemiBold"/>
                    <a:ea typeface="Open Sans SemiBold"/>
                    <a:cs typeface="Open Sans SemiBold"/>
                    <a:sym typeface="Open Sans SemiBold"/>
                  </a:rPr>
                  <a:t>Pseudonymization </a:t>
                </a:r>
                <a:endParaRPr b="0" i="0" sz="2200" u="none" cap="none" strike="noStrike">
                  <a:solidFill>
                    <a:srgbClr val="000000"/>
                  </a:solidFill>
                  <a:latin typeface="Open Sans SemiBold"/>
                  <a:ea typeface="Open Sans SemiBold"/>
                  <a:cs typeface="Open Sans SemiBold"/>
                  <a:sym typeface="Open Sans SemiBold"/>
                </a:endParaRPr>
              </a:p>
            </p:txBody>
          </p:sp>
        </p:grpSp>
        <p:sp>
          <p:nvSpPr>
            <p:cNvPr id="3748" name="Google Shape;3748;p71"/>
            <p:cNvSpPr txBox="1"/>
            <p:nvPr/>
          </p:nvSpPr>
          <p:spPr>
            <a:xfrm>
              <a:off x="1348746" y="2710890"/>
              <a:ext cx="6656017" cy="4540549"/>
            </a:xfrm>
            <a:prstGeom prst="rect">
              <a:avLst/>
            </a:prstGeom>
            <a:noFill/>
            <a:ln>
              <a:noFill/>
            </a:ln>
          </p:spPr>
          <p:txBody>
            <a:bodyPr anchorCtr="0" anchor="t" bIns="163550" lIns="163550" spcFirstLastPara="1" rIns="163550" wrap="square" tIns="163550">
              <a:spAutoFit/>
            </a:bodyPr>
            <a:lstStyle/>
            <a:p>
              <a:pPr indent="-342900" lvl="1" marL="342900" marR="0" rtl="0" algn="l">
                <a:lnSpc>
                  <a:spcPct val="114000"/>
                </a:lnSpc>
                <a:spcBef>
                  <a:spcPts val="0"/>
                </a:spcBef>
                <a:spcAft>
                  <a:spcPts val="0"/>
                </a:spcAft>
                <a:buClr>
                  <a:srgbClr val="3F3F3F"/>
                </a:buClr>
                <a:buSzPts val="1650"/>
                <a:buFont typeface="Arial"/>
                <a:buChar char="•"/>
              </a:pPr>
              <a:r>
                <a:rPr b="0" i="0" lang="en-US" sz="2200" u="none" cap="none" strike="noStrike">
                  <a:solidFill>
                    <a:srgbClr val="3F3F3F"/>
                  </a:solidFill>
                  <a:latin typeface="Open Sans"/>
                  <a:ea typeface="Open Sans"/>
                  <a:cs typeface="Open Sans"/>
                  <a:sym typeface="Open Sans"/>
                </a:rPr>
                <a:t>It refers to the process of using pseudonyms to represent other data. </a:t>
              </a:r>
              <a:endParaRPr/>
            </a:p>
            <a:p>
              <a:pPr indent="-66675" lvl="1" marL="171450" marR="0" rtl="0" algn="l">
                <a:lnSpc>
                  <a:spcPct val="114000"/>
                </a:lnSpc>
                <a:spcBef>
                  <a:spcPts val="0"/>
                </a:spcBef>
                <a:spcAft>
                  <a:spcPts val="0"/>
                </a:spcAft>
                <a:buClr>
                  <a:srgbClr val="3F3F3F"/>
                </a:buClr>
                <a:buSzPts val="1650"/>
                <a:buFont typeface="Arial"/>
                <a:buNone/>
              </a:pPr>
              <a:r>
                <a:t/>
              </a:r>
              <a:endParaRPr b="0" i="0" sz="1000" u="none" cap="none" strike="noStrike">
                <a:solidFill>
                  <a:srgbClr val="3F3F3F"/>
                </a:solidFill>
                <a:latin typeface="Arial"/>
                <a:ea typeface="Arial"/>
                <a:cs typeface="Arial"/>
                <a:sym typeface="Arial"/>
              </a:endParaRPr>
            </a:p>
            <a:p>
              <a:pPr indent="-342900" lvl="1" marL="342900" marR="0" rtl="0" algn="l">
                <a:lnSpc>
                  <a:spcPct val="114000"/>
                </a:lnSpc>
                <a:spcBef>
                  <a:spcPts val="0"/>
                </a:spcBef>
                <a:spcAft>
                  <a:spcPts val="0"/>
                </a:spcAft>
                <a:buClr>
                  <a:srgbClr val="3F3F3F"/>
                </a:buClr>
                <a:buSzPts val="1650"/>
                <a:buFont typeface="Arial"/>
                <a:buChar char="•"/>
              </a:pPr>
              <a:r>
                <a:rPr b="0" i="0" lang="en-US" sz="2200" u="none" cap="none" strike="noStrike">
                  <a:solidFill>
                    <a:srgbClr val="3F3F3F"/>
                  </a:solidFill>
                  <a:latin typeface="Open Sans"/>
                  <a:ea typeface="Open Sans"/>
                  <a:cs typeface="Open Sans"/>
                  <a:sym typeface="Open Sans"/>
                </a:rPr>
                <a:t>This approach prevents direct identification of an entity, such as a person.</a:t>
              </a:r>
              <a:endParaRPr/>
            </a:p>
            <a:p>
              <a:pPr indent="-238125" lvl="1" marL="342900" marR="0" rtl="0" algn="l">
                <a:lnSpc>
                  <a:spcPct val="114000"/>
                </a:lnSpc>
                <a:spcBef>
                  <a:spcPts val="0"/>
                </a:spcBef>
                <a:spcAft>
                  <a:spcPts val="0"/>
                </a:spcAft>
                <a:buClr>
                  <a:srgbClr val="3F3F3F"/>
                </a:buClr>
                <a:buSzPts val="1650"/>
                <a:buFont typeface="Arial"/>
                <a:buNone/>
              </a:pPr>
              <a:r>
                <a:t/>
              </a:r>
              <a:endParaRPr b="0" i="0" sz="1000" u="none" cap="none" strike="noStrike">
                <a:solidFill>
                  <a:srgbClr val="3F3F3F"/>
                </a:solidFill>
                <a:latin typeface="Arial"/>
                <a:ea typeface="Arial"/>
                <a:cs typeface="Arial"/>
                <a:sym typeface="Arial"/>
              </a:endParaRPr>
            </a:p>
            <a:p>
              <a:pPr indent="-342900" lvl="1" marL="342900" marR="0" rtl="0" algn="l">
                <a:lnSpc>
                  <a:spcPct val="114000"/>
                </a:lnSpc>
                <a:spcBef>
                  <a:spcPts val="0"/>
                </a:spcBef>
                <a:spcAft>
                  <a:spcPts val="0"/>
                </a:spcAft>
                <a:buClr>
                  <a:srgbClr val="3F3F3F"/>
                </a:buClr>
                <a:buSzPts val="1650"/>
                <a:buFont typeface="Arial"/>
                <a:buChar char="•"/>
              </a:pPr>
              <a:r>
                <a:rPr b="0" i="0" lang="en-US" sz="2200" u="none" cap="none" strike="noStrike">
                  <a:solidFill>
                    <a:srgbClr val="3F3F3F"/>
                  </a:solidFill>
                  <a:latin typeface="Open Sans"/>
                  <a:ea typeface="Open Sans"/>
                  <a:cs typeface="Open Sans"/>
                  <a:sym typeface="Open Sans"/>
                </a:rPr>
                <a:t>For instance, in a medical record held by a doctor’s office, instead of including personal information, the patient could be referred to as </a:t>
              </a:r>
              <a:r>
                <a:rPr b="1" i="0" lang="en-US" sz="2200" u="none" cap="none" strike="noStrike">
                  <a:solidFill>
                    <a:srgbClr val="3F3F3F"/>
                  </a:solidFill>
                  <a:latin typeface="Open Sans"/>
                  <a:ea typeface="Open Sans"/>
                  <a:cs typeface="Open Sans"/>
                  <a:sym typeface="Open Sans"/>
                </a:rPr>
                <a:t>Patient 23456</a:t>
              </a:r>
              <a:r>
                <a:rPr b="0" i="0" lang="en-US" sz="2200" u="none" cap="none" strike="noStrike">
                  <a:solidFill>
                    <a:srgbClr val="3F3F3F"/>
                  </a:solidFill>
                  <a:latin typeface="Open Sans"/>
                  <a:ea typeface="Open Sans"/>
                  <a:cs typeface="Open Sans"/>
                  <a:sym typeface="Open Sans"/>
                </a:rPr>
                <a:t>. The doctor’s office would retain the personal information in a separate database linked to the patient’s pseudonym.</a:t>
              </a:r>
              <a:endParaRPr b="0" i="0" sz="2400" u="none" cap="none" strike="noStrike">
                <a:solidFill>
                  <a:srgbClr val="3F3F3F"/>
                </a:solidFill>
                <a:latin typeface="Arial"/>
                <a:ea typeface="Arial"/>
                <a:cs typeface="Arial"/>
                <a:sym typeface="Arial"/>
              </a:endParaRPr>
            </a:p>
          </p:txBody>
        </p:sp>
      </p:grpSp>
      <p:graphicFrame>
        <p:nvGraphicFramePr>
          <p:cNvPr id="3749" name="Google Shape;3749;p71"/>
          <p:cNvGraphicFramePr/>
          <p:nvPr/>
        </p:nvGraphicFramePr>
        <p:xfrm>
          <a:off x="8386548" y="2927155"/>
          <a:ext cx="3000000" cy="3000000"/>
        </p:xfrm>
        <a:graphic>
          <a:graphicData uri="http://schemas.openxmlformats.org/drawingml/2006/table">
            <a:tbl>
              <a:tblPr bandRow="1" firstRow="1">
                <a:noFill/>
                <a:tableStyleId>{A8A33A84-82D5-4864-8EA8-08E6AE5144C4}</a:tableStyleId>
              </a:tblPr>
              <a:tblGrid>
                <a:gridCol w="1375775"/>
                <a:gridCol w="2938075"/>
                <a:gridCol w="2203550"/>
              </a:tblGrid>
              <a:tr h="842750">
                <a:tc>
                  <a:txBody>
                    <a:bodyPr/>
                    <a:lstStyle/>
                    <a:p>
                      <a:pPr indent="0" lvl="0" marL="0" marR="0" rtl="0" algn="l">
                        <a:lnSpc>
                          <a:spcPct val="100000"/>
                        </a:lnSpc>
                        <a:spcBef>
                          <a:spcPts val="0"/>
                        </a:spcBef>
                        <a:spcAft>
                          <a:spcPts val="0"/>
                        </a:spcAft>
                        <a:buNone/>
                      </a:pPr>
                      <a:r>
                        <a:rPr lang="en-US" sz="2200" u="none" cap="none" strike="noStrike">
                          <a:latin typeface="Open Sans"/>
                          <a:ea typeface="Open Sans"/>
                          <a:cs typeface="Open Sans"/>
                          <a:sym typeface="Open Sans"/>
                        </a:rPr>
                        <a:t>Name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200" u="none" cap="none" strike="noStrike">
                          <a:latin typeface="Open Sans"/>
                          <a:ea typeface="Open Sans"/>
                          <a:cs typeface="Open Sans"/>
                          <a:sym typeface="Open Sans"/>
                        </a:rPr>
                        <a:t>Token/Pseudonym</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200" u="none" cap="none" strike="noStrike">
                          <a:latin typeface="Open Sans"/>
                          <a:ea typeface="Open Sans"/>
                          <a:cs typeface="Open Sans"/>
                          <a:sym typeface="Open Sans"/>
                        </a:rPr>
                        <a:t>Anonymized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Clyde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qOerd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Xxxxx</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Marco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Loqfh</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xxxxx</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Lex</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Mcv</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Xxxxx</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Les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Mcv</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Xxxxx</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Marco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Loqfh</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xxxxx</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Raul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BhQl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xxxxx</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Clyde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qOerd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xxxxx</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750" name="Google Shape;3750;p71"/>
          <p:cNvSpPr/>
          <p:nvPr/>
        </p:nvSpPr>
        <p:spPr>
          <a:xfrm>
            <a:off x="3937000" y="873252"/>
            <a:ext cx="8392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4" name="Shape 3754"/>
        <p:cNvGrpSpPr/>
        <p:nvPr/>
      </p:nvGrpSpPr>
      <p:grpSpPr>
        <a:xfrm>
          <a:off x="0" y="0"/>
          <a:ext cx="0" cy="0"/>
          <a:chOff x="0" y="0"/>
          <a:chExt cx="0" cy="0"/>
        </a:xfrm>
      </p:grpSpPr>
      <p:sp>
        <p:nvSpPr>
          <p:cNvPr id="3755" name="Google Shape;3755;p11"/>
          <p:cNvSpPr txBox="1"/>
          <p:nvPr>
            <p:ph type="title"/>
          </p:nvPr>
        </p:nvSpPr>
        <p:spPr>
          <a:xfrm>
            <a:off x="3077" y="297905"/>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Protecting Privacy: Data Anonymization</a:t>
            </a:r>
            <a:endParaRPr>
              <a:solidFill>
                <a:srgbClr val="3F3F3F"/>
              </a:solidFill>
            </a:endParaRPr>
          </a:p>
        </p:txBody>
      </p:sp>
      <p:sp>
        <p:nvSpPr>
          <p:cNvPr id="3756" name="Google Shape;3756;p11"/>
          <p:cNvSpPr/>
          <p:nvPr/>
        </p:nvSpPr>
        <p:spPr>
          <a:xfrm rot="5400000">
            <a:off x="3927133" y="5250748"/>
            <a:ext cx="360639" cy="253641"/>
          </a:xfrm>
          <a:prstGeom prst="triangle">
            <a:avLst>
              <a:gd fmla="val 50000" name="adj"/>
            </a:avLst>
          </a:prstGeom>
          <a:solidFill>
            <a:srgbClr val="17BFAB"/>
          </a:solidFill>
          <a:ln cap="flat" cmpd="sng" w="9525">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grpSp>
        <p:nvGrpSpPr>
          <p:cNvPr id="3757" name="Google Shape;3757;p11"/>
          <p:cNvGrpSpPr/>
          <p:nvPr/>
        </p:nvGrpSpPr>
        <p:grpSpPr>
          <a:xfrm>
            <a:off x="1163436" y="1610771"/>
            <a:ext cx="13929127" cy="6662682"/>
            <a:chOff x="1008200" y="1681098"/>
            <a:chExt cx="13929127" cy="6662682"/>
          </a:xfrm>
        </p:grpSpPr>
        <p:grpSp>
          <p:nvGrpSpPr>
            <p:cNvPr id="3758" name="Google Shape;3758;p11"/>
            <p:cNvGrpSpPr/>
            <p:nvPr/>
          </p:nvGrpSpPr>
          <p:grpSpPr>
            <a:xfrm>
              <a:off x="1008201" y="1681098"/>
              <a:ext cx="13929126" cy="2501332"/>
              <a:chOff x="1008201" y="1681098"/>
              <a:chExt cx="13929126" cy="2501332"/>
            </a:xfrm>
          </p:grpSpPr>
          <p:sp>
            <p:nvSpPr>
              <p:cNvPr id="3759" name="Google Shape;3759;p11"/>
              <p:cNvSpPr/>
              <p:nvPr/>
            </p:nvSpPr>
            <p:spPr>
              <a:xfrm rot="5400000">
                <a:off x="8214137" y="-2540759"/>
                <a:ext cx="2501331" cy="10945047"/>
              </a:xfrm>
              <a:prstGeom prst="round2SameRect">
                <a:avLst>
                  <a:gd fmla="val 9437" name="adj1"/>
                  <a:gd fmla="val 0" name="adj2"/>
                </a:avLst>
              </a:prstGeom>
              <a:solidFill>
                <a:schemeClr val="lt1"/>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3760" name="Google Shape;3760;p11"/>
              <p:cNvGrpSpPr/>
              <p:nvPr/>
            </p:nvGrpSpPr>
            <p:grpSpPr>
              <a:xfrm>
                <a:off x="1008201" y="1681098"/>
                <a:ext cx="3226074" cy="2501332"/>
                <a:chOff x="3393463" y="1259130"/>
                <a:chExt cx="3226074" cy="2172379"/>
              </a:xfrm>
            </p:grpSpPr>
            <p:sp>
              <p:nvSpPr>
                <p:cNvPr id="3761" name="Google Shape;3761;p11"/>
                <p:cNvSpPr/>
                <p:nvPr/>
              </p:nvSpPr>
              <p:spPr>
                <a:xfrm rot="-5400000">
                  <a:off x="3798247" y="854345"/>
                  <a:ext cx="2172379" cy="2981948"/>
                </a:xfrm>
                <a:prstGeom prst="round2SameRect">
                  <a:avLst>
                    <a:gd fmla="val 9636" name="adj1"/>
                    <a:gd fmla="val 0" name="adj2"/>
                  </a:avLst>
                </a:prstGeom>
                <a:solidFill>
                  <a:srgbClr val="FF8585"/>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3762" name="Google Shape;3762;p11"/>
                <p:cNvSpPr/>
                <p:nvPr/>
              </p:nvSpPr>
              <p:spPr>
                <a:xfrm rot="5400000">
                  <a:off x="6257404" y="2218499"/>
                  <a:ext cx="470624" cy="253641"/>
                </a:xfrm>
                <a:prstGeom prst="triangle">
                  <a:avLst>
                    <a:gd fmla="val 50000" name="adj"/>
                  </a:avLst>
                </a:prstGeom>
                <a:solidFill>
                  <a:srgbClr val="FF85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3763" name="Google Shape;3763;p11"/>
                <p:cNvSpPr txBox="1"/>
                <p:nvPr/>
              </p:nvSpPr>
              <p:spPr>
                <a:xfrm>
                  <a:off x="3476588" y="2223757"/>
                  <a:ext cx="2817813" cy="374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Direct identifier</a:t>
                  </a:r>
                  <a:endParaRPr b="1" i="0" sz="1400" u="none" cap="none" strike="noStrike">
                    <a:solidFill>
                      <a:srgbClr val="000000"/>
                    </a:solidFill>
                    <a:latin typeface="Open Sans"/>
                    <a:ea typeface="Open Sans"/>
                    <a:cs typeface="Open Sans"/>
                    <a:sym typeface="Open Sans"/>
                  </a:endParaRPr>
                </a:p>
              </p:txBody>
            </p:sp>
          </p:grpSp>
          <p:sp>
            <p:nvSpPr>
              <p:cNvPr id="3764" name="Google Shape;3764;p11"/>
              <p:cNvSpPr txBox="1"/>
              <p:nvPr/>
            </p:nvSpPr>
            <p:spPr>
              <a:xfrm>
                <a:off x="4174489" y="1833054"/>
                <a:ext cx="10624169" cy="2197421"/>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This includes information that relates specifically to an individual and can be used in isolation to uniquely identify that individual.</a:t>
                </a:r>
                <a:endParaRPr/>
              </a:p>
              <a:p>
                <a:pPr indent="-203200" lvl="1" marL="342900" marR="0" rtl="0" algn="l">
                  <a:lnSpc>
                    <a:spcPct val="114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Examples include social security number, full name, email address, telephone number, health insurance number, medical record number, full-face photographs, or biometric records such as fingerprints.</a:t>
                </a:r>
                <a:endParaRPr b="0" i="0" sz="2200" u="none" cap="none" strike="noStrike">
                  <a:solidFill>
                    <a:srgbClr val="3F3F3F"/>
                  </a:solidFill>
                  <a:latin typeface="Open Sans"/>
                  <a:ea typeface="Open Sans"/>
                  <a:cs typeface="Open Sans"/>
                  <a:sym typeface="Open Sans"/>
                </a:endParaRPr>
              </a:p>
            </p:txBody>
          </p:sp>
        </p:grpSp>
        <p:grpSp>
          <p:nvGrpSpPr>
            <p:cNvPr id="3765" name="Google Shape;3765;p11"/>
            <p:cNvGrpSpPr/>
            <p:nvPr/>
          </p:nvGrpSpPr>
          <p:grpSpPr>
            <a:xfrm>
              <a:off x="1008201" y="4517854"/>
              <a:ext cx="13926994" cy="1825807"/>
              <a:chOff x="1008201" y="4542744"/>
              <a:chExt cx="13926994" cy="1825807"/>
            </a:xfrm>
          </p:grpSpPr>
          <p:sp>
            <p:nvSpPr>
              <p:cNvPr id="3766" name="Google Shape;3766;p11"/>
              <p:cNvSpPr/>
              <p:nvPr/>
            </p:nvSpPr>
            <p:spPr>
              <a:xfrm rot="5400000">
                <a:off x="8549767" y="-16878"/>
                <a:ext cx="1825806" cy="10945049"/>
              </a:xfrm>
              <a:prstGeom prst="round2SameRect">
                <a:avLst>
                  <a:gd fmla="val 9437" name="adj1"/>
                  <a:gd fmla="val 0" name="adj2"/>
                </a:avLst>
              </a:prstGeom>
              <a:solidFill>
                <a:schemeClr val="lt1"/>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3767" name="Google Shape;3767;p11"/>
              <p:cNvGrpSpPr/>
              <p:nvPr/>
            </p:nvGrpSpPr>
            <p:grpSpPr>
              <a:xfrm>
                <a:off x="1008201" y="4542744"/>
                <a:ext cx="2981948" cy="1825807"/>
                <a:chOff x="1008201" y="4542744"/>
                <a:chExt cx="2981948" cy="1825807"/>
              </a:xfrm>
            </p:grpSpPr>
            <p:sp>
              <p:nvSpPr>
                <p:cNvPr id="3768" name="Google Shape;3768;p11"/>
                <p:cNvSpPr/>
                <p:nvPr/>
              </p:nvSpPr>
              <p:spPr>
                <a:xfrm rot="-5400000">
                  <a:off x="1586271" y="3964673"/>
                  <a:ext cx="1825807" cy="2981948"/>
                </a:xfrm>
                <a:prstGeom prst="round2SameRect">
                  <a:avLst>
                    <a:gd fmla="val 9636" name="adj1"/>
                    <a:gd fmla="val 0" name="adj2"/>
                  </a:avLst>
                </a:prstGeom>
                <a:solidFill>
                  <a:srgbClr val="17BFAB"/>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3769" name="Google Shape;3769;p11"/>
                <p:cNvSpPr txBox="1"/>
                <p:nvPr/>
              </p:nvSpPr>
              <p:spPr>
                <a:xfrm>
                  <a:off x="1090268" y="5240204"/>
                  <a:ext cx="2817813" cy="430887"/>
                </a:xfrm>
                <a:prstGeom prst="rect">
                  <a:avLst/>
                </a:prstGeom>
                <a:solidFill>
                  <a:srgbClr val="17BFAB"/>
                </a:solidFill>
                <a:ln cap="flat" cmpd="sng" w="9525">
                  <a:solidFill>
                    <a:srgbClr val="17BFA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Indirect identifier</a:t>
                  </a:r>
                  <a:endParaRPr b="1" i="0" sz="1400" u="none" cap="none" strike="noStrike">
                    <a:solidFill>
                      <a:srgbClr val="000000"/>
                    </a:solidFill>
                    <a:latin typeface="Open Sans"/>
                    <a:ea typeface="Open Sans"/>
                    <a:cs typeface="Open Sans"/>
                    <a:sym typeface="Open Sans"/>
                  </a:endParaRPr>
                </a:p>
              </p:txBody>
            </p:sp>
          </p:grpSp>
          <p:sp>
            <p:nvSpPr>
              <p:cNvPr id="3770" name="Google Shape;3770;p11"/>
              <p:cNvSpPr txBox="1"/>
              <p:nvPr/>
            </p:nvSpPr>
            <p:spPr>
              <a:xfrm>
                <a:off x="4184412" y="4557067"/>
                <a:ext cx="10636017" cy="1811481"/>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This includes information that can be combined with other information to identify specific individuals.</a:t>
                </a:r>
                <a:endParaRPr/>
              </a:p>
              <a:p>
                <a:pPr indent="-203200" lvl="1" marL="342900" marR="0" rtl="0" algn="l">
                  <a:lnSpc>
                    <a:spcPct val="114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For example, a combination of gender, date of birth, geographic indicators, and other descriptors can be used to identify specific individuals.</a:t>
                </a:r>
                <a:endParaRPr b="0" i="0" sz="2200" u="none" cap="none" strike="noStrike">
                  <a:solidFill>
                    <a:srgbClr val="3F3F3F"/>
                  </a:solidFill>
                  <a:latin typeface="Open Sans"/>
                  <a:ea typeface="Open Sans"/>
                  <a:cs typeface="Open Sans"/>
                  <a:sym typeface="Open Sans"/>
                </a:endParaRPr>
              </a:p>
            </p:txBody>
          </p:sp>
        </p:grpSp>
        <p:grpSp>
          <p:nvGrpSpPr>
            <p:cNvPr id="3771" name="Google Shape;3771;p11"/>
            <p:cNvGrpSpPr/>
            <p:nvPr/>
          </p:nvGrpSpPr>
          <p:grpSpPr>
            <a:xfrm>
              <a:off x="1008200" y="6679084"/>
              <a:ext cx="13926997" cy="1664696"/>
              <a:chOff x="1008200" y="6570229"/>
              <a:chExt cx="13926997" cy="1664696"/>
            </a:xfrm>
          </p:grpSpPr>
          <p:sp>
            <p:nvSpPr>
              <p:cNvPr id="3772" name="Google Shape;3772;p11"/>
              <p:cNvSpPr/>
              <p:nvPr/>
            </p:nvSpPr>
            <p:spPr>
              <a:xfrm rot="5400000">
                <a:off x="8625990" y="1925719"/>
                <a:ext cx="1663847" cy="10954565"/>
              </a:xfrm>
              <a:prstGeom prst="round2SameRect">
                <a:avLst>
                  <a:gd fmla="val 9437" name="adj1"/>
                  <a:gd fmla="val 0" name="adj2"/>
                </a:avLst>
              </a:prstGeom>
              <a:solidFill>
                <a:schemeClr val="lt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3773" name="Google Shape;3773;p11"/>
              <p:cNvGrpSpPr/>
              <p:nvPr/>
            </p:nvGrpSpPr>
            <p:grpSpPr>
              <a:xfrm>
                <a:off x="1008200" y="6570229"/>
                <a:ext cx="3226074" cy="1664695"/>
                <a:chOff x="3393463" y="1259130"/>
                <a:chExt cx="3226074" cy="2172379"/>
              </a:xfrm>
            </p:grpSpPr>
            <p:sp>
              <p:nvSpPr>
                <p:cNvPr id="3774" name="Google Shape;3774;p11"/>
                <p:cNvSpPr/>
                <p:nvPr/>
              </p:nvSpPr>
              <p:spPr>
                <a:xfrm rot="-5400000">
                  <a:off x="3798247" y="854345"/>
                  <a:ext cx="2172379" cy="2981948"/>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3775" name="Google Shape;3775;p11"/>
                <p:cNvSpPr/>
                <p:nvPr/>
              </p:nvSpPr>
              <p:spPr>
                <a:xfrm rot="5400000">
                  <a:off x="6257404" y="2218499"/>
                  <a:ext cx="470624" cy="253641"/>
                </a:xfrm>
                <a:prstGeom prst="triangle">
                  <a:avLst>
                    <a:gd fmla="val 50000" name="adj"/>
                  </a:avLst>
                </a:prstGeom>
                <a:solidFill>
                  <a:srgbClr val="427AA1"/>
                </a:solidFill>
                <a:ln cap="flat" cmpd="sng" w="9525">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3776" name="Google Shape;3776;p11"/>
                <p:cNvSpPr txBox="1"/>
                <p:nvPr/>
              </p:nvSpPr>
              <p:spPr>
                <a:xfrm>
                  <a:off x="3475489" y="1852967"/>
                  <a:ext cx="2817900" cy="1004046"/>
                </a:xfrm>
                <a:prstGeom prst="rect">
                  <a:avLst/>
                </a:prstGeom>
                <a:solidFill>
                  <a:srgbClr val="427AA1"/>
                </a:solidFill>
                <a:ln cap="flat" cmpd="sng" w="9525">
                  <a:solidFill>
                    <a:srgbClr val="427AA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Data anonymization</a:t>
                  </a:r>
                  <a:endParaRPr b="1" i="0" sz="1400" u="none" cap="none" strike="noStrike">
                    <a:solidFill>
                      <a:srgbClr val="000000"/>
                    </a:solidFill>
                    <a:latin typeface="Open Sans"/>
                    <a:ea typeface="Open Sans"/>
                    <a:cs typeface="Open Sans"/>
                    <a:sym typeface="Open Sans"/>
                  </a:endParaRPr>
                </a:p>
              </p:txBody>
            </p:sp>
          </p:grpSp>
          <p:sp>
            <p:nvSpPr>
              <p:cNvPr id="3777" name="Google Shape;3777;p11"/>
              <p:cNvSpPr txBox="1"/>
              <p:nvPr/>
            </p:nvSpPr>
            <p:spPr>
              <a:xfrm>
                <a:off x="4187584" y="6778370"/>
                <a:ext cx="10632845" cy="1250110"/>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Anonymization removes indirect identifiers to prevent data analysis tools or other intelligent mechanisms from collating or pulling data from multiple sources to identify sensitive information.</a:t>
                </a:r>
                <a:endParaRPr b="0" i="0" sz="1400" u="none" cap="none" strike="noStrike">
                  <a:solidFill>
                    <a:srgbClr val="3F3F3F"/>
                  </a:solidFill>
                  <a:latin typeface="Arial"/>
                  <a:ea typeface="Arial"/>
                  <a:cs typeface="Arial"/>
                  <a:sym typeface="Arial"/>
                </a:endParaRPr>
              </a:p>
            </p:txBody>
          </p:sp>
        </p:grpSp>
      </p:grpSp>
      <p:sp>
        <p:nvSpPr>
          <p:cNvPr id="3778" name="Google Shape;3778;p11"/>
          <p:cNvSpPr/>
          <p:nvPr/>
        </p:nvSpPr>
        <p:spPr>
          <a:xfrm>
            <a:off x="3721100" y="873252"/>
            <a:ext cx="88285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2" name="Shape 3782"/>
        <p:cNvGrpSpPr/>
        <p:nvPr/>
      </p:nvGrpSpPr>
      <p:grpSpPr>
        <a:xfrm>
          <a:off x="0" y="0"/>
          <a:ext cx="0" cy="0"/>
          <a:chOff x="0" y="0"/>
          <a:chExt cx="0" cy="0"/>
        </a:xfrm>
      </p:grpSpPr>
      <p:sp>
        <p:nvSpPr>
          <p:cNvPr id="3783" name="Google Shape;3783;p407"/>
          <p:cNvSpPr txBox="1"/>
          <p:nvPr>
            <p:ph type="title"/>
          </p:nvPr>
        </p:nvSpPr>
        <p:spPr>
          <a:xfrm>
            <a:off x="-10160" y="27144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Example : Anonymization</a:t>
            </a:r>
            <a:endParaRPr/>
          </a:p>
        </p:txBody>
      </p:sp>
      <p:grpSp>
        <p:nvGrpSpPr>
          <p:cNvPr id="3784" name="Google Shape;3784;p407"/>
          <p:cNvGrpSpPr/>
          <p:nvPr/>
        </p:nvGrpSpPr>
        <p:grpSpPr>
          <a:xfrm>
            <a:off x="4796809" y="1320458"/>
            <a:ext cx="6662973" cy="7330403"/>
            <a:chOff x="8829647" y="1185753"/>
            <a:chExt cx="6662973" cy="7330403"/>
          </a:xfrm>
        </p:grpSpPr>
        <p:sp>
          <p:nvSpPr>
            <p:cNvPr id="3785" name="Google Shape;3785;p407"/>
            <p:cNvSpPr/>
            <p:nvPr/>
          </p:nvSpPr>
          <p:spPr>
            <a:xfrm flipH="1">
              <a:off x="8829647" y="1348907"/>
              <a:ext cx="140351" cy="87512"/>
            </a:xfrm>
            <a:prstGeom prst="rtTriangle">
              <a:avLst/>
            </a:prstGeom>
            <a:solidFill>
              <a:srgbClr val="E569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86" name="Google Shape;3786;p407"/>
            <p:cNvSpPr/>
            <p:nvPr/>
          </p:nvSpPr>
          <p:spPr>
            <a:xfrm>
              <a:off x="15337970" y="1348907"/>
              <a:ext cx="140351" cy="87512"/>
            </a:xfrm>
            <a:prstGeom prst="rtTriangle">
              <a:avLst/>
            </a:prstGeom>
            <a:solidFill>
              <a:srgbClr val="E569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787" name="Google Shape;3787;p407"/>
            <p:cNvGrpSpPr/>
            <p:nvPr/>
          </p:nvGrpSpPr>
          <p:grpSpPr>
            <a:xfrm>
              <a:off x="8829647" y="1185753"/>
              <a:ext cx="6662973" cy="7330403"/>
              <a:chOff x="8829647" y="1185753"/>
              <a:chExt cx="6662973" cy="7330403"/>
            </a:xfrm>
          </p:grpSpPr>
          <p:sp>
            <p:nvSpPr>
              <p:cNvPr id="3788" name="Google Shape;3788;p407"/>
              <p:cNvSpPr/>
              <p:nvPr/>
            </p:nvSpPr>
            <p:spPr>
              <a:xfrm>
                <a:off x="8953185" y="1185753"/>
                <a:ext cx="6370485" cy="7330403"/>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789" name="Google Shape;3789;p407"/>
              <p:cNvSpPr/>
              <p:nvPr/>
            </p:nvSpPr>
            <p:spPr>
              <a:xfrm>
                <a:off x="9073806" y="2310243"/>
                <a:ext cx="6162780" cy="4653413"/>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Let's take an example of a person.</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1" i="0" lang="en-US" sz="2200" u="none" cap="none" strike="noStrike">
                    <a:solidFill>
                      <a:srgbClr val="3F3F3F"/>
                    </a:solidFill>
                    <a:latin typeface="Open Sans"/>
                    <a:ea typeface="Open Sans"/>
                    <a:cs typeface="Open Sans"/>
                    <a:sym typeface="Open Sans"/>
                  </a:rPr>
                  <a:t>Direct Identifier: </a:t>
                </a:r>
                <a:r>
                  <a:rPr b="0" i="0" lang="en-US" sz="2200" u="none" cap="none" strike="noStrike">
                    <a:solidFill>
                      <a:srgbClr val="3F3F3F"/>
                    </a:solidFill>
                    <a:latin typeface="Open Sans"/>
                    <a:ea typeface="Open Sans"/>
                    <a:cs typeface="Open Sans"/>
                    <a:sym typeface="Open Sans"/>
                  </a:rPr>
                  <a:t>Adhaar card, Phone number, Credit card</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1" i="0" lang="en-US" sz="2200" u="none" cap="none" strike="noStrike">
                    <a:solidFill>
                      <a:srgbClr val="3F3F3F"/>
                    </a:solidFill>
                    <a:latin typeface="Open Sans"/>
                    <a:ea typeface="Open Sans"/>
                    <a:cs typeface="Open Sans"/>
                    <a:sym typeface="Open Sans"/>
                  </a:rPr>
                  <a:t>Indirect Identifier: </a:t>
                </a:r>
                <a:r>
                  <a:rPr b="0" i="0" lang="en-US" sz="2200" u="none" cap="none" strike="noStrike">
                    <a:solidFill>
                      <a:srgbClr val="3F3F3F"/>
                    </a:solidFill>
                    <a:latin typeface="Open Sans"/>
                    <a:ea typeface="Open Sans"/>
                    <a:cs typeface="Open Sans"/>
                    <a:sym typeface="Open Sans"/>
                  </a:rPr>
                  <a:t>Place of birth, Company name, Designation</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 today's world, even if you don’t have information about direct identifiers but a bunch of indirect identifiers, you can find information about a person using modernized tools.</a:t>
                </a:r>
                <a:endParaRPr/>
              </a:p>
            </p:txBody>
          </p:sp>
          <p:sp>
            <p:nvSpPr>
              <p:cNvPr id="3790" name="Google Shape;3790;p407"/>
              <p:cNvSpPr/>
              <p:nvPr/>
            </p:nvSpPr>
            <p:spPr>
              <a:xfrm>
                <a:off x="8829647" y="1436419"/>
                <a:ext cx="6662973" cy="69444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91" name="Google Shape;3791;p407"/>
              <p:cNvSpPr/>
              <p:nvPr/>
            </p:nvSpPr>
            <p:spPr>
              <a:xfrm>
                <a:off x="10295754" y="1568219"/>
                <a:ext cx="3599543"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Example</a:t>
                </a:r>
                <a:endParaRPr b="1" i="0" sz="1400" u="none" cap="none" strike="noStrike">
                  <a:solidFill>
                    <a:schemeClr val="lt1"/>
                  </a:solidFill>
                  <a:latin typeface="Open Sans"/>
                  <a:ea typeface="Open Sans"/>
                  <a:cs typeface="Open Sans"/>
                  <a:sym typeface="Open Sans"/>
                </a:endParaRPr>
              </a:p>
            </p:txBody>
          </p:sp>
        </p:grpSp>
      </p:grpSp>
      <p:sp>
        <p:nvSpPr>
          <p:cNvPr id="3792" name="Google Shape;3792;p407"/>
          <p:cNvSpPr/>
          <p:nvPr/>
        </p:nvSpPr>
        <p:spPr>
          <a:xfrm>
            <a:off x="5321300" y="857888"/>
            <a:ext cx="56158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 Integrity</a:t>
            </a:r>
            <a:endParaRPr>
              <a:latin typeface="Open Sans"/>
              <a:ea typeface="Open Sans"/>
              <a:cs typeface="Open Sans"/>
              <a:sym typeface="Open Sans"/>
            </a:endParaRPr>
          </a:p>
        </p:txBody>
      </p:sp>
      <p:pic>
        <p:nvPicPr>
          <p:cNvPr id="338" name="Google Shape;338;p43"/>
          <p:cNvPicPr preferRelativeResize="0"/>
          <p:nvPr/>
        </p:nvPicPr>
        <p:blipFill rotWithShape="1">
          <a:blip r:embed="rId3">
            <a:alphaModFix/>
          </a:blip>
          <a:srcRect b="0" l="0" r="0" t="0"/>
          <a:stretch/>
        </p:blipFill>
        <p:spPr>
          <a:xfrm>
            <a:off x="1259637" y="2394960"/>
            <a:ext cx="13736726" cy="5894450"/>
          </a:xfrm>
          <a:prstGeom prst="rect">
            <a:avLst/>
          </a:prstGeom>
          <a:noFill/>
          <a:ln>
            <a:noFill/>
          </a:ln>
        </p:spPr>
      </p:pic>
      <p:sp>
        <p:nvSpPr>
          <p:cNvPr id="339" name="Google Shape;339;p43"/>
          <p:cNvSpPr/>
          <p:nvPr/>
        </p:nvSpPr>
        <p:spPr>
          <a:xfrm>
            <a:off x="6261530" y="1274672"/>
            <a:ext cx="3667290" cy="6873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chemeClr val="lt1"/>
                </a:solidFill>
                <a:latin typeface="Open Sans"/>
                <a:ea typeface="Open Sans"/>
                <a:cs typeface="Open Sans"/>
                <a:sym typeface="Open Sans"/>
              </a:rPr>
              <a:t>Threats to integrity are:</a:t>
            </a:r>
            <a:endParaRPr b="0" i="0" sz="2200" u="none" cap="none" strike="noStrike">
              <a:solidFill>
                <a:schemeClr val="lt1"/>
              </a:solidFill>
              <a:latin typeface="Open Sans"/>
              <a:ea typeface="Open Sans"/>
              <a:cs typeface="Open Sans"/>
              <a:sym typeface="Open Sans"/>
            </a:endParaRPr>
          </a:p>
        </p:txBody>
      </p:sp>
      <p:sp>
        <p:nvSpPr>
          <p:cNvPr id="340" name="Google Shape;340;p43"/>
          <p:cNvSpPr txBox="1"/>
          <p:nvPr/>
        </p:nvSpPr>
        <p:spPr>
          <a:xfrm>
            <a:off x="8095225" y="2676485"/>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Intentional alteration</a:t>
            </a:r>
            <a:r>
              <a:rPr b="0" i="0" lang="en-US" sz="2200" u="none" cap="none" strike="noStrike">
                <a:solidFill>
                  <a:srgbClr val="3F3F3F"/>
                </a:solidFill>
                <a:latin typeface="Open Sans"/>
                <a:ea typeface="Open Sans"/>
                <a:cs typeface="Open Sans"/>
                <a:sym typeface="Open Sans"/>
              </a:rPr>
              <a:t> (virus attack, database hack)</a:t>
            </a:r>
            <a:endParaRPr b="0" i="0" sz="2200" u="none" cap="none" strike="noStrike">
              <a:solidFill>
                <a:srgbClr val="3F3F3F"/>
              </a:solidFill>
              <a:latin typeface="Open Sans"/>
              <a:ea typeface="Open Sans"/>
              <a:cs typeface="Open Sans"/>
              <a:sym typeface="Open Sans"/>
            </a:endParaRPr>
          </a:p>
        </p:txBody>
      </p:sp>
      <p:sp>
        <p:nvSpPr>
          <p:cNvPr id="341" name="Google Shape;341;p43"/>
          <p:cNvSpPr txBox="1"/>
          <p:nvPr/>
        </p:nvSpPr>
        <p:spPr>
          <a:xfrm>
            <a:off x="9802900" y="5175235"/>
            <a:ext cx="4792500" cy="96331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Accidental modifications</a:t>
            </a:r>
            <a:r>
              <a:rPr b="0" i="0" lang="en-US" sz="2200" u="none" cap="none" strike="noStrike">
                <a:solidFill>
                  <a:srgbClr val="3F3F3F"/>
                </a:solidFill>
                <a:latin typeface="Open Sans"/>
                <a:ea typeface="Open Sans"/>
                <a:cs typeface="Open Sans"/>
                <a:sym typeface="Open Sans"/>
              </a:rPr>
              <a:t> (lack of input validation and training)</a:t>
            </a:r>
            <a:endParaRPr b="0" i="0" sz="2200" u="none" cap="none" strike="noStrike">
              <a:solidFill>
                <a:srgbClr val="3F3F3F"/>
              </a:solidFill>
              <a:latin typeface="Open Sans"/>
              <a:ea typeface="Open Sans"/>
              <a:cs typeface="Open Sans"/>
              <a:sym typeface="Open Sans"/>
            </a:endParaRPr>
          </a:p>
        </p:txBody>
      </p:sp>
      <p:sp>
        <p:nvSpPr>
          <p:cNvPr id="342" name="Google Shape;342;p43"/>
          <p:cNvSpPr txBox="1"/>
          <p:nvPr/>
        </p:nvSpPr>
        <p:spPr>
          <a:xfrm>
            <a:off x="3412400" y="7070635"/>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System malfunction</a:t>
            </a:r>
            <a:r>
              <a:rPr b="0" i="0" lang="en-US" sz="2200" u="none" cap="none" strike="noStrike">
                <a:solidFill>
                  <a:srgbClr val="3F3F3F"/>
                </a:solidFill>
                <a:latin typeface="Open Sans"/>
                <a:ea typeface="Open Sans"/>
                <a:cs typeface="Open Sans"/>
                <a:sym typeface="Open Sans"/>
              </a:rPr>
              <a:t> (improper software configuration)</a:t>
            </a:r>
            <a:endParaRPr b="0" i="0" sz="2200" u="none" cap="none" strike="noStrike">
              <a:solidFill>
                <a:srgbClr val="3F3F3F"/>
              </a:solidFill>
              <a:latin typeface="Open Sans"/>
              <a:ea typeface="Open Sans"/>
              <a:cs typeface="Open Sans"/>
              <a:sym typeface="Open Sans"/>
            </a:endParaRPr>
          </a:p>
        </p:txBody>
      </p:sp>
      <p:sp>
        <p:nvSpPr>
          <p:cNvPr id="343" name="Google Shape;343;p43"/>
          <p:cNvSpPr txBox="1"/>
          <p:nvPr/>
        </p:nvSpPr>
        <p:spPr>
          <a:xfrm>
            <a:off x="1674300" y="458171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Environmental factors</a:t>
            </a:r>
            <a:r>
              <a:rPr b="0" i="0" lang="en-US" sz="2200" u="none" cap="none" strike="noStrike">
                <a:solidFill>
                  <a:srgbClr val="3F3F3F"/>
                </a:solidFill>
                <a:latin typeface="Open Sans"/>
                <a:ea typeface="Open Sans"/>
                <a:cs typeface="Open Sans"/>
                <a:sym typeface="Open Sans"/>
              </a:rPr>
              <a:t> (electromagnetic interference)</a:t>
            </a:r>
            <a:endParaRPr b="0" i="0" sz="2200" u="none" cap="none" strike="noStrike">
              <a:solidFill>
                <a:srgbClr val="3F3F3F"/>
              </a:solidFill>
              <a:latin typeface="Open Sans"/>
              <a:ea typeface="Open Sans"/>
              <a:cs typeface="Open Sans"/>
              <a:sym typeface="Open Sans"/>
            </a:endParaRPr>
          </a:p>
        </p:txBody>
      </p:sp>
      <p:pic>
        <p:nvPicPr>
          <p:cNvPr id="344" name="Google Shape;344;p43"/>
          <p:cNvPicPr preferRelativeResize="0"/>
          <p:nvPr/>
        </p:nvPicPr>
        <p:blipFill rotWithShape="1">
          <a:blip r:embed="rId4">
            <a:alphaModFix/>
          </a:blip>
          <a:srcRect b="0" l="0" r="0" t="0"/>
          <a:stretch/>
        </p:blipFill>
        <p:spPr>
          <a:xfrm>
            <a:off x="7877125" y="4499285"/>
            <a:ext cx="567300" cy="567300"/>
          </a:xfrm>
          <a:prstGeom prst="rect">
            <a:avLst/>
          </a:prstGeom>
          <a:noFill/>
          <a:ln>
            <a:noFill/>
          </a:ln>
        </p:spPr>
      </p:pic>
      <p:pic>
        <p:nvPicPr>
          <p:cNvPr id="345" name="Google Shape;345;p43"/>
          <p:cNvPicPr preferRelativeResize="0"/>
          <p:nvPr/>
        </p:nvPicPr>
        <p:blipFill rotWithShape="1">
          <a:blip r:embed="rId5">
            <a:alphaModFix/>
          </a:blip>
          <a:srcRect b="0" l="0" r="0" t="0"/>
          <a:stretch/>
        </p:blipFill>
        <p:spPr>
          <a:xfrm>
            <a:off x="8444425" y="5058535"/>
            <a:ext cx="567300" cy="567300"/>
          </a:xfrm>
          <a:prstGeom prst="rect">
            <a:avLst/>
          </a:prstGeom>
          <a:noFill/>
          <a:ln>
            <a:noFill/>
          </a:ln>
        </p:spPr>
      </p:pic>
      <p:pic>
        <p:nvPicPr>
          <p:cNvPr id="346" name="Google Shape;346;p43"/>
          <p:cNvPicPr preferRelativeResize="0"/>
          <p:nvPr/>
        </p:nvPicPr>
        <p:blipFill rotWithShape="1">
          <a:blip r:embed="rId6">
            <a:alphaModFix/>
          </a:blip>
          <a:srcRect b="0" l="0" r="0" t="0"/>
          <a:stretch/>
        </p:blipFill>
        <p:spPr>
          <a:xfrm>
            <a:off x="7877125" y="5583785"/>
            <a:ext cx="567300" cy="567300"/>
          </a:xfrm>
          <a:prstGeom prst="rect">
            <a:avLst/>
          </a:prstGeom>
          <a:noFill/>
          <a:ln>
            <a:noFill/>
          </a:ln>
        </p:spPr>
      </p:pic>
      <p:pic>
        <p:nvPicPr>
          <p:cNvPr id="347" name="Google Shape;347;p43"/>
          <p:cNvPicPr preferRelativeResize="0"/>
          <p:nvPr/>
        </p:nvPicPr>
        <p:blipFill rotWithShape="1">
          <a:blip r:embed="rId7">
            <a:alphaModFix/>
          </a:blip>
          <a:srcRect b="0" l="0" r="0" t="0"/>
          <a:stretch/>
        </p:blipFill>
        <p:spPr>
          <a:xfrm>
            <a:off x="7309825" y="5016485"/>
            <a:ext cx="567300" cy="567300"/>
          </a:xfrm>
          <a:prstGeom prst="rect">
            <a:avLst/>
          </a:prstGeom>
          <a:noFill/>
          <a:ln>
            <a:noFill/>
          </a:ln>
        </p:spPr>
      </p:pic>
      <p:sp>
        <p:nvSpPr>
          <p:cNvPr id="348" name="Google Shape;348;p43"/>
          <p:cNvSpPr/>
          <p:nvPr/>
        </p:nvSpPr>
        <p:spPr>
          <a:xfrm>
            <a:off x="6045200" y="816352"/>
            <a:ext cx="4167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6" name="Shape 3796"/>
        <p:cNvGrpSpPr/>
        <p:nvPr/>
      </p:nvGrpSpPr>
      <p:grpSpPr>
        <a:xfrm>
          <a:off x="0" y="0"/>
          <a:ext cx="0" cy="0"/>
          <a:chOff x="0" y="0"/>
          <a:chExt cx="0" cy="0"/>
        </a:xfrm>
      </p:grpSpPr>
      <p:sp>
        <p:nvSpPr>
          <p:cNvPr id="3797" name="Google Shape;3797;p15"/>
          <p:cNvSpPr txBox="1"/>
          <p:nvPr>
            <p:ph type="title"/>
          </p:nvPr>
        </p:nvSpPr>
        <p:spPr>
          <a:xfrm>
            <a:off x="3077" y="297905"/>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Protecting Privacy: Tokenization</a:t>
            </a:r>
            <a:endParaRPr/>
          </a:p>
        </p:txBody>
      </p:sp>
      <p:grpSp>
        <p:nvGrpSpPr>
          <p:cNvPr id="3798" name="Google Shape;3798;p15"/>
          <p:cNvGrpSpPr/>
          <p:nvPr/>
        </p:nvGrpSpPr>
        <p:grpSpPr>
          <a:xfrm>
            <a:off x="1456366" y="1584026"/>
            <a:ext cx="13343269" cy="6498454"/>
            <a:chOff x="1676367" y="1669419"/>
            <a:chExt cx="13343269" cy="6498454"/>
          </a:xfrm>
        </p:grpSpPr>
        <p:grpSp>
          <p:nvGrpSpPr>
            <p:cNvPr id="3799" name="Google Shape;3799;p15"/>
            <p:cNvGrpSpPr/>
            <p:nvPr/>
          </p:nvGrpSpPr>
          <p:grpSpPr>
            <a:xfrm>
              <a:off x="9271999" y="1669419"/>
              <a:ext cx="5747637" cy="6498454"/>
              <a:chOff x="2391918" y="1781027"/>
              <a:chExt cx="6409337" cy="7246592"/>
            </a:xfrm>
          </p:grpSpPr>
          <p:grpSp>
            <p:nvGrpSpPr>
              <p:cNvPr id="3800" name="Google Shape;3800;p15"/>
              <p:cNvGrpSpPr/>
              <p:nvPr/>
            </p:nvGrpSpPr>
            <p:grpSpPr>
              <a:xfrm>
                <a:off x="2839634" y="1781027"/>
                <a:ext cx="2315393" cy="1650138"/>
                <a:chOff x="3281619" y="3365615"/>
                <a:chExt cx="2315393" cy="1650138"/>
              </a:xfrm>
            </p:grpSpPr>
            <p:sp>
              <p:nvSpPr>
                <p:cNvPr id="3801" name="Google Shape;3801;p15"/>
                <p:cNvSpPr/>
                <p:nvPr/>
              </p:nvSpPr>
              <p:spPr>
                <a:xfrm>
                  <a:off x="3818964" y="3365615"/>
                  <a:ext cx="1240705" cy="1650138"/>
                </a:xfrm>
                <a:prstGeom prst="can">
                  <a:avLst>
                    <a:gd fmla="val 25000" name="adj"/>
                  </a:avLst>
                </a:prstGeom>
                <a:solidFill>
                  <a:srgbClr val="427AA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2" name="Google Shape;3802;p15"/>
                <p:cNvSpPr txBox="1"/>
                <p:nvPr/>
              </p:nvSpPr>
              <p:spPr>
                <a:xfrm>
                  <a:off x="3281619" y="3912685"/>
                  <a:ext cx="2315393" cy="5559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Token</a:t>
                  </a:r>
                  <a:endParaRPr/>
                </a:p>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Database</a:t>
                  </a:r>
                  <a:endParaRPr b="1" i="0" sz="1100" u="none" cap="none" strike="noStrike">
                    <a:solidFill>
                      <a:schemeClr val="lt1"/>
                    </a:solidFill>
                    <a:latin typeface="Arial"/>
                    <a:ea typeface="Arial"/>
                    <a:cs typeface="Arial"/>
                    <a:sym typeface="Arial"/>
                  </a:endParaRPr>
                </a:p>
              </p:txBody>
            </p:sp>
          </p:grpSp>
          <p:grpSp>
            <p:nvGrpSpPr>
              <p:cNvPr id="3803" name="Google Shape;3803;p15"/>
              <p:cNvGrpSpPr/>
              <p:nvPr/>
            </p:nvGrpSpPr>
            <p:grpSpPr>
              <a:xfrm>
                <a:off x="3143624" y="3576918"/>
                <a:ext cx="1115925" cy="1480332"/>
                <a:chOff x="3143624" y="3576918"/>
                <a:chExt cx="1115925" cy="1480332"/>
              </a:xfrm>
            </p:grpSpPr>
            <p:grpSp>
              <p:nvGrpSpPr>
                <p:cNvPr id="3804" name="Google Shape;3804;p15"/>
                <p:cNvGrpSpPr/>
                <p:nvPr/>
              </p:nvGrpSpPr>
              <p:grpSpPr>
                <a:xfrm>
                  <a:off x="3735114" y="3576918"/>
                  <a:ext cx="524435" cy="1480332"/>
                  <a:chOff x="3792071" y="3576918"/>
                  <a:chExt cx="524435" cy="1480332"/>
                </a:xfrm>
              </p:grpSpPr>
              <p:cxnSp>
                <p:nvCxnSpPr>
                  <p:cNvPr id="3805" name="Google Shape;3805;p15"/>
                  <p:cNvCxnSpPr/>
                  <p:nvPr/>
                </p:nvCxnSpPr>
                <p:spPr>
                  <a:xfrm>
                    <a:off x="4316506" y="3576918"/>
                    <a:ext cx="0" cy="1480332"/>
                  </a:xfrm>
                  <a:prstGeom prst="straightConnector1">
                    <a:avLst/>
                  </a:prstGeom>
                  <a:noFill/>
                  <a:ln cap="flat" cmpd="sng" w="38100">
                    <a:solidFill>
                      <a:srgbClr val="7F7F7F"/>
                    </a:solidFill>
                    <a:prstDash val="solid"/>
                    <a:round/>
                    <a:headEnd len="sm" w="sm" type="none"/>
                    <a:tailEnd len="med" w="med" type="triangle"/>
                  </a:ln>
                </p:spPr>
              </p:cxnSp>
              <p:cxnSp>
                <p:nvCxnSpPr>
                  <p:cNvPr id="3806" name="Google Shape;3806;p15"/>
                  <p:cNvCxnSpPr/>
                  <p:nvPr/>
                </p:nvCxnSpPr>
                <p:spPr>
                  <a:xfrm rot="10800000">
                    <a:off x="3792071" y="3576918"/>
                    <a:ext cx="0" cy="1480332"/>
                  </a:xfrm>
                  <a:prstGeom prst="straightConnector1">
                    <a:avLst/>
                  </a:prstGeom>
                  <a:noFill/>
                  <a:ln cap="flat" cmpd="sng" w="38100">
                    <a:solidFill>
                      <a:srgbClr val="7F7F7F"/>
                    </a:solidFill>
                    <a:prstDash val="solid"/>
                    <a:round/>
                    <a:headEnd len="sm" w="sm" type="none"/>
                    <a:tailEnd len="med" w="med" type="triangle"/>
                  </a:ln>
                </p:spPr>
              </p:cxnSp>
            </p:grpSp>
            <p:sp>
              <p:nvSpPr>
                <p:cNvPr id="3807" name="Google Shape;3807;p15"/>
                <p:cNvSpPr txBox="1"/>
                <p:nvPr/>
              </p:nvSpPr>
              <p:spPr>
                <a:xfrm>
                  <a:off x="3143624" y="4192435"/>
                  <a:ext cx="686726"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3</a:t>
                  </a:r>
                  <a:endParaRPr b="0" i="0" sz="1100" u="none" cap="none" strike="noStrike">
                    <a:solidFill>
                      <a:srgbClr val="3F3F3F"/>
                    </a:solidFill>
                    <a:latin typeface="Arial"/>
                    <a:ea typeface="Arial"/>
                    <a:cs typeface="Arial"/>
                    <a:sym typeface="Arial"/>
                  </a:endParaRPr>
                </a:p>
              </p:txBody>
            </p:sp>
          </p:grpSp>
          <p:grpSp>
            <p:nvGrpSpPr>
              <p:cNvPr id="3808" name="Google Shape;3808;p15"/>
              <p:cNvGrpSpPr/>
              <p:nvPr/>
            </p:nvGrpSpPr>
            <p:grpSpPr>
              <a:xfrm>
                <a:off x="2672654" y="5185947"/>
                <a:ext cx="2315393" cy="1102659"/>
                <a:chOff x="1832967" y="5203003"/>
                <a:chExt cx="2315393" cy="1102659"/>
              </a:xfrm>
            </p:grpSpPr>
            <p:sp>
              <p:nvSpPr>
                <p:cNvPr id="3809" name="Google Shape;3809;p15"/>
                <p:cNvSpPr/>
                <p:nvPr/>
              </p:nvSpPr>
              <p:spPr>
                <a:xfrm>
                  <a:off x="2036531" y="5203003"/>
                  <a:ext cx="1908265" cy="1102659"/>
                </a:xfrm>
                <a:prstGeom prst="roundRect">
                  <a:avLst>
                    <a:gd fmla="val 16667" name="adj"/>
                  </a:avLst>
                </a:prstGeom>
                <a:solidFill>
                  <a:srgbClr val="EBF2FA"/>
                </a:solidFill>
                <a:ln cap="flat" cmpd="sng" w="38100">
                  <a:solidFill>
                    <a:srgbClr val="A5C5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0" name="Google Shape;3810;p15"/>
                <p:cNvSpPr txBox="1"/>
                <p:nvPr/>
              </p:nvSpPr>
              <p:spPr>
                <a:xfrm>
                  <a:off x="1832967" y="5505033"/>
                  <a:ext cx="2315393" cy="498598"/>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Tokenization</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Server</a:t>
                  </a:r>
                  <a:endParaRPr b="0" i="0" sz="1100" u="none" cap="none" strike="noStrike">
                    <a:solidFill>
                      <a:srgbClr val="3F3F3F"/>
                    </a:solidFill>
                    <a:latin typeface="Arial"/>
                    <a:ea typeface="Arial"/>
                    <a:cs typeface="Arial"/>
                    <a:sym typeface="Arial"/>
                  </a:endParaRPr>
                </a:p>
              </p:txBody>
            </p:sp>
          </p:grpSp>
          <p:grpSp>
            <p:nvGrpSpPr>
              <p:cNvPr id="3811" name="Google Shape;3811;p15"/>
              <p:cNvGrpSpPr/>
              <p:nvPr/>
            </p:nvGrpSpPr>
            <p:grpSpPr>
              <a:xfrm>
                <a:off x="6485862" y="5185947"/>
                <a:ext cx="2315393" cy="1102659"/>
                <a:chOff x="1832967" y="5203003"/>
                <a:chExt cx="2315393" cy="1102659"/>
              </a:xfrm>
            </p:grpSpPr>
            <p:sp>
              <p:nvSpPr>
                <p:cNvPr id="3812" name="Google Shape;3812;p15"/>
                <p:cNvSpPr/>
                <p:nvPr/>
              </p:nvSpPr>
              <p:spPr>
                <a:xfrm>
                  <a:off x="2036531" y="5203003"/>
                  <a:ext cx="1908265" cy="1102659"/>
                </a:xfrm>
                <a:prstGeom prst="roundRect">
                  <a:avLst>
                    <a:gd fmla="val 16667" name="adj"/>
                  </a:avLst>
                </a:prstGeom>
                <a:solidFill>
                  <a:srgbClr val="EBF2FA"/>
                </a:solidFill>
                <a:ln cap="flat" cmpd="sng" w="38100">
                  <a:solidFill>
                    <a:srgbClr val="A5C5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3" name="Google Shape;3813;p15"/>
                <p:cNvSpPr txBox="1"/>
                <p:nvPr/>
              </p:nvSpPr>
              <p:spPr>
                <a:xfrm>
                  <a:off x="1832967" y="5505033"/>
                  <a:ext cx="2315393" cy="498598"/>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Authorized</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Application</a:t>
                  </a:r>
                  <a:endParaRPr b="0" i="0" sz="1100" u="none" cap="none" strike="noStrike">
                    <a:solidFill>
                      <a:srgbClr val="3F3F3F"/>
                    </a:solidFill>
                    <a:latin typeface="Arial"/>
                    <a:ea typeface="Arial"/>
                    <a:cs typeface="Arial"/>
                    <a:sym typeface="Arial"/>
                  </a:endParaRPr>
                </a:p>
              </p:txBody>
            </p:sp>
          </p:grpSp>
          <p:grpSp>
            <p:nvGrpSpPr>
              <p:cNvPr id="3814" name="Google Shape;3814;p15"/>
              <p:cNvGrpSpPr/>
              <p:nvPr/>
            </p:nvGrpSpPr>
            <p:grpSpPr>
              <a:xfrm>
                <a:off x="5031520" y="5547607"/>
                <a:ext cx="1480332" cy="876311"/>
                <a:chOff x="5031520" y="5547607"/>
                <a:chExt cx="1480332" cy="876311"/>
              </a:xfrm>
            </p:grpSpPr>
            <p:grpSp>
              <p:nvGrpSpPr>
                <p:cNvPr id="3815" name="Google Shape;3815;p15"/>
                <p:cNvGrpSpPr/>
                <p:nvPr/>
              </p:nvGrpSpPr>
              <p:grpSpPr>
                <a:xfrm rot="5400000">
                  <a:off x="5509468" y="5069658"/>
                  <a:ext cx="524435" cy="1480332"/>
                  <a:chOff x="3792071" y="3576918"/>
                  <a:chExt cx="524435" cy="1480332"/>
                </a:xfrm>
              </p:grpSpPr>
              <p:cxnSp>
                <p:nvCxnSpPr>
                  <p:cNvPr id="3816" name="Google Shape;3816;p15"/>
                  <p:cNvCxnSpPr/>
                  <p:nvPr/>
                </p:nvCxnSpPr>
                <p:spPr>
                  <a:xfrm>
                    <a:off x="4316506" y="3576918"/>
                    <a:ext cx="0" cy="1480332"/>
                  </a:xfrm>
                  <a:prstGeom prst="straightConnector1">
                    <a:avLst/>
                  </a:prstGeom>
                  <a:noFill/>
                  <a:ln cap="flat" cmpd="sng" w="38100">
                    <a:solidFill>
                      <a:srgbClr val="7F7F7F"/>
                    </a:solidFill>
                    <a:prstDash val="solid"/>
                    <a:round/>
                    <a:headEnd len="sm" w="sm" type="none"/>
                    <a:tailEnd len="med" w="med" type="triangle"/>
                  </a:ln>
                </p:spPr>
              </p:cxnSp>
              <p:cxnSp>
                <p:nvCxnSpPr>
                  <p:cNvPr id="3817" name="Google Shape;3817;p15"/>
                  <p:cNvCxnSpPr/>
                  <p:nvPr/>
                </p:nvCxnSpPr>
                <p:spPr>
                  <a:xfrm rot="10800000">
                    <a:off x="3792071" y="3576918"/>
                    <a:ext cx="0" cy="1480332"/>
                  </a:xfrm>
                  <a:prstGeom prst="straightConnector1">
                    <a:avLst/>
                  </a:prstGeom>
                  <a:noFill/>
                  <a:ln cap="flat" cmpd="sng" w="38100">
                    <a:solidFill>
                      <a:srgbClr val="7F7F7F"/>
                    </a:solidFill>
                    <a:prstDash val="solid"/>
                    <a:round/>
                    <a:headEnd len="sm" w="sm" type="none"/>
                    <a:tailEnd len="med" w="med" type="triangle"/>
                  </a:ln>
                </p:spPr>
              </p:cxnSp>
            </p:grpSp>
            <p:sp>
              <p:nvSpPr>
                <p:cNvPr id="3818" name="Google Shape;3818;p15"/>
                <p:cNvSpPr txBox="1"/>
                <p:nvPr/>
              </p:nvSpPr>
              <p:spPr>
                <a:xfrm>
                  <a:off x="5487779" y="6174619"/>
                  <a:ext cx="561472"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6</a:t>
                  </a:r>
                  <a:endParaRPr b="0" i="0" sz="1100" u="none" cap="none" strike="noStrike">
                    <a:solidFill>
                      <a:srgbClr val="3F3F3F"/>
                    </a:solidFill>
                    <a:latin typeface="Arial"/>
                    <a:ea typeface="Arial"/>
                    <a:cs typeface="Arial"/>
                    <a:sym typeface="Arial"/>
                  </a:endParaRPr>
                </a:p>
              </p:txBody>
            </p:sp>
          </p:grpSp>
          <p:grpSp>
            <p:nvGrpSpPr>
              <p:cNvPr id="3819" name="Google Shape;3819;p15"/>
              <p:cNvGrpSpPr/>
              <p:nvPr/>
            </p:nvGrpSpPr>
            <p:grpSpPr>
              <a:xfrm>
                <a:off x="3068135" y="6354397"/>
                <a:ext cx="1115925" cy="1480332"/>
                <a:chOff x="3143624" y="3576918"/>
                <a:chExt cx="1115925" cy="1480332"/>
              </a:xfrm>
            </p:grpSpPr>
            <p:grpSp>
              <p:nvGrpSpPr>
                <p:cNvPr id="3820" name="Google Shape;3820;p15"/>
                <p:cNvGrpSpPr/>
                <p:nvPr/>
              </p:nvGrpSpPr>
              <p:grpSpPr>
                <a:xfrm>
                  <a:off x="3735114" y="3576918"/>
                  <a:ext cx="524435" cy="1480332"/>
                  <a:chOff x="3792071" y="3576918"/>
                  <a:chExt cx="524435" cy="1480332"/>
                </a:xfrm>
              </p:grpSpPr>
              <p:cxnSp>
                <p:nvCxnSpPr>
                  <p:cNvPr id="3821" name="Google Shape;3821;p15"/>
                  <p:cNvCxnSpPr/>
                  <p:nvPr/>
                </p:nvCxnSpPr>
                <p:spPr>
                  <a:xfrm>
                    <a:off x="4316506" y="3576918"/>
                    <a:ext cx="0" cy="1480332"/>
                  </a:xfrm>
                  <a:prstGeom prst="straightConnector1">
                    <a:avLst/>
                  </a:prstGeom>
                  <a:noFill/>
                  <a:ln cap="flat" cmpd="sng" w="38100">
                    <a:solidFill>
                      <a:srgbClr val="7F7F7F"/>
                    </a:solidFill>
                    <a:prstDash val="solid"/>
                    <a:round/>
                    <a:headEnd len="sm" w="sm" type="none"/>
                    <a:tailEnd len="med" w="med" type="triangle"/>
                  </a:ln>
                </p:spPr>
              </p:cxnSp>
              <p:cxnSp>
                <p:nvCxnSpPr>
                  <p:cNvPr id="3822" name="Google Shape;3822;p15"/>
                  <p:cNvCxnSpPr/>
                  <p:nvPr/>
                </p:nvCxnSpPr>
                <p:spPr>
                  <a:xfrm rot="10800000">
                    <a:off x="3792071" y="3576918"/>
                    <a:ext cx="0" cy="1480332"/>
                  </a:xfrm>
                  <a:prstGeom prst="straightConnector1">
                    <a:avLst/>
                  </a:prstGeom>
                  <a:noFill/>
                  <a:ln cap="flat" cmpd="sng" w="38100">
                    <a:solidFill>
                      <a:srgbClr val="7F7F7F"/>
                    </a:solidFill>
                    <a:prstDash val="solid"/>
                    <a:round/>
                    <a:headEnd len="sm" w="sm" type="none"/>
                    <a:tailEnd len="med" w="med" type="triangle"/>
                  </a:ln>
                </p:spPr>
              </p:cxnSp>
            </p:grpSp>
            <p:sp>
              <p:nvSpPr>
                <p:cNvPr id="3823" name="Google Shape;3823;p15"/>
                <p:cNvSpPr txBox="1"/>
                <p:nvPr/>
              </p:nvSpPr>
              <p:spPr>
                <a:xfrm>
                  <a:off x="3143624" y="4165614"/>
                  <a:ext cx="672592"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2</a:t>
                  </a:r>
                  <a:endParaRPr b="0" i="0" sz="1100" u="none" cap="none" strike="noStrike">
                    <a:solidFill>
                      <a:srgbClr val="3F3F3F"/>
                    </a:solidFill>
                    <a:latin typeface="Arial"/>
                    <a:ea typeface="Arial"/>
                    <a:cs typeface="Arial"/>
                    <a:sym typeface="Arial"/>
                  </a:endParaRPr>
                </a:p>
              </p:txBody>
            </p:sp>
          </p:grpSp>
          <p:grpSp>
            <p:nvGrpSpPr>
              <p:cNvPr id="3824" name="Google Shape;3824;p15"/>
              <p:cNvGrpSpPr/>
              <p:nvPr/>
            </p:nvGrpSpPr>
            <p:grpSpPr>
              <a:xfrm>
                <a:off x="2724690" y="7900520"/>
                <a:ext cx="2315393" cy="1102659"/>
                <a:chOff x="1832967" y="5203003"/>
                <a:chExt cx="2315393" cy="1102659"/>
              </a:xfrm>
            </p:grpSpPr>
            <p:sp>
              <p:nvSpPr>
                <p:cNvPr id="3825" name="Google Shape;3825;p15"/>
                <p:cNvSpPr/>
                <p:nvPr/>
              </p:nvSpPr>
              <p:spPr>
                <a:xfrm>
                  <a:off x="2036531" y="5203003"/>
                  <a:ext cx="1908265" cy="1102659"/>
                </a:xfrm>
                <a:prstGeom prst="roundRect">
                  <a:avLst>
                    <a:gd fmla="val 16667" name="adj"/>
                  </a:avLst>
                </a:prstGeom>
                <a:solidFill>
                  <a:srgbClr val="EBF2FA"/>
                </a:solidFill>
                <a:ln cap="flat" cmpd="sng" w="38100">
                  <a:solidFill>
                    <a:srgbClr val="A5C5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6" name="Google Shape;3826;p15"/>
                <p:cNvSpPr txBox="1"/>
                <p:nvPr/>
              </p:nvSpPr>
              <p:spPr>
                <a:xfrm>
                  <a:off x="1832967" y="5461785"/>
                  <a:ext cx="2315393" cy="585093"/>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Application</a:t>
                  </a:r>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Server</a:t>
                  </a:r>
                  <a:endParaRPr b="0" i="0" sz="1100" u="none" cap="none" strike="noStrike">
                    <a:solidFill>
                      <a:srgbClr val="3F3F3F"/>
                    </a:solidFill>
                    <a:latin typeface="Arial"/>
                    <a:ea typeface="Arial"/>
                    <a:cs typeface="Arial"/>
                    <a:sym typeface="Arial"/>
                  </a:endParaRPr>
                </a:p>
              </p:txBody>
            </p:sp>
          </p:grpSp>
          <p:sp>
            <p:nvSpPr>
              <p:cNvPr id="3827" name="Google Shape;3827;p15"/>
              <p:cNvSpPr txBox="1"/>
              <p:nvPr/>
            </p:nvSpPr>
            <p:spPr>
              <a:xfrm>
                <a:off x="4047205" y="6934800"/>
                <a:ext cx="672592"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4</a:t>
                </a:r>
                <a:endParaRPr b="0" i="0" sz="1100" u="none" cap="none" strike="noStrike">
                  <a:solidFill>
                    <a:srgbClr val="3F3F3F"/>
                  </a:solidFill>
                  <a:latin typeface="Arial"/>
                  <a:ea typeface="Arial"/>
                  <a:cs typeface="Arial"/>
                  <a:sym typeface="Arial"/>
                </a:endParaRPr>
              </a:p>
            </p:txBody>
          </p:sp>
          <p:grpSp>
            <p:nvGrpSpPr>
              <p:cNvPr id="3828" name="Google Shape;3828;p15"/>
              <p:cNvGrpSpPr/>
              <p:nvPr/>
            </p:nvGrpSpPr>
            <p:grpSpPr>
              <a:xfrm>
                <a:off x="5056249" y="8126867"/>
                <a:ext cx="1480332" cy="876312"/>
                <a:chOff x="5031520" y="5547607"/>
                <a:chExt cx="1480332" cy="876311"/>
              </a:xfrm>
            </p:grpSpPr>
            <p:grpSp>
              <p:nvGrpSpPr>
                <p:cNvPr id="3829" name="Google Shape;3829;p15"/>
                <p:cNvGrpSpPr/>
                <p:nvPr/>
              </p:nvGrpSpPr>
              <p:grpSpPr>
                <a:xfrm rot="5400000">
                  <a:off x="5509468" y="5069658"/>
                  <a:ext cx="524435" cy="1480332"/>
                  <a:chOff x="3792071" y="3576918"/>
                  <a:chExt cx="524435" cy="1480332"/>
                </a:xfrm>
              </p:grpSpPr>
              <p:cxnSp>
                <p:nvCxnSpPr>
                  <p:cNvPr id="3830" name="Google Shape;3830;p15"/>
                  <p:cNvCxnSpPr/>
                  <p:nvPr/>
                </p:nvCxnSpPr>
                <p:spPr>
                  <a:xfrm>
                    <a:off x="4316506" y="3576918"/>
                    <a:ext cx="0" cy="1480332"/>
                  </a:xfrm>
                  <a:prstGeom prst="straightConnector1">
                    <a:avLst/>
                  </a:prstGeom>
                  <a:noFill/>
                  <a:ln cap="flat" cmpd="sng" w="38100">
                    <a:solidFill>
                      <a:srgbClr val="7F7F7F"/>
                    </a:solidFill>
                    <a:prstDash val="solid"/>
                    <a:round/>
                    <a:headEnd len="sm" w="sm" type="none"/>
                    <a:tailEnd len="med" w="med" type="triangle"/>
                  </a:ln>
                </p:spPr>
              </p:cxnSp>
              <p:cxnSp>
                <p:nvCxnSpPr>
                  <p:cNvPr id="3831" name="Google Shape;3831;p15"/>
                  <p:cNvCxnSpPr/>
                  <p:nvPr/>
                </p:nvCxnSpPr>
                <p:spPr>
                  <a:xfrm rot="10800000">
                    <a:off x="3792071" y="3576918"/>
                    <a:ext cx="0" cy="1480332"/>
                  </a:xfrm>
                  <a:prstGeom prst="straightConnector1">
                    <a:avLst/>
                  </a:prstGeom>
                  <a:noFill/>
                  <a:ln cap="flat" cmpd="sng" w="38100">
                    <a:solidFill>
                      <a:srgbClr val="7F7F7F"/>
                    </a:solidFill>
                    <a:prstDash val="solid"/>
                    <a:round/>
                    <a:headEnd len="sm" w="sm" type="none"/>
                    <a:tailEnd len="med" w="med" type="triangle"/>
                  </a:ln>
                </p:spPr>
              </p:cxnSp>
            </p:grpSp>
            <p:sp>
              <p:nvSpPr>
                <p:cNvPr id="3832" name="Google Shape;3832;p15"/>
                <p:cNvSpPr txBox="1"/>
                <p:nvPr/>
              </p:nvSpPr>
              <p:spPr>
                <a:xfrm>
                  <a:off x="5425152" y="6174619"/>
                  <a:ext cx="686726"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5</a:t>
                  </a:r>
                  <a:endParaRPr b="0" i="0" sz="1100" u="none" cap="none" strike="noStrike">
                    <a:solidFill>
                      <a:srgbClr val="3F3F3F"/>
                    </a:solidFill>
                    <a:latin typeface="Arial"/>
                    <a:ea typeface="Arial"/>
                    <a:cs typeface="Arial"/>
                    <a:sym typeface="Arial"/>
                  </a:endParaRPr>
                </a:p>
              </p:txBody>
            </p:sp>
          </p:grpSp>
          <p:sp>
            <p:nvSpPr>
              <p:cNvPr id="3833" name="Google Shape;3833;p15"/>
              <p:cNvSpPr txBox="1"/>
              <p:nvPr/>
            </p:nvSpPr>
            <p:spPr>
              <a:xfrm>
                <a:off x="2391918" y="8294463"/>
                <a:ext cx="561472"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1</a:t>
                </a:r>
                <a:endParaRPr b="0" i="0" sz="1100" u="none" cap="none" strike="noStrike">
                  <a:solidFill>
                    <a:srgbClr val="3F3F3F"/>
                  </a:solidFill>
                  <a:latin typeface="Arial"/>
                  <a:ea typeface="Arial"/>
                  <a:cs typeface="Arial"/>
                  <a:sym typeface="Arial"/>
                </a:endParaRPr>
              </a:p>
            </p:txBody>
          </p:sp>
          <p:grpSp>
            <p:nvGrpSpPr>
              <p:cNvPr id="3834" name="Google Shape;3834;p15"/>
              <p:cNvGrpSpPr/>
              <p:nvPr/>
            </p:nvGrpSpPr>
            <p:grpSpPr>
              <a:xfrm>
                <a:off x="6330342" y="7377481"/>
                <a:ext cx="2315393" cy="1650138"/>
                <a:chOff x="3281619" y="3365615"/>
                <a:chExt cx="2315393" cy="1650138"/>
              </a:xfrm>
            </p:grpSpPr>
            <p:sp>
              <p:nvSpPr>
                <p:cNvPr id="3835" name="Google Shape;3835;p15"/>
                <p:cNvSpPr/>
                <p:nvPr/>
              </p:nvSpPr>
              <p:spPr>
                <a:xfrm>
                  <a:off x="3818964" y="3365615"/>
                  <a:ext cx="1240705" cy="1650138"/>
                </a:xfrm>
                <a:prstGeom prst="can">
                  <a:avLst>
                    <a:gd fmla="val 25000" name="adj"/>
                  </a:avLst>
                </a:prstGeom>
                <a:solidFill>
                  <a:srgbClr val="427AA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6" name="Google Shape;3836;p15"/>
                <p:cNvSpPr txBox="1"/>
                <p:nvPr/>
              </p:nvSpPr>
              <p:spPr>
                <a:xfrm>
                  <a:off x="3281619" y="4051684"/>
                  <a:ext cx="2315393" cy="278000"/>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Database</a:t>
                  </a:r>
                  <a:endParaRPr b="1" i="0" sz="1100" u="none" cap="none" strike="noStrike">
                    <a:solidFill>
                      <a:schemeClr val="lt1"/>
                    </a:solidFill>
                    <a:latin typeface="Arial"/>
                    <a:ea typeface="Arial"/>
                    <a:cs typeface="Arial"/>
                    <a:sym typeface="Arial"/>
                  </a:endParaRPr>
                </a:p>
              </p:txBody>
            </p:sp>
          </p:grpSp>
        </p:grpSp>
        <p:grpSp>
          <p:nvGrpSpPr>
            <p:cNvPr id="3837" name="Google Shape;3837;p15"/>
            <p:cNvGrpSpPr/>
            <p:nvPr/>
          </p:nvGrpSpPr>
          <p:grpSpPr>
            <a:xfrm>
              <a:off x="1676367" y="2225035"/>
              <a:ext cx="6656017" cy="5387222"/>
              <a:chOff x="1082200" y="2542338"/>
              <a:chExt cx="8690214" cy="6373549"/>
            </a:xfrm>
          </p:grpSpPr>
          <p:sp>
            <p:nvSpPr>
              <p:cNvPr id="3838" name="Google Shape;3838;p15"/>
              <p:cNvSpPr/>
              <p:nvPr/>
            </p:nvSpPr>
            <p:spPr>
              <a:xfrm>
                <a:off x="1082200" y="2542338"/>
                <a:ext cx="8690214" cy="6373549"/>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9" name="Google Shape;3839;p15"/>
              <p:cNvGrpSpPr/>
              <p:nvPr/>
            </p:nvGrpSpPr>
            <p:grpSpPr>
              <a:xfrm>
                <a:off x="2520610" y="2561205"/>
                <a:ext cx="5813379" cy="835056"/>
                <a:chOff x="6575506" y="1465533"/>
                <a:chExt cx="4367680" cy="408380"/>
              </a:xfrm>
            </p:grpSpPr>
            <p:sp>
              <p:nvSpPr>
                <p:cNvPr id="3840" name="Google Shape;3840;p15"/>
                <p:cNvSpPr/>
                <p:nvPr/>
              </p:nvSpPr>
              <p:spPr>
                <a:xfrm rot="10800000">
                  <a:off x="6575506" y="1465533"/>
                  <a:ext cx="4367680" cy="408380"/>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3841" name="Google Shape;3841;p15"/>
                <p:cNvSpPr txBox="1"/>
                <p:nvPr/>
              </p:nvSpPr>
              <p:spPr>
                <a:xfrm>
                  <a:off x="7123733" y="1556992"/>
                  <a:ext cx="3323525" cy="22454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Tokenization</a:t>
                  </a:r>
                  <a:endParaRPr b="1" i="0" sz="2400" u="none" cap="none" strike="noStrike">
                    <a:solidFill>
                      <a:schemeClr val="lt1"/>
                    </a:solidFill>
                    <a:latin typeface="Open Sans"/>
                    <a:ea typeface="Open Sans"/>
                    <a:cs typeface="Open Sans"/>
                    <a:sym typeface="Open Sans"/>
                  </a:endParaRPr>
                </a:p>
              </p:txBody>
            </p:sp>
          </p:grpSp>
        </p:grpSp>
      </p:grpSp>
      <p:sp>
        <p:nvSpPr>
          <p:cNvPr id="3842" name="Google Shape;3842;p15"/>
          <p:cNvSpPr txBox="1"/>
          <p:nvPr/>
        </p:nvSpPr>
        <p:spPr>
          <a:xfrm>
            <a:off x="1676367" y="2996446"/>
            <a:ext cx="6193469" cy="2006416"/>
          </a:xfrm>
          <a:prstGeom prst="rect">
            <a:avLst/>
          </a:prstGeom>
          <a:noFill/>
          <a:ln>
            <a:noFill/>
          </a:ln>
        </p:spPr>
        <p:txBody>
          <a:bodyPr anchorCtr="0" anchor="t" bIns="142225" lIns="142225" spcFirstLastPara="1" rIns="142225" wrap="square" tIns="142225">
            <a:spAutoFit/>
          </a:bodyPr>
          <a:lstStyle/>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It is the process of substituting a sensitive data element with a non-sensitive equivalent known as a token.</a:t>
            </a:r>
            <a:endParaRPr/>
          </a:p>
          <a:p>
            <a:pPr indent="-238125" lvl="1" marL="342900" marR="0" rtl="0" algn="l">
              <a:lnSpc>
                <a:spcPct val="114000"/>
              </a:lnSpc>
              <a:spcBef>
                <a:spcPts val="0"/>
              </a:spcBef>
              <a:spcAft>
                <a:spcPts val="0"/>
              </a:spcAft>
              <a:buClr>
                <a:srgbClr val="000000"/>
              </a:buClr>
              <a:buSzPts val="165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Tokenization is a technology that:</a:t>
            </a:r>
            <a:endParaRPr b="0" i="0" sz="2200" u="none" cap="none" strike="noStrike">
              <a:solidFill>
                <a:srgbClr val="3F3F3F"/>
              </a:solidFill>
              <a:latin typeface="Open Sans"/>
              <a:ea typeface="Open Sans"/>
              <a:cs typeface="Open Sans"/>
              <a:sym typeface="Open Sans"/>
            </a:endParaRPr>
          </a:p>
        </p:txBody>
      </p:sp>
      <p:sp>
        <p:nvSpPr>
          <p:cNvPr id="3843" name="Google Shape;3843;p15"/>
          <p:cNvSpPr txBox="1"/>
          <p:nvPr/>
        </p:nvSpPr>
        <p:spPr>
          <a:xfrm>
            <a:off x="1982378" y="4807423"/>
            <a:ext cx="6011755" cy="2289764"/>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4000"/>
              </a:lnSpc>
              <a:spcBef>
                <a:spcPts val="0"/>
              </a:spcBef>
              <a:spcAft>
                <a:spcPts val="0"/>
              </a:spcAft>
              <a:buClr>
                <a:srgbClr val="3F3F3F"/>
              </a:buClr>
              <a:buSzPts val="1650"/>
              <a:buFont typeface="Courier New"/>
              <a:buChar char="o"/>
            </a:pPr>
            <a:r>
              <a:rPr b="0" i="0" lang="en-US" sz="2200" u="none" cap="none" strike="noStrike">
                <a:solidFill>
                  <a:srgbClr val="3F3F3F"/>
                </a:solidFill>
                <a:latin typeface="Open Sans"/>
                <a:ea typeface="Open Sans"/>
                <a:cs typeface="Open Sans"/>
                <a:sym typeface="Open Sans"/>
              </a:rPr>
              <a:t>Replaces the original data with non-sensitive placeholders</a:t>
            </a:r>
            <a:endParaRPr/>
          </a:p>
          <a:p>
            <a:pPr indent="-320675" lvl="0" marL="457200" marR="0" rtl="0" algn="l">
              <a:lnSpc>
                <a:spcPct val="114000"/>
              </a:lnSpc>
              <a:spcBef>
                <a:spcPts val="0"/>
              </a:spcBef>
              <a:spcAft>
                <a:spcPts val="0"/>
              </a:spcAft>
              <a:buClr>
                <a:srgbClr val="3F3F3F"/>
              </a:buClr>
              <a:buSzPts val="750"/>
              <a:buFont typeface="Courier New"/>
              <a:buNone/>
            </a:pPr>
            <a:r>
              <a:t/>
            </a:r>
            <a:endParaRPr b="0" i="0" sz="1000" u="none" cap="none" strike="noStrike">
              <a:solidFill>
                <a:schemeClr val="dk1"/>
              </a:solidFill>
              <a:latin typeface="Open Sans"/>
              <a:ea typeface="Open Sans"/>
              <a:cs typeface="Open Sans"/>
              <a:sym typeface="Open Sans"/>
            </a:endParaRPr>
          </a:p>
          <a:p>
            <a:pPr indent="-368300" lvl="0" marL="457200" marR="0" rtl="0" algn="l">
              <a:lnSpc>
                <a:spcPct val="114000"/>
              </a:lnSpc>
              <a:spcBef>
                <a:spcPts val="0"/>
              </a:spcBef>
              <a:spcAft>
                <a:spcPts val="0"/>
              </a:spcAft>
              <a:buClr>
                <a:srgbClr val="3F3F3F"/>
              </a:buClr>
              <a:buSzPts val="1650"/>
              <a:buFont typeface="Courier New"/>
              <a:buChar char="o"/>
            </a:pPr>
            <a:r>
              <a:rPr b="0" i="0" lang="en-US" sz="2200" u="none" cap="none" strike="noStrike">
                <a:solidFill>
                  <a:srgbClr val="3F3F3F"/>
                </a:solidFill>
                <a:latin typeface="Open Sans"/>
                <a:ea typeface="Open Sans"/>
                <a:cs typeface="Open Sans"/>
                <a:sym typeface="Open Sans"/>
              </a:rPr>
              <a:t>Is used to safeguard sensitive data in a secure, protected, and regulated environment</a:t>
            </a:r>
            <a:endParaRPr b="0" i="0" sz="2200" u="none" cap="none" strike="noStrike">
              <a:solidFill>
                <a:srgbClr val="000000"/>
              </a:solidFill>
              <a:latin typeface="Open Sans"/>
              <a:ea typeface="Open Sans"/>
              <a:cs typeface="Open Sans"/>
              <a:sym typeface="Open Sans"/>
            </a:endParaRPr>
          </a:p>
        </p:txBody>
      </p:sp>
      <p:sp>
        <p:nvSpPr>
          <p:cNvPr id="3844" name="Google Shape;3844;p15"/>
          <p:cNvSpPr/>
          <p:nvPr/>
        </p:nvSpPr>
        <p:spPr>
          <a:xfrm>
            <a:off x="4546600" y="873252"/>
            <a:ext cx="716367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8" name="Shape 3848"/>
        <p:cNvGrpSpPr/>
        <p:nvPr/>
      </p:nvGrpSpPr>
      <p:grpSpPr>
        <a:xfrm>
          <a:off x="0" y="0"/>
          <a:ext cx="0" cy="0"/>
          <a:chOff x="0" y="0"/>
          <a:chExt cx="0" cy="0"/>
        </a:xfrm>
      </p:grpSpPr>
      <p:sp>
        <p:nvSpPr>
          <p:cNvPr id="3849" name="Google Shape;3849;p16"/>
          <p:cNvSpPr txBox="1"/>
          <p:nvPr>
            <p:ph type="title"/>
          </p:nvPr>
        </p:nvSpPr>
        <p:spPr>
          <a:xfrm>
            <a:off x="3077" y="297905"/>
            <a:ext cx="16257900" cy="665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Protecting Privacy: Tokenization</a:t>
            </a:r>
            <a:endParaRPr>
              <a:solidFill>
                <a:srgbClr val="3F3F3F"/>
              </a:solidFill>
            </a:endParaRPr>
          </a:p>
        </p:txBody>
      </p:sp>
      <p:sp>
        <p:nvSpPr>
          <p:cNvPr id="3850" name="Google Shape;3850;p16"/>
          <p:cNvSpPr/>
          <p:nvPr/>
        </p:nvSpPr>
        <p:spPr>
          <a:xfrm>
            <a:off x="8792714" y="5597755"/>
            <a:ext cx="141100" cy="250638"/>
          </a:xfrm>
          <a:custGeom>
            <a:rect b="b" l="l" r="r" t="t"/>
            <a:pathLst>
              <a:path extrusionOk="0" h="21600" w="21600">
                <a:moveTo>
                  <a:pt x="21600" y="0"/>
                </a:moveTo>
                <a:lnTo>
                  <a:pt x="0" y="21600"/>
                </a:lnTo>
                <a:lnTo>
                  <a:pt x="21600" y="0"/>
                </a:lnTo>
                <a:close/>
              </a:path>
            </a:pathLst>
          </a:custGeom>
          <a:solidFill>
            <a:srgbClr val="D9D9D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1" name="Google Shape;3851;p16"/>
          <p:cNvSpPr/>
          <p:nvPr/>
        </p:nvSpPr>
        <p:spPr>
          <a:xfrm>
            <a:off x="7597089" y="5846195"/>
            <a:ext cx="285912" cy="1"/>
          </a:xfrm>
          <a:custGeom>
            <a:rect b="b" l="l" r="r" t="t"/>
            <a:pathLst>
              <a:path extrusionOk="0" h="120000" w="21600">
                <a:moveTo>
                  <a:pt x="21600" y="0"/>
                </a:moveTo>
                <a:lnTo>
                  <a:pt x="0" y="0"/>
                </a:lnTo>
                <a:lnTo>
                  <a:pt x="21600" y="0"/>
                </a:lnTo>
                <a:close/>
              </a:path>
            </a:pathLst>
          </a:cu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2" name="Google Shape;3852;p16"/>
          <p:cNvSpPr/>
          <p:nvPr/>
        </p:nvSpPr>
        <p:spPr>
          <a:xfrm>
            <a:off x="6256651" y="4810572"/>
            <a:ext cx="883724" cy="1282886"/>
          </a:xfrm>
          <a:custGeom>
            <a:rect b="b" l="l" r="r" t="t"/>
            <a:pathLst>
              <a:path extrusionOk="0" h="21600" w="21600">
                <a:moveTo>
                  <a:pt x="18151" y="0"/>
                </a:moveTo>
                <a:lnTo>
                  <a:pt x="0" y="21600"/>
                </a:lnTo>
                <a:lnTo>
                  <a:pt x="18151" y="0"/>
                </a:lnTo>
                <a:lnTo>
                  <a:pt x="21600" y="4126"/>
                </a:lnTo>
                <a:lnTo>
                  <a:pt x="18151" y="0"/>
                </a:lnTo>
                <a:close/>
              </a:path>
            </a:pathLst>
          </a:custGeom>
          <a:solidFill>
            <a:srgbClr val="D9D9D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3" name="Google Shape;3853;p16"/>
          <p:cNvSpPr/>
          <p:nvPr/>
        </p:nvSpPr>
        <p:spPr>
          <a:xfrm>
            <a:off x="7452277" y="3776468"/>
            <a:ext cx="144813" cy="246924"/>
          </a:xfrm>
          <a:custGeom>
            <a:rect b="b" l="l" r="r" t="t"/>
            <a:pathLst>
              <a:path extrusionOk="0" h="21600" w="21600">
                <a:moveTo>
                  <a:pt x="21600" y="0"/>
                </a:moveTo>
                <a:lnTo>
                  <a:pt x="0" y="21600"/>
                </a:lnTo>
                <a:lnTo>
                  <a:pt x="21600" y="0"/>
                </a:lnTo>
                <a:close/>
              </a:path>
            </a:pathLst>
          </a:custGeom>
          <a:solidFill>
            <a:srgbClr val="D9D9D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4" name="Google Shape;3854;p16"/>
          <p:cNvSpPr/>
          <p:nvPr/>
        </p:nvSpPr>
        <p:spPr>
          <a:xfrm>
            <a:off x="8506803" y="3774272"/>
            <a:ext cx="285912" cy="1"/>
          </a:xfrm>
          <a:custGeom>
            <a:rect b="b" l="l" r="r" t="t"/>
            <a:pathLst>
              <a:path extrusionOk="0" h="120000" w="21600">
                <a:moveTo>
                  <a:pt x="0" y="0"/>
                </a:moveTo>
                <a:lnTo>
                  <a:pt x="21600" y="0"/>
                </a:lnTo>
                <a:lnTo>
                  <a:pt x="0" y="0"/>
                </a:lnTo>
                <a:close/>
              </a:path>
            </a:pathLst>
          </a:cu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5" name="Google Shape;3855;p16"/>
          <p:cNvSpPr/>
          <p:nvPr/>
        </p:nvSpPr>
        <p:spPr>
          <a:xfrm>
            <a:off x="4546600" y="873279"/>
            <a:ext cx="716367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856" name="Google Shape;3856;p16"/>
          <p:cNvGrpSpPr/>
          <p:nvPr/>
        </p:nvGrpSpPr>
        <p:grpSpPr>
          <a:xfrm>
            <a:off x="1019904" y="2232788"/>
            <a:ext cx="14299320" cy="5800642"/>
            <a:chOff x="691778" y="2931724"/>
            <a:chExt cx="14299320" cy="5800642"/>
          </a:xfrm>
        </p:grpSpPr>
        <p:sp>
          <p:nvSpPr>
            <p:cNvPr id="3857" name="Google Shape;3857;p16"/>
            <p:cNvSpPr/>
            <p:nvPr/>
          </p:nvSpPr>
          <p:spPr>
            <a:xfrm>
              <a:off x="10212123" y="3396360"/>
              <a:ext cx="462773" cy="462773"/>
            </a:xfrm>
            <a:prstGeom prst="ellipse">
              <a:avLst/>
            </a:prstGeom>
            <a:solidFill>
              <a:srgbClr val="5B9BD5"/>
            </a:solidFill>
            <a:ln cap="flat" cmpd="sng" w="127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1</a:t>
              </a:r>
              <a:endParaRPr/>
            </a:p>
          </p:txBody>
        </p:sp>
        <p:grpSp>
          <p:nvGrpSpPr>
            <p:cNvPr id="3858" name="Google Shape;3858;p16"/>
            <p:cNvGrpSpPr/>
            <p:nvPr/>
          </p:nvGrpSpPr>
          <p:grpSpPr>
            <a:xfrm>
              <a:off x="691778" y="2931724"/>
              <a:ext cx="14299320" cy="5800642"/>
              <a:chOff x="976362" y="1976481"/>
              <a:chExt cx="14299320" cy="5800642"/>
            </a:xfrm>
          </p:grpSpPr>
          <p:cxnSp>
            <p:nvCxnSpPr>
              <p:cNvPr id="3859" name="Google Shape;3859;p16"/>
              <p:cNvCxnSpPr/>
              <p:nvPr/>
            </p:nvCxnSpPr>
            <p:spPr>
              <a:xfrm>
                <a:off x="9941165" y="2735376"/>
                <a:ext cx="700657" cy="0"/>
              </a:xfrm>
              <a:prstGeom prst="straightConnector1">
                <a:avLst/>
              </a:prstGeom>
              <a:noFill/>
              <a:ln cap="flat" cmpd="sng" w="38100">
                <a:solidFill>
                  <a:srgbClr val="5B9BD5"/>
                </a:solidFill>
                <a:prstDash val="solid"/>
                <a:miter lim="800000"/>
                <a:headEnd len="sm" w="sm" type="none"/>
                <a:tailEnd len="med" w="med" type="oval"/>
              </a:ln>
            </p:spPr>
          </p:cxnSp>
          <p:sp>
            <p:nvSpPr>
              <p:cNvPr id="3860" name="Google Shape;3860;p16"/>
              <p:cNvSpPr txBox="1"/>
              <p:nvPr/>
            </p:nvSpPr>
            <p:spPr>
              <a:xfrm>
                <a:off x="7159873" y="4549622"/>
                <a:ext cx="2165967"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200"/>
                  <a:buFont typeface="Arial"/>
                  <a:buNone/>
                </a:pPr>
                <a:r>
                  <a:rPr b="1" i="0" lang="en-US" sz="2200" u="none" cap="none" strike="noStrike">
                    <a:solidFill>
                      <a:srgbClr val="3F3F3F"/>
                    </a:solidFill>
                    <a:latin typeface="Open Sans"/>
                    <a:ea typeface="Open Sans"/>
                    <a:cs typeface="Open Sans"/>
                    <a:sym typeface="Open Sans"/>
                  </a:rPr>
                  <a:t>Key Features </a:t>
                </a:r>
                <a:endParaRPr b="0" i="0" sz="2200" u="none" cap="none" strike="noStrike">
                  <a:solidFill>
                    <a:srgbClr val="3F3F3F"/>
                  </a:solidFill>
                  <a:latin typeface="Open Sans"/>
                  <a:ea typeface="Open Sans"/>
                  <a:cs typeface="Open Sans"/>
                  <a:sym typeface="Open Sans"/>
                </a:endParaRPr>
              </a:p>
            </p:txBody>
          </p:sp>
          <p:sp>
            <p:nvSpPr>
              <p:cNvPr id="3861" name="Google Shape;3861;p16"/>
              <p:cNvSpPr txBox="1"/>
              <p:nvPr/>
            </p:nvSpPr>
            <p:spPr>
              <a:xfrm>
                <a:off x="1081790" y="1976481"/>
                <a:ext cx="4375424" cy="1226554"/>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When sensitive data is needed, an authorized application or user can request it.</a:t>
                </a:r>
                <a:endParaRPr/>
              </a:p>
            </p:txBody>
          </p:sp>
          <p:grpSp>
            <p:nvGrpSpPr>
              <p:cNvPr id="3862" name="Google Shape;3862;p16"/>
              <p:cNvGrpSpPr/>
              <p:nvPr/>
            </p:nvGrpSpPr>
            <p:grpSpPr>
              <a:xfrm>
                <a:off x="7375479" y="2139859"/>
                <a:ext cx="2734216" cy="2638178"/>
                <a:chOff x="7093373" y="2338859"/>
                <a:chExt cx="2734216" cy="2638178"/>
              </a:xfrm>
            </p:grpSpPr>
            <p:sp>
              <p:nvSpPr>
                <p:cNvPr id="3863" name="Google Shape;3863;p16"/>
                <p:cNvSpPr/>
                <p:nvPr/>
              </p:nvSpPr>
              <p:spPr>
                <a:xfrm>
                  <a:off x="7093373" y="2338859"/>
                  <a:ext cx="2734216" cy="2638178"/>
                </a:xfrm>
                <a:custGeom>
                  <a:rect b="b" l="l" r="r" t="t"/>
                  <a:pathLst>
                    <a:path extrusionOk="0" h="21600" w="21364">
                      <a:moveTo>
                        <a:pt x="20741" y="11088"/>
                      </a:moveTo>
                      <a:cubicBezTo>
                        <a:pt x="21566" y="9432"/>
                        <a:pt x="21600" y="7416"/>
                        <a:pt x="20673" y="5688"/>
                      </a:cubicBezTo>
                      <a:cubicBezTo>
                        <a:pt x="18887" y="2484"/>
                        <a:pt x="18887" y="2484"/>
                        <a:pt x="18887" y="2484"/>
                      </a:cubicBezTo>
                      <a:cubicBezTo>
                        <a:pt x="18132" y="1116"/>
                        <a:pt x="16277" y="0"/>
                        <a:pt x="14766" y="0"/>
                      </a:cubicBezTo>
                      <a:cubicBezTo>
                        <a:pt x="0" y="0"/>
                        <a:pt x="0" y="0"/>
                        <a:pt x="0" y="0"/>
                      </a:cubicBezTo>
                      <a:cubicBezTo>
                        <a:pt x="1889" y="0"/>
                        <a:pt x="3571" y="1044"/>
                        <a:pt x="4499" y="2628"/>
                      </a:cubicBezTo>
                      <a:cubicBezTo>
                        <a:pt x="14972" y="21600"/>
                        <a:pt x="14972" y="21600"/>
                        <a:pt x="14972" y="21600"/>
                      </a:cubicBezTo>
                      <a:cubicBezTo>
                        <a:pt x="20741" y="11088"/>
                        <a:pt x="20741" y="11088"/>
                        <a:pt x="20741" y="11088"/>
                      </a:cubicBezTo>
                    </a:path>
                  </a:pathLst>
                </a:custGeom>
                <a:solidFill>
                  <a:srgbClr val="5B9BD5"/>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4" name="Google Shape;3864;p16"/>
                <p:cNvSpPr/>
                <p:nvPr/>
              </p:nvSpPr>
              <p:spPr>
                <a:xfrm>
                  <a:off x="8579200" y="2754405"/>
                  <a:ext cx="758461" cy="758462"/>
                </a:xfrm>
                <a:prstGeom prst="ellipse">
                  <a:avLst/>
                </a:prstGeom>
                <a:solidFill>
                  <a:srgbClr val="5B9B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3865" name="Google Shape;3865;p16"/>
              <p:cNvSpPr txBox="1"/>
              <p:nvPr/>
            </p:nvSpPr>
            <p:spPr>
              <a:xfrm>
                <a:off x="10905981" y="2118782"/>
                <a:ext cx="3453109" cy="1226554"/>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An application collects </a:t>
                </a:r>
                <a:endParaRPr/>
              </a:p>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or generates a piece </a:t>
                </a:r>
                <a:endParaRPr/>
              </a:p>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of sensitive data.</a:t>
                </a:r>
                <a:endParaRPr/>
              </a:p>
            </p:txBody>
          </p:sp>
          <p:grpSp>
            <p:nvGrpSpPr>
              <p:cNvPr id="3866" name="Google Shape;3866;p16"/>
              <p:cNvGrpSpPr/>
              <p:nvPr/>
            </p:nvGrpSpPr>
            <p:grpSpPr>
              <a:xfrm>
                <a:off x="8677716" y="2836077"/>
                <a:ext cx="2344803" cy="2981640"/>
                <a:chOff x="8395610" y="3035077"/>
                <a:chExt cx="2344803" cy="2981640"/>
              </a:xfrm>
            </p:grpSpPr>
            <p:sp>
              <p:nvSpPr>
                <p:cNvPr id="3867" name="Google Shape;3867;p16"/>
                <p:cNvSpPr/>
                <p:nvPr/>
              </p:nvSpPr>
              <p:spPr>
                <a:xfrm>
                  <a:off x="8848613" y="3694158"/>
                  <a:ext cx="883726" cy="1284742"/>
                </a:xfrm>
                <a:custGeom>
                  <a:rect b="b" l="l" r="r" t="t"/>
                  <a:pathLst>
                    <a:path extrusionOk="0" h="21600" w="21600">
                      <a:moveTo>
                        <a:pt x="21600" y="0"/>
                      </a:moveTo>
                      <a:lnTo>
                        <a:pt x="0" y="17449"/>
                      </a:lnTo>
                      <a:lnTo>
                        <a:pt x="3539" y="21600"/>
                      </a:lnTo>
                      <a:lnTo>
                        <a:pt x="21600"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8" name="Google Shape;3868;p16"/>
                <p:cNvSpPr/>
                <p:nvPr/>
              </p:nvSpPr>
              <p:spPr>
                <a:xfrm>
                  <a:off x="8395610" y="3035077"/>
                  <a:ext cx="2344803" cy="2981640"/>
                </a:xfrm>
                <a:custGeom>
                  <a:rect b="b" l="l" r="r" t="t"/>
                  <a:pathLst>
                    <a:path extrusionOk="0" h="21600" w="21380">
                      <a:moveTo>
                        <a:pt x="13505" y="21600"/>
                      </a:moveTo>
                      <a:cubicBezTo>
                        <a:pt x="15589" y="21536"/>
                        <a:pt x="17553" y="20644"/>
                        <a:pt x="18675" y="19115"/>
                      </a:cubicBezTo>
                      <a:cubicBezTo>
                        <a:pt x="20718" y="16280"/>
                        <a:pt x="20718" y="16280"/>
                        <a:pt x="20718" y="16280"/>
                      </a:cubicBezTo>
                      <a:cubicBezTo>
                        <a:pt x="21600" y="15069"/>
                        <a:pt x="21600" y="13094"/>
                        <a:pt x="20718" y="11883"/>
                      </a:cubicBezTo>
                      <a:cubicBezTo>
                        <a:pt x="12102" y="0"/>
                        <a:pt x="12102" y="0"/>
                        <a:pt x="12102" y="0"/>
                      </a:cubicBezTo>
                      <a:cubicBezTo>
                        <a:pt x="13184" y="1529"/>
                        <a:pt x="13144" y="3313"/>
                        <a:pt x="12183" y="4779"/>
                      </a:cubicBezTo>
                      <a:cubicBezTo>
                        <a:pt x="0" y="21600"/>
                        <a:pt x="0" y="21600"/>
                        <a:pt x="0" y="21600"/>
                      </a:cubicBezTo>
                      <a:cubicBezTo>
                        <a:pt x="13505" y="21600"/>
                        <a:pt x="13505" y="21600"/>
                        <a:pt x="13505" y="21600"/>
                      </a:cubicBezTo>
                    </a:path>
                  </a:pathLst>
                </a:custGeom>
                <a:solidFill>
                  <a:srgbClr val="ED7D3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9" name="Google Shape;3869;p16"/>
                <p:cNvSpPr/>
                <p:nvPr/>
              </p:nvSpPr>
              <p:spPr>
                <a:xfrm>
                  <a:off x="9609375" y="4599671"/>
                  <a:ext cx="758461" cy="758461"/>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3870" name="Google Shape;3870;p16"/>
              <p:cNvSpPr txBox="1"/>
              <p:nvPr/>
            </p:nvSpPr>
            <p:spPr>
              <a:xfrm>
                <a:off x="12032265" y="4211775"/>
                <a:ext cx="3243417" cy="1226554"/>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Data is sent to the tokenization server. It is not stored locally.</a:t>
                </a:r>
                <a:endParaRPr/>
              </a:p>
            </p:txBody>
          </p:sp>
          <p:cxnSp>
            <p:nvCxnSpPr>
              <p:cNvPr id="3871" name="Google Shape;3871;p16"/>
              <p:cNvCxnSpPr/>
              <p:nvPr/>
            </p:nvCxnSpPr>
            <p:spPr>
              <a:xfrm>
                <a:off x="11022519" y="4773107"/>
                <a:ext cx="700657" cy="0"/>
              </a:xfrm>
              <a:prstGeom prst="straightConnector1">
                <a:avLst/>
              </a:prstGeom>
              <a:noFill/>
              <a:ln cap="flat" cmpd="sng" w="38100">
                <a:solidFill>
                  <a:srgbClr val="ED7D31"/>
                </a:solidFill>
                <a:prstDash val="solid"/>
                <a:miter lim="800000"/>
                <a:headEnd len="sm" w="sm" type="none"/>
                <a:tailEnd len="med" w="med" type="oval"/>
              </a:ln>
            </p:spPr>
          </p:cxnSp>
          <p:grpSp>
            <p:nvGrpSpPr>
              <p:cNvPr id="3872" name="Google Shape;3872;p16"/>
              <p:cNvGrpSpPr/>
              <p:nvPr/>
            </p:nvGrpSpPr>
            <p:grpSpPr>
              <a:xfrm>
                <a:off x="7482090" y="5474252"/>
                <a:ext cx="3243418" cy="1943824"/>
                <a:chOff x="7199984" y="5673252"/>
                <a:chExt cx="3243418" cy="1943824"/>
              </a:xfrm>
            </p:grpSpPr>
            <p:grpSp>
              <p:nvGrpSpPr>
                <p:cNvPr id="3873" name="Google Shape;3873;p16"/>
                <p:cNvGrpSpPr/>
                <p:nvPr/>
              </p:nvGrpSpPr>
              <p:grpSpPr>
                <a:xfrm>
                  <a:off x="7199984" y="5673252"/>
                  <a:ext cx="3243418" cy="1943824"/>
                  <a:chOff x="-1" y="0"/>
                  <a:chExt cx="2346152" cy="1406080"/>
                </a:xfrm>
              </p:grpSpPr>
              <p:sp>
                <p:nvSpPr>
                  <p:cNvPr id="3874" name="Google Shape;3874;p16"/>
                  <p:cNvSpPr/>
                  <p:nvPr/>
                </p:nvSpPr>
                <p:spPr>
                  <a:xfrm>
                    <a:off x="0" y="0"/>
                    <a:ext cx="2346151" cy="1406080"/>
                  </a:xfrm>
                  <a:custGeom>
                    <a:rect b="b" l="l" r="r" t="t"/>
                    <a:pathLst>
                      <a:path extrusionOk="0" h="21600" w="21600">
                        <a:moveTo>
                          <a:pt x="4917" y="18081"/>
                        </a:moveTo>
                        <a:cubicBezTo>
                          <a:pt x="5737" y="20183"/>
                          <a:pt x="7141" y="21600"/>
                          <a:pt x="8780" y="21600"/>
                        </a:cubicBezTo>
                        <a:cubicBezTo>
                          <a:pt x="11766" y="21600"/>
                          <a:pt x="11766" y="21600"/>
                          <a:pt x="11766" y="21600"/>
                        </a:cubicBezTo>
                        <a:cubicBezTo>
                          <a:pt x="13054" y="21600"/>
                          <a:pt x="14634" y="20085"/>
                          <a:pt x="15278" y="18228"/>
                        </a:cubicBezTo>
                        <a:cubicBezTo>
                          <a:pt x="21600" y="0"/>
                          <a:pt x="21600" y="0"/>
                          <a:pt x="21600" y="0"/>
                        </a:cubicBezTo>
                        <a:cubicBezTo>
                          <a:pt x="20780" y="2346"/>
                          <a:pt x="19346" y="3714"/>
                          <a:pt x="17824" y="3812"/>
                        </a:cubicBezTo>
                        <a:cubicBezTo>
                          <a:pt x="0" y="3812"/>
                          <a:pt x="0" y="3812"/>
                          <a:pt x="0" y="3812"/>
                        </a:cubicBezTo>
                        <a:cubicBezTo>
                          <a:pt x="4917" y="18081"/>
                          <a:pt x="4917" y="18081"/>
                          <a:pt x="4917" y="18081"/>
                        </a:cubicBezTo>
                      </a:path>
                    </a:pathLst>
                  </a:custGeom>
                  <a:solidFill>
                    <a:srgbClr val="A5A5A5"/>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5" name="Google Shape;3875;p16"/>
                  <p:cNvSpPr/>
                  <p:nvPr/>
                </p:nvSpPr>
                <p:spPr>
                  <a:xfrm>
                    <a:off x="-1" y="248447"/>
                    <a:ext cx="534500" cy="927987"/>
                  </a:xfrm>
                  <a:custGeom>
                    <a:rect b="b" l="l" r="r" t="t"/>
                    <a:pathLst>
                      <a:path extrusionOk="0" h="21600" w="21600">
                        <a:moveTo>
                          <a:pt x="0" y="0"/>
                        </a:moveTo>
                        <a:lnTo>
                          <a:pt x="271" y="219"/>
                        </a:lnTo>
                        <a:lnTo>
                          <a:pt x="21600" y="21600"/>
                        </a:lnTo>
                        <a:lnTo>
                          <a:pt x="8358" y="0"/>
                        </a:lnTo>
                        <a:lnTo>
                          <a:pt x="0"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76" name="Google Shape;3876;p16"/>
                <p:cNvSpPr/>
                <p:nvPr/>
              </p:nvSpPr>
              <p:spPr>
                <a:xfrm>
                  <a:off x="8579200" y="6444934"/>
                  <a:ext cx="758461" cy="758461"/>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3877" name="Google Shape;3877;p16"/>
              <p:cNvSpPr txBox="1"/>
              <p:nvPr/>
            </p:nvSpPr>
            <p:spPr>
              <a:xfrm>
                <a:off x="11050280" y="5778691"/>
                <a:ext cx="3658187" cy="199843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The tokenization server generates the token. The sensitive data and the token are stored in the token database.</a:t>
                </a:r>
                <a:endParaRPr/>
              </a:p>
            </p:txBody>
          </p:sp>
          <p:cxnSp>
            <p:nvCxnSpPr>
              <p:cNvPr id="3878" name="Google Shape;3878;p16"/>
              <p:cNvCxnSpPr/>
              <p:nvPr/>
            </p:nvCxnSpPr>
            <p:spPr>
              <a:xfrm>
                <a:off x="9924317" y="6721863"/>
                <a:ext cx="700657" cy="0"/>
              </a:xfrm>
              <a:prstGeom prst="straightConnector1">
                <a:avLst/>
              </a:prstGeom>
              <a:noFill/>
              <a:ln cap="flat" cmpd="sng" w="38100">
                <a:solidFill>
                  <a:srgbClr val="A5A5A5"/>
                </a:solidFill>
                <a:prstDash val="solid"/>
                <a:miter lim="800000"/>
                <a:headEnd len="sm" w="sm" type="none"/>
                <a:tailEnd len="med" w="med" type="oval"/>
              </a:ln>
            </p:spPr>
          </p:cxnSp>
          <p:grpSp>
            <p:nvGrpSpPr>
              <p:cNvPr id="3879" name="Google Shape;3879;p16"/>
              <p:cNvGrpSpPr/>
              <p:nvPr/>
            </p:nvGrpSpPr>
            <p:grpSpPr>
              <a:xfrm>
                <a:off x="6062842" y="4779897"/>
                <a:ext cx="2737416" cy="2638181"/>
                <a:chOff x="5780736" y="4978897"/>
                <a:chExt cx="2737416" cy="2638181"/>
              </a:xfrm>
            </p:grpSpPr>
            <p:grpSp>
              <p:nvGrpSpPr>
                <p:cNvPr id="3880" name="Google Shape;3880;p16"/>
                <p:cNvGrpSpPr/>
                <p:nvPr/>
              </p:nvGrpSpPr>
              <p:grpSpPr>
                <a:xfrm>
                  <a:off x="5780736" y="4978897"/>
                  <a:ext cx="2737416" cy="2638181"/>
                  <a:chOff x="-1" y="0"/>
                  <a:chExt cx="1980130" cy="1908349"/>
                </a:xfrm>
              </p:grpSpPr>
              <p:sp>
                <p:nvSpPr>
                  <p:cNvPr id="3881" name="Google Shape;3881;p16"/>
                  <p:cNvSpPr/>
                  <p:nvPr/>
                </p:nvSpPr>
                <p:spPr>
                  <a:xfrm>
                    <a:off x="-1" y="0"/>
                    <a:ext cx="1980130" cy="1908349"/>
                  </a:xfrm>
                  <a:custGeom>
                    <a:rect b="b" l="l" r="r" t="t"/>
                    <a:pathLst>
                      <a:path extrusionOk="0" h="21600" w="21360">
                        <a:moveTo>
                          <a:pt x="617" y="10512"/>
                        </a:moveTo>
                        <a:cubicBezTo>
                          <a:pt x="-206" y="12168"/>
                          <a:pt x="-240" y="14184"/>
                          <a:pt x="720" y="15912"/>
                        </a:cubicBezTo>
                        <a:cubicBezTo>
                          <a:pt x="2469" y="19116"/>
                          <a:pt x="2469" y="19116"/>
                          <a:pt x="2469" y="19116"/>
                        </a:cubicBezTo>
                        <a:cubicBezTo>
                          <a:pt x="3223" y="20484"/>
                          <a:pt x="5074" y="21600"/>
                          <a:pt x="6583" y="21600"/>
                        </a:cubicBezTo>
                        <a:cubicBezTo>
                          <a:pt x="21360" y="21600"/>
                          <a:pt x="21360" y="21600"/>
                          <a:pt x="21360" y="21600"/>
                        </a:cubicBezTo>
                        <a:cubicBezTo>
                          <a:pt x="19440" y="21600"/>
                          <a:pt x="17794" y="20556"/>
                          <a:pt x="16834" y="19008"/>
                        </a:cubicBezTo>
                        <a:cubicBezTo>
                          <a:pt x="6411" y="0"/>
                          <a:pt x="6411" y="0"/>
                          <a:pt x="6411" y="0"/>
                        </a:cubicBezTo>
                        <a:cubicBezTo>
                          <a:pt x="617" y="10512"/>
                          <a:pt x="617" y="10512"/>
                          <a:pt x="617" y="10512"/>
                        </a:cubicBezTo>
                      </a:path>
                    </a:pathLst>
                  </a:custGeom>
                  <a:solidFill>
                    <a:srgbClr val="FFC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2" name="Google Shape;3882;p16"/>
                  <p:cNvSpPr/>
                  <p:nvPr/>
                </p:nvSpPr>
                <p:spPr>
                  <a:xfrm>
                    <a:off x="57008" y="0"/>
                    <a:ext cx="639250" cy="927986"/>
                  </a:xfrm>
                  <a:custGeom>
                    <a:rect b="b" l="l" r="r" t="t"/>
                    <a:pathLst>
                      <a:path extrusionOk="0" h="21600" w="21600">
                        <a:moveTo>
                          <a:pt x="18151" y="0"/>
                        </a:moveTo>
                        <a:lnTo>
                          <a:pt x="0" y="21600"/>
                        </a:lnTo>
                        <a:lnTo>
                          <a:pt x="21600" y="4126"/>
                        </a:lnTo>
                        <a:lnTo>
                          <a:pt x="18151"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83" name="Google Shape;3883;p16"/>
                <p:cNvSpPr/>
                <p:nvPr/>
              </p:nvSpPr>
              <p:spPr>
                <a:xfrm>
                  <a:off x="6318992" y="6444934"/>
                  <a:ext cx="758461" cy="758461"/>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3884" name="Google Shape;3884;p16"/>
              <p:cNvSpPr txBox="1"/>
              <p:nvPr/>
            </p:nvSpPr>
            <p:spPr>
              <a:xfrm>
                <a:off x="2014529" y="6218710"/>
                <a:ext cx="3243417" cy="1226554"/>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The tokenization server returns the token to the application.</a:t>
                </a:r>
                <a:endParaRPr/>
              </a:p>
            </p:txBody>
          </p:sp>
          <p:cxnSp>
            <p:nvCxnSpPr>
              <p:cNvPr id="3885" name="Google Shape;3885;p16"/>
              <p:cNvCxnSpPr/>
              <p:nvPr/>
            </p:nvCxnSpPr>
            <p:spPr>
              <a:xfrm>
                <a:off x="5485583" y="6746641"/>
                <a:ext cx="700657" cy="0"/>
              </a:xfrm>
              <a:prstGeom prst="straightConnector1">
                <a:avLst/>
              </a:prstGeom>
              <a:noFill/>
              <a:ln cap="flat" cmpd="sng" w="38100">
                <a:solidFill>
                  <a:srgbClr val="FFC000"/>
                </a:solidFill>
                <a:prstDash val="solid"/>
                <a:miter lim="800000"/>
                <a:headEnd len="med" w="med" type="oval"/>
                <a:tailEnd len="sm" w="sm" type="none"/>
              </a:ln>
            </p:spPr>
          </p:cxnSp>
          <p:grpSp>
            <p:nvGrpSpPr>
              <p:cNvPr id="3886" name="Google Shape;3886;p16"/>
              <p:cNvGrpSpPr/>
              <p:nvPr/>
            </p:nvGrpSpPr>
            <p:grpSpPr>
              <a:xfrm>
                <a:off x="5137293" y="3745791"/>
                <a:ext cx="2344802" cy="2976072"/>
                <a:chOff x="4855187" y="3944791"/>
                <a:chExt cx="2344802" cy="2976072"/>
              </a:xfrm>
            </p:grpSpPr>
            <p:sp>
              <p:nvSpPr>
                <p:cNvPr id="3887" name="Google Shape;3887;p16"/>
                <p:cNvSpPr/>
                <p:nvPr/>
              </p:nvSpPr>
              <p:spPr>
                <a:xfrm>
                  <a:off x="4855187" y="3944791"/>
                  <a:ext cx="2344802" cy="2976072"/>
                </a:xfrm>
                <a:custGeom>
                  <a:rect b="b" l="l" r="r" t="t"/>
                  <a:pathLst>
                    <a:path extrusionOk="0" h="21600" w="21380">
                      <a:moveTo>
                        <a:pt x="7835" y="0"/>
                      </a:moveTo>
                      <a:cubicBezTo>
                        <a:pt x="5791" y="64"/>
                        <a:pt x="3827" y="925"/>
                        <a:pt x="2705" y="2457"/>
                      </a:cubicBezTo>
                      <a:cubicBezTo>
                        <a:pt x="662" y="5296"/>
                        <a:pt x="662" y="5296"/>
                        <a:pt x="662" y="5296"/>
                      </a:cubicBezTo>
                      <a:cubicBezTo>
                        <a:pt x="-220" y="6509"/>
                        <a:pt x="-220" y="8487"/>
                        <a:pt x="662" y="9699"/>
                      </a:cubicBezTo>
                      <a:cubicBezTo>
                        <a:pt x="9278" y="21600"/>
                        <a:pt x="9278" y="21600"/>
                        <a:pt x="9278" y="21600"/>
                      </a:cubicBezTo>
                      <a:cubicBezTo>
                        <a:pt x="8156" y="20069"/>
                        <a:pt x="8196" y="18282"/>
                        <a:pt x="9157" y="16814"/>
                      </a:cubicBezTo>
                      <a:cubicBezTo>
                        <a:pt x="21380" y="0"/>
                        <a:pt x="21380" y="0"/>
                        <a:pt x="21380" y="0"/>
                      </a:cubicBezTo>
                      <a:cubicBezTo>
                        <a:pt x="7835" y="0"/>
                        <a:pt x="7835" y="0"/>
                        <a:pt x="7835" y="0"/>
                      </a:cubicBezTo>
                    </a:path>
                  </a:pathLst>
                </a:custGeom>
                <a:solidFill>
                  <a:srgbClr val="4472C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8" name="Google Shape;3888;p16"/>
                <p:cNvSpPr/>
                <p:nvPr/>
              </p:nvSpPr>
              <p:spPr>
                <a:xfrm>
                  <a:off x="5714738" y="3944791"/>
                  <a:ext cx="1485251" cy="246924"/>
                </a:xfrm>
                <a:custGeom>
                  <a:rect b="b" l="l" r="r" t="t"/>
                  <a:pathLst>
                    <a:path extrusionOk="0" h="21600" w="21600">
                      <a:moveTo>
                        <a:pt x="21600" y="0"/>
                      </a:moveTo>
                      <a:lnTo>
                        <a:pt x="0" y="0"/>
                      </a:lnTo>
                      <a:lnTo>
                        <a:pt x="19494" y="21600"/>
                      </a:lnTo>
                      <a:lnTo>
                        <a:pt x="21600"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9" name="Google Shape;3889;p16"/>
                <p:cNvSpPr/>
                <p:nvPr/>
              </p:nvSpPr>
              <p:spPr>
                <a:xfrm>
                  <a:off x="5321879" y="4599671"/>
                  <a:ext cx="758461" cy="758461"/>
                </a:xfrm>
                <a:prstGeom prst="ellipse">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3890" name="Google Shape;3890;p16"/>
              <p:cNvSpPr txBox="1"/>
              <p:nvPr/>
            </p:nvSpPr>
            <p:spPr>
              <a:xfrm>
                <a:off x="976362" y="4177610"/>
                <a:ext cx="3176095" cy="1259447"/>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 The application stores the token rather than the original data.</a:t>
                </a:r>
                <a:endParaRPr/>
              </a:p>
            </p:txBody>
          </p:sp>
          <p:cxnSp>
            <p:nvCxnSpPr>
              <p:cNvPr id="3891" name="Google Shape;3891;p16"/>
              <p:cNvCxnSpPr/>
              <p:nvPr/>
            </p:nvCxnSpPr>
            <p:spPr>
              <a:xfrm>
                <a:off x="4436636" y="4781620"/>
                <a:ext cx="700657" cy="0"/>
              </a:xfrm>
              <a:prstGeom prst="straightConnector1">
                <a:avLst/>
              </a:prstGeom>
              <a:noFill/>
              <a:ln cap="flat" cmpd="sng" w="38100">
                <a:solidFill>
                  <a:srgbClr val="4472C4"/>
                </a:solidFill>
                <a:prstDash val="solid"/>
                <a:miter lim="800000"/>
                <a:headEnd len="med" w="med" type="oval"/>
                <a:tailEnd len="sm" w="sm" type="none"/>
              </a:ln>
            </p:spPr>
          </p:cxnSp>
          <p:grpSp>
            <p:nvGrpSpPr>
              <p:cNvPr id="3892" name="Google Shape;3892;p16"/>
              <p:cNvGrpSpPr/>
              <p:nvPr/>
            </p:nvGrpSpPr>
            <p:grpSpPr>
              <a:xfrm>
                <a:off x="5434305" y="2141722"/>
                <a:ext cx="3243415" cy="1941968"/>
                <a:chOff x="5152199" y="2340722"/>
                <a:chExt cx="3243415" cy="1941968"/>
              </a:xfrm>
            </p:grpSpPr>
            <p:sp>
              <p:nvSpPr>
                <p:cNvPr id="3893" name="Google Shape;3893;p16"/>
                <p:cNvSpPr/>
                <p:nvPr/>
              </p:nvSpPr>
              <p:spPr>
                <a:xfrm>
                  <a:off x="5152199" y="2340722"/>
                  <a:ext cx="3243415" cy="1941968"/>
                </a:xfrm>
                <a:custGeom>
                  <a:rect b="b" l="l" r="r" t="t"/>
                  <a:pathLst>
                    <a:path extrusionOk="0" h="21600" w="21600">
                      <a:moveTo>
                        <a:pt x="16654" y="3567"/>
                      </a:moveTo>
                      <a:cubicBezTo>
                        <a:pt x="15863" y="1417"/>
                        <a:pt x="14429" y="0"/>
                        <a:pt x="12820" y="0"/>
                      </a:cubicBezTo>
                      <a:cubicBezTo>
                        <a:pt x="9805" y="0"/>
                        <a:pt x="9805" y="0"/>
                        <a:pt x="9805" y="0"/>
                      </a:cubicBezTo>
                      <a:cubicBezTo>
                        <a:pt x="8517" y="0"/>
                        <a:pt x="6937" y="1515"/>
                        <a:pt x="6293" y="3372"/>
                      </a:cubicBezTo>
                      <a:cubicBezTo>
                        <a:pt x="0" y="21600"/>
                        <a:pt x="0" y="21600"/>
                        <a:pt x="0" y="21600"/>
                      </a:cubicBezTo>
                      <a:cubicBezTo>
                        <a:pt x="820" y="19254"/>
                        <a:pt x="2254" y="17935"/>
                        <a:pt x="3746" y="17837"/>
                      </a:cubicBezTo>
                      <a:cubicBezTo>
                        <a:pt x="21600" y="17837"/>
                        <a:pt x="21600" y="17837"/>
                        <a:pt x="21600" y="17837"/>
                      </a:cubicBezTo>
                      <a:cubicBezTo>
                        <a:pt x="16654" y="3567"/>
                        <a:pt x="16654" y="3567"/>
                        <a:pt x="16654" y="3567"/>
                      </a:cubicBezTo>
                    </a:path>
                  </a:pathLst>
                </a:custGeom>
                <a:solidFill>
                  <a:srgbClr val="44546A"/>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4" name="Google Shape;3894;p16"/>
                <p:cNvSpPr/>
                <p:nvPr/>
              </p:nvSpPr>
              <p:spPr>
                <a:xfrm>
                  <a:off x="7652987" y="2661908"/>
                  <a:ext cx="742627" cy="1282887"/>
                </a:xfrm>
                <a:custGeom>
                  <a:rect b="b" l="l" r="r" t="t"/>
                  <a:pathLst>
                    <a:path extrusionOk="0" h="21600" w="21600">
                      <a:moveTo>
                        <a:pt x="0" y="0"/>
                      </a:moveTo>
                      <a:lnTo>
                        <a:pt x="13284" y="21600"/>
                      </a:lnTo>
                      <a:lnTo>
                        <a:pt x="21600" y="21600"/>
                      </a:lnTo>
                      <a:lnTo>
                        <a:pt x="9828" y="9847"/>
                      </a:lnTo>
                      <a:lnTo>
                        <a:pt x="0"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5" name="Google Shape;3895;p16"/>
                <p:cNvSpPr/>
                <p:nvPr/>
              </p:nvSpPr>
              <p:spPr>
                <a:xfrm>
                  <a:off x="6326912" y="2754406"/>
                  <a:ext cx="758461" cy="758462"/>
                </a:xfrm>
                <a:prstGeom prst="ellipse">
                  <a:avLst/>
                </a:prstGeom>
                <a:solidFill>
                  <a:srgbClr val="4454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cxnSp>
            <p:nvCxnSpPr>
              <p:cNvPr id="3896" name="Google Shape;3896;p16"/>
              <p:cNvCxnSpPr/>
              <p:nvPr/>
            </p:nvCxnSpPr>
            <p:spPr>
              <a:xfrm>
                <a:off x="5538750" y="2734518"/>
                <a:ext cx="700657" cy="0"/>
              </a:xfrm>
              <a:prstGeom prst="straightConnector1">
                <a:avLst/>
              </a:prstGeom>
              <a:noFill/>
              <a:ln cap="flat" cmpd="sng" w="38100">
                <a:solidFill>
                  <a:srgbClr val="44546A"/>
                </a:solidFill>
                <a:prstDash val="solid"/>
                <a:miter lim="800000"/>
                <a:headEnd len="med" w="med" type="oval"/>
                <a:tailEnd len="sm" w="sm" type="none"/>
              </a:ln>
            </p:spPr>
          </p:cxnSp>
          <p:sp>
            <p:nvSpPr>
              <p:cNvPr id="3897" name="Google Shape;3897;p16"/>
              <p:cNvSpPr/>
              <p:nvPr/>
            </p:nvSpPr>
            <p:spPr>
              <a:xfrm>
                <a:off x="11551894" y="4512848"/>
                <a:ext cx="462773" cy="462773"/>
              </a:xfrm>
              <a:prstGeom prst="ellipse">
                <a:avLst/>
              </a:prstGeom>
              <a:solidFill>
                <a:srgbClr val="ED7D31"/>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2</a:t>
                </a:r>
                <a:endParaRPr/>
              </a:p>
            </p:txBody>
          </p:sp>
          <p:sp>
            <p:nvSpPr>
              <p:cNvPr id="3898" name="Google Shape;3898;p16"/>
              <p:cNvSpPr/>
              <p:nvPr/>
            </p:nvSpPr>
            <p:spPr>
              <a:xfrm>
                <a:off x="10496707" y="6481224"/>
                <a:ext cx="462773" cy="462773"/>
              </a:xfrm>
              <a:prstGeom prst="ellipse">
                <a:avLst/>
              </a:prstGeom>
              <a:solidFill>
                <a:srgbClr val="A5A5A5"/>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3</a:t>
                </a:r>
                <a:endParaRPr/>
              </a:p>
            </p:txBody>
          </p:sp>
          <p:sp>
            <p:nvSpPr>
              <p:cNvPr id="3899" name="Google Shape;3899;p16"/>
              <p:cNvSpPr/>
              <p:nvPr/>
            </p:nvSpPr>
            <p:spPr>
              <a:xfrm>
                <a:off x="5216408" y="6491631"/>
                <a:ext cx="462773" cy="462773"/>
              </a:xfrm>
              <a:prstGeom prst="ellipse">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4</a:t>
                </a:r>
                <a:endParaRPr/>
              </a:p>
            </p:txBody>
          </p:sp>
          <p:sp>
            <p:nvSpPr>
              <p:cNvPr id="3900" name="Google Shape;3900;p16"/>
              <p:cNvSpPr/>
              <p:nvPr/>
            </p:nvSpPr>
            <p:spPr>
              <a:xfrm>
                <a:off x="4162905" y="4543023"/>
                <a:ext cx="462773" cy="462773"/>
              </a:xfrm>
              <a:prstGeom prst="ellipse">
                <a:avLst/>
              </a:prstGeom>
              <a:solidFill>
                <a:srgbClr val="4472C4"/>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5</a:t>
                </a:r>
                <a:endParaRPr/>
              </a:p>
            </p:txBody>
          </p:sp>
          <p:sp>
            <p:nvSpPr>
              <p:cNvPr id="3901" name="Google Shape;3901;p16"/>
              <p:cNvSpPr/>
              <p:nvPr/>
            </p:nvSpPr>
            <p:spPr>
              <a:xfrm>
                <a:off x="5283199" y="2502541"/>
                <a:ext cx="462773" cy="462773"/>
              </a:xfrm>
              <a:prstGeom prst="ellipse">
                <a:avLst/>
              </a:prstGeom>
              <a:solidFill>
                <a:srgbClr val="44546A"/>
              </a:solidFill>
              <a:ln cap="flat" cmpd="sng" w="12700">
                <a:solidFill>
                  <a:srgbClr val="4454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6</a:t>
                </a:r>
                <a:endParaRPr/>
              </a:p>
            </p:txBody>
          </p:sp>
        </p:grpSp>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5" name="Shape 3905"/>
        <p:cNvGrpSpPr/>
        <p:nvPr/>
      </p:nvGrpSpPr>
      <p:grpSpPr>
        <a:xfrm>
          <a:off x="0" y="0"/>
          <a:ext cx="0" cy="0"/>
          <a:chOff x="0" y="0"/>
          <a:chExt cx="0" cy="0"/>
        </a:xfrm>
      </p:grpSpPr>
      <p:sp>
        <p:nvSpPr>
          <p:cNvPr id="3906" name="Google Shape;3906;p408"/>
          <p:cNvSpPr txBox="1"/>
          <p:nvPr>
            <p:ph type="title"/>
          </p:nvPr>
        </p:nvSpPr>
        <p:spPr>
          <a:xfrm>
            <a:off x="-10160" y="27144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Example : Tokenization</a:t>
            </a:r>
            <a:endParaRPr/>
          </a:p>
        </p:txBody>
      </p:sp>
      <p:sp>
        <p:nvSpPr>
          <p:cNvPr id="3907" name="Google Shape;3907;p408"/>
          <p:cNvSpPr/>
          <p:nvPr/>
        </p:nvSpPr>
        <p:spPr>
          <a:xfrm>
            <a:off x="5638800" y="857888"/>
            <a:ext cx="4986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908" name="Google Shape;3908;p408"/>
          <p:cNvGrpSpPr/>
          <p:nvPr/>
        </p:nvGrpSpPr>
        <p:grpSpPr>
          <a:xfrm>
            <a:off x="4796809" y="1320458"/>
            <a:ext cx="6662973" cy="7330403"/>
            <a:chOff x="8829647" y="1185753"/>
            <a:chExt cx="6662973" cy="7330403"/>
          </a:xfrm>
        </p:grpSpPr>
        <p:sp>
          <p:nvSpPr>
            <p:cNvPr id="3909" name="Google Shape;3909;p408"/>
            <p:cNvSpPr/>
            <p:nvPr/>
          </p:nvSpPr>
          <p:spPr>
            <a:xfrm flipH="1">
              <a:off x="8829647" y="1348907"/>
              <a:ext cx="140351" cy="87512"/>
            </a:xfrm>
            <a:prstGeom prst="rtTriangle">
              <a:avLst/>
            </a:prstGeom>
            <a:solidFill>
              <a:srgbClr val="E569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10" name="Google Shape;3910;p408"/>
            <p:cNvSpPr/>
            <p:nvPr/>
          </p:nvSpPr>
          <p:spPr>
            <a:xfrm>
              <a:off x="15337970" y="1348907"/>
              <a:ext cx="140351" cy="87512"/>
            </a:xfrm>
            <a:prstGeom prst="rtTriangle">
              <a:avLst/>
            </a:prstGeom>
            <a:solidFill>
              <a:srgbClr val="E5691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911" name="Google Shape;3911;p408"/>
            <p:cNvGrpSpPr/>
            <p:nvPr/>
          </p:nvGrpSpPr>
          <p:grpSpPr>
            <a:xfrm>
              <a:off x="8829647" y="1185753"/>
              <a:ext cx="6662973" cy="7330403"/>
              <a:chOff x="8829647" y="1185753"/>
              <a:chExt cx="6662973" cy="7330403"/>
            </a:xfrm>
          </p:grpSpPr>
          <p:sp>
            <p:nvSpPr>
              <p:cNvPr id="3912" name="Google Shape;3912;p408"/>
              <p:cNvSpPr/>
              <p:nvPr/>
            </p:nvSpPr>
            <p:spPr>
              <a:xfrm>
                <a:off x="8953185" y="1185753"/>
                <a:ext cx="6370485" cy="7330403"/>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913" name="Google Shape;3913;p408"/>
              <p:cNvSpPr/>
              <p:nvPr/>
            </p:nvSpPr>
            <p:spPr>
              <a:xfrm>
                <a:off x="9073806" y="2310243"/>
                <a:ext cx="6162780" cy="5635798"/>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Let's take the example of Netflix, which collects credit cards from customers.</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Netflix uses tokenization to secure credit card information. </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credit card details are sent to a tokenization database and replaced with a token. </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Netflix stores the token instead of the actual credit card information. </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When needed, Netflix uses the token to retrieve the credit card information from the tokenization database.</a:t>
                </a:r>
                <a:endParaRPr b="0" i="0" sz="2200" u="none" cap="none" strike="noStrike">
                  <a:solidFill>
                    <a:srgbClr val="3F3F3F"/>
                  </a:solidFill>
                  <a:latin typeface="Open Sans"/>
                  <a:ea typeface="Open Sans"/>
                  <a:cs typeface="Open Sans"/>
                  <a:sym typeface="Open Sans"/>
                </a:endParaRPr>
              </a:p>
            </p:txBody>
          </p:sp>
          <p:sp>
            <p:nvSpPr>
              <p:cNvPr id="3914" name="Google Shape;3914;p408"/>
              <p:cNvSpPr/>
              <p:nvPr/>
            </p:nvSpPr>
            <p:spPr>
              <a:xfrm>
                <a:off x="8829647" y="1436419"/>
                <a:ext cx="6662973" cy="69444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15" name="Google Shape;3915;p408"/>
              <p:cNvSpPr/>
              <p:nvPr/>
            </p:nvSpPr>
            <p:spPr>
              <a:xfrm>
                <a:off x="10295754" y="1568219"/>
                <a:ext cx="3599543"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Example</a:t>
                </a:r>
                <a:endParaRPr b="1" i="0" sz="1400" u="none" cap="none" strike="noStrike">
                  <a:solidFill>
                    <a:schemeClr val="lt1"/>
                  </a:solidFill>
                  <a:latin typeface="Open Sans"/>
                  <a:ea typeface="Open Sans"/>
                  <a:cs typeface="Open Sans"/>
                  <a:sym typeface="Open Sans"/>
                </a:endParaRPr>
              </a:p>
            </p:txBody>
          </p:sp>
        </p:grpSp>
      </p:gr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9" name="Shape 3919"/>
        <p:cNvGrpSpPr/>
        <p:nvPr/>
      </p:nvGrpSpPr>
      <p:grpSpPr>
        <a:xfrm>
          <a:off x="0" y="0"/>
          <a:ext cx="0" cy="0"/>
          <a:chOff x="0" y="0"/>
          <a:chExt cx="0" cy="0"/>
        </a:xfrm>
      </p:grpSpPr>
      <p:sp>
        <p:nvSpPr>
          <p:cNvPr id="3920" name="Google Shape;3920;p409"/>
          <p:cNvSpPr txBox="1"/>
          <p:nvPr>
            <p:ph idx="1" type="body"/>
          </p:nvPr>
        </p:nvSpPr>
        <p:spPr>
          <a:xfrm>
            <a:off x="0" y="4047068"/>
            <a:ext cx="162560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Symmetric and Asymmetric Cryptography</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4" name="Shape 3924"/>
        <p:cNvGrpSpPr/>
        <p:nvPr/>
      </p:nvGrpSpPr>
      <p:grpSpPr>
        <a:xfrm>
          <a:off x="0" y="0"/>
          <a:ext cx="0" cy="0"/>
          <a:chOff x="0" y="0"/>
          <a:chExt cx="0" cy="0"/>
        </a:xfrm>
      </p:grpSpPr>
      <p:sp>
        <p:nvSpPr>
          <p:cNvPr id="3925" name="Google Shape;3925;p410"/>
          <p:cNvSpPr txBox="1"/>
          <p:nvPr>
            <p:ph type="title"/>
          </p:nvPr>
        </p:nvSpPr>
        <p:spPr>
          <a:xfrm>
            <a:off x="-10160" y="262456"/>
            <a:ext cx="16276200" cy="687300"/>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a:solidFill>
                  <a:srgbClr val="3F3F3F"/>
                </a:solidFill>
              </a:rPr>
              <a:t>Encryption Methods</a:t>
            </a:r>
            <a:endParaRPr/>
          </a:p>
        </p:txBody>
      </p:sp>
      <p:sp>
        <p:nvSpPr>
          <p:cNvPr id="3926" name="Google Shape;3926;p410"/>
          <p:cNvSpPr/>
          <p:nvPr/>
        </p:nvSpPr>
        <p:spPr>
          <a:xfrm>
            <a:off x="5905500" y="848930"/>
            <a:ext cx="445698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927" name="Google Shape;3927;p410"/>
          <p:cNvGrpSpPr/>
          <p:nvPr/>
        </p:nvGrpSpPr>
        <p:grpSpPr>
          <a:xfrm>
            <a:off x="1145986" y="2645561"/>
            <a:ext cx="13964028" cy="3774692"/>
            <a:chOff x="1052407" y="2540352"/>
            <a:chExt cx="13964028" cy="3774692"/>
          </a:xfrm>
        </p:grpSpPr>
        <p:sp>
          <p:nvSpPr>
            <p:cNvPr id="3928" name="Google Shape;3928;p410"/>
            <p:cNvSpPr txBox="1"/>
            <p:nvPr/>
          </p:nvSpPr>
          <p:spPr>
            <a:xfrm>
              <a:off x="2074383" y="2540352"/>
              <a:ext cx="26739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Symmetric key algorithm</a:t>
              </a:r>
              <a:endParaRPr b="1" i="0" sz="2200" u="none" cap="none" strike="noStrike">
                <a:solidFill>
                  <a:srgbClr val="3F3F3F"/>
                </a:solidFill>
                <a:latin typeface="Open Sans"/>
                <a:ea typeface="Open Sans"/>
                <a:cs typeface="Open Sans"/>
                <a:sym typeface="Open Sans"/>
              </a:endParaRPr>
            </a:p>
          </p:txBody>
        </p:sp>
        <p:sp>
          <p:nvSpPr>
            <p:cNvPr id="3929" name="Google Shape;3929;p410"/>
            <p:cNvSpPr txBox="1"/>
            <p:nvPr/>
          </p:nvSpPr>
          <p:spPr>
            <a:xfrm>
              <a:off x="11393664" y="2540352"/>
              <a:ext cx="28884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Asymmetric key algorithm</a:t>
              </a:r>
              <a:endParaRPr b="1" i="0" sz="2200" u="none" cap="none" strike="noStrike">
                <a:solidFill>
                  <a:srgbClr val="3F3F3F"/>
                </a:solidFill>
                <a:latin typeface="Open Sans"/>
                <a:ea typeface="Open Sans"/>
                <a:cs typeface="Open Sans"/>
                <a:sym typeface="Open Sans"/>
              </a:endParaRPr>
            </a:p>
          </p:txBody>
        </p:sp>
        <p:grpSp>
          <p:nvGrpSpPr>
            <p:cNvPr id="3930" name="Google Shape;3930;p410"/>
            <p:cNvGrpSpPr/>
            <p:nvPr/>
          </p:nvGrpSpPr>
          <p:grpSpPr>
            <a:xfrm>
              <a:off x="5487037" y="2828956"/>
              <a:ext cx="5067429" cy="3486088"/>
              <a:chOff x="5635191" y="2865894"/>
              <a:chExt cx="5067429" cy="3486088"/>
            </a:xfrm>
          </p:grpSpPr>
          <p:sp>
            <p:nvSpPr>
              <p:cNvPr id="3931" name="Google Shape;3931;p410"/>
              <p:cNvSpPr/>
              <p:nvPr/>
            </p:nvSpPr>
            <p:spPr>
              <a:xfrm>
                <a:off x="6023694" y="2865894"/>
                <a:ext cx="4267200" cy="3486088"/>
              </a:xfrm>
              <a:prstGeom prst="roundRect">
                <a:avLst>
                  <a:gd fmla="val 4703" name="adj"/>
                </a:avLst>
              </a:prstGeom>
              <a:no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932" name="Google Shape;3932;p410"/>
              <p:cNvPicPr preferRelativeResize="0"/>
              <p:nvPr/>
            </p:nvPicPr>
            <p:blipFill rotWithShape="1">
              <a:blip r:embed="rId3">
                <a:alphaModFix/>
              </a:blip>
              <a:srcRect b="0" l="0" r="0" t="0"/>
              <a:stretch/>
            </p:blipFill>
            <p:spPr>
              <a:xfrm>
                <a:off x="6527533" y="3224565"/>
                <a:ext cx="3200814" cy="2768746"/>
              </a:xfrm>
              <a:prstGeom prst="rect">
                <a:avLst/>
              </a:prstGeom>
              <a:noFill/>
              <a:ln>
                <a:noFill/>
              </a:ln>
            </p:spPr>
          </p:pic>
          <p:grpSp>
            <p:nvGrpSpPr>
              <p:cNvPr id="3933" name="Google Shape;3933;p410"/>
              <p:cNvGrpSpPr/>
              <p:nvPr/>
            </p:nvGrpSpPr>
            <p:grpSpPr>
              <a:xfrm flipH="1">
                <a:off x="10289002" y="3837229"/>
                <a:ext cx="413618" cy="1543418"/>
                <a:chOff x="3689291" y="5292399"/>
                <a:chExt cx="413618" cy="1543418"/>
              </a:xfrm>
            </p:grpSpPr>
            <p:sp>
              <p:nvSpPr>
                <p:cNvPr id="3934" name="Google Shape;3934;p410"/>
                <p:cNvSpPr/>
                <p:nvPr/>
              </p:nvSpPr>
              <p:spPr>
                <a:xfrm>
                  <a:off x="4001308" y="5292399"/>
                  <a:ext cx="101600" cy="1543418"/>
                </a:xfrm>
                <a:prstGeom prst="rect">
                  <a:avLst/>
                </a:prstGeom>
                <a:solidFill>
                  <a:srgbClr val="427AA1"/>
                </a:solidFill>
                <a:ln cap="flat" cmpd="sng" w="9525">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35" name="Google Shape;3935;p410"/>
                <p:cNvSpPr/>
                <p:nvPr/>
              </p:nvSpPr>
              <p:spPr>
                <a:xfrm rot="-5400000">
                  <a:off x="3663567" y="5903336"/>
                  <a:ext cx="372991" cy="321544"/>
                </a:xfrm>
                <a:prstGeom prst="triangle">
                  <a:avLst>
                    <a:gd fmla="val 50000" name="adj"/>
                  </a:avLst>
                </a:prstGeom>
                <a:solidFill>
                  <a:srgbClr val="427AA1"/>
                </a:solidFill>
                <a:ln cap="flat" cmpd="sng" w="9525">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936" name="Google Shape;3936;p410"/>
              <p:cNvGrpSpPr/>
              <p:nvPr/>
            </p:nvGrpSpPr>
            <p:grpSpPr>
              <a:xfrm>
                <a:off x="5635191" y="3837229"/>
                <a:ext cx="413618" cy="1543418"/>
                <a:chOff x="3689291" y="5292399"/>
                <a:chExt cx="413618" cy="1543418"/>
              </a:xfrm>
            </p:grpSpPr>
            <p:sp>
              <p:nvSpPr>
                <p:cNvPr id="3937" name="Google Shape;3937;p410"/>
                <p:cNvSpPr/>
                <p:nvPr/>
              </p:nvSpPr>
              <p:spPr>
                <a:xfrm>
                  <a:off x="4001308" y="5292399"/>
                  <a:ext cx="101600" cy="1543418"/>
                </a:xfrm>
                <a:prstGeom prst="rect">
                  <a:avLst/>
                </a:prstGeom>
                <a:solidFill>
                  <a:srgbClr val="427AA1"/>
                </a:solidFill>
                <a:ln cap="flat" cmpd="sng" w="9525">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38" name="Google Shape;3938;p410"/>
                <p:cNvSpPr/>
                <p:nvPr/>
              </p:nvSpPr>
              <p:spPr>
                <a:xfrm rot="-5400000">
                  <a:off x="3663567" y="5903336"/>
                  <a:ext cx="372991" cy="321544"/>
                </a:xfrm>
                <a:prstGeom prst="triangle">
                  <a:avLst>
                    <a:gd fmla="val 50000" name="adj"/>
                  </a:avLst>
                </a:prstGeom>
                <a:solidFill>
                  <a:srgbClr val="427AA1"/>
                </a:solidFill>
                <a:ln cap="flat" cmpd="sng" w="9525">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3939" name="Google Shape;3939;p410"/>
            <p:cNvSpPr txBox="1"/>
            <p:nvPr/>
          </p:nvSpPr>
          <p:spPr>
            <a:xfrm>
              <a:off x="1052407" y="3592464"/>
              <a:ext cx="4371788" cy="261610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symmetric key, also known as a secret key or private key, is a fundamental element in symmetric key cryptography.</a:t>
              </a:r>
              <a:endParaRPr/>
            </a:p>
            <a:p>
              <a:pPr indent="-279400" lvl="0" marL="3429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serves two purposes: encryption (scrambling plain text) and decryption.</a:t>
              </a:r>
              <a:endParaRPr/>
            </a:p>
          </p:txBody>
        </p:sp>
        <p:sp>
          <p:nvSpPr>
            <p:cNvPr id="3940" name="Google Shape;3940;p410"/>
            <p:cNvSpPr txBox="1"/>
            <p:nvPr/>
          </p:nvSpPr>
          <p:spPr>
            <a:xfrm>
              <a:off x="10644647" y="3627408"/>
              <a:ext cx="4371788" cy="227754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Asymmetric key cryptography is also known as public-key cryptography.</a:t>
              </a:r>
              <a:endParaRPr/>
            </a:p>
            <a:p>
              <a:pPr indent="-279400" lvl="0" marL="3429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uses two keys: private keys, which are private, and public keys, which can be shared​.</a:t>
              </a:r>
              <a:endParaRPr/>
            </a:p>
          </p:txBody>
        </p:sp>
      </p:gr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4" name="Shape 3944"/>
        <p:cNvGrpSpPr/>
        <p:nvPr/>
      </p:nvGrpSpPr>
      <p:grpSpPr>
        <a:xfrm>
          <a:off x="0" y="0"/>
          <a:ext cx="0" cy="0"/>
          <a:chOff x="0" y="0"/>
          <a:chExt cx="0" cy="0"/>
        </a:xfrm>
      </p:grpSpPr>
      <p:sp>
        <p:nvSpPr>
          <p:cNvPr id="3945" name="Google Shape;3945;p411"/>
          <p:cNvSpPr txBox="1"/>
          <p:nvPr>
            <p:ph type="title"/>
          </p:nvPr>
        </p:nvSpPr>
        <p:spPr>
          <a:xfrm>
            <a:off x="-10160" y="26336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Introduction to Symmetric Cryptography</a:t>
            </a:r>
            <a:endParaRPr/>
          </a:p>
        </p:txBody>
      </p:sp>
      <p:sp>
        <p:nvSpPr>
          <p:cNvPr id="3946" name="Google Shape;3946;p411"/>
          <p:cNvSpPr txBox="1"/>
          <p:nvPr/>
        </p:nvSpPr>
        <p:spPr>
          <a:xfrm>
            <a:off x="10935139" y="3286959"/>
            <a:ext cx="1851711"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Ciphertext</a:t>
            </a:r>
            <a:endParaRPr/>
          </a:p>
        </p:txBody>
      </p:sp>
      <p:sp>
        <p:nvSpPr>
          <p:cNvPr id="3947" name="Google Shape;3947;p411"/>
          <p:cNvSpPr txBox="1"/>
          <p:nvPr/>
        </p:nvSpPr>
        <p:spPr>
          <a:xfrm>
            <a:off x="9484174" y="3220455"/>
            <a:ext cx="132802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Plaintext</a:t>
            </a:r>
            <a:endParaRPr/>
          </a:p>
        </p:txBody>
      </p:sp>
      <p:sp>
        <p:nvSpPr>
          <p:cNvPr id="3948" name="Google Shape;3948;p411"/>
          <p:cNvSpPr txBox="1"/>
          <p:nvPr/>
        </p:nvSpPr>
        <p:spPr>
          <a:xfrm>
            <a:off x="13041629" y="3183049"/>
            <a:ext cx="132802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Plaintext</a:t>
            </a:r>
            <a:endParaRPr/>
          </a:p>
        </p:txBody>
      </p:sp>
      <p:sp>
        <p:nvSpPr>
          <p:cNvPr id="3949" name="Google Shape;3949;p411"/>
          <p:cNvSpPr txBox="1"/>
          <p:nvPr/>
        </p:nvSpPr>
        <p:spPr>
          <a:xfrm>
            <a:off x="8775517" y="4567519"/>
            <a:ext cx="1265826"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Sender</a:t>
            </a:r>
            <a:endParaRPr/>
          </a:p>
        </p:txBody>
      </p:sp>
      <p:sp>
        <p:nvSpPr>
          <p:cNvPr id="3950" name="Google Shape;3950;p411"/>
          <p:cNvSpPr txBox="1"/>
          <p:nvPr/>
        </p:nvSpPr>
        <p:spPr>
          <a:xfrm>
            <a:off x="10386368" y="4519690"/>
            <a:ext cx="1305882"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Encrypt</a:t>
            </a:r>
            <a:endParaRPr/>
          </a:p>
        </p:txBody>
      </p:sp>
      <p:sp>
        <p:nvSpPr>
          <p:cNvPr id="3951" name="Google Shape;3951;p411"/>
          <p:cNvSpPr txBox="1"/>
          <p:nvPr/>
        </p:nvSpPr>
        <p:spPr>
          <a:xfrm>
            <a:off x="12238079" y="4488760"/>
            <a:ext cx="1305882"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Decrypt</a:t>
            </a:r>
            <a:endParaRPr/>
          </a:p>
        </p:txBody>
      </p:sp>
      <p:sp>
        <p:nvSpPr>
          <p:cNvPr id="3952" name="Google Shape;3952;p411"/>
          <p:cNvSpPr txBox="1"/>
          <p:nvPr/>
        </p:nvSpPr>
        <p:spPr>
          <a:xfrm>
            <a:off x="13695621" y="4488760"/>
            <a:ext cx="1513852"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Recipient</a:t>
            </a:r>
            <a:endParaRPr/>
          </a:p>
        </p:txBody>
      </p:sp>
      <p:cxnSp>
        <p:nvCxnSpPr>
          <p:cNvPr id="3953" name="Google Shape;3953;p411"/>
          <p:cNvCxnSpPr/>
          <p:nvPr/>
        </p:nvCxnSpPr>
        <p:spPr>
          <a:xfrm>
            <a:off x="9463650" y="4113104"/>
            <a:ext cx="1265826" cy="0"/>
          </a:xfrm>
          <a:prstGeom prst="straightConnector1">
            <a:avLst/>
          </a:prstGeom>
          <a:noFill/>
          <a:ln cap="flat" cmpd="sng" w="38100">
            <a:solidFill>
              <a:schemeClr val="accent2"/>
            </a:solidFill>
            <a:prstDash val="solid"/>
            <a:round/>
            <a:headEnd len="sm" w="sm" type="none"/>
            <a:tailEnd len="med" w="med" type="triangle"/>
          </a:ln>
        </p:spPr>
      </p:cxnSp>
      <p:cxnSp>
        <p:nvCxnSpPr>
          <p:cNvPr id="3954" name="Google Shape;3954;p411"/>
          <p:cNvCxnSpPr/>
          <p:nvPr/>
        </p:nvCxnSpPr>
        <p:spPr>
          <a:xfrm>
            <a:off x="11228081" y="4100829"/>
            <a:ext cx="1265826" cy="0"/>
          </a:xfrm>
          <a:prstGeom prst="straightConnector1">
            <a:avLst/>
          </a:prstGeom>
          <a:noFill/>
          <a:ln cap="flat" cmpd="sng" w="38100">
            <a:solidFill>
              <a:schemeClr val="accent2"/>
            </a:solidFill>
            <a:prstDash val="solid"/>
            <a:round/>
            <a:headEnd len="sm" w="sm" type="none"/>
            <a:tailEnd len="med" w="med" type="triangle"/>
          </a:ln>
        </p:spPr>
      </p:cxnSp>
      <p:cxnSp>
        <p:nvCxnSpPr>
          <p:cNvPr id="3955" name="Google Shape;3955;p411"/>
          <p:cNvCxnSpPr/>
          <p:nvPr/>
        </p:nvCxnSpPr>
        <p:spPr>
          <a:xfrm>
            <a:off x="13062708" y="4076279"/>
            <a:ext cx="1265826" cy="0"/>
          </a:xfrm>
          <a:prstGeom prst="straightConnector1">
            <a:avLst/>
          </a:prstGeom>
          <a:noFill/>
          <a:ln cap="flat" cmpd="sng" w="38100">
            <a:solidFill>
              <a:schemeClr val="accent2"/>
            </a:solidFill>
            <a:prstDash val="solid"/>
            <a:round/>
            <a:headEnd len="sm" w="sm" type="none"/>
            <a:tailEnd len="med" w="med" type="triangle"/>
          </a:ln>
        </p:spPr>
      </p:cxnSp>
      <p:grpSp>
        <p:nvGrpSpPr>
          <p:cNvPr id="3956" name="Google Shape;3956;p411"/>
          <p:cNvGrpSpPr/>
          <p:nvPr/>
        </p:nvGrpSpPr>
        <p:grpSpPr>
          <a:xfrm>
            <a:off x="1046528" y="1821786"/>
            <a:ext cx="14019651" cy="7058853"/>
            <a:chOff x="1046528" y="1821786"/>
            <a:chExt cx="14019651" cy="7058853"/>
          </a:xfrm>
        </p:grpSpPr>
        <p:grpSp>
          <p:nvGrpSpPr>
            <p:cNvPr id="3957" name="Google Shape;3957;p411"/>
            <p:cNvGrpSpPr/>
            <p:nvPr/>
          </p:nvGrpSpPr>
          <p:grpSpPr>
            <a:xfrm>
              <a:off x="1046528" y="1821786"/>
              <a:ext cx="7440590" cy="7058853"/>
              <a:chOff x="1373210" y="1707067"/>
              <a:chExt cx="7440590" cy="7058853"/>
            </a:xfrm>
          </p:grpSpPr>
          <p:sp>
            <p:nvSpPr>
              <p:cNvPr id="3958" name="Google Shape;3958;p411"/>
              <p:cNvSpPr/>
              <p:nvPr/>
            </p:nvSpPr>
            <p:spPr>
              <a:xfrm>
                <a:off x="1373210" y="1707067"/>
                <a:ext cx="7440590" cy="7058853"/>
              </a:xfrm>
              <a:prstGeom prst="roundRect">
                <a:avLst>
                  <a:gd fmla="val 3114" name="adj"/>
                </a:avLst>
              </a:prstGeom>
              <a:solidFill>
                <a:srgbClr val="F3F3F3"/>
              </a:solidFill>
              <a:ln>
                <a:noFill/>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3959" name="Google Shape;3959;p411"/>
              <p:cNvSpPr txBox="1"/>
              <p:nvPr/>
            </p:nvSpPr>
            <p:spPr>
              <a:xfrm>
                <a:off x="1659671" y="2203355"/>
                <a:ext cx="7059099" cy="6066276"/>
              </a:xfrm>
              <a:prstGeom prst="rect">
                <a:avLst/>
              </a:prstGeom>
              <a:noFill/>
              <a:ln>
                <a:noFill/>
              </a:ln>
            </p:spPr>
            <p:txBody>
              <a:bodyPr anchorCtr="0" anchor="t" bIns="0" lIns="0" spcFirstLastPara="1" rIns="0" wrap="square" tIns="0">
                <a:spAutoFit/>
              </a:bodyPr>
              <a:lstStyle/>
              <a:p>
                <a:pPr indent="-342900" lvl="0" marL="342900" marR="108585" rtl="0" algn="l">
                  <a:lnSpc>
                    <a:spcPct val="115000"/>
                  </a:lnSpc>
                  <a:spcBef>
                    <a:spcPts val="6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Performs both encryption and decryption of a message using only a single cryptographic key</a:t>
                </a:r>
                <a:endParaRPr b="0" i="0" sz="2200" u="none" cap="none" strike="noStrike">
                  <a:solidFill>
                    <a:srgbClr val="404040"/>
                  </a:solidFill>
                  <a:latin typeface="Open Sans"/>
                  <a:ea typeface="Open Sans"/>
                  <a:cs typeface="Open Sans"/>
                  <a:sym typeface="Open Sans"/>
                </a:endParaRPr>
              </a:p>
              <a:p>
                <a:pPr indent="-342900" lvl="0" marL="342900" marR="108585" rtl="0" algn="l">
                  <a:lnSpc>
                    <a:spcPct val="115000"/>
                  </a:lnSpc>
                  <a:spcBef>
                    <a:spcPts val="6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Requires each pair of communicating users to have a copy of the key</a:t>
                </a:r>
                <a:endParaRPr b="0" i="0" sz="2200" u="none" cap="none" strike="noStrike">
                  <a:solidFill>
                    <a:srgbClr val="404040"/>
                  </a:solidFill>
                  <a:latin typeface="Open Sans"/>
                  <a:ea typeface="Open Sans"/>
                  <a:cs typeface="Open Sans"/>
                  <a:sym typeface="Open Sans"/>
                </a:endParaRPr>
              </a:p>
              <a:p>
                <a:pPr indent="-342900" lvl="0" marL="342900" marR="108585" rtl="0" algn="l">
                  <a:lnSpc>
                    <a:spcPct val="115000"/>
                  </a:lnSpc>
                  <a:spcBef>
                    <a:spcPts val="6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Provides confidentiality because of the same key, but not authenticity or non-repudiation</a:t>
                </a:r>
                <a:endParaRPr/>
              </a:p>
              <a:p>
                <a:pPr indent="-342900" lvl="0" marL="342900" marR="108585" rtl="0" algn="l">
                  <a:lnSpc>
                    <a:spcPct val="115000"/>
                  </a:lnSpc>
                  <a:spcBef>
                    <a:spcPts val="6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Utilizes secret messages where confidentiality is the main criterion</a:t>
                </a:r>
                <a:endParaRPr/>
              </a:p>
              <a:p>
                <a:pPr indent="-342900" lvl="0" marL="342900" marR="108585" rtl="0" algn="l">
                  <a:lnSpc>
                    <a:spcPct val="115000"/>
                  </a:lnSpc>
                  <a:spcBef>
                    <a:spcPts val="6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Applies to wired and wireless networks</a:t>
                </a:r>
                <a:endParaRPr b="0" i="0" sz="2200" u="none" cap="none" strike="noStrike">
                  <a:solidFill>
                    <a:srgbClr val="404040"/>
                  </a:solidFill>
                  <a:latin typeface="Open Sans"/>
                  <a:ea typeface="Open Sans"/>
                  <a:cs typeface="Open Sans"/>
                  <a:sym typeface="Open Sans"/>
                </a:endParaRPr>
              </a:p>
              <a:p>
                <a:pPr indent="-342900" lvl="0" marL="342900" marR="108585" rtl="0" algn="l">
                  <a:lnSpc>
                    <a:spcPct val="115000"/>
                  </a:lnSpc>
                  <a:spcBef>
                    <a:spcPts val="6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Involves n(n−1)/2 keys for secure communication</a:t>
                </a:r>
                <a:endParaRPr/>
              </a:p>
              <a:p>
                <a:pPr indent="-342900" lvl="0" marL="342900" marR="108585" rtl="0" algn="l">
                  <a:lnSpc>
                    <a:spcPct val="115000"/>
                  </a:lnSpc>
                  <a:spcBef>
                    <a:spcPts val="6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Demands keys to be securely shared between communicating parties</a:t>
                </a:r>
                <a:endParaRPr/>
              </a:p>
              <a:p>
                <a:pPr indent="-342900" lvl="0" marL="342900" marR="108585" rtl="0" algn="l">
                  <a:lnSpc>
                    <a:spcPct val="115000"/>
                  </a:lnSpc>
                  <a:spcBef>
                    <a:spcPts val="6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Includes examples such as Blowfish, AES, IDEA, RC4, RC5, RC6, DES, and 3DES</a:t>
                </a:r>
                <a:endParaRPr/>
              </a:p>
            </p:txBody>
          </p:sp>
        </p:grpSp>
        <p:pic>
          <p:nvPicPr>
            <p:cNvPr descr="Graphical user interface, application&#10;&#10;Description automatically generated" id="3960" name="Google Shape;3960;p411"/>
            <p:cNvPicPr preferRelativeResize="0"/>
            <p:nvPr/>
          </p:nvPicPr>
          <p:blipFill rotWithShape="1">
            <a:blip r:embed="rId3">
              <a:alphaModFix/>
            </a:blip>
            <a:srcRect b="24917" l="0" r="0" t="0"/>
            <a:stretch/>
          </p:blipFill>
          <p:spPr>
            <a:xfrm>
              <a:off x="8809882" y="2371965"/>
              <a:ext cx="6256297" cy="3502388"/>
            </a:xfrm>
            <a:prstGeom prst="rect">
              <a:avLst/>
            </a:prstGeom>
            <a:noFill/>
            <a:ln>
              <a:noFill/>
            </a:ln>
          </p:spPr>
        </p:pic>
        <p:sp>
          <p:nvSpPr>
            <p:cNvPr id="3961" name="Google Shape;3961;p411"/>
            <p:cNvSpPr txBox="1"/>
            <p:nvPr/>
          </p:nvSpPr>
          <p:spPr>
            <a:xfrm>
              <a:off x="10754487" y="6750745"/>
              <a:ext cx="2387187"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Shared secret key</a:t>
              </a:r>
              <a:endParaRPr/>
            </a:p>
          </p:txBody>
        </p:sp>
        <p:cxnSp>
          <p:nvCxnSpPr>
            <p:cNvPr id="3962" name="Google Shape;3962;p411"/>
            <p:cNvCxnSpPr/>
            <p:nvPr/>
          </p:nvCxnSpPr>
          <p:spPr>
            <a:xfrm rot="10800000">
              <a:off x="10935138" y="4858092"/>
              <a:ext cx="0" cy="1622099"/>
            </a:xfrm>
            <a:prstGeom prst="straightConnector1">
              <a:avLst/>
            </a:prstGeom>
            <a:noFill/>
            <a:ln cap="flat" cmpd="sng" w="38100">
              <a:solidFill>
                <a:schemeClr val="accent2"/>
              </a:solidFill>
              <a:prstDash val="solid"/>
              <a:round/>
              <a:headEnd len="sm" w="sm" type="none"/>
              <a:tailEnd len="med" w="med" type="triangle"/>
            </a:ln>
          </p:spPr>
        </p:cxnSp>
        <p:cxnSp>
          <p:nvCxnSpPr>
            <p:cNvPr id="3963" name="Google Shape;3963;p411"/>
            <p:cNvCxnSpPr/>
            <p:nvPr/>
          </p:nvCxnSpPr>
          <p:spPr>
            <a:xfrm rot="10800000">
              <a:off x="12763812" y="4858092"/>
              <a:ext cx="0" cy="1622099"/>
            </a:xfrm>
            <a:prstGeom prst="straightConnector1">
              <a:avLst/>
            </a:prstGeom>
            <a:noFill/>
            <a:ln cap="flat" cmpd="sng" w="38100">
              <a:solidFill>
                <a:schemeClr val="accent2"/>
              </a:solidFill>
              <a:prstDash val="solid"/>
              <a:round/>
              <a:headEnd len="sm" w="sm" type="none"/>
              <a:tailEnd len="med" w="med" type="triangle"/>
            </a:ln>
          </p:spPr>
        </p:cxnSp>
        <p:sp>
          <p:nvSpPr>
            <p:cNvPr id="3964" name="Google Shape;3964;p411"/>
            <p:cNvSpPr txBox="1"/>
            <p:nvPr/>
          </p:nvSpPr>
          <p:spPr>
            <a:xfrm>
              <a:off x="9877191" y="5075160"/>
              <a:ext cx="3818430" cy="76944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Same key is used to encrypt and decrypt messages</a:t>
              </a:r>
              <a:endParaRPr/>
            </a:p>
          </p:txBody>
        </p:sp>
        <p:cxnSp>
          <p:nvCxnSpPr>
            <p:cNvPr id="3965" name="Google Shape;3965;p411"/>
            <p:cNvCxnSpPr/>
            <p:nvPr/>
          </p:nvCxnSpPr>
          <p:spPr>
            <a:xfrm>
              <a:off x="10951097" y="6470155"/>
              <a:ext cx="1812715" cy="0"/>
            </a:xfrm>
            <a:prstGeom prst="straightConnector1">
              <a:avLst/>
            </a:prstGeom>
            <a:noFill/>
            <a:ln cap="flat" cmpd="sng" w="38100">
              <a:solidFill>
                <a:schemeClr val="accent2"/>
              </a:solidFill>
              <a:prstDash val="solid"/>
              <a:round/>
              <a:headEnd len="sm" w="sm" type="none"/>
              <a:tailEnd len="sm" w="sm" type="none"/>
            </a:ln>
          </p:spPr>
        </p:cxnSp>
        <p:pic>
          <p:nvPicPr>
            <p:cNvPr descr="Key with solid fill" id="3966" name="Google Shape;3966;p411"/>
            <p:cNvPicPr preferRelativeResize="0"/>
            <p:nvPr/>
          </p:nvPicPr>
          <p:blipFill rotWithShape="1">
            <a:blip r:embed="rId4">
              <a:alphaModFix/>
            </a:blip>
            <a:srcRect b="0" l="0" r="0" t="0"/>
            <a:stretch/>
          </p:blipFill>
          <p:spPr>
            <a:xfrm>
              <a:off x="11525954" y="6058066"/>
              <a:ext cx="844251" cy="844251"/>
            </a:xfrm>
            <a:prstGeom prst="rect">
              <a:avLst/>
            </a:prstGeom>
            <a:noFill/>
            <a:ln>
              <a:noFill/>
            </a:ln>
          </p:spPr>
        </p:pic>
      </p:grpSp>
      <p:sp>
        <p:nvSpPr>
          <p:cNvPr id="3967" name="Google Shape;3967;p411"/>
          <p:cNvSpPr/>
          <p:nvPr/>
        </p:nvSpPr>
        <p:spPr>
          <a:xfrm>
            <a:off x="3606800" y="849806"/>
            <a:ext cx="90448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1" name="Shape 3971"/>
        <p:cNvGrpSpPr/>
        <p:nvPr/>
      </p:nvGrpSpPr>
      <p:grpSpPr>
        <a:xfrm>
          <a:off x="0" y="0"/>
          <a:ext cx="0" cy="0"/>
          <a:chOff x="0" y="0"/>
          <a:chExt cx="0" cy="0"/>
        </a:xfrm>
      </p:grpSpPr>
      <p:sp>
        <p:nvSpPr>
          <p:cNvPr id="3972" name="Google Shape;3972;p412"/>
          <p:cNvSpPr txBox="1"/>
          <p:nvPr>
            <p:ph type="title"/>
          </p:nvPr>
        </p:nvSpPr>
        <p:spPr>
          <a:xfrm>
            <a:off x="-10160" y="25830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a:solidFill>
                  <a:srgbClr val="3F3F3F"/>
                </a:solidFill>
              </a:rPr>
              <a:t>Symmetric Key Ciphers</a:t>
            </a:r>
            <a:endParaRPr/>
          </a:p>
        </p:txBody>
      </p:sp>
      <p:sp>
        <p:nvSpPr>
          <p:cNvPr id="3973" name="Google Shape;3973;p412"/>
          <p:cNvSpPr/>
          <p:nvPr/>
        </p:nvSpPr>
        <p:spPr>
          <a:xfrm>
            <a:off x="4675015" y="1499991"/>
            <a:ext cx="6905969" cy="374571"/>
          </a:xfrm>
          <a:prstGeom prst="roundRect">
            <a:avLst>
              <a:gd fmla="val 16667" name="adj"/>
            </a:avLst>
          </a:prstGeom>
          <a:noFill/>
          <a:ln>
            <a:noFill/>
          </a:ln>
        </p:spPr>
        <p:txBody>
          <a:bodyPr anchorCtr="0" anchor="t" bIns="0" lIns="0" spcFirstLastPara="1" rIns="0" wrap="square" tIns="0">
            <a:spAutoFit/>
          </a:bodyPr>
          <a:lstStyle/>
          <a:p>
            <a:pPr indent="1270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two primary types of symmetric key ciphers are:</a:t>
            </a:r>
            <a:endParaRPr/>
          </a:p>
        </p:txBody>
      </p:sp>
      <p:grpSp>
        <p:nvGrpSpPr>
          <p:cNvPr id="3974" name="Google Shape;3974;p412"/>
          <p:cNvGrpSpPr/>
          <p:nvPr/>
        </p:nvGrpSpPr>
        <p:grpSpPr>
          <a:xfrm>
            <a:off x="2322696" y="2574138"/>
            <a:ext cx="11610608" cy="5034817"/>
            <a:chOff x="759669" y="2495936"/>
            <a:chExt cx="11610608" cy="5034817"/>
          </a:xfrm>
        </p:grpSpPr>
        <p:sp>
          <p:nvSpPr>
            <p:cNvPr id="3975" name="Google Shape;3975;p412"/>
            <p:cNvSpPr/>
            <p:nvPr/>
          </p:nvSpPr>
          <p:spPr>
            <a:xfrm>
              <a:off x="2358605" y="4580304"/>
              <a:ext cx="2175887" cy="814346"/>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Block cipher encryption</a:t>
              </a:r>
              <a:endParaRPr b="0" i="0" sz="2200" u="none" cap="none" strike="noStrike">
                <a:solidFill>
                  <a:srgbClr val="3F3F3F"/>
                </a:solidFill>
                <a:latin typeface="Arial"/>
                <a:ea typeface="Arial"/>
                <a:cs typeface="Arial"/>
                <a:sym typeface="Arial"/>
              </a:endParaRPr>
            </a:p>
          </p:txBody>
        </p:sp>
        <p:sp>
          <p:nvSpPr>
            <p:cNvPr id="3976" name="Google Shape;3976;p412"/>
            <p:cNvSpPr txBox="1"/>
            <p:nvPr/>
          </p:nvSpPr>
          <p:spPr>
            <a:xfrm>
              <a:off x="792230" y="5200802"/>
              <a:ext cx="65915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Key</a:t>
              </a:r>
              <a:endParaRPr/>
            </a:p>
          </p:txBody>
        </p:sp>
        <p:cxnSp>
          <p:nvCxnSpPr>
            <p:cNvPr id="3977" name="Google Shape;3977;p412"/>
            <p:cNvCxnSpPr/>
            <p:nvPr/>
          </p:nvCxnSpPr>
          <p:spPr>
            <a:xfrm>
              <a:off x="1453687" y="5039102"/>
              <a:ext cx="839996" cy="0"/>
            </a:xfrm>
            <a:prstGeom prst="straightConnector1">
              <a:avLst/>
            </a:prstGeom>
            <a:noFill/>
            <a:ln cap="flat" cmpd="sng" w="38100">
              <a:solidFill>
                <a:schemeClr val="accent2"/>
              </a:solidFill>
              <a:prstDash val="solid"/>
              <a:round/>
              <a:headEnd len="sm" w="sm" type="none"/>
              <a:tailEnd len="med" w="med" type="triangle"/>
            </a:ln>
          </p:spPr>
        </p:cxnSp>
        <p:sp>
          <p:nvSpPr>
            <p:cNvPr id="3978" name="Google Shape;3978;p412"/>
            <p:cNvSpPr txBox="1"/>
            <p:nvPr/>
          </p:nvSpPr>
          <p:spPr>
            <a:xfrm>
              <a:off x="1448007" y="2495936"/>
              <a:ext cx="411029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3F3F3F"/>
                  </a:solidFill>
                  <a:latin typeface="Open Sans SemiBold"/>
                  <a:ea typeface="Open Sans SemiBold"/>
                  <a:cs typeface="Open Sans SemiBold"/>
                  <a:sym typeface="Open Sans SemiBold"/>
                </a:rPr>
                <a:t>Block cipher</a:t>
              </a:r>
              <a:endParaRPr/>
            </a:p>
          </p:txBody>
        </p:sp>
        <p:sp>
          <p:nvSpPr>
            <p:cNvPr id="3979" name="Google Shape;3979;p412"/>
            <p:cNvSpPr/>
            <p:nvPr/>
          </p:nvSpPr>
          <p:spPr>
            <a:xfrm>
              <a:off x="2328994" y="3328044"/>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80" name="Google Shape;3980;p412"/>
            <p:cNvSpPr/>
            <p:nvPr/>
          </p:nvSpPr>
          <p:spPr>
            <a:xfrm>
              <a:off x="2601640" y="3328045"/>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81" name="Google Shape;3981;p412"/>
            <p:cNvSpPr/>
            <p:nvPr/>
          </p:nvSpPr>
          <p:spPr>
            <a:xfrm>
              <a:off x="2874286" y="3328043"/>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82" name="Google Shape;3982;p412"/>
            <p:cNvSpPr/>
            <p:nvPr/>
          </p:nvSpPr>
          <p:spPr>
            <a:xfrm>
              <a:off x="3146932" y="3328044"/>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83" name="Google Shape;3983;p412"/>
            <p:cNvSpPr/>
            <p:nvPr/>
          </p:nvSpPr>
          <p:spPr>
            <a:xfrm>
              <a:off x="3429145" y="3328043"/>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84" name="Google Shape;3984;p412"/>
            <p:cNvSpPr/>
            <p:nvPr/>
          </p:nvSpPr>
          <p:spPr>
            <a:xfrm>
              <a:off x="3701791" y="3328044"/>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85" name="Google Shape;3985;p412"/>
            <p:cNvSpPr/>
            <p:nvPr/>
          </p:nvSpPr>
          <p:spPr>
            <a:xfrm>
              <a:off x="3974437" y="3328042"/>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86" name="Google Shape;3986;p412"/>
            <p:cNvSpPr/>
            <p:nvPr/>
          </p:nvSpPr>
          <p:spPr>
            <a:xfrm>
              <a:off x="4247083" y="3328043"/>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cxnSp>
          <p:nvCxnSpPr>
            <p:cNvPr id="3987" name="Google Shape;3987;p412"/>
            <p:cNvCxnSpPr/>
            <p:nvPr/>
          </p:nvCxnSpPr>
          <p:spPr>
            <a:xfrm>
              <a:off x="3470515" y="3650779"/>
              <a:ext cx="0" cy="802921"/>
            </a:xfrm>
            <a:prstGeom prst="straightConnector1">
              <a:avLst/>
            </a:prstGeom>
            <a:noFill/>
            <a:ln cap="flat" cmpd="sng" w="38100">
              <a:solidFill>
                <a:schemeClr val="accent2"/>
              </a:solidFill>
              <a:prstDash val="solid"/>
              <a:round/>
              <a:headEnd len="sm" w="sm" type="none"/>
              <a:tailEnd len="med" w="med" type="triangle"/>
            </a:ln>
          </p:spPr>
        </p:cxnSp>
        <p:cxnSp>
          <p:nvCxnSpPr>
            <p:cNvPr id="3988" name="Google Shape;3988;p412"/>
            <p:cNvCxnSpPr/>
            <p:nvPr/>
          </p:nvCxnSpPr>
          <p:spPr>
            <a:xfrm>
              <a:off x="3482124" y="5431634"/>
              <a:ext cx="0" cy="825459"/>
            </a:xfrm>
            <a:prstGeom prst="straightConnector1">
              <a:avLst/>
            </a:prstGeom>
            <a:noFill/>
            <a:ln cap="flat" cmpd="sng" w="38100">
              <a:solidFill>
                <a:schemeClr val="accent2"/>
              </a:solidFill>
              <a:prstDash val="solid"/>
              <a:round/>
              <a:headEnd len="sm" w="sm" type="none"/>
              <a:tailEnd len="med" w="med" type="triangle"/>
            </a:ln>
          </p:spPr>
        </p:cxnSp>
        <p:sp>
          <p:nvSpPr>
            <p:cNvPr id="3989" name="Google Shape;3989;p412"/>
            <p:cNvSpPr txBox="1"/>
            <p:nvPr/>
          </p:nvSpPr>
          <p:spPr>
            <a:xfrm>
              <a:off x="2560065" y="6740978"/>
              <a:ext cx="1851711"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Ciphertext</a:t>
              </a:r>
              <a:endParaRPr/>
            </a:p>
          </p:txBody>
        </p:sp>
        <p:grpSp>
          <p:nvGrpSpPr>
            <p:cNvPr id="3990" name="Google Shape;3990;p412"/>
            <p:cNvGrpSpPr/>
            <p:nvPr/>
          </p:nvGrpSpPr>
          <p:grpSpPr>
            <a:xfrm>
              <a:off x="2404844" y="6384893"/>
              <a:ext cx="2190735" cy="307994"/>
              <a:chOff x="4236696" y="7018358"/>
              <a:chExt cx="2190735" cy="307994"/>
            </a:xfrm>
          </p:grpSpPr>
          <p:sp>
            <p:nvSpPr>
              <p:cNvPr id="3991" name="Google Shape;3991;p412"/>
              <p:cNvSpPr/>
              <p:nvPr/>
            </p:nvSpPr>
            <p:spPr>
              <a:xfrm>
                <a:off x="4236696" y="7018360"/>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92" name="Google Shape;3992;p412"/>
              <p:cNvSpPr/>
              <p:nvPr/>
            </p:nvSpPr>
            <p:spPr>
              <a:xfrm>
                <a:off x="4509342" y="7018362"/>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93" name="Google Shape;3993;p412"/>
              <p:cNvSpPr/>
              <p:nvPr/>
            </p:nvSpPr>
            <p:spPr>
              <a:xfrm>
                <a:off x="4781988" y="7018359"/>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94" name="Google Shape;3994;p412"/>
              <p:cNvSpPr/>
              <p:nvPr/>
            </p:nvSpPr>
            <p:spPr>
              <a:xfrm>
                <a:off x="5054634" y="7018360"/>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95" name="Google Shape;3995;p412"/>
              <p:cNvSpPr/>
              <p:nvPr/>
            </p:nvSpPr>
            <p:spPr>
              <a:xfrm>
                <a:off x="5336847" y="7018359"/>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96" name="Google Shape;3996;p412"/>
              <p:cNvSpPr/>
              <p:nvPr/>
            </p:nvSpPr>
            <p:spPr>
              <a:xfrm>
                <a:off x="5609493" y="7018360"/>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97" name="Google Shape;3997;p412"/>
              <p:cNvSpPr/>
              <p:nvPr/>
            </p:nvSpPr>
            <p:spPr>
              <a:xfrm>
                <a:off x="5882139" y="7018358"/>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3998" name="Google Shape;3998;p412"/>
              <p:cNvSpPr/>
              <p:nvPr/>
            </p:nvSpPr>
            <p:spPr>
              <a:xfrm>
                <a:off x="6154785" y="7018359"/>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grpSp>
        <p:pic>
          <p:nvPicPr>
            <p:cNvPr descr="Key with solid fill" id="3999" name="Google Shape;3999;p412"/>
            <p:cNvPicPr preferRelativeResize="0"/>
            <p:nvPr/>
          </p:nvPicPr>
          <p:blipFill rotWithShape="1">
            <a:blip r:embed="rId3">
              <a:alphaModFix/>
            </a:blip>
            <a:srcRect b="0" l="0" r="0" t="0"/>
            <a:stretch/>
          </p:blipFill>
          <p:spPr>
            <a:xfrm>
              <a:off x="759669" y="4711406"/>
              <a:ext cx="663854" cy="663854"/>
            </a:xfrm>
            <a:prstGeom prst="rect">
              <a:avLst/>
            </a:prstGeom>
            <a:noFill/>
            <a:ln>
              <a:noFill/>
            </a:ln>
          </p:spPr>
        </p:pic>
        <p:cxnSp>
          <p:nvCxnSpPr>
            <p:cNvPr id="4000" name="Google Shape;4000;p412"/>
            <p:cNvCxnSpPr>
              <a:endCxn id="4001" idx="1"/>
            </p:cNvCxnSpPr>
            <p:nvPr/>
          </p:nvCxnSpPr>
          <p:spPr>
            <a:xfrm>
              <a:off x="4519837" y="4967097"/>
              <a:ext cx="2514300" cy="6900"/>
            </a:xfrm>
            <a:prstGeom prst="straightConnector1">
              <a:avLst/>
            </a:prstGeom>
            <a:noFill/>
            <a:ln cap="flat" cmpd="sng" w="38100">
              <a:solidFill>
                <a:schemeClr val="accent2"/>
              </a:solidFill>
              <a:prstDash val="solid"/>
              <a:round/>
              <a:headEnd len="sm" w="sm" type="none"/>
              <a:tailEnd len="med" w="med" type="triangle"/>
            </a:ln>
          </p:spPr>
        </p:cxnSp>
        <p:sp>
          <p:nvSpPr>
            <p:cNvPr id="4002" name="Google Shape;4002;p412"/>
            <p:cNvSpPr txBox="1"/>
            <p:nvPr/>
          </p:nvSpPr>
          <p:spPr>
            <a:xfrm>
              <a:off x="6238907" y="6199546"/>
              <a:ext cx="315551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(Pseudo-random string)</a:t>
              </a:r>
              <a:endParaRPr/>
            </a:p>
          </p:txBody>
        </p:sp>
        <p:sp>
          <p:nvSpPr>
            <p:cNvPr id="4003" name="Google Shape;4003;p412"/>
            <p:cNvSpPr txBox="1"/>
            <p:nvPr/>
          </p:nvSpPr>
          <p:spPr>
            <a:xfrm>
              <a:off x="2839142" y="2842692"/>
              <a:ext cx="132802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Plaintext</a:t>
              </a:r>
              <a:endParaRPr/>
            </a:p>
          </p:txBody>
        </p:sp>
        <p:sp>
          <p:nvSpPr>
            <p:cNvPr id="4004" name="Google Shape;4004;p412"/>
            <p:cNvSpPr txBox="1"/>
            <p:nvPr/>
          </p:nvSpPr>
          <p:spPr>
            <a:xfrm>
              <a:off x="4722932" y="4611763"/>
              <a:ext cx="1972684" cy="76944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Symmetric key ciphers</a:t>
              </a:r>
              <a:endParaRPr/>
            </a:p>
          </p:txBody>
        </p:sp>
        <p:grpSp>
          <p:nvGrpSpPr>
            <p:cNvPr id="4005" name="Google Shape;4005;p412"/>
            <p:cNvGrpSpPr/>
            <p:nvPr/>
          </p:nvGrpSpPr>
          <p:grpSpPr>
            <a:xfrm>
              <a:off x="6805936" y="3076391"/>
              <a:ext cx="2062381" cy="4002975"/>
              <a:chOff x="6805936" y="3076391"/>
              <a:chExt cx="2062381" cy="4002975"/>
            </a:xfrm>
          </p:grpSpPr>
          <p:sp>
            <p:nvSpPr>
              <p:cNvPr id="4001" name="Google Shape;4001;p412"/>
              <p:cNvSpPr/>
              <p:nvPr/>
            </p:nvSpPr>
            <p:spPr>
              <a:xfrm>
                <a:off x="7034137" y="4549424"/>
                <a:ext cx="1578412" cy="849146"/>
              </a:xfrm>
              <a:prstGeom prst="roundRect">
                <a:avLst>
                  <a:gd fmla="val 16667" name="adj"/>
                </a:avLst>
              </a:prstGeom>
              <a:solidFill>
                <a:srgbClr val="DDEAF6"/>
              </a:solidFill>
              <a:ln cap="flat" cmpd="sng" w="381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Stream cipher</a:t>
                </a:r>
                <a:endParaRPr/>
              </a:p>
            </p:txBody>
          </p:sp>
          <p:sp>
            <p:nvSpPr>
              <p:cNvPr id="4006" name="Google Shape;4006;p412"/>
              <p:cNvSpPr txBox="1"/>
              <p:nvPr/>
            </p:nvSpPr>
            <p:spPr>
              <a:xfrm>
                <a:off x="6895633" y="5861097"/>
                <a:ext cx="197268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Keystream</a:t>
                </a:r>
                <a:endParaRPr/>
              </a:p>
            </p:txBody>
          </p:sp>
          <p:sp>
            <p:nvSpPr>
              <p:cNvPr id="4007" name="Google Shape;4007;p412"/>
              <p:cNvSpPr txBox="1"/>
              <p:nvPr/>
            </p:nvSpPr>
            <p:spPr>
              <a:xfrm>
                <a:off x="6805936" y="3076391"/>
                <a:ext cx="1972684"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$mail random key</a:t>
                </a:r>
                <a:endParaRPr/>
              </a:p>
            </p:txBody>
          </p:sp>
          <p:cxnSp>
            <p:nvCxnSpPr>
              <p:cNvPr id="4008" name="Google Shape;4008;p412"/>
              <p:cNvCxnSpPr/>
              <p:nvPr/>
            </p:nvCxnSpPr>
            <p:spPr>
              <a:xfrm>
                <a:off x="7823343" y="3918519"/>
                <a:ext cx="0" cy="540478"/>
              </a:xfrm>
              <a:prstGeom prst="straightConnector1">
                <a:avLst/>
              </a:prstGeom>
              <a:noFill/>
              <a:ln cap="flat" cmpd="sng" w="38100">
                <a:solidFill>
                  <a:schemeClr val="accent2"/>
                </a:solidFill>
                <a:prstDash val="solid"/>
                <a:round/>
                <a:headEnd len="sm" w="sm" type="none"/>
                <a:tailEnd len="med" w="med" type="triangle"/>
              </a:ln>
            </p:spPr>
          </p:cxnSp>
          <p:cxnSp>
            <p:nvCxnSpPr>
              <p:cNvPr id="4009" name="Google Shape;4009;p412"/>
              <p:cNvCxnSpPr/>
              <p:nvPr/>
            </p:nvCxnSpPr>
            <p:spPr>
              <a:xfrm>
                <a:off x="7823343" y="5394291"/>
                <a:ext cx="0" cy="396909"/>
              </a:xfrm>
              <a:prstGeom prst="straightConnector1">
                <a:avLst/>
              </a:prstGeom>
              <a:noFill/>
              <a:ln cap="flat" cmpd="sng" w="38100">
                <a:solidFill>
                  <a:schemeClr val="accent2"/>
                </a:solidFill>
                <a:prstDash val="solid"/>
                <a:round/>
                <a:headEnd len="sm" w="sm" type="none"/>
                <a:tailEnd len="med" w="med" type="triangle"/>
              </a:ln>
            </p:spPr>
          </p:cxnSp>
          <p:cxnSp>
            <p:nvCxnSpPr>
              <p:cNvPr id="4010" name="Google Shape;4010;p412"/>
              <p:cNvCxnSpPr/>
              <p:nvPr/>
            </p:nvCxnSpPr>
            <p:spPr>
              <a:xfrm>
                <a:off x="7792278" y="6538888"/>
                <a:ext cx="0" cy="540478"/>
              </a:xfrm>
              <a:prstGeom prst="straightConnector1">
                <a:avLst/>
              </a:prstGeom>
              <a:noFill/>
              <a:ln cap="flat" cmpd="sng" w="38100">
                <a:solidFill>
                  <a:schemeClr val="accent2"/>
                </a:solidFill>
                <a:prstDash val="solid"/>
                <a:round/>
                <a:headEnd len="sm" w="sm" type="none"/>
                <a:tailEnd len="med" w="med" type="triangle"/>
              </a:ln>
            </p:spPr>
          </p:cxnSp>
        </p:grpSp>
        <p:sp>
          <p:nvSpPr>
            <p:cNvPr id="4011" name="Google Shape;4011;p412"/>
            <p:cNvSpPr txBox="1"/>
            <p:nvPr/>
          </p:nvSpPr>
          <p:spPr>
            <a:xfrm>
              <a:off x="7218744" y="2603742"/>
              <a:ext cx="411029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3F3F3F"/>
                  </a:solidFill>
                  <a:latin typeface="Open Sans SemiBold"/>
                  <a:ea typeface="Open Sans SemiBold"/>
                  <a:cs typeface="Open Sans SemiBold"/>
                  <a:sym typeface="Open Sans SemiBold"/>
                </a:rPr>
                <a:t>Stream cipher</a:t>
              </a:r>
              <a:endParaRPr/>
            </a:p>
          </p:txBody>
        </p:sp>
        <p:grpSp>
          <p:nvGrpSpPr>
            <p:cNvPr id="4012" name="Google Shape;4012;p412"/>
            <p:cNvGrpSpPr/>
            <p:nvPr/>
          </p:nvGrpSpPr>
          <p:grpSpPr>
            <a:xfrm>
              <a:off x="9592990" y="3076391"/>
              <a:ext cx="2062381" cy="4002975"/>
              <a:chOff x="6805936" y="3076391"/>
              <a:chExt cx="2062381" cy="4002975"/>
            </a:xfrm>
          </p:grpSpPr>
          <p:sp>
            <p:nvSpPr>
              <p:cNvPr id="4013" name="Google Shape;4013;p412"/>
              <p:cNvSpPr/>
              <p:nvPr/>
            </p:nvSpPr>
            <p:spPr>
              <a:xfrm>
                <a:off x="7034137" y="4549424"/>
                <a:ext cx="1578412" cy="849146"/>
              </a:xfrm>
              <a:prstGeom prst="roundRect">
                <a:avLst>
                  <a:gd fmla="val 16667" name="adj"/>
                </a:avLst>
              </a:prstGeom>
              <a:solidFill>
                <a:srgbClr val="DDEAF6"/>
              </a:solidFill>
              <a:ln cap="flat" cmpd="sng" w="381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Stream cipher</a:t>
                </a:r>
                <a:endParaRPr/>
              </a:p>
            </p:txBody>
          </p:sp>
          <p:sp>
            <p:nvSpPr>
              <p:cNvPr id="4014" name="Google Shape;4014;p412"/>
              <p:cNvSpPr txBox="1"/>
              <p:nvPr/>
            </p:nvSpPr>
            <p:spPr>
              <a:xfrm>
                <a:off x="6895633" y="5861097"/>
                <a:ext cx="197268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Keystream</a:t>
                </a:r>
                <a:endParaRPr/>
              </a:p>
            </p:txBody>
          </p:sp>
          <p:sp>
            <p:nvSpPr>
              <p:cNvPr id="4015" name="Google Shape;4015;p412"/>
              <p:cNvSpPr txBox="1"/>
              <p:nvPr/>
            </p:nvSpPr>
            <p:spPr>
              <a:xfrm>
                <a:off x="6805936" y="3076391"/>
                <a:ext cx="1972684"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$mail random key</a:t>
                </a:r>
                <a:endParaRPr/>
              </a:p>
            </p:txBody>
          </p:sp>
          <p:cxnSp>
            <p:nvCxnSpPr>
              <p:cNvPr id="4016" name="Google Shape;4016;p412"/>
              <p:cNvCxnSpPr/>
              <p:nvPr/>
            </p:nvCxnSpPr>
            <p:spPr>
              <a:xfrm>
                <a:off x="7823343" y="3918519"/>
                <a:ext cx="0" cy="540478"/>
              </a:xfrm>
              <a:prstGeom prst="straightConnector1">
                <a:avLst/>
              </a:prstGeom>
              <a:noFill/>
              <a:ln cap="flat" cmpd="sng" w="38100">
                <a:solidFill>
                  <a:schemeClr val="accent2"/>
                </a:solidFill>
                <a:prstDash val="solid"/>
                <a:round/>
                <a:headEnd len="sm" w="sm" type="none"/>
                <a:tailEnd len="med" w="med" type="triangle"/>
              </a:ln>
            </p:spPr>
          </p:cxnSp>
          <p:cxnSp>
            <p:nvCxnSpPr>
              <p:cNvPr id="4017" name="Google Shape;4017;p412"/>
              <p:cNvCxnSpPr/>
              <p:nvPr/>
            </p:nvCxnSpPr>
            <p:spPr>
              <a:xfrm>
                <a:off x="7823343" y="5394291"/>
                <a:ext cx="0" cy="396909"/>
              </a:xfrm>
              <a:prstGeom prst="straightConnector1">
                <a:avLst/>
              </a:prstGeom>
              <a:noFill/>
              <a:ln cap="flat" cmpd="sng" w="38100">
                <a:solidFill>
                  <a:schemeClr val="accent2"/>
                </a:solidFill>
                <a:prstDash val="solid"/>
                <a:round/>
                <a:headEnd len="sm" w="sm" type="none"/>
                <a:tailEnd len="med" w="med" type="triangle"/>
              </a:ln>
            </p:spPr>
          </p:cxnSp>
          <p:cxnSp>
            <p:nvCxnSpPr>
              <p:cNvPr id="4018" name="Google Shape;4018;p412"/>
              <p:cNvCxnSpPr/>
              <p:nvPr/>
            </p:nvCxnSpPr>
            <p:spPr>
              <a:xfrm>
                <a:off x="7792278" y="6538888"/>
                <a:ext cx="0" cy="540478"/>
              </a:xfrm>
              <a:prstGeom prst="straightConnector1">
                <a:avLst/>
              </a:prstGeom>
              <a:noFill/>
              <a:ln cap="flat" cmpd="sng" w="38100">
                <a:solidFill>
                  <a:schemeClr val="accent2"/>
                </a:solidFill>
                <a:prstDash val="solid"/>
                <a:round/>
                <a:headEnd len="sm" w="sm" type="none"/>
                <a:tailEnd len="med" w="med" type="triangle"/>
              </a:ln>
            </p:spPr>
          </p:cxnSp>
        </p:grpSp>
        <p:sp>
          <p:nvSpPr>
            <p:cNvPr id="4019" name="Google Shape;4019;p412"/>
            <p:cNvSpPr txBox="1"/>
            <p:nvPr/>
          </p:nvSpPr>
          <p:spPr>
            <a:xfrm>
              <a:off x="6224476" y="6898898"/>
              <a:ext cx="1423479"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Plaintext</a:t>
              </a:r>
              <a:endParaRPr/>
            </a:p>
          </p:txBody>
        </p:sp>
        <p:cxnSp>
          <p:nvCxnSpPr>
            <p:cNvPr id="4020" name="Google Shape;4020;p412"/>
            <p:cNvCxnSpPr/>
            <p:nvPr/>
          </p:nvCxnSpPr>
          <p:spPr>
            <a:xfrm>
              <a:off x="6369951" y="7289453"/>
              <a:ext cx="1146490" cy="0"/>
            </a:xfrm>
            <a:prstGeom prst="straightConnector1">
              <a:avLst/>
            </a:prstGeom>
            <a:noFill/>
            <a:ln cap="flat" cmpd="sng" w="38100">
              <a:solidFill>
                <a:schemeClr val="accent2"/>
              </a:solidFill>
              <a:prstDash val="solid"/>
              <a:round/>
              <a:headEnd len="sm" w="sm" type="none"/>
              <a:tailEnd len="med" w="med" type="triangle"/>
            </a:ln>
          </p:spPr>
        </p:cxnSp>
        <p:pic>
          <p:nvPicPr>
            <p:cNvPr descr="Add with solid fill" id="4021" name="Google Shape;4021;p412"/>
            <p:cNvPicPr preferRelativeResize="0"/>
            <p:nvPr/>
          </p:nvPicPr>
          <p:blipFill rotWithShape="1">
            <a:blip r:embed="rId4">
              <a:alphaModFix/>
            </a:blip>
            <a:srcRect b="0" l="0" r="0" t="0"/>
            <a:stretch/>
          </p:blipFill>
          <p:spPr>
            <a:xfrm>
              <a:off x="7580361" y="7073553"/>
              <a:ext cx="457200" cy="457200"/>
            </a:xfrm>
            <a:prstGeom prst="rect">
              <a:avLst/>
            </a:prstGeom>
            <a:noFill/>
            <a:ln>
              <a:noFill/>
            </a:ln>
          </p:spPr>
        </p:pic>
        <p:pic>
          <p:nvPicPr>
            <p:cNvPr descr="Add with solid fill" id="4022" name="Google Shape;4022;p412"/>
            <p:cNvPicPr preferRelativeResize="0"/>
            <p:nvPr/>
          </p:nvPicPr>
          <p:blipFill rotWithShape="1">
            <a:blip r:embed="rId4">
              <a:alphaModFix/>
            </a:blip>
            <a:srcRect b="0" l="0" r="0" t="0"/>
            <a:stretch/>
          </p:blipFill>
          <p:spPr>
            <a:xfrm>
              <a:off x="10368531" y="7073553"/>
              <a:ext cx="457200" cy="457200"/>
            </a:xfrm>
            <a:prstGeom prst="rect">
              <a:avLst/>
            </a:prstGeom>
            <a:noFill/>
            <a:ln>
              <a:noFill/>
            </a:ln>
          </p:spPr>
        </p:pic>
        <p:cxnSp>
          <p:nvCxnSpPr>
            <p:cNvPr id="4023" name="Google Shape;4023;p412"/>
            <p:cNvCxnSpPr/>
            <p:nvPr/>
          </p:nvCxnSpPr>
          <p:spPr>
            <a:xfrm>
              <a:off x="8119390" y="7302153"/>
              <a:ext cx="2240532" cy="0"/>
            </a:xfrm>
            <a:prstGeom prst="straightConnector1">
              <a:avLst/>
            </a:prstGeom>
            <a:noFill/>
            <a:ln cap="flat" cmpd="sng" w="38100">
              <a:solidFill>
                <a:schemeClr val="accent2"/>
              </a:solidFill>
              <a:prstDash val="solid"/>
              <a:round/>
              <a:headEnd len="sm" w="sm" type="none"/>
              <a:tailEnd len="med" w="med" type="triangle"/>
            </a:ln>
          </p:spPr>
        </p:cxnSp>
        <p:sp>
          <p:nvSpPr>
            <p:cNvPr id="4024" name="Google Shape;4024;p412"/>
            <p:cNvSpPr txBox="1"/>
            <p:nvPr/>
          </p:nvSpPr>
          <p:spPr>
            <a:xfrm>
              <a:off x="8339896" y="6898898"/>
              <a:ext cx="171831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Ciphertext</a:t>
              </a:r>
              <a:endParaRPr/>
            </a:p>
          </p:txBody>
        </p:sp>
        <p:sp>
          <p:nvSpPr>
            <p:cNvPr id="4025" name="Google Shape;4025;p412"/>
            <p:cNvSpPr txBox="1"/>
            <p:nvPr/>
          </p:nvSpPr>
          <p:spPr>
            <a:xfrm>
              <a:off x="10822532" y="6898898"/>
              <a:ext cx="1423475"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Plaintext</a:t>
              </a:r>
              <a:endParaRPr/>
            </a:p>
          </p:txBody>
        </p:sp>
        <p:cxnSp>
          <p:nvCxnSpPr>
            <p:cNvPr id="4026" name="Google Shape;4026;p412"/>
            <p:cNvCxnSpPr/>
            <p:nvPr/>
          </p:nvCxnSpPr>
          <p:spPr>
            <a:xfrm>
              <a:off x="10825731" y="7289453"/>
              <a:ext cx="1291611" cy="0"/>
            </a:xfrm>
            <a:prstGeom prst="straightConnector1">
              <a:avLst/>
            </a:prstGeom>
            <a:noFill/>
            <a:ln cap="flat" cmpd="sng" w="38100">
              <a:solidFill>
                <a:schemeClr val="accent2"/>
              </a:solidFill>
              <a:prstDash val="solid"/>
              <a:round/>
              <a:headEnd len="sm" w="sm" type="none"/>
              <a:tailEnd len="med" w="med" type="triangle"/>
            </a:ln>
          </p:spPr>
        </p:cxnSp>
        <p:sp>
          <p:nvSpPr>
            <p:cNvPr id="4027" name="Google Shape;4027;p412"/>
            <p:cNvSpPr txBox="1"/>
            <p:nvPr/>
          </p:nvSpPr>
          <p:spPr>
            <a:xfrm>
              <a:off x="9214767" y="6201561"/>
              <a:ext cx="315551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(Pseudo-random string)</a:t>
              </a:r>
              <a:endParaRPr/>
            </a:p>
          </p:txBody>
        </p:sp>
      </p:grpSp>
      <p:sp>
        <p:nvSpPr>
          <p:cNvPr id="4028" name="Google Shape;4028;p412"/>
          <p:cNvSpPr/>
          <p:nvPr/>
        </p:nvSpPr>
        <p:spPr>
          <a:xfrm>
            <a:off x="5575300" y="844746"/>
            <a:ext cx="5105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2" name="Shape 4032"/>
        <p:cNvGrpSpPr/>
        <p:nvPr/>
      </p:nvGrpSpPr>
      <p:grpSpPr>
        <a:xfrm>
          <a:off x="0" y="0"/>
          <a:ext cx="0" cy="0"/>
          <a:chOff x="0" y="0"/>
          <a:chExt cx="0" cy="0"/>
        </a:xfrm>
      </p:grpSpPr>
      <p:sp>
        <p:nvSpPr>
          <p:cNvPr id="4033" name="Google Shape;4033;p413"/>
          <p:cNvSpPr txBox="1"/>
          <p:nvPr>
            <p:ph type="title"/>
          </p:nvPr>
        </p:nvSpPr>
        <p:spPr>
          <a:xfrm>
            <a:off x="-10160" y="264264"/>
            <a:ext cx="16276320" cy="687244"/>
          </a:xfrm>
          <a:prstGeom prst="rect">
            <a:avLst/>
          </a:prstGeom>
          <a:noFill/>
          <a:ln>
            <a:noFill/>
          </a:ln>
        </p:spPr>
        <p:txBody>
          <a:bodyPr anchorCtr="0" anchor="ctr" bIns="45700" lIns="91425" spcFirstLastPara="1" rIns="91425" wrap="square" tIns="45700">
            <a:normAutofit/>
          </a:bodyPr>
          <a:lstStyle/>
          <a:p>
            <a:pPr indent="1193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Block Cipher</a:t>
            </a:r>
            <a:endParaRPr/>
          </a:p>
        </p:txBody>
      </p:sp>
      <p:grpSp>
        <p:nvGrpSpPr>
          <p:cNvPr id="4034" name="Google Shape;4034;p413"/>
          <p:cNvGrpSpPr/>
          <p:nvPr/>
        </p:nvGrpSpPr>
        <p:grpSpPr>
          <a:xfrm>
            <a:off x="2159062" y="1854201"/>
            <a:ext cx="11937876" cy="5435599"/>
            <a:chOff x="1371381" y="1752600"/>
            <a:chExt cx="11937876" cy="5435599"/>
          </a:xfrm>
        </p:grpSpPr>
        <p:sp>
          <p:nvSpPr>
            <p:cNvPr id="4035" name="Google Shape;4035;p413"/>
            <p:cNvSpPr/>
            <p:nvPr/>
          </p:nvSpPr>
          <p:spPr>
            <a:xfrm>
              <a:off x="1371381" y="1752600"/>
              <a:ext cx="6769320" cy="5435599"/>
            </a:xfrm>
            <a:prstGeom prst="roundRect">
              <a:avLst>
                <a:gd fmla="val 3036" name="adj"/>
              </a:avLst>
            </a:prstGeom>
            <a:solidFill>
              <a:srgbClr val="F3F3F3"/>
            </a:solidFill>
            <a:ln>
              <a:noFill/>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Converts a fixed-length block of plaintext data to a block of ciphertext data of the same length</a:t>
              </a:r>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Operates on preset blocks (64, 128, 192 bits, etc.)</a:t>
              </a:r>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Uses a combination of substitution and transposition</a:t>
              </a:r>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Is more expensive and computationally more exhaustive, although stronger than stream-based ciphers</a:t>
              </a:r>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Is mainly implemented in software</a:t>
              </a:r>
              <a:endParaRPr/>
            </a:p>
            <a:p>
              <a:pPr indent="-368300" lvl="0" marL="4572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Is used in ciphers like DES and AES</a:t>
              </a:r>
              <a:endParaRPr/>
            </a:p>
          </p:txBody>
        </p:sp>
        <p:grpSp>
          <p:nvGrpSpPr>
            <p:cNvPr id="4036" name="Google Shape;4036;p413"/>
            <p:cNvGrpSpPr/>
            <p:nvPr/>
          </p:nvGrpSpPr>
          <p:grpSpPr>
            <a:xfrm>
              <a:off x="9473347" y="2305813"/>
              <a:ext cx="3835910" cy="4329173"/>
              <a:chOff x="759669" y="2842692"/>
              <a:chExt cx="3835910" cy="4329173"/>
            </a:xfrm>
          </p:grpSpPr>
          <p:sp>
            <p:nvSpPr>
              <p:cNvPr id="4037" name="Google Shape;4037;p413"/>
              <p:cNvSpPr/>
              <p:nvPr/>
            </p:nvSpPr>
            <p:spPr>
              <a:xfrm>
                <a:off x="2358605" y="4580304"/>
                <a:ext cx="2175887" cy="814346"/>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Block cipher encryption</a:t>
                </a:r>
                <a:endParaRPr b="0" i="0" sz="2200" u="none" cap="none" strike="noStrike">
                  <a:solidFill>
                    <a:srgbClr val="3F3F3F"/>
                  </a:solidFill>
                  <a:latin typeface="Arial"/>
                  <a:ea typeface="Arial"/>
                  <a:cs typeface="Arial"/>
                  <a:sym typeface="Arial"/>
                </a:endParaRPr>
              </a:p>
            </p:txBody>
          </p:sp>
          <p:sp>
            <p:nvSpPr>
              <p:cNvPr id="4038" name="Google Shape;4038;p413"/>
              <p:cNvSpPr txBox="1"/>
              <p:nvPr/>
            </p:nvSpPr>
            <p:spPr>
              <a:xfrm>
                <a:off x="792230" y="5200802"/>
                <a:ext cx="65915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Key</a:t>
                </a:r>
                <a:endParaRPr/>
              </a:p>
            </p:txBody>
          </p:sp>
          <p:cxnSp>
            <p:nvCxnSpPr>
              <p:cNvPr id="4039" name="Google Shape;4039;p413"/>
              <p:cNvCxnSpPr/>
              <p:nvPr/>
            </p:nvCxnSpPr>
            <p:spPr>
              <a:xfrm>
                <a:off x="1453687" y="5039102"/>
                <a:ext cx="839996" cy="0"/>
              </a:xfrm>
              <a:prstGeom prst="straightConnector1">
                <a:avLst/>
              </a:prstGeom>
              <a:noFill/>
              <a:ln cap="flat" cmpd="sng" w="38100">
                <a:solidFill>
                  <a:schemeClr val="accent2"/>
                </a:solidFill>
                <a:prstDash val="solid"/>
                <a:round/>
                <a:headEnd len="sm" w="sm" type="none"/>
                <a:tailEnd len="med" w="med" type="triangle"/>
              </a:ln>
            </p:spPr>
          </p:cxnSp>
          <p:sp>
            <p:nvSpPr>
              <p:cNvPr id="4040" name="Google Shape;4040;p413"/>
              <p:cNvSpPr/>
              <p:nvPr/>
            </p:nvSpPr>
            <p:spPr>
              <a:xfrm>
                <a:off x="2328994" y="3328044"/>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41" name="Google Shape;4041;p413"/>
              <p:cNvSpPr/>
              <p:nvPr/>
            </p:nvSpPr>
            <p:spPr>
              <a:xfrm>
                <a:off x="2601640" y="3328045"/>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42" name="Google Shape;4042;p413"/>
              <p:cNvSpPr/>
              <p:nvPr/>
            </p:nvSpPr>
            <p:spPr>
              <a:xfrm>
                <a:off x="2874286" y="3328043"/>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43" name="Google Shape;4043;p413"/>
              <p:cNvSpPr/>
              <p:nvPr/>
            </p:nvSpPr>
            <p:spPr>
              <a:xfrm>
                <a:off x="3146932" y="3328044"/>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44" name="Google Shape;4044;p413"/>
              <p:cNvSpPr/>
              <p:nvPr/>
            </p:nvSpPr>
            <p:spPr>
              <a:xfrm>
                <a:off x="3429145" y="3328043"/>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45" name="Google Shape;4045;p413"/>
              <p:cNvSpPr/>
              <p:nvPr/>
            </p:nvSpPr>
            <p:spPr>
              <a:xfrm>
                <a:off x="3701791" y="3328044"/>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46" name="Google Shape;4046;p413"/>
              <p:cNvSpPr/>
              <p:nvPr/>
            </p:nvSpPr>
            <p:spPr>
              <a:xfrm>
                <a:off x="3974437" y="3328042"/>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47" name="Google Shape;4047;p413"/>
              <p:cNvSpPr/>
              <p:nvPr/>
            </p:nvSpPr>
            <p:spPr>
              <a:xfrm>
                <a:off x="4247083" y="3328043"/>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cxnSp>
            <p:nvCxnSpPr>
              <p:cNvPr id="4048" name="Google Shape;4048;p413"/>
              <p:cNvCxnSpPr/>
              <p:nvPr/>
            </p:nvCxnSpPr>
            <p:spPr>
              <a:xfrm>
                <a:off x="3470515" y="3650779"/>
                <a:ext cx="0" cy="802921"/>
              </a:xfrm>
              <a:prstGeom prst="straightConnector1">
                <a:avLst/>
              </a:prstGeom>
              <a:noFill/>
              <a:ln cap="flat" cmpd="sng" w="38100">
                <a:solidFill>
                  <a:schemeClr val="accent2"/>
                </a:solidFill>
                <a:prstDash val="solid"/>
                <a:round/>
                <a:headEnd len="sm" w="sm" type="none"/>
                <a:tailEnd len="med" w="med" type="triangle"/>
              </a:ln>
            </p:spPr>
          </p:cxnSp>
          <p:cxnSp>
            <p:nvCxnSpPr>
              <p:cNvPr id="4049" name="Google Shape;4049;p413"/>
              <p:cNvCxnSpPr/>
              <p:nvPr/>
            </p:nvCxnSpPr>
            <p:spPr>
              <a:xfrm>
                <a:off x="3482124" y="5431634"/>
                <a:ext cx="0" cy="825459"/>
              </a:xfrm>
              <a:prstGeom prst="straightConnector1">
                <a:avLst/>
              </a:prstGeom>
              <a:noFill/>
              <a:ln cap="flat" cmpd="sng" w="38100">
                <a:solidFill>
                  <a:schemeClr val="accent2"/>
                </a:solidFill>
                <a:prstDash val="solid"/>
                <a:round/>
                <a:headEnd len="sm" w="sm" type="none"/>
                <a:tailEnd len="med" w="med" type="triangle"/>
              </a:ln>
            </p:spPr>
          </p:cxnSp>
          <p:sp>
            <p:nvSpPr>
              <p:cNvPr id="4050" name="Google Shape;4050;p413"/>
              <p:cNvSpPr txBox="1"/>
              <p:nvPr/>
            </p:nvSpPr>
            <p:spPr>
              <a:xfrm>
                <a:off x="2560065" y="6740978"/>
                <a:ext cx="1851711"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Ciphertext</a:t>
                </a:r>
                <a:endParaRPr/>
              </a:p>
            </p:txBody>
          </p:sp>
          <p:grpSp>
            <p:nvGrpSpPr>
              <p:cNvPr id="4051" name="Google Shape;4051;p413"/>
              <p:cNvGrpSpPr/>
              <p:nvPr/>
            </p:nvGrpSpPr>
            <p:grpSpPr>
              <a:xfrm>
                <a:off x="2404844" y="6384893"/>
                <a:ext cx="2190735" cy="307994"/>
                <a:chOff x="4236696" y="7018358"/>
                <a:chExt cx="2190735" cy="307994"/>
              </a:xfrm>
            </p:grpSpPr>
            <p:sp>
              <p:nvSpPr>
                <p:cNvPr id="4052" name="Google Shape;4052;p413"/>
                <p:cNvSpPr/>
                <p:nvPr/>
              </p:nvSpPr>
              <p:spPr>
                <a:xfrm>
                  <a:off x="4236696" y="7018360"/>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53" name="Google Shape;4053;p413"/>
                <p:cNvSpPr/>
                <p:nvPr/>
              </p:nvSpPr>
              <p:spPr>
                <a:xfrm>
                  <a:off x="4509342" y="7018362"/>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54" name="Google Shape;4054;p413"/>
                <p:cNvSpPr/>
                <p:nvPr/>
              </p:nvSpPr>
              <p:spPr>
                <a:xfrm>
                  <a:off x="4781988" y="7018359"/>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55" name="Google Shape;4055;p413"/>
                <p:cNvSpPr/>
                <p:nvPr/>
              </p:nvSpPr>
              <p:spPr>
                <a:xfrm>
                  <a:off x="5054634" y="7018360"/>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56" name="Google Shape;4056;p413"/>
                <p:cNvSpPr/>
                <p:nvPr/>
              </p:nvSpPr>
              <p:spPr>
                <a:xfrm>
                  <a:off x="5336847" y="7018359"/>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57" name="Google Shape;4057;p413"/>
                <p:cNvSpPr/>
                <p:nvPr/>
              </p:nvSpPr>
              <p:spPr>
                <a:xfrm>
                  <a:off x="5609493" y="7018360"/>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58" name="Google Shape;4058;p413"/>
                <p:cNvSpPr/>
                <p:nvPr/>
              </p:nvSpPr>
              <p:spPr>
                <a:xfrm>
                  <a:off x="5882139" y="7018358"/>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4059" name="Google Shape;4059;p413"/>
                <p:cNvSpPr/>
                <p:nvPr/>
              </p:nvSpPr>
              <p:spPr>
                <a:xfrm>
                  <a:off x="6154785" y="7018359"/>
                  <a:ext cx="272646" cy="307990"/>
                </a:xfrm>
                <a:prstGeom prst="rect">
                  <a:avLst/>
                </a:prstGeom>
                <a:solidFill>
                  <a:srgbClr val="F4B08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grpSp>
          <p:pic>
            <p:nvPicPr>
              <p:cNvPr descr="Key with solid fill" id="4060" name="Google Shape;4060;p413"/>
              <p:cNvPicPr preferRelativeResize="0"/>
              <p:nvPr/>
            </p:nvPicPr>
            <p:blipFill rotWithShape="1">
              <a:blip r:embed="rId3">
                <a:alphaModFix/>
              </a:blip>
              <a:srcRect b="0" l="0" r="0" t="0"/>
              <a:stretch/>
            </p:blipFill>
            <p:spPr>
              <a:xfrm>
                <a:off x="759669" y="4711406"/>
                <a:ext cx="663854" cy="663854"/>
              </a:xfrm>
              <a:prstGeom prst="rect">
                <a:avLst/>
              </a:prstGeom>
              <a:noFill/>
              <a:ln>
                <a:noFill/>
              </a:ln>
            </p:spPr>
          </p:pic>
          <p:sp>
            <p:nvSpPr>
              <p:cNvPr id="4061" name="Google Shape;4061;p413"/>
              <p:cNvSpPr txBox="1"/>
              <p:nvPr/>
            </p:nvSpPr>
            <p:spPr>
              <a:xfrm>
                <a:off x="2839142" y="2842692"/>
                <a:ext cx="132802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Plaintext</a:t>
                </a:r>
                <a:endParaRPr/>
              </a:p>
            </p:txBody>
          </p:sp>
        </p:grpSp>
      </p:grpSp>
      <p:sp>
        <p:nvSpPr>
          <p:cNvPr id="4062" name="Google Shape;4062;p413"/>
          <p:cNvSpPr/>
          <p:nvPr/>
        </p:nvSpPr>
        <p:spPr>
          <a:xfrm>
            <a:off x="6743701" y="850710"/>
            <a:ext cx="27861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6" name="Shape 4066"/>
        <p:cNvGrpSpPr/>
        <p:nvPr/>
      </p:nvGrpSpPr>
      <p:grpSpPr>
        <a:xfrm>
          <a:off x="0" y="0"/>
          <a:ext cx="0" cy="0"/>
          <a:chOff x="0" y="0"/>
          <a:chExt cx="0" cy="0"/>
        </a:xfrm>
      </p:grpSpPr>
      <p:sp>
        <p:nvSpPr>
          <p:cNvPr id="4067" name="Google Shape;4067;p414"/>
          <p:cNvSpPr txBox="1"/>
          <p:nvPr>
            <p:ph type="title"/>
          </p:nvPr>
        </p:nvSpPr>
        <p:spPr>
          <a:xfrm>
            <a:off x="-10160" y="264264"/>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Stream Cipher</a:t>
            </a:r>
            <a:endParaRPr/>
          </a:p>
        </p:txBody>
      </p:sp>
      <p:grpSp>
        <p:nvGrpSpPr>
          <p:cNvPr id="4068" name="Google Shape;4068;p414"/>
          <p:cNvGrpSpPr/>
          <p:nvPr/>
        </p:nvGrpSpPr>
        <p:grpSpPr>
          <a:xfrm>
            <a:off x="1482620" y="1619009"/>
            <a:ext cx="13290760" cy="6196931"/>
            <a:chOff x="1360422" y="1456340"/>
            <a:chExt cx="13290760" cy="6196931"/>
          </a:xfrm>
        </p:grpSpPr>
        <p:sp>
          <p:nvSpPr>
            <p:cNvPr id="4069" name="Google Shape;4069;p414"/>
            <p:cNvSpPr/>
            <p:nvPr/>
          </p:nvSpPr>
          <p:spPr>
            <a:xfrm>
              <a:off x="1360422" y="1456340"/>
              <a:ext cx="13290760" cy="2838323"/>
            </a:xfrm>
            <a:prstGeom prst="roundRect">
              <a:avLst>
                <a:gd fmla="val 4130" name="adj"/>
              </a:avLst>
            </a:prstGeom>
            <a:noFill/>
            <a:ln>
              <a:noFill/>
            </a:ln>
          </p:spPr>
          <p:txBody>
            <a:bodyPr anchorCtr="0" anchor="ctr" bIns="91425" lIns="91425" spcFirstLastPara="1" rIns="91425" wrap="square" tIns="91425">
              <a:noAutofit/>
            </a:bodyPr>
            <a:lstStyle/>
            <a:p>
              <a:pPr indent="-342900" lvl="2" marL="342900" marR="233045" rtl="0" algn="l">
                <a:lnSpc>
                  <a:spcPct val="100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stream of ciphertext data is generated by combining the keystream (sequence of bits) with plaintext data bit by bit using XOR operations.</a:t>
              </a:r>
              <a:endParaRPr/>
            </a:p>
            <a:p>
              <a:pPr indent="-342900" lvl="2" marL="342900" marR="233045" rtl="0" algn="l">
                <a:lnSpc>
                  <a:spcPct val="100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keystream must have a non-repeating pattern of bits to ensure security.</a:t>
              </a:r>
              <a:endParaRPr/>
            </a:p>
            <a:p>
              <a:pPr indent="-342900" lvl="2" marL="342900" marR="233045" rtl="0" algn="l">
                <a:lnSpc>
                  <a:spcPct val="100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Stream ciphers are mainly implemented in hardware.</a:t>
              </a:r>
              <a:endParaRPr/>
            </a:p>
            <a:p>
              <a:pPr indent="-342900" lvl="2" marL="342900" marR="233045" rtl="0" algn="l">
                <a:lnSpc>
                  <a:spcPct val="100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They are most commonly used in voice or video communications.</a:t>
              </a:r>
              <a:endParaRPr/>
            </a:p>
          </p:txBody>
        </p:sp>
        <p:grpSp>
          <p:nvGrpSpPr>
            <p:cNvPr id="4070" name="Google Shape;4070;p414"/>
            <p:cNvGrpSpPr/>
            <p:nvPr/>
          </p:nvGrpSpPr>
          <p:grpSpPr>
            <a:xfrm>
              <a:off x="2700478" y="4806976"/>
              <a:ext cx="10536911" cy="2846295"/>
              <a:chOff x="2225641" y="4533900"/>
              <a:chExt cx="10536911" cy="2846295"/>
            </a:xfrm>
          </p:grpSpPr>
          <p:cxnSp>
            <p:nvCxnSpPr>
              <p:cNvPr id="4071" name="Google Shape;4071;p414"/>
              <p:cNvCxnSpPr/>
              <p:nvPr/>
            </p:nvCxnSpPr>
            <p:spPr>
              <a:xfrm>
                <a:off x="7364805" y="4915179"/>
                <a:ext cx="0" cy="707773"/>
              </a:xfrm>
              <a:prstGeom prst="straightConnector1">
                <a:avLst/>
              </a:prstGeom>
              <a:noFill/>
              <a:ln cap="flat" cmpd="sng" w="38100">
                <a:solidFill>
                  <a:srgbClr val="ED7D31"/>
                </a:solidFill>
                <a:prstDash val="solid"/>
                <a:round/>
                <a:headEnd len="sm" w="sm" type="none"/>
                <a:tailEnd len="med" w="med" type="triangle"/>
              </a:ln>
            </p:spPr>
          </p:cxnSp>
          <p:grpSp>
            <p:nvGrpSpPr>
              <p:cNvPr id="4072" name="Google Shape;4072;p414"/>
              <p:cNvGrpSpPr/>
              <p:nvPr/>
            </p:nvGrpSpPr>
            <p:grpSpPr>
              <a:xfrm>
                <a:off x="2225641" y="4533900"/>
                <a:ext cx="10536911" cy="2846295"/>
                <a:chOff x="2225641" y="4533900"/>
                <a:chExt cx="10536911" cy="2846295"/>
              </a:xfrm>
            </p:grpSpPr>
            <p:sp>
              <p:nvSpPr>
                <p:cNvPr id="4073" name="Google Shape;4073;p414"/>
                <p:cNvSpPr txBox="1"/>
                <p:nvPr/>
              </p:nvSpPr>
              <p:spPr>
                <a:xfrm>
                  <a:off x="3498289" y="5687735"/>
                  <a:ext cx="133402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Plaintext</a:t>
                  </a:r>
                  <a:endParaRPr/>
                </a:p>
              </p:txBody>
            </p:sp>
            <p:cxnSp>
              <p:nvCxnSpPr>
                <p:cNvPr id="4074" name="Google Shape;4074;p414"/>
                <p:cNvCxnSpPr>
                  <a:stCxn id="4075" idx="1"/>
                </p:cNvCxnSpPr>
                <p:nvPr/>
              </p:nvCxnSpPr>
              <p:spPr>
                <a:xfrm flipH="1" rot="10800000">
                  <a:off x="2225641" y="6485642"/>
                  <a:ext cx="4320600" cy="16500"/>
                </a:xfrm>
                <a:prstGeom prst="straightConnector1">
                  <a:avLst/>
                </a:prstGeom>
                <a:noFill/>
                <a:ln cap="flat" cmpd="sng" w="38100">
                  <a:solidFill>
                    <a:srgbClr val="ED7D31"/>
                  </a:solidFill>
                  <a:prstDash val="solid"/>
                  <a:round/>
                  <a:headEnd len="sm" w="sm" type="none"/>
                  <a:tailEnd len="med" w="med" type="triangle"/>
                </a:ln>
              </p:spPr>
            </p:cxnSp>
            <p:sp>
              <p:nvSpPr>
                <p:cNvPr id="4075" name="Google Shape;4075;p414"/>
                <p:cNvSpPr/>
                <p:nvPr/>
              </p:nvSpPr>
              <p:spPr>
                <a:xfrm>
                  <a:off x="2225641" y="6186748"/>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1</a:t>
                  </a:r>
                  <a:endParaRPr/>
                </a:p>
              </p:txBody>
            </p:sp>
            <p:sp>
              <p:nvSpPr>
                <p:cNvPr id="4076" name="Google Shape;4076;p414"/>
                <p:cNvSpPr/>
                <p:nvPr/>
              </p:nvSpPr>
              <p:spPr>
                <a:xfrm>
                  <a:off x="3285282" y="6186748"/>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0</a:t>
                  </a:r>
                  <a:endParaRPr/>
                </a:p>
              </p:txBody>
            </p:sp>
            <p:cxnSp>
              <p:nvCxnSpPr>
                <p:cNvPr id="4077" name="Google Shape;4077;p414"/>
                <p:cNvCxnSpPr/>
                <p:nvPr/>
              </p:nvCxnSpPr>
              <p:spPr>
                <a:xfrm rot="10800000">
                  <a:off x="7364805" y="4864592"/>
                  <a:ext cx="3433050" cy="15233"/>
                </a:xfrm>
                <a:prstGeom prst="straightConnector1">
                  <a:avLst/>
                </a:prstGeom>
                <a:noFill/>
                <a:ln cap="flat" cmpd="sng" w="38100">
                  <a:solidFill>
                    <a:srgbClr val="ED7D31"/>
                  </a:solidFill>
                  <a:prstDash val="solid"/>
                  <a:round/>
                  <a:headEnd len="sm" w="sm" type="none"/>
                  <a:tailEnd len="sm" w="sm" type="none"/>
                </a:ln>
              </p:spPr>
            </p:cxnSp>
            <p:cxnSp>
              <p:nvCxnSpPr>
                <p:cNvPr id="4078" name="Google Shape;4078;p414"/>
                <p:cNvCxnSpPr/>
                <p:nvPr/>
              </p:nvCxnSpPr>
              <p:spPr>
                <a:xfrm rot="10800000">
                  <a:off x="8227081" y="6502142"/>
                  <a:ext cx="4347909" cy="0"/>
                </a:xfrm>
                <a:prstGeom prst="straightConnector1">
                  <a:avLst/>
                </a:prstGeom>
                <a:noFill/>
                <a:ln cap="flat" cmpd="sng" w="38100">
                  <a:solidFill>
                    <a:srgbClr val="ED7D31"/>
                  </a:solidFill>
                  <a:prstDash val="solid"/>
                  <a:round/>
                  <a:headEnd len="sm" w="sm" type="none"/>
                  <a:tailEnd len="med" w="med" type="triangle"/>
                </a:ln>
              </p:spPr>
            </p:cxnSp>
            <p:sp>
              <p:nvSpPr>
                <p:cNvPr id="4079" name="Google Shape;4079;p414"/>
                <p:cNvSpPr txBox="1"/>
                <p:nvPr/>
              </p:nvSpPr>
              <p:spPr>
                <a:xfrm>
                  <a:off x="10234502" y="6949308"/>
                  <a:ext cx="1560042"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Ciphertext</a:t>
                  </a:r>
                  <a:endParaRPr/>
                </a:p>
              </p:txBody>
            </p:sp>
            <p:sp>
              <p:nvSpPr>
                <p:cNvPr id="4080" name="Google Shape;4080;p414"/>
                <p:cNvSpPr txBox="1"/>
                <p:nvPr/>
              </p:nvSpPr>
              <p:spPr>
                <a:xfrm>
                  <a:off x="11175258" y="4688587"/>
                  <a:ext cx="158729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Keystream</a:t>
                  </a:r>
                  <a:endParaRPr/>
                </a:p>
              </p:txBody>
            </p:sp>
            <p:sp>
              <p:nvSpPr>
                <p:cNvPr id="4081" name="Google Shape;4081;p414"/>
                <p:cNvSpPr/>
                <p:nvPr/>
              </p:nvSpPr>
              <p:spPr>
                <a:xfrm>
                  <a:off x="4344923" y="6186748"/>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1</a:t>
                  </a:r>
                  <a:endParaRPr/>
                </a:p>
              </p:txBody>
            </p:sp>
            <p:sp>
              <p:nvSpPr>
                <p:cNvPr id="4082" name="Google Shape;4082;p414"/>
                <p:cNvSpPr/>
                <p:nvPr/>
              </p:nvSpPr>
              <p:spPr>
                <a:xfrm>
                  <a:off x="5404564" y="6186748"/>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1</a:t>
                  </a:r>
                  <a:endParaRPr/>
                </a:p>
              </p:txBody>
            </p:sp>
            <p:sp>
              <p:nvSpPr>
                <p:cNvPr id="4083" name="Google Shape;4083;p414"/>
                <p:cNvSpPr/>
                <p:nvPr/>
              </p:nvSpPr>
              <p:spPr>
                <a:xfrm>
                  <a:off x="7145330" y="4533900"/>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1</a:t>
                  </a:r>
                  <a:endParaRPr/>
                </a:p>
              </p:txBody>
            </p:sp>
            <p:sp>
              <p:nvSpPr>
                <p:cNvPr id="4084" name="Google Shape;4084;p414"/>
                <p:cNvSpPr/>
                <p:nvPr/>
              </p:nvSpPr>
              <p:spPr>
                <a:xfrm>
                  <a:off x="8204971" y="4533900"/>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0</a:t>
                  </a:r>
                  <a:endParaRPr/>
                </a:p>
              </p:txBody>
            </p:sp>
            <p:sp>
              <p:nvSpPr>
                <p:cNvPr id="4085" name="Google Shape;4085;p414"/>
                <p:cNvSpPr/>
                <p:nvPr/>
              </p:nvSpPr>
              <p:spPr>
                <a:xfrm>
                  <a:off x="9264612" y="4533900"/>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1</a:t>
                  </a:r>
                  <a:endParaRPr/>
                </a:p>
              </p:txBody>
            </p:sp>
            <p:sp>
              <p:nvSpPr>
                <p:cNvPr id="4086" name="Google Shape;4086;p414"/>
                <p:cNvSpPr/>
                <p:nvPr/>
              </p:nvSpPr>
              <p:spPr>
                <a:xfrm>
                  <a:off x="10324253" y="4533900"/>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1</a:t>
                  </a:r>
                  <a:endParaRPr/>
                </a:p>
              </p:txBody>
            </p:sp>
            <p:sp>
              <p:nvSpPr>
                <p:cNvPr id="4087" name="Google Shape;4087;p414"/>
                <p:cNvSpPr/>
                <p:nvPr/>
              </p:nvSpPr>
              <p:spPr>
                <a:xfrm>
                  <a:off x="8832714" y="6162429"/>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0</a:t>
                  </a:r>
                  <a:endParaRPr/>
                </a:p>
              </p:txBody>
            </p:sp>
            <p:sp>
              <p:nvSpPr>
                <p:cNvPr id="4088" name="Google Shape;4088;p414"/>
                <p:cNvSpPr/>
                <p:nvPr/>
              </p:nvSpPr>
              <p:spPr>
                <a:xfrm>
                  <a:off x="9892355" y="6162429"/>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0</a:t>
                  </a:r>
                  <a:endParaRPr/>
                </a:p>
              </p:txBody>
            </p:sp>
            <p:sp>
              <p:nvSpPr>
                <p:cNvPr id="4089" name="Google Shape;4089;p414"/>
                <p:cNvSpPr/>
                <p:nvPr/>
              </p:nvSpPr>
              <p:spPr>
                <a:xfrm>
                  <a:off x="10951996" y="6162429"/>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0</a:t>
                  </a:r>
                  <a:endParaRPr/>
                </a:p>
              </p:txBody>
            </p:sp>
            <p:sp>
              <p:nvSpPr>
                <p:cNvPr id="4090" name="Google Shape;4090;p414"/>
                <p:cNvSpPr/>
                <p:nvPr/>
              </p:nvSpPr>
              <p:spPr>
                <a:xfrm>
                  <a:off x="12011637" y="6162429"/>
                  <a:ext cx="563353" cy="630787"/>
                </a:xfrm>
                <a:prstGeom prst="rect">
                  <a:avLst/>
                </a:prstGeom>
                <a:solidFill>
                  <a:srgbClr val="E4B36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Open Sans"/>
                      <a:ea typeface="Open Sans"/>
                      <a:cs typeface="Open Sans"/>
                      <a:sym typeface="Open Sans"/>
                    </a:rPr>
                    <a:t>0</a:t>
                  </a:r>
                  <a:endParaRPr/>
                </a:p>
              </p:txBody>
            </p:sp>
            <p:grpSp>
              <p:nvGrpSpPr>
                <p:cNvPr id="4091" name="Google Shape;4091;p414"/>
                <p:cNvGrpSpPr/>
                <p:nvPr/>
              </p:nvGrpSpPr>
              <p:grpSpPr>
                <a:xfrm>
                  <a:off x="6604980" y="5720463"/>
                  <a:ext cx="1563356" cy="1563356"/>
                  <a:chOff x="6604980" y="5720463"/>
                  <a:chExt cx="1563356" cy="1563356"/>
                </a:xfrm>
              </p:grpSpPr>
              <p:sp>
                <p:nvSpPr>
                  <p:cNvPr id="4092" name="Google Shape;4092;p414"/>
                  <p:cNvSpPr/>
                  <p:nvPr/>
                </p:nvSpPr>
                <p:spPr>
                  <a:xfrm>
                    <a:off x="6604980" y="5720463"/>
                    <a:ext cx="1563356" cy="1563356"/>
                  </a:xfrm>
                  <a:prstGeom prst="ellipse">
                    <a:avLst/>
                  </a:prstGeom>
                  <a:noFill/>
                  <a:ln cap="flat" cmpd="sng" w="38100">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93" name="Google Shape;4093;p414"/>
                  <p:cNvCxnSpPr>
                    <a:stCxn id="4092" idx="0"/>
                    <a:endCxn id="4092" idx="4"/>
                  </p:cNvCxnSpPr>
                  <p:nvPr/>
                </p:nvCxnSpPr>
                <p:spPr>
                  <a:xfrm>
                    <a:off x="7386658" y="5720463"/>
                    <a:ext cx="0" cy="1563300"/>
                  </a:xfrm>
                  <a:prstGeom prst="straightConnector1">
                    <a:avLst/>
                  </a:prstGeom>
                  <a:noFill/>
                  <a:ln cap="flat" cmpd="sng" w="38100">
                    <a:solidFill>
                      <a:srgbClr val="ED7D31"/>
                    </a:solidFill>
                    <a:prstDash val="solid"/>
                    <a:round/>
                    <a:headEnd len="sm" w="sm" type="none"/>
                    <a:tailEnd len="sm" w="sm" type="none"/>
                  </a:ln>
                </p:spPr>
              </p:cxnSp>
              <p:cxnSp>
                <p:nvCxnSpPr>
                  <p:cNvPr id="4094" name="Google Shape;4094;p414"/>
                  <p:cNvCxnSpPr/>
                  <p:nvPr/>
                </p:nvCxnSpPr>
                <p:spPr>
                  <a:xfrm flipH="1">
                    <a:off x="6604981" y="6478828"/>
                    <a:ext cx="1563355" cy="22356"/>
                  </a:xfrm>
                  <a:prstGeom prst="straightConnector1">
                    <a:avLst/>
                  </a:prstGeom>
                  <a:noFill/>
                  <a:ln cap="flat" cmpd="sng" w="38100">
                    <a:solidFill>
                      <a:srgbClr val="ED7D31"/>
                    </a:solidFill>
                    <a:prstDash val="solid"/>
                    <a:round/>
                    <a:headEnd len="sm" w="sm" type="none"/>
                    <a:tailEnd len="sm" w="sm" type="none"/>
                  </a:ln>
                </p:spPr>
              </p:cxnSp>
            </p:grpSp>
          </p:grpSp>
        </p:grpSp>
      </p:grpSp>
      <p:sp>
        <p:nvSpPr>
          <p:cNvPr id="4095" name="Google Shape;4095;p414"/>
          <p:cNvSpPr/>
          <p:nvPr/>
        </p:nvSpPr>
        <p:spPr>
          <a:xfrm>
            <a:off x="6540500" y="850710"/>
            <a:ext cx="31770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9" name="Shape 4099"/>
        <p:cNvGrpSpPr/>
        <p:nvPr/>
      </p:nvGrpSpPr>
      <p:grpSpPr>
        <a:xfrm>
          <a:off x="0" y="0"/>
          <a:ext cx="0" cy="0"/>
          <a:chOff x="0" y="0"/>
          <a:chExt cx="0" cy="0"/>
        </a:xfrm>
      </p:grpSpPr>
      <p:sp>
        <p:nvSpPr>
          <p:cNvPr id="4100" name="Google Shape;4100;p415"/>
          <p:cNvSpPr txBox="1"/>
          <p:nvPr>
            <p:ph type="title"/>
          </p:nvPr>
        </p:nvSpPr>
        <p:spPr>
          <a:xfrm>
            <a:off x="-10160" y="284142"/>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Stream Cipher </a:t>
            </a:r>
            <a:r>
              <a:rPr lang="en-US">
                <a:solidFill>
                  <a:srgbClr val="3F3F3F"/>
                </a:solidFill>
              </a:rPr>
              <a:t>v</a:t>
            </a:r>
            <a:r>
              <a:rPr lang="en-US">
                <a:solidFill>
                  <a:srgbClr val="3F3F3F"/>
                </a:solidFill>
                <a:latin typeface="Open Sans"/>
                <a:ea typeface="Open Sans"/>
                <a:cs typeface="Open Sans"/>
                <a:sym typeface="Open Sans"/>
              </a:rPr>
              <a:t>s. Block Cipher</a:t>
            </a:r>
            <a:endParaRPr/>
          </a:p>
        </p:txBody>
      </p:sp>
      <p:grpSp>
        <p:nvGrpSpPr>
          <p:cNvPr id="4101" name="Google Shape;4101;p415"/>
          <p:cNvGrpSpPr/>
          <p:nvPr/>
        </p:nvGrpSpPr>
        <p:grpSpPr>
          <a:xfrm>
            <a:off x="1229945" y="2207146"/>
            <a:ext cx="13796111" cy="6005608"/>
            <a:chOff x="1146870" y="1569196"/>
            <a:chExt cx="13796111" cy="6005608"/>
          </a:xfrm>
        </p:grpSpPr>
        <p:grpSp>
          <p:nvGrpSpPr>
            <p:cNvPr id="4102" name="Google Shape;4102;p415"/>
            <p:cNvGrpSpPr/>
            <p:nvPr/>
          </p:nvGrpSpPr>
          <p:grpSpPr>
            <a:xfrm>
              <a:off x="1146870" y="1569196"/>
              <a:ext cx="6381199" cy="6005608"/>
              <a:chOff x="1406062" y="1817637"/>
              <a:chExt cx="6381199" cy="6005608"/>
            </a:xfrm>
          </p:grpSpPr>
          <p:sp>
            <p:nvSpPr>
              <p:cNvPr id="4103" name="Google Shape;4103;p415"/>
              <p:cNvSpPr/>
              <p:nvPr/>
            </p:nvSpPr>
            <p:spPr>
              <a:xfrm>
                <a:off x="1572211" y="1817637"/>
                <a:ext cx="6096653" cy="6005608"/>
              </a:xfrm>
              <a:prstGeom prst="roundRect">
                <a:avLst>
                  <a:gd fmla="val 2272" name="adj"/>
                </a:avLst>
              </a:prstGeom>
              <a:solidFill>
                <a:srgbClr val="F2F2F2"/>
              </a:solidFill>
              <a:ln cap="flat" cmpd="sng" w="19050">
                <a:solidFill>
                  <a:srgbClr val="D0CE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203200" lvl="0" marL="342900" marR="0" rtl="0" algn="l">
                  <a:lnSpc>
                    <a:spcPct val="114000"/>
                  </a:lnSpc>
                  <a:spcBef>
                    <a:spcPts val="12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Faster than block cipher</a:t>
                </a:r>
                <a:endParaRPr/>
              </a:p>
              <a:p>
                <a:pPr indent="-342900" lvl="0" marL="342900" marR="328929"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Processes the input element continuously producing output, one element at a time</a:t>
                </a:r>
                <a:endParaRPr/>
              </a:p>
              <a:p>
                <a:pPr indent="-342900" lvl="0" marL="342900" marR="0"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Requires less code</a:t>
                </a:r>
                <a:endParaRPr/>
              </a:p>
              <a:p>
                <a:pPr indent="-342900" lvl="0" marL="342900" marR="375920"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With steam cipher, keys can be used only once</a:t>
                </a:r>
                <a:endParaRPr b="0" i="0" sz="2200" u="none" cap="none" strike="noStrike">
                  <a:solidFill>
                    <a:srgbClr val="3F3F3F"/>
                  </a:solidFill>
                  <a:latin typeface="Open Sans"/>
                  <a:ea typeface="Open Sans"/>
                  <a:cs typeface="Open Sans"/>
                  <a:sym typeface="Open Sans"/>
                </a:endParaRPr>
              </a:p>
              <a:p>
                <a:pPr indent="-342900" lvl="0" marL="342900" marR="375920"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Application: SSL (Secure connection on the Web)</a:t>
                </a:r>
                <a:endParaRPr/>
              </a:p>
              <a:p>
                <a:pPr indent="-342900" lvl="0" marL="342900" marR="375920"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Easier to implement in hardware</a:t>
                </a:r>
                <a:endParaRPr/>
              </a:p>
            </p:txBody>
          </p:sp>
          <p:grpSp>
            <p:nvGrpSpPr>
              <p:cNvPr id="4104" name="Google Shape;4104;p415"/>
              <p:cNvGrpSpPr/>
              <p:nvPr/>
            </p:nvGrpSpPr>
            <p:grpSpPr>
              <a:xfrm>
                <a:off x="1406062" y="2006254"/>
                <a:ext cx="6381199" cy="794632"/>
                <a:chOff x="1210278" y="2394668"/>
                <a:chExt cx="4243411" cy="1050091"/>
              </a:xfrm>
            </p:grpSpPr>
            <p:sp>
              <p:nvSpPr>
                <p:cNvPr id="4105" name="Google Shape;4105;p415"/>
                <p:cNvSpPr/>
                <p:nvPr/>
              </p:nvSpPr>
              <p:spPr>
                <a:xfrm>
                  <a:off x="1210280" y="2514820"/>
                  <a:ext cx="4241800" cy="929939"/>
                </a:xfrm>
                <a:prstGeom prst="rect">
                  <a:avLst/>
                </a:prstGeom>
                <a:solidFill>
                  <a:srgbClr val="D1927E"/>
                </a:solidFill>
                <a:ln>
                  <a:noFill/>
                </a:ln>
              </p:spPr>
              <p:txBody>
                <a:bodyPr anchorCtr="0" anchor="ctr"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Stream cipher</a:t>
                  </a:r>
                  <a:endParaRPr b="0" i="0" sz="2400" u="none" cap="none" strike="noStrike">
                    <a:solidFill>
                      <a:schemeClr val="lt1"/>
                    </a:solidFill>
                    <a:latin typeface="Open Sans SemiBold"/>
                    <a:ea typeface="Open Sans SemiBold"/>
                    <a:cs typeface="Open Sans SemiBold"/>
                    <a:sym typeface="Open Sans SemiBold"/>
                  </a:endParaRPr>
                </a:p>
              </p:txBody>
            </p:sp>
            <p:sp>
              <p:nvSpPr>
                <p:cNvPr id="4106" name="Google Shape;4106;p415"/>
                <p:cNvSpPr/>
                <p:nvPr/>
              </p:nvSpPr>
              <p:spPr>
                <a:xfrm flipH="1">
                  <a:off x="1210278" y="2394668"/>
                  <a:ext cx="89577" cy="123540"/>
                </a:xfrm>
                <a:prstGeom prst="rtTriangle">
                  <a:avLst/>
                </a:prstGeom>
                <a:solidFill>
                  <a:srgbClr val="D192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107" name="Google Shape;4107;p415"/>
                <p:cNvSpPr/>
                <p:nvPr/>
              </p:nvSpPr>
              <p:spPr>
                <a:xfrm>
                  <a:off x="5364112" y="2394668"/>
                  <a:ext cx="89577" cy="123540"/>
                </a:xfrm>
                <a:prstGeom prst="rtTriangle">
                  <a:avLst/>
                </a:prstGeom>
                <a:solidFill>
                  <a:srgbClr val="D192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grpSp>
        <p:grpSp>
          <p:nvGrpSpPr>
            <p:cNvPr id="4108" name="Google Shape;4108;p415"/>
            <p:cNvGrpSpPr/>
            <p:nvPr/>
          </p:nvGrpSpPr>
          <p:grpSpPr>
            <a:xfrm>
              <a:off x="8561782" y="1569196"/>
              <a:ext cx="6381199" cy="6005608"/>
              <a:chOff x="1406062" y="1817637"/>
              <a:chExt cx="6381199" cy="6005608"/>
            </a:xfrm>
          </p:grpSpPr>
          <p:sp>
            <p:nvSpPr>
              <p:cNvPr id="4109" name="Google Shape;4109;p415"/>
              <p:cNvSpPr/>
              <p:nvPr/>
            </p:nvSpPr>
            <p:spPr>
              <a:xfrm>
                <a:off x="1572211" y="1817637"/>
                <a:ext cx="6096653" cy="6005608"/>
              </a:xfrm>
              <a:prstGeom prst="roundRect">
                <a:avLst>
                  <a:gd fmla="val 2272" name="adj"/>
                </a:avLst>
              </a:prstGeom>
              <a:solidFill>
                <a:srgbClr val="F2F2F2"/>
              </a:solidFill>
              <a:ln cap="flat" cmpd="sng" w="19050">
                <a:solidFill>
                  <a:srgbClr val="D0CE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203200" lvl="0" marL="342900" marR="405128" rtl="0" algn="l">
                  <a:lnSpc>
                    <a:spcPct val="114000"/>
                  </a:lnSpc>
                  <a:spcBef>
                    <a:spcPts val="6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405128" rtl="0" algn="l">
                  <a:lnSpc>
                    <a:spcPct val="114000"/>
                  </a:lnSpc>
                  <a:spcBef>
                    <a:spcPts val="6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Operates on a larger block of data </a:t>
                </a:r>
                <a:endParaRPr/>
              </a:p>
              <a:p>
                <a:pPr indent="-342900" lvl="0" marL="342900" marR="405128" rtl="0" algn="l">
                  <a:lnSpc>
                    <a:spcPct val="114000"/>
                  </a:lnSpc>
                  <a:spcBef>
                    <a:spcPts val="6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Slower than stream cipher</a:t>
                </a:r>
                <a:endParaRPr/>
              </a:p>
              <a:p>
                <a:pPr indent="-342900" lvl="0" marL="342900" marR="5080"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Processes one block at a time, producing output for each input block</a:t>
                </a:r>
                <a:endParaRPr/>
              </a:p>
              <a:p>
                <a:pPr indent="-342900" lvl="0" marL="342900" marR="1296668"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Requires more code </a:t>
                </a:r>
                <a:endParaRPr b="0" i="0" sz="2200" u="none" cap="none" strike="noStrike">
                  <a:solidFill>
                    <a:srgbClr val="3F3F3F"/>
                  </a:solidFill>
                  <a:latin typeface="Open Sans"/>
                  <a:ea typeface="Open Sans"/>
                  <a:cs typeface="Open Sans"/>
                  <a:sym typeface="Open Sans"/>
                </a:endParaRPr>
              </a:p>
              <a:p>
                <a:pPr indent="-342900" lvl="0" marL="342900" marR="1296668"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Reuse of key is possible</a:t>
                </a:r>
                <a:endParaRPr b="0" i="0" sz="2200" u="none" cap="none" strike="noStrike">
                  <a:solidFill>
                    <a:srgbClr val="3F3F3F"/>
                  </a:solidFill>
                  <a:latin typeface="Open Sans"/>
                  <a:ea typeface="Open Sans"/>
                  <a:cs typeface="Open Sans"/>
                  <a:sym typeface="Open Sans"/>
                </a:endParaRPr>
              </a:p>
              <a:p>
                <a:pPr indent="-342900" lvl="0" marL="342900" marR="1296668"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 DES encryption</a:t>
                </a:r>
                <a:endParaRPr/>
              </a:p>
              <a:p>
                <a:pPr indent="-342900" lvl="0" marL="342900" marR="0" rtl="0" algn="l">
                  <a:lnSpc>
                    <a:spcPct val="114000"/>
                  </a:lnSpc>
                  <a:spcBef>
                    <a:spcPts val="12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Application: Database, file encryption</a:t>
                </a:r>
                <a:endParaRPr/>
              </a:p>
              <a:p>
                <a:pPr indent="-342900" lvl="0" marL="342900" marR="0" rtl="0" algn="l">
                  <a:lnSpc>
                    <a:spcPct val="114000"/>
                  </a:lnSpc>
                  <a:spcBef>
                    <a:spcPts val="1200"/>
                  </a:spcBef>
                  <a:spcAft>
                    <a:spcPts val="60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Easier to implement in software     </a:t>
                </a:r>
                <a:endParaRPr/>
              </a:p>
            </p:txBody>
          </p:sp>
          <p:grpSp>
            <p:nvGrpSpPr>
              <p:cNvPr id="4110" name="Google Shape;4110;p415"/>
              <p:cNvGrpSpPr/>
              <p:nvPr/>
            </p:nvGrpSpPr>
            <p:grpSpPr>
              <a:xfrm>
                <a:off x="1406062" y="2006254"/>
                <a:ext cx="6381199" cy="794632"/>
                <a:chOff x="1210278" y="2394668"/>
                <a:chExt cx="4243411" cy="1050091"/>
              </a:xfrm>
            </p:grpSpPr>
            <p:sp>
              <p:nvSpPr>
                <p:cNvPr id="4111" name="Google Shape;4111;p415"/>
                <p:cNvSpPr/>
                <p:nvPr/>
              </p:nvSpPr>
              <p:spPr>
                <a:xfrm>
                  <a:off x="1210280" y="2514820"/>
                  <a:ext cx="4241800" cy="929939"/>
                </a:xfrm>
                <a:prstGeom prst="rect">
                  <a:avLst/>
                </a:prstGeom>
                <a:solidFill>
                  <a:srgbClr val="8DA9DB"/>
                </a:solidFill>
                <a:ln>
                  <a:noFill/>
                </a:ln>
              </p:spPr>
              <p:txBody>
                <a:bodyPr anchorCtr="0" anchor="ctr"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Block cipher</a:t>
                  </a:r>
                  <a:endParaRPr b="0" i="0" sz="2400" u="none" cap="none" strike="noStrike">
                    <a:solidFill>
                      <a:schemeClr val="lt1"/>
                    </a:solidFill>
                    <a:latin typeface="Open Sans SemiBold"/>
                    <a:ea typeface="Open Sans SemiBold"/>
                    <a:cs typeface="Open Sans SemiBold"/>
                    <a:sym typeface="Open Sans SemiBold"/>
                  </a:endParaRPr>
                </a:p>
              </p:txBody>
            </p:sp>
            <p:sp>
              <p:nvSpPr>
                <p:cNvPr id="4112" name="Google Shape;4112;p415"/>
                <p:cNvSpPr/>
                <p:nvPr/>
              </p:nvSpPr>
              <p:spPr>
                <a:xfrm flipH="1">
                  <a:off x="1210278" y="2394668"/>
                  <a:ext cx="89577" cy="123540"/>
                </a:xfrm>
                <a:prstGeom prst="rtTriangle">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113" name="Google Shape;4113;p415"/>
                <p:cNvSpPr/>
                <p:nvPr/>
              </p:nvSpPr>
              <p:spPr>
                <a:xfrm>
                  <a:off x="5364112" y="2394668"/>
                  <a:ext cx="89577" cy="123540"/>
                </a:xfrm>
                <a:prstGeom prst="rtTriangle">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grpSp>
      </p:grpSp>
      <p:sp>
        <p:nvSpPr>
          <p:cNvPr id="4114" name="Google Shape;4114;p415"/>
          <p:cNvSpPr/>
          <p:nvPr/>
        </p:nvSpPr>
        <p:spPr>
          <a:xfrm>
            <a:off x="4711700" y="849323"/>
            <a:ext cx="683029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6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 Integrity</a:t>
            </a:r>
            <a:endParaRPr>
              <a:latin typeface="Open Sans"/>
              <a:ea typeface="Open Sans"/>
              <a:cs typeface="Open Sans"/>
              <a:sym typeface="Open Sans"/>
            </a:endParaRPr>
          </a:p>
        </p:txBody>
      </p:sp>
      <p:sp>
        <p:nvSpPr>
          <p:cNvPr id="354" name="Google Shape;354;p265"/>
          <p:cNvSpPr/>
          <p:nvPr/>
        </p:nvSpPr>
        <p:spPr>
          <a:xfrm>
            <a:off x="3350650" y="1651359"/>
            <a:ext cx="9554700" cy="8283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The following are some countermeasures to ensure integrity:</a:t>
            </a:r>
            <a:endParaRPr b="0" i="0" sz="2200" u="none" cap="none" strike="noStrike">
              <a:solidFill>
                <a:srgbClr val="3F3F3F"/>
              </a:solidFill>
              <a:latin typeface="Open Sans"/>
              <a:ea typeface="Open Sans"/>
              <a:cs typeface="Open Sans"/>
              <a:sym typeface="Open Sans"/>
            </a:endParaRPr>
          </a:p>
        </p:txBody>
      </p:sp>
      <p:pic>
        <p:nvPicPr>
          <p:cNvPr id="355" name="Google Shape;355;p265"/>
          <p:cNvPicPr preferRelativeResize="0"/>
          <p:nvPr/>
        </p:nvPicPr>
        <p:blipFill rotWithShape="1">
          <a:blip r:embed="rId3">
            <a:alphaModFix/>
          </a:blip>
          <a:srcRect b="0" l="0" r="0" t="0"/>
          <a:stretch/>
        </p:blipFill>
        <p:spPr>
          <a:xfrm>
            <a:off x="2360725" y="3310143"/>
            <a:ext cx="3650900" cy="3892218"/>
          </a:xfrm>
          <a:prstGeom prst="rect">
            <a:avLst/>
          </a:prstGeom>
          <a:noFill/>
          <a:ln>
            <a:noFill/>
          </a:ln>
        </p:spPr>
      </p:pic>
      <p:pic>
        <p:nvPicPr>
          <p:cNvPr id="356" name="Google Shape;356;p265"/>
          <p:cNvPicPr preferRelativeResize="0"/>
          <p:nvPr/>
        </p:nvPicPr>
        <p:blipFill rotWithShape="1">
          <a:blip r:embed="rId4">
            <a:alphaModFix/>
          </a:blip>
          <a:srcRect b="0" l="0" r="0" t="0"/>
          <a:stretch/>
        </p:blipFill>
        <p:spPr>
          <a:xfrm>
            <a:off x="6302550" y="3310143"/>
            <a:ext cx="3650900" cy="3892217"/>
          </a:xfrm>
          <a:prstGeom prst="rect">
            <a:avLst/>
          </a:prstGeom>
          <a:noFill/>
          <a:ln>
            <a:noFill/>
          </a:ln>
        </p:spPr>
      </p:pic>
      <p:pic>
        <p:nvPicPr>
          <p:cNvPr id="357" name="Google Shape;357;p265"/>
          <p:cNvPicPr preferRelativeResize="0"/>
          <p:nvPr/>
        </p:nvPicPr>
        <p:blipFill rotWithShape="1">
          <a:blip r:embed="rId5">
            <a:alphaModFix/>
          </a:blip>
          <a:srcRect b="0" l="0" r="0" t="0"/>
          <a:stretch/>
        </p:blipFill>
        <p:spPr>
          <a:xfrm>
            <a:off x="10244375" y="3310143"/>
            <a:ext cx="3650900" cy="3892218"/>
          </a:xfrm>
          <a:prstGeom prst="rect">
            <a:avLst/>
          </a:prstGeom>
          <a:noFill/>
          <a:ln>
            <a:noFill/>
          </a:ln>
        </p:spPr>
      </p:pic>
      <p:sp>
        <p:nvSpPr>
          <p:cNvPr id="358" name="Google Shape;358;p265"/>
          <p:cNvSpPr txBox="1"/>
          <p:nvPr/>
        </p:nvSpPr>
        <p:spPr>
          <a:xfrm>
            <a:off x="2592613" y="3477126"/>
            <a:ext cx="3187125"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Cryptographic hash</a:t>
            </a:r>
            <a:endParaRPr/>
          </a:p>
        </p:txBody>
      </p:sp>
      <p:sp>
        <p:nvSpPr>
          <p:cNvPr id="359" name="Google Shape;359;p265"/>
          <p:cNvSpPr txBox="1"/>
          <p:nvPr/>
        </p:nvSpPr>
        <p:spPr>
          <a:xfrm>
            <a:off x="6679900" y="3500027"/>
            <a:ext cx="28962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Checksums</a:t>
            </a:r>
            <a:endParaRPr/>
          </a:p>
        </p:txBody>
      </p:sp>
      <p:sp>
        <p:nvSpPr>
          <p:cNvPr id="360" name="Google Shape;360;p265"/>
          <p:cNvSpPr txBox="1"/>
          <p:nvPr/>
        </p:nvSpPr>
        <p:spPr>
          <a:xfrm>
            <a:off x="10621725" y="3500027"/>
            <a:ext cx="28962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Database integrity</a:t>
            </a:r>
            <a:endParaRPr/>
          </a:p>
        </p:txBody>
      </p:sp>
      <p:sp>
        <p:nvSpPr>
          <p:cNvPr id="361" name="Google Shape;361;p265"/>
          <p:cNvSpPr txBox="1"/>
          <p:nvPr/>
        </p:nvSpPr>
        <p:spPr>
          <a:xfrm>
            <a:off x="2738075" y="4753327"/>
            <a:ext cx="2896200" cy="169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Hash value of a file can be used to figure out if the file has been modified.</a:t>
            </a:r>
            <a:endParaRPr b="0" i="0" sz="2200" u="none" cap="none" strike="noStrike">
              <a:solidFill>
                <a:srgbClr val="3F3F3F"/>
              </a:solidFill>
              <a:latin typeface="Open Sans"/>
              <a:ea typeface="Open Sans"/>
              <a:cs typeface="Open Sans"/>
              <a:sym typeface="Open Sans"/>
            </a:endParaRPr>
          </a:p>
        </p:txBody>
      </p:sp>
      <p:sp>
        <p:nvSpPr>
          <p:cNvPr id="362" name="Google Shape;362;p265"/>
          <p:cNvSpPr txBox="1"/>
          <p:nvPr/>
        </p:nvSpPr>
        <p:spPr>
          <a:xfrm>
            <a:off x="6679900" y="4753327"/>
            <a:ext cx="2896200" cy="169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Checksums can detect errors and reconstruct missing data.</a:t>
            </a:r>
            <a:endParaRPr b="0" i="0" sz="2200" u="none" cap="none" strike="noStrike">
              <a:solidFill>
                <a:srgbClr val="3F3F3F"/>
              </a:solidFill>
              <a:latin typeface="Open Sans"/>
              <a:ea typeface="Open Sans"/>
              <a:cs typeface="Open Sans"/>
              <a:sym typeface="Open Sans"/>
            </a:endParaRPr>
          </a:p>
        </p:txBody>
      </p:sp>
      <p:sp>
        <p:nvSpPr>
          <p:cNvPr id="363" name="Google Shape;363;p265"/>
          <p:cNvSpPr txBox="1"/>
          <p:nvPr/>
        </p:nvSpPr>
        <p:spPr>
          <a:xfrm>
            <a:off x="10621725" y="4753327"/>
            <a:ext cx="2896200" cy="1741985"/>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Referential and entity integrity ensure logical consistency.</a:t>
            </a:r>
            <a:endParaRPr b="0" i="0" sz="2200" u="none" cap="none" strike="noStrike">
              <a:solidFill>
                <a:srgbClr val="404040"/>
              </a:solidFill>
              <a:latin typeface="Open Sans"/>
              <a:ea typeface="Open Sans"/>
              <a:cs typeface="Open Sans"/>
              <a:sym typeface="Open Sans"/>
            </a:endParaRPr>
          </a:p>
        </p:txBody>
      </p:sp>
      <p:sp>
        <p:nvSpPr>
          <p:cNvPr id="364" name="Google Shape;364;p265"/>
          <p:cNvSpPr/>
          <p:nvPr/>
        </p:nvSpPr>
        <p:spPr>
          <a:xfrm>
            <a:off x="6045200" y="816352"/>
            <a:ext cx="4167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8" name="Shape 4118"/>
        <p:cNvGrpSpPr/>
        <p:nvPr/>
      </p:nvGrpSpPr>
      <p:grpSpPr>
        <a:xfrm>
          <a:off x="0" y="0"/>
          <a:ext cx="0" cy="0"/>
          <a:chOff x="0" y="0"/>
          <a:chExt cx="0" cy="0"/>
        </a:xfrm>
      </p:grpSpPr>
      <p:grpSp>
        <p:nvGrpSpPr>
          <p:cNvPr id="4119" name="Google Shape;4119;p416"/>
          <p:cNvGrpSpPr/>
          <p:nvPr/>
        </p:nvGrpSpPr>
        <p:grpSpPr>
          <a:xfrm>
            <a:off x="1352698" y="2007740"/>
            <a:ext cx="7253052" cy="5128520"/>
            <a:chOff x="1353553" y="2128393"/>
            <a:chExt cx="13539917" cy="4697485"/>
          </a:xfrm>
        </p:grpSpPr>
        <p:sp>
          <p:nvSpPr>
            <p:cNvPr id="4120" name="Google Shape;4120;p416"/>
            <p:cNvSpPr/>
            <p:nvPr/>
          </p:nvSpPr>
          <p:spPr>
            <a:xfrm>
              <a:off x="1353553" y="2128393"/>
              <a:ext cx="13539917" cy="469748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121" name="Google Shape;4121;p416"/>
            <p:cNvSpPr/>
            <p:nvPr/>
          </p:nvSpPr>
          <p:spPr>
            <a:xfrm>
              <a:off x="1503165" y="4729411"/>
              <a:ext cx="13257864" cy="317450"/>
            </a:xfrm>
            <a:prstGeom prst="roundRect">
              <a:avLst>
                <a:gd fmla="val 4780" name="adj"/>
              </a:avLst>
            </a:prstGeom>
            <a:noFill/>
            <a:ln>
              <a:noFill/>
            </a:ln>
          </p:spPr>
          <p:txBody>
            <a:bodyPr anchorCtr="0" anchor="ctr" bIns="45675" lIns="45675" spcFirstLastPara="1" rIns="45675" wrap="square" tIns="45675">
              <a:spAutoFit/>
            </a:bodyPr>
            <a:lstStyle/>
            <a:p>
              <a:pPr indent="0" lvl="0" marL="0" marR="0" rtl="0" algn="l">
                <a:lnSpc>
                  <a:spcPct val="115000"/>
                </a:lnSpc>
                <a:spcBef>
                  <a:spcPts val="0"/>
                </a:spcBef>
                <a:spcAft>
                  <a:spcPts val="0"/>
                </a:spcAft>
                <a:buClr>
                  <a:srgbClr val="000000"/>
                </a:buClr>
                <a:buSzPts val="22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4122" name="Google Shape;4122;p416"/>
          <p:cNvSpPr txBox="1"/>
          <p:nvPr>
            <p:ph type="title"/>
          </p:nvPr>
        </p:nvSpPr>
        <p:spPr>
          <a:xfrm>
            <a:off x="-10160" y="240225"/>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Advanced Encryption Standard (AES)</a:t>
            </a:r>
            <a:endParaRPr/>
          </a:p>
        </p:txBody>
      </p:sp>
      <p:sp>
        <p:nvSpPr>
          <p:cNvPr id="4123" name="Google Shape;4123;p416"/>
          <p:cNvSpPr txBox="1"/>
          <p:nvPr/>
        </p:nvSpPr>
        <p:spPr>
          <a:xfrm>
            <a:off x="1550152" y="2200582"/>
            <a:ext cx="6858145" cy="4742837"/>
          </a:xfrm>
          <a:prstGeom prst="rect">
            <a:avLst/>
          </a:prstGeom>
          <a:noFill/>
          <a:ln>
            <a:noFill/>
          </a:ln>
        </p:spPr>
        <p:txBody>
          <a:bodyPr anchorCtr="0" anchor="t" bIns="0" lIns="0" spcFirstLastPara="1" rIns="0" wrap="square" tIns="0">
            <a:spAutoFit/>
          </a:bodyPr>
          <a:lstStyle/>
          <a:p>
            <a:pPr indent="-342900" lvl="0" marL="431800" marR="89281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Advanced Encryption Standard (AES) is a symmetric block cipher.</a:t>
            </a:r>
            <a:endParaRPr/>
          </a:p>
          <a:p>
            <a:pPr indent="-31750" lvl="0" marL="260350" marR="892810" rtl="0" algn="l">
              <a:lnSpc>
                <a:spcPct val="115000"/>
              </a:lnSpc>
              <a:spcBef>
                <a:spcPts val="0"/>
              </a:spcBef>
              <a:spcAft>
                <a:spcPts val="0"/>
              </a:spcAft>
              <a:buClr>
                <a:srgbClr val="3F3F3F"/>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4318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AES is the current U.S. standard.</a:t>
            </a:r>
            <a:endParaRPr/>
          </a:p>
          <a:p>
            <a:pPr indent="-31750" lvl="0" marL="260350" marR="0" rtl="0" algn="l">
              <a:lnSpc>
                <a:spcPct val="115000"/>
              </a:lnSpc>
              <a:spcBef>
                <a:spcPts val="0"/>
              </a:spcBef>
              <a:spcAft>
                <a:spcPts val="0"/>
              </a:spcAft>
              <a:buClr>
                <a:srgbClr val="3F3F3F"/>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4318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For encryption, it uses:</a:t>
            </a:r>
            <a:endParaRPr/>
          </a:p>
          <a:p>
            <a:pPr indent="0" lvl="0" marL="889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128-bit keys (10 rounds of encryption)</a:t>
            </a:r>
            <a:endParaRPr/>
          </a:p>
          <a:p>
            <a:pPr indent="0" lvl="1" marL="5461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1" marL="914400" marR="167639"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192-bit keys (12 rounds of encryption) </a:t>
            </a:r>
            <a:endParaRPr/>
          </a:p>
          <a:p>
            <a:pPr indent="-325119" lvl="1" marL="914400" marR="167639" rtl="0" algn="l">
              <a:lnSpc>
                <a:spcPct val="115000"/>
              </a:lnSpc>
              <a:spcBef>
                <a:spcPts val="0"/>
              </a:spcBef>
              <a:spcAft>
                <a:spcPts val="0"/>
              </a:spcAft>
              <a:buClr>
                <a:srgbClr val="3F3F3F"/>
              </a:buClr>
              <a:buSzPts val="680"/>
              <a:buFont typeface="Courier New"/>
              <a:buNone/>
            </a:pPr>
            <a:r>
              <a:t/>
            </a:r>
            <a:endParaRPr b="0" i="0" sz="800" u="none" cap="none" strike="noStrike">
              <a:solidFill>
                <a:srgbClr val="3F3F3F"/>
              </a:solidFill>
              <a:latin typeface="Open Sans"/>
              <a:ea typeface="Open Sans"/>
              <a:cs typeface="Open Sans"/>
              <a:sym typeface="Open Sans"/>
            </a:endParaRPr>
          </a:p>
          <a:p>
            <a:pPr indent="-368300" lvl="1" marL="914400" marR="167639"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256-bit keys (14 rounds of encryption)</a:t>
            </a:r>
            <a:endParaRPr/>
          </a:p>
          <a:p>
            <a:pPr indent="0" lvl="1" marL="546100" marR="167639"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42900" lvl="0" marL="431800" marR="508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AES uses the Rijndael algorithm with variable block sizes (128, 192, and 256-bit) and key lengths (128, 192, and 256-bit).</a:t>
            </a:r>
            <a:endParaRPr b="0" i="0" sz="1400" u="none" cap="none" strike="noStrike">
              <a:solidFill>
                <a:srgbClr val="3F3F3F"/>
              </a:solidFill>
              <a:latin typeface="Open Sans"/>
              <a:ea typeface="Open Sans"/>
              <a:cs typeface="Open Sans"/>
              <a:sym typeface="Open Sans"/>
            </a:endParaRPr>
          </a:p>
        </p:txBody>
      </p:sp>
      <p:graphicFrame>
        <p:nvGraphicFramePr>
          <p:cNvPr id="4124" name="Google Shape;4124;p416"/>
          <p:cNvGraphicFramePr/>
          <p:nvPr/>
        </p:nvGraphicFramePr>
        <p:xfrm>
          <a:off x="9318192" y="3286626"/>
          <a:ext cx="3000000" cy="3000000"/>
        </p:xfrm>
        <a:graphic>
          <a:graphicData uri="http://schemas.openxmlformats.org/drawingml/2006/table">
            <a:tbl>
              <a:tblPr bandRow="1" firstRow="1">
                <a:noFill/>
                <a:tableStyleId>{A8A33A84-82D5-4864-8EA8-08E6AE5144C4}</a:tableStyleId>
              </a:tblPr>
              <a:tblGrid>
                <a:gridCol w="589575"/>
                <a:gridCol w="589575"/>
                <a:gridCol w="589575"/>
                <a:gridCol w="589575"/>
              </a:tblGrid>
              <a:tr h="461875">
                <a:tc>
                  <a:txBody>
                    <a:bodyPr/>
                    <a:lstStyle/>
                    <a:p>
                      <a:pPr indent="0" lvl="0" marL="0" marR="0" rtl="0" algn="ctr">
                        <a:lnSpc>
                          <a:spcPct val="100000"/>
                        </a:lnSpc>
                        <a:spcBef>
                          <a:spcPts val="0"/>
                        </a:spcBef>
                        <a:spcAft>
                          <a:spcPts val="0"/>
                        </a:spcAft>
                        <a:buNone/>
                      </a:pPr>
                      <a:r>
                        <a:rPr lang="en-US" sz="2300" u="none" cap="none" strike="noStrike"/>
                        <a:t>a</a:t>
                      </a:r>
                      <a:r>
                        <a:rPr baseline="-25000" lang="en-US" sz="1200" u="none" cap="none" strike="noStrike"/>
                        <a:t>0,0</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0,1</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0" baseline="-25000" i="0" lang="en-US" sz="1200" u="none" cap="none" strike="noStrike">
                          <a:solidFill>
                            <a:schemeClr val="dk1"/>
                          </a:solidFill>
                          <a:latin typeface="Arial"/>
                          <a:ea typeface="Arial"/>
                          <a:cs typeface="Arial"/>
                          <a:sym typeface="Arial"/>
                        </a:rPr>
                        <a:t>0,2</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0" baseline="-25000" i="0" lang="en-US" sz="1200" u="none" cap="none" strike="noStrike">
                          <a:solidFill>
                            <a:schemeClr val="dk1"/>
                          </a:solidFill>
                          <a:latin typeface="Arial"/>
                          <a:ea typeface="Arial"/>
                          <a:cs typeface="Arial"/>
                          <a:sym typeface="Arial"/>
                        </a:rPr>
                        <a:t>0,3</a:t>
                      </a:r>
                      <a:endParaRPr/>
                    </a:p>
                  </a:txBody>
                  <a:tcPr marT="38825" marB="38825" marR="77650" marL="77650">
                    <a:solidFill>
                      <a:srgbClr val="F7CAAC"/>
                    </a:solidFill>
                  </a:tcPr>
                </a:tc>
              </a:tr>
              <a:tr h="461875">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1,0</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1,1</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0" baseline="-25000" i="0" lang="en-US" sz="1200" u="none" cap="none" strike="noStrike">
                          <a:solidFill>
                            <a:schemeClr val="dk1"/>
                          </a:solidFill>
                          <a:latin typeface="Arial"/>
                          <a:ea typeface="Arial"/>
                          <a:cs typeface="Arial"/>
                          <a:sym typeface="Arial"/>
                        </a:rPr>
                        <a:t>1,2</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0" baseline="-25000" i="0" lang="en-US" sz="1200" u="none" cap="none" strike="noStrike">
                          <a:solidFill>
                            <a:schemeClr val="dk1"/>
                          </a:solidFill>
                          <a:latin typeface="Arial"/>
                          <a:ea typeface="Arial"/>
                          <a:cs typeface="Arial"/>
                          <a:sym typeface="Arial"/>
                        </a:rPr>
                        <a:t>1,3</a:t>
                      </a:r>
                      <a:endParaRPr/>
                    </a:p>
                  </a:txBody>
                  <a:tcPr marT="38825" marB="38825" marR="77650" marL="77650">
                    <a:solidFill>
                      <a:srgbClr val="F7CAAC"/>
                    </a:solidFill>
                  </a:tcPr>
                </a:tc>
              </a:tr>
              <a:tr h="461875">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2,0</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2,1</a:t>
                      </a:r>
                      <a:endParaRPr/>
                    </a:p>
                  </a:txBody>
                  <a:tcPr marT="38825" marB="38825" marR="77650" marL="77650">
                    <a:solidFill>
                      <a:srgbClr val="F7CAAC"/>
                    </a:solidFill>
                  </a:tcPr>
                </a:tc>
                <a:tc>
                  <a:txBody>
                    <a:bodyPr/>
                    <a:lstStyle/>
                    <a:p>
                      <a:pPr indent="0" lvl="0" marL="0" marR="0" rtl="0" algn="l">
                        <a:lnSpc>
                          <a:spcPct val="100000"/>
                        </a:lnSpc>
                        <a:spcBef>
                          <a:spcPts val="0"/>
                        </a:spcBef>
                        <a:spcAft>
                          <a:spcPts val="0"/>
                        </a:spcAft>
                        <a:buNone/>
                      </a:pPr>
                      <a:r>
                        <a:t/>
                      </a:r>
                      <a:endParaRPr sz="1200" u="none" cap="none" strike="noStrike"/>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2,3</a:t>
                      </a:r>
                      <a:endParaRPr/>
                    </a:p>
                  </a:txBody>
                  <a:tcPr marT="38825" marB="38825" marR="77650" marL="77650">
                    <a:solidFill>
                      <a:srgbClr val="F7CAAC"/>
                    </a:solidFill>
                  </a:tcPr>
                </a:tc>
              </a:tr>
              <a:tr h="461875">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3,0</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3,1</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3,2</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a</a:t>
                      </a:r>
                      <a:r>
                        <a:rPr baseline="-25000" lang="en-US" sz="1200" u="none" cap="none" strike="noStrike"/>
                        <a:t>3,3</a:t>
                      </a:r>
                      <a:endParaRPr/>
                    </a:p>
                  </a:txBody>
                  <a:tcPr marT="38825" marB="38825" marR="77650" marL="77650">
                    <a:solidFill>
                      <a:srgbClr val="F7CAAC"/>
                    </a:solidFill>
                  </a:tcPr>
                </a:tc>
              </a:tr>
            </a:tbl>
          </a:graphicData>
        </a:graphic>
      </p:graphicFrame>
      <p:graphicFrame>
        <p:nvGraphicFramePr>
          <p:cNvPr id="4125" name="Google Shape;4125;p416"/>
          <p:cNvGraphicFramePr/>
          <p:nvPr/>
        </p:nvGraphicFramePr>
        <p:xfrm>
          <a:off x="12969137" y="3286626"/>
          <a:ext cx="3000000" cy="3000000"/>
        </p:xfrm>
        <a:graphic>
          <a:graphicData uri="http://schemas.openxmlformats.org/drawingml/2006/table">
            <a:tbl>
              <a:tblPr bandRow="1" firstRow="1">
                <a:noFill/>
                <a:tableStyleId>{A8A33A84-82D5-4864-8EA8-08E6AE5144C4}</a:tableStyleId>
              </a:tblPr>
              <a:tblGrid>
                <a:gridCol w="589575"/>
                <a:gridCol w="589575"/>
                <a:gridCol w="589575"/>
                <a:gridCol w="589575"/>
              </a:tblGrid>
              <a:tr h="461875">
                <a:tc>
                  <a:txBody>
                    <a:bodyPr/>
                    <a:lstStyle/>
                    <a:p>
                      <a:pPr indent="0" lvl="0" marL="0" marR="0" rtl="0" algn="ctr">
                        <a:lnSpc>
                          <a:spcPct val="100000"/>
                        </a:lnSpc>
                        <a:spcBef>
                          <a:spcPts val="0"/>
                        </a:spcBef>
                        <a:spcAft>
                          <a:spcPts val="0"/>
                        </a:spcAft>
                        <a:buNone/>
                      </a:pPr>
                      <a:r>
                        <a:rPr lang="en-US" sz="2300" u="none" cap="none" strike="noStrike"/>
                        <a:t>b</a:t>
                      </a:r>
                      <a:r>
                        <a:rPr baseline="-25000" lang="en-US" sz="1200" u="none" cap="none" strike="noStrike"/>
                        <a:t>0,0</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0,1</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0,2</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0,3</a:t>
                      </a:r>
                      <a:endParaRPr/>
                    </a:p>
                  </a:txBody>
                  <a:tcPr marT="38825" marB="38825" marR="77650" marL="77650">
                    <a:solidFill>
                      <a:srgbClr val="F7CAAC"/>
                    </a:solidFill>
                  </a:tcPr>
                </a:tc>
              </a:tr>
              <a:tr h="461875">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1,0</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1,1</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1,2</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1,3</a:t>
                      </a:r>
                      <a:endParaRPr/>
                    </a:p>
                  </a:txBody>
                  <a:tcPr marT="38825" marB="38825" marR="77650" marL="77650">
                    <a:solidFill>
                      <a:srgbClr val="F7CAAC"/>
                    </a:solidFill>
                  </a:tcPr>
                </a:tc>
              </a:tr>
              <a:tr h="461875">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2,0</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2,1</a:t>
                      </a:r>
                      <a:endParaRPr/>
                    </a:p>
                  </a:txBody>
                  <a:tcPr marT="38825" marB="38825" marR="77650" marL="77650">
                    <a:solidFill>
                      <a:srgbClr val="F7CAAC"/>
                    </a:solidFill>
                  </a:tcPr>
                </a:tc>
                <a:tc>
                  <a:txBody>
                    <a:bodyPr/>
                    <a:lstStyle/>
                    <a:p>
                      <a:pPr indent="0" lvl="0" marL="0" marR="0" rtl="0" algn="l">
                        <a:lnSpc>
                          <a:spcPct val="100000"/>
                        </a:lnSpc>
                        <a:spcBef>
                          <a:spcPts val="0"/>
                        </a:spcBef>
                        <a:spcAft>
                          <a:spcPts val="0"/>
                        </a:spcAft>
                        <a:buNone/>
                      </a:pPr>
                      <a:r>
                        <a:t/>
                      </a:r>
                      <a:endParaRPr sz="1200" u="none" cap="none" strike="noStrike"/>
                    </a:p>
                  </a:txBody>
                  <a:tcPr marT="38825" marB="38825" marR="77650" marL="77650">
                    <a:solidFill>
                      <a:srgbClr val="F7CAAC"/>
                    </a:solidFill>
                  </a:tcPr>
                </a:tc>
                <a:tc>
                  <a:txBody>
                    <a:bodyPr/>
                    <a:lstStyle/>
                    <a:p>
                      <a:pPr indent="0" lvl="0" marL="0" marR="0" rtl="0" algn="l">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2,3</a:t>
                      </a:r>
                      <a:endParaRPr/>
                    </a:p>
                  </a:txBody>
                  <a:tcPr marT="38825" marB="38825" marR="77650" marL="77650">
                    <a:solidFill>
                      <a:srgbClr val="F7CAAC"/>
                    </a:solidFill>
                  </a:tcPr>
                </a:tc>
              </a:tr>
              <a:tr h="461875">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3,0</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3,1</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3,2</a:t>
                      </a:r>
                      <a:endParaRPr/>
                    </a:p>
                  </a:txBody>
                  <a:tcPr marT="38825" marB="38825" marR="77650" marL="77650">
                    <a:solidFill>
                      <a:srgbClr val="F7CAAC"/>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lang="en-US" sz="2300" u="none" cap="none" strike="noStrike"/>
                        <a:t>b</a:t>
                      </a:r>
                      <a:r>
                        <a:rPr baseline="-25000" lang="en-US" sz="1200" u="none" cap="none" strike="noStrike"/>
                        <a:t>3,3</a:t>
                      </a:r>
                      <a:endParaRPr/>
                    </a:p>
                  </a:txBody>
                  <a:tcPr marT="38825" marB="38825" marR="77650" marL="77650">
                    <a:solidFill>
                      <a:srgbClr val="F7CAAC"/>
                    </a:solidFill>
                  </a:tcPr>
                </a:tc>
              </a:tr>
            </a:tbl>
          </a:graphicData>
        </a:graphic>
      </p:graphicFrame>
      <p:sp>
        <p:nvSpPr>
          <p:cNvPr id="4126" name="Google Shape;4126;p416"/>
          <p:cNvSpPr/>
          <p:nvPr/>
        </p:nvSpPr>
        <p:spPr>
          <a:xfrm>
            <a:off x="10501004" y="4194011"/>
            <a:ext cx="585646" cy="498590"/>
          </a:xfrm>
          <a:prstGeom prst="rect">
            <a:avLst/>
          </a:prstGeom>
          <a:solidFill>
            <a:schemeClr val="accent2"/>
          </a:solidFill>
          <a:ln cap="flat" cmpd="sng" w="25400">
            <a:solidFill>
              <a:srgbClr val="AC5B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7" name="Google Shape;4127;p416"/>
          <p:cNvSpPr txBox="1"/>
          <p:nvPr/>
        </p:nvSpPr>
        <p:spPr>
          <a:xfrm>
            <a:off x="10526951" y="4208427"/>
            <a:ext cx="55148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Open Sans"/>
                <a:ea typeface="Open Sans"/>
                <a:cs typeface="Open Sans"/>
                <a:sym typeface="Open Sans"/>
              </a:rPr>
              <a:t>a</a:t>
            </a:r>
            <a:r>
              <a:rPr b="1" baseline="-25000" i="0" lang="en-US" sz="1800" u="none" cap="none" strike="noStrike">
                <a:solidFill>
                  <a:schemeClr val="lt1"/>
                </a:solidFill>
                <a:latin typeface="Open Sans"/>
                <a:ea typeface="Open Sans"/>
                <a:cs typeface="Open Sans"/>
                <a:sym typeface="Open Sans"/>
              </a:rPr>
              <a:t>2,2</a:t>
            </a:r>
            <a:endParaRPr/>
          </a:p>
        </p:txBody>
      </p:sp>
      <p:sp>
        <p:nvSpPr>
          <p:cNvPr id="4128" name="Google Shape;4128;p416"/>
          <p:cNvSpPr/>
          <p:nvPr/>
        </p:nvSpPr>
        <p:spPr>
          <a:xfrm>
            <a:off x="14136091" y="4204777"/>
            <a:ext cx="585646" cy="498590"/>
          </a:xfrm>
          <a:prstGeom prst="rect">
            <a:avLst/>
          </a:prstGeom>
          <a:solidFill>
            <a:schemeClr val="accent2"/>
          </a:solidFill>
          <a:ln cap="flat" cmpd="sng" w="25400">
            <a:solidFill>
              <a:srgbClr val="AC5B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9" name="Google Shape;4129;p416"/>
          <p:cNvSpPr txBox="1"/>
          <p:nvPr/>
        </p:nvSpPr>
        <p:spPr>
          <a:xfrm>
            <a:off x="14199887" y="4239763"/>
            <a:ext cx="58564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Open Sans"/>
                <a:ea typeface="Open Sans"/>
                <a:cs typeface="Open Sans"/>
                <a:sym typeface="Open Sans"/>
              </a:rPr>
              <a:t>b</a:t>
            </a:r>
            <a:r>
              <a:rPr b="1" baseline="-25000" i="0" lang="en-US" sz="1800" u="none" cap="none" strike="noStrike">
                <a:solidFill>
                  <a:schemeClr val="lt1"/>
                </a:solidFill>
                <a:latin typeface="Open Sans"/>
                <a:ea typeface="Open Sans"/>
                <a:cs typeface="Open Sans"/>
                <a:sym typeface="Open Sans"/>
              </a:rPr>
              <a:t>2,2</a:t>
            </a:r>
            <a:endParaRPr/>
          </a:p>
        </p:txBody>
      </p:sp>
      <p:cxnSp>
        <p:nvCxnSpPr>
          <p:cNvPr id="4130" name="Google Shape;4130;p416"/>
          <p:cNvCxnSpPr/>
          <p:nvPr/>
        </p:nvCxnSpPr>
        <p:spPr>
          <a:xfrm rot="10800000">
            <a:off x="10835112" y="4597677"/>
            <a:ext cx="8869" cy="1352391"/>
          </a:xfrm>
          <a:prstGeom prst="straightConnector1">
            <a:avLst/>
          </a:prstGeom>
          <a:noFill/>
          <a:ln cap="flat" cmpd="sng" w="28575">
            <a:solidFill>
              <a:srgbClr val="595959"/>
            </a:solidFill>
            <a:prstDash val="solid"/>
            <a:round/>
            <a:headEnd len="sm" w="sm" type="none"/>
            <a:tailEnd len="med" w="med" type="triangle"/>
          </a:ln>
        </p:spPr>
      </p:cxnSp>
      <p:cxnSp>
        <p:nvCxnSpPr>
          <p:cNvPr id="4131" name="Google Shape;4131;p416"/>
          <p:cNvCxnSpPr/>
          <p:nvPr/>
        </p:nvCxnSpPr>
        <p:spPr>
          <a:xfrm rot="10800000">
            <a:off x="14422970" y="4572352"/>
            <a:ext cx="0" cy="1391281"/>
          </a:xfrm>
          <a:prstGeom prst="straightConnector1">
            <a:avLst/>
          </a:prstGeom>
          <a:noFill/>
          <a:ln cap="flat" cmpd="sng" w="28575">
            <a:solidFill>
              <a:srgbClr val="595959"/>
            </a:solidFill>
            <a:prstDash val="solid"/>
            <a:round/>
            <a:headEnd len="sm" w="sm" type="none"/>
            <a:tailEnd len="med" w="med" type="triangle"/>
          </a:ln>
        </p:spPr>
      </p:cxnSp>
      <p:grpSp>
        <p:nvGrpSpPr>
          <p:cNvPr id="4132" name="Google Shape;4132;p416"/>
          <p:cNvGrpSpPr/>
          <p:nvPr/>
        </p:nvGrpSpPr>
        <p:grpSpPr>
          <a:xfrm>
            <a:off x="10828438" y="4007924"/>
            <a:ext cx="3606922" cy="2268126"/>
            <a:chOff x="10828438" y="4007924"/>
            <a:chExt cx="3606922" cy="2268126"/>
          </a:xfrm>
        </p:grpSpPr>
        <p:grpSp>
          <p:nvGrpSpPr>
            <p:cNvPr id="4133" name="Google Shape;4133;p416"/>
            <p:cNvGrpSpPr/>
            <p:nvPr/>
          </p:nvGrpSpPr>
          <p:grpSpPr>
            <a:xfrm>
              <a:off x="11628402" y="4007924"/>
              <a:ext cx="1404552" cy="717092"/>
              <a:chOff x="10290844" y="266991"/>
              <a:chExt cx="2011988" cy="717092"/>
            </a:xfrm>
          </p:grpSpPr>
          <p:cxnSp>
            <p:nvCxnSpPr>
              <p:cNvPr id="4134" name="Google Shape;4134;p416"/>
              <p:cNvCxnSpPr/>
              <p:nvPr/>
            </p:nvCxnSpPr>
            <p:spPr>
              <a:xfrm>
                <a:off x="10566196" y="984083"/>
                <a:ext cx="1542676" cy="0"/>
              </a:xfrm>
              <a:prstGeom prst="straightConnector1">
                <a:avLst/>
              </a:prstGeom>
              <a:noFill/>
              <a:ln cap="flat" cmpd="sng" w="38100">
                <a:solidFill>
                  <a:srgbClr val="EF6461"/>
                </a:solidFill>
                <a:prstDash val="solid"/>
                <a:round/>
                <a:headEnd len="sm" w="sm" type="none"/>
                <a:tailEnd len="med" w="med" type="triangle"/>
              </a:ln>
            </p:spPr>
          </p:cxnSp>
          <p:sp>
            <p:nvSpPr>
              <p:cNvPr id="4135" name="Google Shape;4135;p416"/>
              <p:cNvSpPr txBox="1"/>
              <p:nvPr/>
            </p:nvSpPr>
            <p:spPr>
              <a:xfrm>
                <a:off x="10290844" y="266991"/>
                <a:ext cx="2011988"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SubBytes</a:t>
                </a:r>
                <a:endParaRPr/>
              </a:p>
            </p:txBody>
          </p:sp>
        </p:grpSp>
        <p:cxnSp>
          <p:nvCxnSpPr>
            <p:cNvPr id="4136" name="Google Shape;4136;p416"/>
            <p:cNvCxnSpPr/>
            <p:nvPr/>
          </p:nvCxnSpPr>
          <p:spPr>
            <a:xfrm flipH="1" rot="10800000">
              <a:off x="10828438" y="5950059"/>
              <a:ext cx="3606922" cy="13574"/>
            </a:xfrm>
            <a:prstGeom prst="straightConnector1">
              <a:avLst/>
            </a:prstGeom>
            <a:noFill/>
            <a:ln cap="flat" cmpd="sng" w="28575">
              <a:solidFill>
                <a:srgbClr val="595959"/>
              </a:solidFill>
              <a:prstDash val="solid"/>
              <a:round/>
              <a:headEnd len="sm" w="sm" type="none"/>
              <a:tailEnd len="sm" w="sm" type="none"/>
            </a:ln>
          </p:spPr>
        </p:cxnSp>
        <p:grpSp>
          <p:nvGrpSpPr>
            <p:cNvPr id="4137" name="Google Shape;4137;p416"/>
            <p:cNvGrpSpPr/>
            <p:nvPr/>
          </p:nvGrpSpPr>
          <p:grpSpPr>
            <a:xfrm>
              <a:off x="12234112" y="5691275"/>
              <a:ext cx="674812" cy="584775"/>
              <a:chOff x="10889334" y="4436565"/>
              <a:chExt cx="966652" cy="965213"/>
            </a:xfrm>
          </p:grpSpPr>
          <p:sp>
            <p:nvSpPr>
              <p:cNvPr id="4138" name="Google Shape;4138;p416"/>
              <p:cNvSpPr/>
              <p:nvPr/>
            </p:nvSpPr>
            <p:spPr>
              <a:xfrm>
                <a:off x="10889334" y="4477702"/>
                <a:ext cx="966652" cy="822957"/>
              </a:xfrm>
              <a:prstGeom prst="rect">
                <a:avLst/>
              </a:prstGeom>
              <a:solidFill>
                <a:schemeClr val="accent2"/>
              </a:solidFill>
              <a:ln cap="flat" cmpd="sng" w="25400">
                <a:solidFill>
                  <a:srgbClr val="AC5B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39" name="Google Shape;4139;p416"/>
              <p:cNvSpPr txBox="1"/>
              <p:nvPr/>
            </p:nvSpPr>
            <p:spPr>
              <a:xfrm>
                <a:off x="10984602" y="4436565"/>
                <a:ext cx="724990" cy="965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S</a:t>
                </a:r>
                <a:endParaRPr b="0" i="0" sz="1400" u="none" cap="none" strike="noStrike">
                  <a:solidFill>
                    <a:schemeClr val="lt1"/>
                  </a:solidFill>
                  <a:latin typeface="Arial"/>
                  <a:ea typeface="Arial"/>
                  <a:cs typeface="Arial"/>
                  <a:sym typeface="Arial"/>
                </a:endParaRPr>
              </a:p>
            </p:txBody>
          </p:sp>
        </p:grpSp>
      </p:grpSp>
      <p:sp>
        <p:nvSpPr>
          <p:cNvPr id="4140" name="Google Shape;4140;p416"/>
          <p:cNvSpPr/>
          <p:nvPr/>
        </p:nvSpPr>
        <p:spPr>
          <a:xfrm>
            <a:off x="4102100" y="860133"/>
            <a:ext cx="80487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4" name="Shape 4144"/>
        <p:cNvGrpSpPr/>
        <p:nvPr/>
      </p:nvGrpSpPr>
      <p:grpSpPr>
        <a:xfrm>
          <a:off x="0" y="0"/>
          <a:ext cx="0" cy="0"/>
          <a:chOff x="0" y="0"/>
          <a:chExt cx="0" cy="0"/>
        </a:xfrm>
      </p:grpSpPr>
      <p:sp>
        <p:nvSpPr>
          <p:cNvPr id="4145" name="Google Shape;4145;p417"/>
          <p:cNvSpPr txBox="1"/>
          <p:nvPr>
            <p:ph type="title"/>
          </p:nvPr>
        </p:nvSpPr>
        <p:spPr>
          <a:xfrm>
            <a:off x="-10160" y="241612"/>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Other Symmetric Systems</a:t>
            </a:r>
            <a:endParaRPr/>
          </a:p>
        </p:txBody>
      </p:sp>
      <p:sp>
        <p:nvSpPr>
          <p:cNvPr id="4146" name="Google Shape;4146;p417"/>
          <p:cNvSpPr/>
          <p:nvPr/>
        </p:nvSpPr>
        <p:spPr>
          <a:xfrm rot="5400000">
            <a:off x="5403056" y="7489439"/>
            <a:ext cx="265800" cy="253500"/>
          </a:xfrm>
          <a:prstGeom prst="triangle">
            <a:avLst>
              <a:gd fmla="val 50000" name="adj"/>
            </a:avLst>
          </a:prstGeom>
          <a:solidFill>
            <a:srgbClr val="41A0CB"/>
          </a:solidFill>
          <a:ln cap="flat" cmpd="sng" w="12700">
            <a:solidFill>
              <a:srgbClr val="41A0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147" name="Google Shape;4147;p417"/>
          <p:cNvSpPr/>
          <p:nvPr/>
        </p:nvSpPr>
        <p:spPr>
          <a:xfrm>
            <a:off x="5257800" y="860133"/>
            <a:ext cx="5748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148" name="Google Shape;4148;p417"/>
          <p:cNvGrpSpPr/>
          <p:nvPr/>
        </p:nvGrpSpPr>
        <p:grpSpPr>
          <a:xfrm>
            <a:off x="2563473" y="1809581"/>
            <a:ext cx="11129054" cy="6647060"/>
            <a:chOff x="2396649" y="1755981"/>
            <a:chExt cx="11129054" cy="6647060"/>
          </a:xfrm>
        </p:grpSpPr>
        <p:grpSp>
          <p:nvGrpSpPr>
            <p:cNvPr id="4149" name="Google Shape;4149;p417"/>
            <p:cNvGrpSpPr/>
            <p:nvPr/>
          </p:nvGrpSpPr>
          <p:grpSpPr>
            <a:xfrm>
              <a:off x="2396649" y="1755981"/>
              <a:ext cx="11129054" cy="2326191"/>
              <a:chOff x="2414352" y="1755981"/>
              <a:chExt cx="11129054" cy="2326191"/>
            </a:xfrm>
          </p:grpSpPr>
          <p:sp>
            <p:nvSpPr>
              <p:cNvPr id="4150" name="Google Shape;4150;p417"/>
              <p:cNvSpPr/>
              <p:nvPr/>
            </p:nvSpPr>
            <p:spPr>
              <a:xfrm rot="5400000">
                <a:off x="8286728" y="-1132485"/>
                <a:ext cx="2285201" cy="8078047"/>
              </a:xfrm>
              <a:prstGeom prst="round2SameRect">
                <a:avLst>
                  <a:gd fmla="val 9437" name="adj1"/>
                  <a:gd fmla="val 0" name="adj2"/>
                </a:avLst>
              </a:prstGeom>
              <a:solidFill>
                <a:srgbClr val="FFFFFF"/>
              </a:solidFill>
              <a:ln cap="flat" cmpd="sng" w="12700">
                <a:solidFill>
                  <a:srgbClr val="FF858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400"/>
                  <a:buFont typeface="Arial"/>
                  <a:buNone/>
                </a:pPr>
                <a:r>
                  <a:t/>
                </a:r>
                <a:endParaRPr b="1" i="0" sz="2400" u="none" cap="none" strike="noStrike">
                  <a:solidFill>
                    <a:srgbClr val="3F3F3F"/>
                  </a:solidFill>
                  <a:latin typeface="Open Sans"/>
                  <a:ea typeface="Open Sans"/>
                  <a:cs typeface="Open Sans"/>
                  <a:sym typeface="Open Sans"/>
                </a:endParaRPr>
              </a:p>
            </p:txBody>
          </p:sp>
          <p:sp>
            <p:nvSpPr>
              <p:cNvPr id="4151" name="Google Shape;4151;p417"/>
              <p:cNvSpPr/>
              <p:nvPr/>
            </p:nvSpPr>
            <p:spPr>
              <a:xfrm rot="5400000">
                <a:off x="5380777" y="2756637"/>
                <a:ext cx="265655" cy="253641"/>
              </a:xfrm>
              <a:prstGeom prst="triangle">
                <a:avLst>
                  <a:gd fmla="val 50000" name="adj"/>
                </a:avLst>
              </a:prstGeom>
              <a:solidFill>
                <a:srgbClr val="FF8585"/>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152" name="Google Shape;4152;p417"/>
              <p:cNvSpPr/>
              <p:nvPr/>
            </p:nvSpPr>
            <p:spPr>
              <a:xfrm rot="-5400000">
                <a:off x="2757298" y="1413035"/>
                <a:ext cx="2296056" cy="2981948"/>
              </a:xfrm>
              <a:prstGeom prst="round2SameRect">
                <a:avLst>
                  <a:gd fmla="val 9636" name="adj1"/>
                  <a:gd fmla="val 0" name="adj2"/>
                </a:avLst>
              </a:prstGeom>
              <a:solidFill>
                <a:srgbClr val="FF8585"/>
              </a:solidFill>
              <a:ln cap="flat" cmpd="sng" w="12700">
                <a:solidFill>
                  <a:srgbClr val="FF858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4153" name="Google Shape;4153;p417"/>
              <p:cNvSpPr txBox="1"/>
              <p:nvPr/>
            </p:nvSpPr>
            <p:spPr>
              <a:xfrm>
                <a:off x="2497479" y="2717427"/>
                <a:ext cx="2817900" cy="48163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IDEA </a:t>
                </a:r>
                <a:endParaRPr b="1" i="0" sz="2200" u="none" cap="none" strike="noStrike">
                  <a:solidFill>
                    <a:schemeClr val="lt1"/>
                  </a:solidFill>
                  <a:latin typeface="Open Sans"/>
                  <a:ea typeface="Open Sans"/>
                  <a:cs typeface="Open Sans"/>
                  <a:sym typeface="Open Sans"/>
                </a:endParaRPr>
              </a:p>
            </p:txBody>
          </p:sp>
          <p:sp>
            <p:nvSpPr>
              <p:cNvPr id="4154" name="Google Shape;4154;p417"/>
              <p:cNvSpPr txBox="1"/>
              <p:nvPr/>
            </p:nvSpPr>
            <p:spPr>
              <a:xfrm>
                <a:off x="5662706" y="1760038"/>
                <a:ext cx="7880700" cy="2322134"/>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Stands for International Data Encryption Algorithm</a:t>
                </a:r>
                <a:endParaRPr/>
              </a:p>
              <a:p>
                <a:pPr indent="0" lvl="0" marL="127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Uses 64-bit blocks, a 128-bit key, and 8 rounds of computations</a:t>
                </a:r>
                <a:endParaRPr/>
              </a:p>
              <a:p>
                <a:pPr indent="0" lvl="0" marL="127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Used in e-mail encryption software, pretty good privacy (PGP)</a:t>
                </a:r>
                <a:endParaRPr b="0" i="0" sz="2400" u="none" cap="none" strike="noStrike">
                  <a:solidFill>
                    <a:srgbClr val="3F3F3F"/>
                  </a:solidFill>
                  <a:latin typeface="Open Sans"/>
                  <a:ea typeface="Open Sans"/>
                  <a:cs typeface="Open Sans"/>
                  <a:sym typeface="Open Sans"/>
                </a:endParaRPr>
              </a:p>
            </p:txBody>
          </p:sp>
        </p:grpSp>
        <p:grpSp>
          <p:nvGrpSpPr>
            <p:cNvPr id="4155" name="Google Shape;4155;p417"/>
            <p:cNvGrpSpPr/>
            <p:nvPr/>
          </p:nvGrpSpPr>
          <p:grpSpPr>
            <a:xfrm>
              <a:off x="2430421" y="4618940"/>
              <a:ext cx="11061510" cy="1932796"/>
              <a:chOff x="2448124" y="4559114"/>
              <a:chExt cx="11061510" cy="1932796"/>
            </a:xfrm>
          </p:grpSpPr>
          <p:sp>
            <p:nvSpPr>
              <p:cNvPr id="4156" name="Google Shape;4156;p417"/>
              <p:cNvSpPr/>
              <p:nvPr/>
            </p:nvSpPr>
            <p:spPr>
              <a:xfrm rot="5400000">
                <a:off x="8545150" y="1472282"/>
                <a:ext cx="1850921" cy="8078046"/>
              </a:xfrm>
              <a:prstGeom prst="round2SameRect">
                <a:avLst>
                  <a:gd fmla="val 10749" name="adj1"/>
                  <a:gd fmla="val 0" name="adj2"/>
                </a:avLst>
              </a:prstGeom>
              <a:solidFill>
                <a:srgbClr val="FFFFFF"/>
              </a:solidFill>
              <a:ln cap="flat" cmpd="sng" w="12700">
                <a:solidFill>
                  <a:srgbClr val="17BF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400"/>
                  <a:buFont typeface="Arial"/>
                  <a:buNone/>
                </a:pPr>
                <a:r>
                  <a:t/>
                </a:r>
                <a:endParaRPr b="1" i="0" sz="2400" u="none" cap="none" strike="noStrike">
                  <a:solidFill>
                    <a:srgbClr val="3F3F3F"/>
                  </a:solidFill>
                  <a:latin typeface="Open Sans"/>
                  <a:ea typeface="Open Sans"/>
                  <a:cs typeface="Open Sans"/>
                  <a:sym typeface="Open Sans"/>
                </a:endParaRPr>
              </a:p>
            </p:txBody>
          </p:sp>
          <p:sp>
            <p:nvSpPr>
              <p:cNvPr id="4157" name="Google Shape;4157;p417"/>
              <p:cNvSpPr/>
              <p:nvPr/>
            </p:nvSpPr>
            <p:spPr>
              <a:xfrm rot="-5400000">
                <a:off x="3014295" y="4018544"/>
                <a:ext cx="1849594" cy="2981937"/>
              </a:xfrm>
              <a:prstGeom prst="round2SameRect">
                <a:avLst>
                  <a:gd fmla="val 11549" name="adj1"/>
                  <a:gd fmla="val 0" name="adj2"/>
                </a:avLst>
              </a:prstGeom>
              <a:solidFill>
                <a:srgbClr val="17BFAB"/>
              </a:solidFill>
              <a:ln cap="flat" cmpd="sng" w="12700">
                <a:solidFill>
                  <a:srgbClr val="17BF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4158" name="Google Shape;4158;p417"/>
              <p:cNvSpPr/>
              <p:nvPr/>
            </p:nvSpPr>
            <p:spPr>
              <a:xfrm rot="5400000">
                <a:off x="5400367" y="5379891"/>
                <a:ext cx="292221" cy="253641"/>
              </a:xfrm>
              <a:prstGeom prst="triangle">
                <a:avLst>
                  <a:gd fmla="val 50000" name="adj"/>
                </a:avLst>
              </a:prstGeom>
              <a:solidFill>
                <a:srgbClr val="17BFAB"/>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159" name="Google Shape;4159;p417"/>
              <p:cNvSpPr txBox="1"/>
              <p:nvPr/>
            </p:nvSpPr>
            <p:spPr>
              <a:xfrm>
                <a:off x="2645964" y="5305308"/>
                <a:ext cx="2561700" cy="529793"/>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Blowfish</a:t>
                </a:r>
                <a:endParaRPr b="1" i="0" sz="2200" u="none" cap="none" strike="noStrike">
                  <a:solidFill>
                    <a:schemeClr val="lt1"/>
                  </a:solidFill>
                  <a:latin typeface="Open Sans"/>
                  <a:ea typeface="Open Sans"/>
                  <a:cs typeface="Open Sans"/>
                  <a:sym typeface="Open Sans"/>
                </a:endParaRPr>
              </a:p>
            </p:txBody>
          </p:sp>
          <p:sp>
            <p:nvSpPr>
              <p:cNvPr id="4160" name="Google Shape;4160;p417"/>
              <p:cNvSpPr txBox="1"/>
              <p:nvPr/>
            </p:nvSpPr>
            <p:spPr>
              <a:xfrm>
                <a:off x="5696478" y="4559114"/>
                <a:ext cx="7761600" cy="1932796"/>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Uses a 64-bit block size </a:t>
                </a:r>
                <a:endParaRPr/>
              </a:p>
              <a:p>
                <a:pPr indent="0" lvl="0" marL="127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32 – 448 bits (in steps of 8 bits) key size and 16 rounds of computation</a:t>
                </a:r>
                <a:endParaRPr/>
              </a:p>
              <a:p>
                <a:pPr indent="0" lvl="1" marL="5461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Optimized for 32-bit microprocessors</a:t>
                </a:r>
                <a:endParaRPr b="0" i="0" sz="2400" u="none" cap="none" strike="noStrike">
                  <a:solidFill>
                    <a:srgbClr val="3F3F3F"/>
                  </a:solidFill>
                  <a:latin typeface="Open Sans"/>
                  <a:ea typeface="Open Sans"/>
                  <a:cs typeface="Open Sans"/>
                  <a:sym typeface="Open Sans"/>
                </a:endParaRPr>
              </a:p>
            </p:txBody>
          </p:sp>
        </p:grpSp>
        <p:grpSp>
          <p:nvGrpSpPr>
            <p:cNvPr id="4161" name="Google Shape;4161;p417"/>
            <p:cNvGrpSpPr/>
            <p:nvPr/>
          </p:nvGrpSpPr>
          <p:grpSpPr>
            <a:xfrm>
              <a:off x="2432692" y="7088504"/>
              <a:ext cx="11056967" cy="1314537"/>
              <a:chOff x="2378946" y="7088503"/>
              <a:chExt cx="11056967" cy="1314537"/>
            </a:xfrm>
          </p:grpSpPr>
          <p:sp>
            <p:nvSpPr>
              <p:cNvPr id="4162" name="Google Shape;4162;p417"/>
              <p:cNvSpPr/>
              <p:nvPr/>
            </p:nvSpPr>
            <p:spPr>
              <a:xfrm rot="5400000">
                <a:off x="8741943" y="3709071"/>
                <a:ext cx="1309839" cy="8078100"/>
              </a:xfrm>
              <a:prstGeom prst="round2SameRect">
                <a:avLst>
                  <a:gd fmla="val 11318" name="adj1"/>
                  <a:gd fmla="val 0" name="adj2"/>
                </a:avLst>
              </a:prstGeom>
              <a:solidFill>
                <a:srgbClr val="FFFFFF"/>
              </a:solidFill>
              <a:ln cap="flat" cmpd="sng" w="12700">
                <a:solidFill>
                  <a:srgbClr val="41A0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400"/>
                  <a:buFont typeface="Arial"/>
                  <a:buNone/>
                </a:pPr>
                <a:r>
                  <a:t/>
                </a:r>
                <a:endParaRPr b="1" i="0" sz="2400" u="none" cap="none" strike="noStrike">
                  <a:solidFill>
                    <a:srgbClr val="3F3F3F"/>
                  </a:solidFill>
                  <a:latin typeface="Open Sans"/>
                  <a:ea typeface="Open Sans"/>
                  <a:cs typeface="Open Sans"/>
                  <a:sym typeface="Open Sans"/>
                </a:endParaRPr>
              </a:p>
            </p:txBody>
          </p:sp>
          <p:sp>
            <p:nvSpPr>
              <p:cNvPr id="4163" name="Google Shape;4163;p417"/>
              <p:cNvSpPr/>
              <p:nvPr/>
            </p:nvSpPr>
            <p:spPr>
              <a:xfrm rot="-5400000">
                <a:off x="3212771" y="6254678"/>
                <a:ext cx="1314349" cy="2982000"/>
              </a:xfrm>
              <a:prstGeom prst="round2SameRect">
                <a:avLst>
                  <a:gd fmla="val 11549" name="adj1"/>
                  <a:gd fmla="val 0" name="adj2"/>
                </a:avLst>
              </a:prstGeom>
              <a:solidFill>
                <a:schemeClr val="accent1"/>
              </a:solidFill>
              <a:ln cap="flat" cmpd="sng" w="12700">
                <a:solidFill>
                  <a:srgbClr val="41A0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4164" name="Google Shape;4164;p417"/>
              <p:cNvSpPr txBox="1"/>
              <p:nvPr/>
            </p:nvSpPr>
            <p:spPr>
              <a:xfrm>
                <a:off x="2602358" y="7547078"/>
                <a:ext cx="2561700" cy="48163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Twofish</a:t>
                </a:r>
                <a:endParaRPr b="1" i="0" sz="2200" u="none" cap="none" strike="noStrike">
                  <a:solidFill>
                    <a:schemeClr val="lt1"/>
                  </a:solidFill>
                  <a:latin typeface="Open Sans"/>
                  <a:ea typeface="Open Sans"/>
                  <a:cs typeface="Open Sans"/>
                  <a:sym typeface="Open Sans"/>
                </a:endParaRPr>
              </a:p>
            </p:txBody>
          </p:sp>
          <p:sp>
            <p:nvSpPr>
              <p:cNvPr id="4165" name="Google Shape;4165;p417"/>
              <p:cNvSpPr txBox="1"/>
              <p:nvPr/>
            </p:nvSpPr>
            <p:spPr>
              <a:xfrm>
                <a:off x="5611559" y="7229327"/>
                <a:ext cx="7808623" cy="1012545"/>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Is a modification of Blowfish using 128-bit blocks</a:t>
                </a:r>
                <a:endParaRPr/>
              </a:p>
              <a:p>
                <a:pPr indent="0" lvl="0" marL="12700" marR="0" rtl="0" algn="l">
                  <a:lnSpc>
                    <a:spcPct val="115000"/>
                  </a:lnSpc>
                  <a:spcBef>
                    <a:spcPts val="0"/>
                  </a:spcBef>
                  <a:spcAft>
                    <a:spcPts val="0"/>
                  </a:spcAft>
                  <a:buNone/>
                </a:pPr>
                <a:r>
                  <a:t/>
                </a:r>
                <a:endParaRPr b="0" i="0" sz="800" u="none" cap="none" strike="noStrike">
                  <a:solidFill>
                    <a:srgbClr val="3F3F3F"/>
                  </a:solidFill>
                  <a:latin typeface="Arial"/>
                  <a:ea typeface="Arial"/>
                  <a:cs typeface="Arial"/>
                  <a:sym typeface="Arial"/>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Uses variable key lengths up to 256 bits</a:t>
                </a:r>
                <a:endParaRPr b="0" i="0" sz="2400" u="none" cap="none" strike="noStrike">
                  <a:solidFill>
                    <a:srgbClr val="3F3F3F"/>
                  </a:solidFill>
                  <a:latin typeface="Open Sans"/>
                  <a:ea typeface="Open Sans"/>
                  <a:cs typeface="Open Sans"/>
                  <a:sym typeface="Open Sans"/>
                </a:endParaRPr>
              </a:p>
            </p:txBody>
          </p:sp>
          <p:sp>
            <p:nvSpPr>
              <p:cNvPr id="4166" name="Google Shape;4166;p417"/>
              <p:cNvSpPr/>
              <p:nvPr/>
            </p:nvSpPr>
            <p:spPr>
              <a:xfrm rot="5400000">
                <a:off x="5345928" y="7657023"/>
                <a:ext cx="292221" cy="253641"/>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gr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0" name="Shape 4170"/>
        <p:cNvGrpSpPr/>
        <p:nvPr/>
      </p:nvGrpSpPr>
      <p:grpSpPr>
        <a:xfrm>
          <a:off x="0" y="0"/>
          <a:ext cx="0" cy="0"/>
          <a:chOff x="0" y="0"/>
          <a:chExt cx="0" cy="0"/>
        </a:xfrm>
      </p:grpSpPr>
      <p:sp>
        <p:nvSpPr>
          <p:cNvPr id="4171" name="Google Shape;4171;p418"/>
          <p:cNvSpPr txBox="1"/>
          <p:nvPr>
            <p:ph type="title"/>
          </p:nvPr>
        </p:nvSpPr>
        <p:spPr>
          <a:xfrm>
            <a:off x="-10160" y="244386"/>
            <a:ext cx="16276320" cy="687244"/>
          </a:xfrm>
          <a:prstGeom prst="rect">
            <a:avLst/>
          </a:prstGeom>
          <a:noFill/>
          <a:ln>
            <a:noFill/>
          </a:ln>
        </p:spPr>
        <p:txBody>
          <a:bodyPr anchorCtr="0" anchor="ctr" bIns="45700" lIns="91425" spcFirstLastPara="1" rIns="91425" wrap="square" tIns="45700">
            <a:normAutofit/>
          </a:bodyPr>
          <a:lstStyle/>
          <a:p>
            <a:pPr indent="11049"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Other Symmetric Systems</a:t>
            </a:r>
            <a:endParaRPr/>
          </a:p>
        </p:txBody>
      </p:sp>
      <p:sp>
        <p:nvSpPr>
          <p:cNvPr id="4172" name="Google Shape;4172;p418"/>
          <p:cNvSpPr/>
          <p:nvPr/>
        </p:nvSpPr>
        <p:spPr>
          <a:xfrm rot="5400000">
            <a:off x="8599690" y="-744268"/>
            <a:ext cx="1682655" cy="8078046"/>
          </a:xfrm>
          <a:prstGeom prst="round2SameRect">
            <a:avLst>
              <a:gd fmla="val 10749" name="adj1"/>
              <a:gd fmla="val 0" name="adj2"/>
            </a:avLst>
          </a:prstGeom>
          <a:solidFill>
            <a:srgbClr val="FFFFFF"/>
          </a:solidFill>
          <a:ln cap="flat" cmpd="sng" w="12700">
            <a:solidFill>
              <a:srgbClr val="17BF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400"/>
              <a:buFont typeface="Arial"/>
              <a:buNone/>
            </a:pPr>
            <a:r>
              <a:t/>
            </a:r>
            <a:endParaRPr b="1" i="0" sz="2400" u="none" cap="none" strike="noStrike">
              <a:solidFill>
                <a:srgbClr val="3F3F3F"/>
              </a:solidFill>
              <a:latin typeface="Open Sans"/>
              <a:ea typeface="Open Sans"/>
              <a:cs typeface="Open Sans"/>
              <a:sym typeface="Open Sans"/>
            </a:endParaRPr>
          </a:p>
        </p:txBody>
      </p:sp>
      <p:sp>
        <p:nvSpPr>
          <p:cNvPr id="4173" name="Google Shape;4173;p418"/>
          <p:cNvSpPr/>
          <p:nvPr/>
        </p:nvSpPr>
        <p:spPr>
          <a:xfrm rot="5400000">
            <a:off x="8595495" y="1346216"/>
            <a:ext cx="1681450" cy="8078100"/>
          </a:xfrm>
          <a:prstGeom prst="round2SameRect">
            <a:avLst>
              <a:gd fmla="val 11318" name="adj1"/>
              <a:gd fmla="val 0" name="adj2"/>
            </a:avLst>
          </a:prstGeom>
          <a:solidFill>
            <a:srgbClr val="FFFFFF"/>
          </a:solidFill>
          <a:ln cap="flat" cmpd="sng" w="12700">
            <a:solidFill>
              <a:srgbClr val="41A0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400"/>
              <a:buFont typeface="Arial"/>
              <a:buNone/>
            </a:pPr>
            <a:r>
              <a:t/>
            </a:r>
            <a:endParaRPr b="1" i="0" sz="2400" u="none" cap="none" strike="noStrike">
              <a:solidFill>
                <a:srgbClr val="3F3F3F"/>
              </a:solidFill>
              <a:latin typeface="Open Sans"/>
              <a:ea typeface="Open Sans"/>
              <a:cs typeface="Open Sans"/>
              <a:sym typeface="Open Sans"/>
            </a:endParaRPr>
          </a:p>
        </p:txBody>
      </p:sp>
      <p:sp>
        <p:nvSpPr>
          <p:cNvPr id="4174" name="Google Shape;4174;p418"/>
          <p:cNvSpPr/>
          <p:nvPr/>
        </p:nvSpPr>
        <p:spPr>
          <a:xfrm rot="-5400000">
            <a:off x="3062425" y="1802157"/>
            <a:ext cx="1681449" cy="2981937"/>
          </a:xfrm>
          <a:prstGeom prst="round2SameRect">
            <a:avLst>
              <a:gd fmla="val 11549" name="adj1"/>
              <a:gd fmla="val 0" name="adj2"/>
            </a:avLst>
          </a:prstGeom>
          <a:solidFill>
            <a:srgbClr val="17BFAB"/>
          </a:solidFill>
          <a:ln cap="flat" cmpd="sng" w="12700">
            <a:solidFill>
              <a:srgbClr val="17BF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4175" name="Google Shape;4175;p418"/>
          <p:cNvSpPr/>
          <p:nvPr/>
        </p:nvSpPr>
        <p:spPr>
          <a:xfrm rot="5400000">
            <a:off x="5377707" y="3163759"/>
            <a:ext cx="265655" cy="253641"/>
          </a:xfrm>
          <a:prstGeom prst="triangle">
            <a:avLst>
              <a:gd fmla="val 50000" name="adj"/>
            </a:avLst>
          </a:prstGeom>
          <a:solidFill>
            <a:srgbClr val="17BFAB"/>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176" name="Google Shape;4176;p418"/>
          <p:cNvSpPr txBox="1"/>
          <p:nvPr/>
        </p:nvSpPr>
        <p:spPr>
          <a:xfrm>
            <a:off x="2610021" y="3107485"/>
            <a:ext cx="2561700" cy="48163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RC5</a:t>
            </a:r>
            <a:endParaRPr b="1" i="0" sz="2200" u="none" cap="none" strike="noStrike">
              <a:solidFill>
                <a:schemeClr val="lt1"/>
              </a:solidFill>
              <a:latin typeface="Open Sans"/>
              <a:ea typeface="Open Sans"/>
              <a:cs typeface="Open Sans"/>
              <a:sym typeface="Open Sans"/>
            </a:endParaRPr>
          </a:p>
        </p:txBody>
      </p:sp>
      <p:sp>
        <p:nvSpPr>
          <p:cNvPr id="4177" name="Google Shape;4177;p418"/>
          <p:cNvSpPr/>
          <p:nvPr/>
        </p:nvSpPr>
        <p:spPr>
          <a:xfrm rot="-5400000">
            <a:off x="3065683" y="3892462"/>
            <a:ext cx="1687239" cy="2982000"/>
          </a:xfrm>
          <a:prstGeom prst="round2SameRect">
            <a:avLst>
              <a:gd fmla="val 11549" name="adj1"/>
              <a:gd fmla="val 0" name="adj2"/>
            </a:avLst>
          </a:prstGeom>
          <a:solidFill>
            <a:srgbClr val="41A0CB"/>
          </a:solidFill>
          <a:ln cap="flat" cmpd="sng" w="12700">
            <a:solidFill>
              <a:srgbClr val="41A0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4178" name="Google Shape;4178;p418"/>
          <p:cNvSpPr/>
          <p:nvPr/>
        </p:nvSpPr>
        <p:spPr>
          <a:xfrm rot="5400000">
            <a:off x="5387968" y="5250929"/>
            <a:ext cx="265800" cy="253500"/>
          </a:xfrm>
          <a:prstGeom prst="triangle">
            <a:avLst>
              <a:gd fmla="val 50000" name="adj"/>
            </a:avLst>
          </a:prstGeom>
          <a:solidFill>
            <a:srgbClr val="41A0CB"/>
          </a:solidFill>
          <a:ln cap="flat" cmpd="sng" w="12700">
            <a:solidFill>
              <a:srgbClr val="41A0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179" name="Google Shape;4179;p418"/>
          <p:cNvSpPr txBox="1"/>
          <p:nvPr/>
        </p:nvSpPr>
        <p:spPr>
          <a:xfrm>
            <a:off x="2641715" y="5131767"/>
            <a:ext cx="2561700" cy="48163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RC6</a:t>
            </a:r>
            <a:endParaRPr b="1" i="0" sz="2200" u="none" cap="none" strike="noStrike">
              <a:solidFill>
                <a:schemeClr val="lt1"/>
              </a:solidFill>
              <a:latin typeface="Open Sans"/>
              <a:ea typeface="Open Sans"/>
              <a:cs typeface="Open Sans"/>
              <a:sym typeface="Open Sans"/>
            </a:endParaRPr>
          </a:p>
        </p:txBody>
      </p:sp>
      <p:sp>
        <p:nvSpPr>
          <p:cNvPr id="4180" name="Google Shape;4180;p418"/>
          <p:cNvSpPr txBox="1"/>
          <p:nvPr/>
        </p:nvSpPr>
        <p:spPr>
          <a:xfrm>
            <a:off x="5660535" y="2603466"/>
            <a:ext cx="7761600" cy="1401882"/>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Uses block sizes of 32, 64, or 128 bits, with a key length of up to 2040 bits​ </a:t>
            </a:r>
            <a:endParaRPr/>
          </a:p>
          <a:p>
            <a:pPr indent="-203200" lvl="0" marL="355600" marR="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Created as a candidate algorithm for AES</a:t>
            </a:r>
            <a:endParaRPr b="0" i="0" sz="2400" u="none" cap="none" strike="noStrike">
              <a:solidFill>
                <a:srgbClr val="3F3F3F"/>
              </a:solidFill>
              <a:latin typeface="Open Sans"/>
              <a:ea typeface="Open Sans"/>
              <a:cs typeface="Open Sans"/>
              <a:sym typeface="Open Sans"/>
            </a:endParaRPr>
          </a:p>
        </p:txBody>
      </p:sp>
      <p:sp>
        <p:nvSpPr>
          <p:cNvPr id="4181" name="Google Shape;4181;p418"/>
          <p:cNvSpPr txBox="1"/>
          <p:nvPr/>
        </p:nvSpPr>
        <p:spPr>
          <a:xfrm>
            <a:off x="5650916" y="4706066"/>
            <a:ext cx="7808623" cy="1401882"/>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Uses key sizes of 128, 192, and 256 bits and has a block size of 128 bits​</a:t>
            </a:r>
            <a:endParaRPr/>
          </a:p>
          <a:p>
            <a:pPr indent="-203200" lvl="0" marL="355600" marR="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Based on RC5, and is also a candidate for AES</a:t>
            </a:r>
            <a:endParaRPr b="0" i="0" sz="2400" u="none" cap="none" strike="noStrike">
              <a:solidFill>
                <a:srgbClr val="3F3F3F"/>
              </a:solidFill>
              <a:latin typeface="Open Sans"/>
              <a:ea typeface="Open Sans"/>
              <a:cs typeface="Open Sans"/>
              <a:sym typeface="Open Sans"/>
            </a:endParaRPr>
          </a:p>
        </p:txBody>
      </p:sp>
      <p:sp>
        <p:nvSpPr>
          <p:cNvPr id="4182" name="Google Shape;4182;p418"/>
          <p:cNvSpPr/>
          <p:nvPr/>
        </p:nvSpPr>
        <p:spPr>
          <a:xfrm>
            <a:off x="5257800" y="864294"/>
            <a:ext cx="5748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6" name="Shape 4186"/>
        <p:cNvGrpSpPr/>
        <p:nvPr/>
      </p:nvGrpSpPr>
      <p:grpSpPr>
        <a:xfrm>
          <a:off x="0" y="0"/>
          <a:ext cx="0" cy="0"/>
          <a:chOff x="0" y="0"/>
          <a:chExt cx="0" cy="0"/>
        </a:xfrm>
      </p:grpSpPr>
      <p:sp>
        <p:nvSpPr>
          <p:cNvPr id="4187" name="Google Shape;4187;p419"/>
          <p:cNvSpPr txBox="1"/>
          <p:nvPr>
            <p:ph type="title"/>
          </p:nvPr>
        </p:nvSpPr>
        <p:spPr>
          <a:xfrm>
            <a:off x="-10160" y="244386"/>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115000"/>
              </a:lnSpc>
              <a:spcBef>
                <a:spcPts val="0"/>
              </a:spcBef>
              <a:spcAft>
                <a:spcPts val="0"/>
              </a:spcAft>
              <a:buSzPts val="4400"/>
              <a:buNone/>
            </a:pPr>
            <a:r>
              <a:rPr lang="en-US">
                <a:solidFill>
                  <a:srgbClr val="3F3F3F"/>
                </a:solidFill>
              </a:rPr>
              <a:t>Symmetric Keys: Round Up</a:t>
            </a:r>
            <a:endParaRPr>
              <a:solidFill>
                <a:srgbClr val="3F3F3F"/>
              </a:solidFill>
            </a:endParaRPr>
          </a:p>
        </p:txBody>
      </p:sp>
      <p:graphicFrame>
        <p:nvGraphicFramePr>
          <p:cNvPr id="4188" name="Google Shape;4188;p419"/>
          <p:cNvGraphicFramePr/>
          <p:nvPr/>
        </p:nvGraphicFramePr>
        <p:xfrm>
          <a:off x="1340735" y="1515706"/>
          <a:ext cx="3000000" cy="3000000"/>
        </p:xfrm>
        <a:graphic>
          <a:graphicData uri="http://schemas.openxmlformats.org/drawingml/2006/table">
            <a:tbl>
              <a:tblPr>
                <a:noFill/>
                <a:tableStyleId>{436F4C31-F3C4-4819-9751-A1D41B19AAD6}</a:tableStyleId>
              </a:tblPr>
              <a:tblGrid>
                <a:gridCol w="2949600"/>
                <a:gridCol w="2400300"/>
                <a:gridCol w="3249375"/>
                <a:gridCol w="4975250"/>
              </a:tblGrid>
              <a:tr h="584225">
                <a:tc>
                  <a:txBody>
                    <a:bodyPr/>
                    <a:lstStyle/>
                    <a:p>
                      <a:pPr indent="0" lvl="0" marL="0" marR="0" rtl="0" algn="ctr">
                        <a:lnSpc>
                          <a:spcPct val="115000"/>
                        </a:lnSpc>
                        <a:spcBef>
                          <a:spcPts val="0"/>
                        </a:spcBef>
                        <a:spcAft>
                          <a:spcPts val="0"/>
                        </a:spcAft>
                        <a:buClr>
                          <a:srgbClr val="000000"/>
                        </a:buClr>
                        <a:buSzPts val="2200"/>
                        <a:buFont typeface="Arial"/>
                        <a:buNone/>
                      </a:pPr>
                      <a:r>
                        <a:rPr b="1" lang="en-US" sz="2200" u="none" cap="none" strike="noStrike">
                          <a:solidFill>
                            <a:schemeClr val="lt1"/>
                          </a:solidFill>
                          <a:latin typeface="Open Sans"/>
                          <a:ea typeface="Open Sans"/>
                          <a:cs typeface="Open Sans"/>
                          <a:sym typeface="Open Sans"/>
                        </a:rPr>
                        <a:t>Algorithm</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solidFill>
                  </a:tcPr>
                </a:tc>
                <a:tc>
                  <a:txBody>
                    <a:bodyPr/>
                    <a:lstStyle/>
                    <a:p>
                      <a:pPr indent="91439" lvl="0" marL="0" marR="0" rtl="0" algn="ctr">
                        <a:lnSpc>
                          <a:spcPct val="115000"/>
                        </a:lnSpc>
                        <a:spcBef>
                          <a:spcPts val="0"/>
                        </a:spcBef>
                        <a:spcAft>
                          <a:spcPts val="0"/>
                        </a:spcAft>
                        <a:buClr>
                          <a:srgbClr val="000000"/>
                        </a:buClr>
                        <a:buSzPts val="2200"/>
                        <a:buFont typeface="Arial"/>
                        <a:buNone/>
                      </a:pPr>
                      <a:r>
                        <a:rPr b="1" lang="en-US" sz="2200" u="none" cap="none" strike="noStrike">
                          <a:solidFill>
                            <a:schemeClr val="lt1"/>
                          </a:solidFill>
                          <a:latin typeface="Open Sans"/>
                          <a:ea typeface="Open Sans"/>
                          <a:cs typeface="Open Sans"/>
                          <a:sym typeface="Open Sans"/>
                        </a:rPr>
                        <a:t>Block Size</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solidFill>
                  </a:tcPr>
                </a:tc>
                <a:tc>
                  <a:txBody>
                    <a:bodyPr/>
                    <a:lstStyle/>
                    <a:p>
                      <a:pPr indent="92075" lvl="0" marL="0" marR="0" rtl="0" algn="ctr">
                        <a:lnSpc>
                          <a:spcPct val="115000"/>
                        </a:lnSpc>
                        <a:spcBef>
                          <a:spcPts val="0"/>
                        </a:spcBef>
                        <a:spcAft>
                          <a:spcPts val="0"/>
                        </a:spcAft>
                        <a:buClr>
                          <a:srgbClr val="000000"/>
                        </a:buClr>
                        <a:buSzPts val="2200"/>
                        <a:buFont typeface="Arial"/>
                        <a:buNone/>
                      </a:pPr>
                      <a:r>
                        <a:rPr b="1" lang="en-US" sz="2200" u="none" cap="none" strike="noStrike">
                          <a:solidFill>
                            <a:schemeClr val="lt1"/>
                          </a:solidFill>
                          <a:latin typeface="Open Sans"/>
                          <a:ea typeface="Open Sans"/>
                          <a:cs typeface="Open Sans"/>
                          <a:sym typeface="Open Sans"/>
                        </a:rPr>
                        <a:t>Key Length</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solidFill>
                  </a:tcPr>
                </a:tc>
                <a:tc>
                  <a:txBody>
                    <a:bodyPr/>
                    <a:lstStyle/>
                    <a:p>
                      <a:pPr indent="0" lvl="0" marL="0" marR="0" rtl="0" algn="ctr">
                        <a:lnSpc>
                          <a:spcPct val="115000"/>
                        </a:lnSpc>
                        <a:spcBef>
                          <a:spcPts val="0"/>
                        </a:spcBef>
                        <a:spcAft>
                          <a:spcPts val="0"/>
                        </a:spcAft>
                        <a:buClr>
                          <a:srgbClr val="000000"/>
                        </a:buClr>
                        <a:buSzPts val="2200"/>
                        <a:buFont typeface="Arial"/>
                        <a:buNone/>
                      </a:pPr>
                      <a:r>
                        <a:rPr b="1" lang="en-US" sz="2200" u="none" cap="none" strike="noStrike">
                          <a:solidFill>
                            <a:schemeClr val="lt1"/>
                          </a:solidFill>
                          <a:latin typeface="Open Sans"/>
                          <a:ea typeface="Open Sans"/>
                          <a:cs typeface="Open Sans"/>
                          <a:sym typeface="Open Sans"/>
                        </a:rPr>
                        <a:t>Comments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solidFill>
                  </a:tcPr>
                </a:tc>
              </a:tr>
              <a:tr h="566550">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DES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64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56 bit + 8-bit parity</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16 rounds of processing</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r>
              <a:tr h="792325">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2DES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64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112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Compromised by meet-in-</a:t>
                      </a:r>
                      <a:endParaRPr/>
                    </a:p>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the-middle attack</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3975">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3DES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64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168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r>
              <a:tr h="577650">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Rijndael</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128,192,256 bits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128,192,256 bits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92075" lvl="0" marL="0" marR="167004"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Performs variable rounds of operation</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2700">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IDEA</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64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128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342900" lvl="0" marL="749300" marR="244475" rtl="0" algn="l">
                        <a:lnSpc>
                          <a:spcPct val="100000"/>
                        </a:lnSpc>
                        <a:spcBef>
                          <a:spcPts val="0"/>
                        </a:spcBef>
                        <a:spcAft>
                          <a:spcPts val="0"/>
                        </a:spcAft>
                        <a:buClr>
                          <a:srgbClr val="3F3F3F"/>
                        </a:buClr>
                        <a:buSzPts val="2200"/>
                        <a:buFont typeface="Arial"/>
                        <a:buChar char="•"/>
                      </a:pPr>
                      <a:r>
                        <a:rPr lang="en-US" sz="2200" u="none" cap="none" strike="noStrike">
                          <a:solidFill>
                            <a:srgbClr val="3F3F3F"/>
                          </a:solidFill>
                          <a:latin typeface="Open Sans"/>
                          <a:ea typeface="Open Sans"/>
                          <a:cs typeface="Open Sans"/>
                          <a:sym typeface="Open Sans"/>
                        </a:rPr>
                        <a:t>8 rounds transposition and substitution</a:t>
                      </a:r>
                      <a:endParaRPr/>
                    </a:p>
                    <a:p>
                      <a:pPr indent="-342900" lvl="0" marL="749300" marR="0" rtl="0" algn="l">
                        <a:lnSpc>
                          <a:spcPct val="100000"/>
                        </a:lnSpc>
                        <a:spcBef>
                          <a:spcPts val="0"/>
                        </a:spcBef>
                        <a:spcAft>
                          <a:spcPts val="0"/>
                        </a:spcAft>
                        <a:buClr>
                          <a:srgbClr val="3F3F3F"/>
                        </a:buClr>
                        <a:buSzPts val="2200"/>
                        <a:buFont typeface="Arial"/>
                        <a:buChar char="•"/>
                      </a:pPr>
                      <a:r>
                        <a:rPr lang="en-US" sz="2200" u="none" cap="none" strike="noStrike">
                          <a:solidFill>
                            <a:srgbClr val="3F3F3F"/>
                          </a:solidFill>
                          <a:latin typeface="Open Sans"/>
                          <a:ea typeface="Open Sans"/>
                          <a:cs typeface="Open Sans"/>
                          <a:sym typeface="Open Sans"/>
                        </a:rPr>
                        <a:t>Used in PGP</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r>
              <a:tr h="413975">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CAST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64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40 to 128 bits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2100">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SAFER</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91439"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64 to 128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64 to 128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A version used in Bluetooth</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r>
              <a:tr h="513500">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Blowfish</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64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Variable key size</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6575">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Twofish</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128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128, 192, 256 bits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r>
              <a:tr h="524050">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RC5</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16,32,64 bits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0 to 2040 bits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00"/>
                        <a:buFont typeface="Arial"/>
                        <a:buNone/>
                      </a:pPr>
                      <a:r>
                        <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25">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AES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128 bit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92075" lvl="0" marL="0" marR="0" rtl="0" algn="ctr">
                        <a:lnSpc>
                          <a:spcPct val="100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128, 192, 256 bits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c>
                  <a:txBody>
                    <a:bodyPr/>
                    <a:lstStyle/>
                    <a:p>
                      <a:pPr indent="0" lvl="0" marL="0" marR="0" rtl="0" algn="ctr">
                        <a:lnSpc>
                          <a:spcPct val="100000"/>
                        </a:lnSpc>
                        <a:spcBef>
                          <a:spcPts val="0"/>
                        </a:spcBef>
                        <a:spcAft>
                          <a:spcPts val="0"/>
                        </a:spcAft>
                        <a:buClr>
                          <a:srgbClr val="000000"/>
                        </a:buClr>
                        <a:buSzPts val="2200"/>
                        <a:buFont typeface="Arial"/>
                        <a:buNone/>
                      </a:pPr>
                      <a:r>
                        <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4">
                        <a:alpha val="18823"/>
                      </a:srgbClr>
                    </a:solidFill>
                  </a:tcPr>
                </a:tc>
              </a:tr>
            </a:tbl>
          </a:graphicData>
        </a:graphic>
      </p:graphicFrame>
      <p:sp>
        <p:nvSpPr>
          <p:cNvPr id="4189" name="Google Shape;4189;p419"/>
          <p:cNvSpPr/>
          <p:nvPr/>
        </p:nvSpPr>
        <p:spPr>
          <a:xfrm>
            <a:off x="5156200" y="884172"/>
            <a:ext cx="594328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3" name="Shape 4193"/>
        <p:cNvGrpSpPr/>
        <p:nvPr/>
      </p:nvGrpSpPr>
      <p:grpSpPr>
        <a:xfrm>
          <a:off x="0" y="0"/>
          <a:ext cx="0" cy="0"/>
          <a:chOff x="0" y="0"/>
          <a:chExt cx="0" cy="0"/>
        </a:xfrm>
      </p:grpSpPr>
      <p:sp>
        <p:nvSpPr>
          <p:cNvPr id="4194" name="Google Shape;4194;p420"/>
          <p:cNvSpPr txBox="1"/>
          <p:nvPr>
            <p:ph type="title"/>
          </p:nvPr>
        </p:nvSpPr>
        <p:spPr>
          <a:xfrm>
            <a:off x="-10160" y="284142"/>
            <a:ext cx="16276320" cy="687244"/>
          </a:xfrm>
          <a:prstGeom prst="rect">
            <a:avLst/>
          </a:prstGeom>
          <a:noFill/>
          <a:ln>
            <a:noFill/>
          </a:ln>
        </p:spPr>
        <p:txBody>
          <a:bodyPr anchorCtr="0" anchor="ctr" bIns="45700" lIns="91425" spcFirstLastPara="1" rIns="91425" wrap="square" tIns="45700">
            <a:normAutofit/>
          </a:bodyPr>
          <a:lstStyle/>
          <a:p>
            <a:pPr indent="12997"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Business Scenario</a:t>
            </a:r>
            <a:endParaRPr/>
          </a:p>
        </p:txBody>
      </p:sp>
      <p:grpSp>
        <p:nvGrpSpPr>
          <p:cNvPr id="4195" name="Google Shape;4195;p420"/>
          <p:cNvGrpSpPr/>
          <p:nvPr/>
        </p:nvGrpSpPr>
        <p:grpSpPr>
          <a:xfrm>
            <a:off x="4127512" y="4075875"/>
            <a:ext cx="10859769" cy="1638824"/>
            <a:chOff x="4145280" y="3172866"/>
            <a:chExt cx="10859769" cy="1638824"/>
          </a:xfrm>
        </p:grpSpPr>
        <p:sp>
          <p:nvSpPr>
            <p:cNvPr id="4196" name="Google Shape;4196;p420"/>
            <p:cNvSpPr/>
            <p:nvPr/>
          </p:nvSpPr>
          <p:spPr>
            <a:xfrm>
              <a:off x="4145280" y="3172866"/>
              <a:ext cx="10859769" cy="1638824"/>
            </a:xfrm>
            <a:prstGeom prst="roundRect">
              <a:avLst>
                <a:gd fmla="val 15642"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1800" u="none" cap="none" strike="noStrike">
                <a:solidFill>
                  <a:srgbClr val="3F3F3F"/>
                </a:solidFill>
                <a:latin typeface="Open Sans"/>
                <a:ea typeface="Open Sans"/>
                <a:cs typeface="Open Sans"/>
                <a:sym typeface="Open Sans"/>
              </a:endParaRPr>
            </a:p>
          </p:txBody>
        </p:sp>
        <p:sp>
          <p:nvSpPr>
            <p:cNvPr id="4197" name="Google Shape;4197;p420"/>
            <p:cNvSpPr txBox="1"/>
            <p:nvPr/>
          </p:nvSpPr>
          <p:spPr>
            <a:xfrm>
              <a:off x="4252414" y="3362151"/>
              <a:ext cx="10645500" cy="1260254"/>
            </a:xfrm>
            <a:prstGeom prst="rect">
              <a:avLst/>
            </a:prstGeom>
            <a:noFill/>
            <a:ln>
              <a:noFill/>
            </a:ln>
          </p:spPr>
          <p:txBody>
            <a:bodyPr anchorCtr="0" anchor="t" bIns="45675" lIns="45675" spcFirstLastPara="1" rIns="45675" wrap="square" tIns="45675">
              <a:spAutoFit/>
            </a:bodyPr>
            <a:lstStyle/>
            <a:p>
              <a:pPr indent="0" lvl="0" marL="457200" marR="0" rtl="0" algn="l">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Kevin started gathering information about the existing encryption standards. Based on the current and future requirements, he had to choose between DES, 3DES, and AES.</a:t>
              </a:r>
              <a:endParaRPr b="0" i="0" sz="1400" u="none" cap="none" strike="noStrike">
                <a:solidFill>
                  <a:srgbClr val="3F3F3F"/>
                </a:solidFill>
                <a:latin typeface="Open Sans"/>
                <a:ea typeface="Open Sans"/>
                <a:cs typeface="Open Sans"/>
                <a:sym typeface="Open Sans"/>
              </a:endParaRPr>
            </a:p>
          </p:txBody>
        </p:sp>
      </p:grpSp>
      <p:pic>
        <p:nvPicPr>
          <p:cNvPr descr="Google Shape;819;p28" id="4198" name="Google Shape;4198;p420"/>
          <p:cNvPicPr preferRelativeResize="0"/>
          <p:nvPr/>
        </p:nvPicPr>
        <p:blipFill rotWithShape="1">
          <a:blip r:embed="rId3">
            <a:alphaModFix/>
          </a:blip>
          <a:srcRect b="0" l="307" r="305" t="0"/>
          <a:stretch/>
        </p:blipFill>
        <p:spPr>
          <a:xfrm>
            <a:off x="1455445" y="2619189"/>
            <a:ext cx="2159849" cy="2652922"/>
          </a:xfrm>
          <a:prstGeom prst="rect">
            <a:avLst/>
          </a:prstGeom>
          <a:noFill/>
          <a:ln>
            <a:noFill/>
          </a:ln>
        </p:spPr>
      </p:pic>
      <p:grpSp>
        <p:nvGrpSpPr>
          <p:cNvPr id="4199" name="Google Shape;4199;p420"/>
          <p:cNvGrpSpPr/>
          <p:nvPr/>
        </p:nvGrpSpPr>
        <p:grpSpPr>
          <a:xfrm>
            <a:off x="1102153" y="6688501"/>
            <a:ext cx="14067894" cy="1198199"/>
            <a:chOff x="1102153" y="6688501"/>
            <a:chExt cx="14067894" cy="1198199"/>
          </a:xfrm>
        </p:grpSpPr>
        <p:sp>
          <p:nvSpPr>
            <p:cNvPr id="4200" name="Google Shape;4200;p420"/>
            <p:cNvSpPr/>
            <p:nvPr/>
          </p:nvSpPr>
          <p:spPr>
            <a:xfrm>
              <a:off x="1102153" y="6688501"/>
              <a:ext cx="14067894" cy="1198199"/>
            </a:xfrm>
            <a:prstGeom prst="roundRect">
              <a:avLst>
                <a:gd fmla="val 6126" name="adj"/>
              </a:avLst>
            </a:prstGeom>
            <a:solidFill>
              <a:srgbClr val="F7CAAC"/>
            </a:solidFill>
            <a:ln cap="flat" cmpd="sng" w="25400">
              <a:solidFill>
                <a:srgbClr val="F9DEC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01" name="Google Shape;4201;p420"/>
            <p:cNvSpPr/>
            <p:nvPr/>
          </p:nvSpPr>
          <p:spPr>
            <a:xfrm>
              <a:off x="1278100" y="6883767"/>
              <a:ext cx="13716000" cy="807667"/>
            </a:xfrm>
            <a:prstGeom prst="roundRect">
              <a:avLst>
                <a:gd fmla="val 7942" name="adj"/>
              </a:avLst>
            </a:prstGeom>
            <a:solidFill>
              <a:schemeClr val="lt1"/>
            </a:solidFill>
            <a:ln cap="flat" cmpd="sng" w="12700">
              <a:solidFill>
                <a:srgbClr val="F9DEC9"/>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2" name="Google Shape;4202;p420"/>
          <p:cNvSpPr txBox="1"/>
          <p:nvPr/>
        </p:nvSpPr>
        <p:spPr>
          <a:xfrm>
            <a:off x="1629423" y="7029009"/>
            <a:ext cx="12997155" cy="407261"/>
          </a:xfrm>
          <a:prstGeom prst="rect">
            <a:avLst/>
          </a:prstGeom>
          <a:noFill/>
          <a:ln>
            <a:noFill/>
          </a:ln>
        </p:spPr>
        <p:txBody>
          <a:bodyPr anchorCtr="0" anchor="t" bIns="8875" lIns="8875" spcFirstLastPara="1" rIns="8875" wrap="square" tIns="8875">
            <a:spAutoFit/>
          </a:bodyPr>
          <a:lstStyle/>
          <a:p>
            <a:pPr indent="91439" lvl="0" marL="0" marR="0" rtl="0" algn="l">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Question: </a:t>
            </a:r>
            <a:r>
              <a:rPr b="0" i="0" lang="en-US" sz="2200" u="none" cap="none" strike="noStrike">
                <a:solidFill>
                  <a:srgbClr val="3F3F3F"/>
                </a:solidFill>
                <a:latin typeface="Open Sans"/>
                <a:ea typeface="Open Sans"/>
                <a:cs typeface="Open Sans"/>
                <a:sym typeface="Open Sans"/>
              </a:rPr>
              <a:t>Which encryption standard should Kevin select: the DES, 3DES, or AES?</a:t>
            </a:r>
            <a:endParaRPr/>
          </a:p>
        </p:txBody>
      </p:sp>
      <p:sp>
        <p:nvSpPr>
          <p:cNvPr id="4203" name="Google Shape;4203;p420"/>
          <p:cNvSpPr txBox="1"/>
          <p:nvPr/>
        </p:nvSpPr>
        <p:spPr>
          <a:xfrm>
            <a:off x="4048000" y="1885156"/>
            <a:ext cx="11002769" cy="1703401"/>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Hilda Jacobs, the general manager of IT Security, assigned Kevin Butler the task of selecting a good encryption system to secure the confidentiality of the company’s data. She requested a symmetric block cipher system capable of encrypting with a 128-bit encryption key.</a:t>
            </a:r>
            <a:endParaRPr/>
          </a:p>
        </p:txBody>
      </p:sp>
      <p:sp>
        <p:nvSpPr>
          <p:cNvPr id="4204" name="Google Shape;4204;p420"/>
          <p:cNvSpPr/>
          <p:nvPr/>
        </p:nvSpPr>
        <p:spPr>
          <a:xfrm>
            <a:off x="6146800" y="864294"/>
            <a:ext cx="3962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8" name="Shape 4208"/>
        <p:cNvGrpSpPr/>
        <p:nvPr/>
      </p:nvGrpSpPr>
      <p:grpSpPr>
        <a:xfrm>
          <a:off x="0" y="0"/>
          <a:ext cx="0" cy="0"/>
          <a:chOff x="0" y="0"/>
          <a:chExt cx="0" cy="0"/>
        </a:xfrm>
      </p:grpSpPr>
      <p:sp>
        <p:nvSpPr>
          <p:cNvPr id="4209" name="Google Shape;4209;p421"/>
          <p:cNvSpPr txBox="1"/>
          <p:nvPr>
            <p:ph type="title"/>
          </p:nvPr>
        </p:nvSpPr>
        <p:spPr>
          <a:xfrm>
            <a:off x="-10160" y="284142"/>
            <a:ext cx="16276320" cy="687244"/>
          </a:xfrm>
          <a:prstGeom prst="rect">
            <a:avLst/>
          </a:prstGeom>
          <a:noFill/>
          <a:ln>
            <a:noFill/>
          </a:ln>
        </p:spPr>
        <p:txBody>
          <a:bodyPr anchorCtr="0" anchor="ctr" bIns="45700" lIns="91425" spcFirstLastPara="1" rIns="91425" wrap="square" tIns="45700">
            <a:normAutofit/>
          </a:bodyPr>
          <a:lstStyle/>
          <a:p>
            <a:pPr indent="12997"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Business Scenario</a:t>
            </a:r>
            <a:endParaRPr/>
          </a:p>
        </p:txBody>
      </p:sp>
      <p:sp>
        <p:nvSpPr>
          <p:cNvPr id="4210" name="Google Shape;4210;p421"/>
          <p:cNvSpPr txBox="1"/>
          <p:nvPr/>
        </p:nvSpPr>
        <p:spPr>
          <a:xfrm>
            <a:off x="4048000" y="1885154"/>
            <a:ext cx="11002769" cy="1638824"/>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Hilda Jacobs, the general manager of IT Security, assigned Kevin Butler the task of selecting a good encryption system to secure the confidentiality of the company’s data. She requested a symmetric block cipher system capable of encrypting with a 128-bit encryption key.</a:t>
            </a:r>
            <a:endParaRPr b="0" i="0" sz="1400" u="none" cap="none" strike="noStrike">
              <a:solidFill>
                <a:srgbClr val="3F3F3F"/>
              </a:solidFill>
              <a:latin typeface="Open Sans"/>
              <a:ea typeface="Open Sans"/>
              <a:cs typeface="Open Sans"/>
              <a:sym typeface="Open Sans"/>
            </a:endParaRPr>
          </a:p>
        </p:txBody>
      </p:sp>
      <p:grpSp>
        <p:nvGrpSpPr>
          <p:cNvPr id="4211" name="Google Shape;4211;p421"/>
          <p:cNvGrpSpPr/>
          <p:nvPr/>
        </p:nvGrpSpPr>
        <p:grpSpPr>
          <a:xfrm>
            <a:off x="4125402" y="4066486"/>
            <a:ext cx="10859769" cy="1638824"/>
            <a:chOff x="4145280" y="3172866"/>
            <a:chExt cx="10859769" cy="1638824"/>
          </a:xfrm>
        </p:grpSpPr>
        <p:sp>
          <p:nvSpPr>
            <p:cNvPr id="4212" name="Google Shape;4212;p421"/>
            <p:cNvSpPr/>
            <p:nvPr/>
          </p:nvSpPr>
          <p:spPr>
            <a:xfrm>
              <a:off x="4145280" y="3172866"/>
              <a:ext cx="10859769" cy="1638824"/>
            </a:xfrm>
            <a:prstGeom prst="roundRect">
              <a:avLst>
                <a:gd fmla="val 15642"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1800" u="none" cap="none" strike="noStrike">
                <a:solidFill>
                  <a:srgbClr val="3F3F3F"/>
                </a:solidFill>
                <a:latin typeface="Open Sans"/>
                <a:ea typeface="Open Sans"/>
                <a:cs typeface="Open Sans"/>
                <a:sym typeface="Open Sans"/>
              </a:endParaRPr>
            </a:p>
          </p:txBody>
        </p:sp>
        <p:sp>
          <p:nvSpPr>
            <p:cNvPr id="4213" name="Google Shape;4213;p421"/>
            <p:cNvSpPr txBox="1"/>
            <p:nvPr/>
          </p:nvSpPr>
          <p:spPr>
            <a:xfrm>
              <a:off x="4252414" y="3362151"/>
              <a:ext cx="10645500" cy="1260254"/>
            </a:xfrm>
            <a:prstGeom prst="rect">
              <a:avLst/>
            </a:prstGeom>
            <a:noFill/>
            <a:ln>
              <a:noFill/>
            </a:ln>
          </p:spPr>
          <p:txBody>
            <a:bodyPr anchorCtr="0" anchor="t" bIns="45675" lIns="45675" spcFirstLastPara="1" rIns="45675" wrap="square" tIns="45675">
              <a:spAutoFit/>
            </a:bodyPr>
            <a:lstStyle/>
            <a:p>
              <a:pPr indent="0" lvl="0" marL="457200" marR="0" rtl="0" algn="l">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Kevin started gathering information about the existing encryption standards. Based on the current and the future requirements, he had to choose between DES, 3DES, and AES.</a:t>
              </a:r>
              <a:endParaRPr b="0" i="0" sz="1400" u="none" cap="none" strike="noStrike">
                <a:solidFill>
                  <a:srgbClr val="3F3F3F"/>
                </a:solidFill>
                <a:latin typeface="Open Sans"/>
                <a:ea typeface="Open Sans"/>
                <a:cs typeface="Open Sans"/>
                <a:sym typeface="Open Sans"/>
              </a:endParaRPr>
            </a:p>
          </p:txBody>
        </p:sp>
      </p:grpSp>
      <p:grpSp>
        <p:nvGrpSpPr>
          <p:cNvPr id="4214" name="Google Shape;4214;p421"/>
          <p:cNvGrpSpPr/>
          <p:nvPr/>
        </p:nvGrpSpPr>
        <p:grpSpPr>
          <a:xfrm>
            <a:off x="1102153" y="6092154"/>
            <a:ext cx="14067894" cy="1930653"/>
            <a:chOff x="1102153" y="6092154"/>
            <a:chExt cx="14067894" cy="1930653"/>
          </a:xfrm>
        </p:grpSpPr>
        <p:sp>
          <p:nvSpPr>
            <p:cNvPr id="4215" name="Google Shape;4215;p421"/>
            <p:cNvSpPr/>
            <p:nvPr/>
          </p:nvSpPr>
          <p:spPr>
            <a:xfrm>
              <a:off x="1102153" y="6092154"/>
              <a:ext cx="14067894" cy="1930653"/>
            </a:xfrm>
            <a:prstGeom prst="roundRect">
              <a:avLst>
                <a:gd fmla="val 6126" name="adj"/>
              </a:avLst>
            </a:prstGeom>
            <a:solidFill>
              <a:srgbClr val="F7CAAC"/>
            </a:solidFill>
            <a:ln cap="flat" cmpd="sng" w="25400">
              <a:solidFill>
                <a:srgbClr val="F9DEC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16" name="Google Shape;4216;p421"/>
            <p:cNvSpPr/>
            <p:nvPr/>
          </p:nvSpPr>
          <p:spPr>
            <a:xfrm>
              <a:off x="1255009" y="6306660"/>
              <a:ext cx="13716000" cy="1455728"/>
            </a:xfrm>
            <a:prstGeom prst="roundRect">
              <a:avLst>
                <a:gd fmla="val 7942" name="adj"/>
              </a:avLst>
            </a:prstGeom>
            <a:solidFill>
              <a:schemeClr val="lt1"/>
            </a:solidFill>
            <a:ln cap="flat" cmpd="sng" w="12700">
              <a:solidFill>
                <a:srgbClr val="F9DEC9"/>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7" name="Google Shape;4217;p421"/>
          <p:cNvSpPr txBox="1"/>
          <p:nvPr/>
        </p:nvSpPr>
        <p:spPr>
          <a:xfrm>
            <a:off x="1455445" y="6441482"/>
            <a:ext cx="12997155" cy="1062055"/>
          </a:xfrm>
          <a:prstGeom prst="rect">
            <a:avLst/>
          </a:prstGeom>
          <a:noFill/>
          <a:ln>
            <a:noFill/>
          </a:ln>
        </p:spPr>
        <p:txBody>
          <a:bodyPr anchorCtr="0" anchor="t" bIns="8875" lIns="8875" spcFirstLastPara="1" rIns="8875" wrap="square" tIns="8875">
            <a:spAutoFit/>
          </a:bodyPr>
          <a:lstStyle/>
          <a:p>
            <a:pPr indent="91439" lvl="0" marL="0" marR="0" rtl="0" algn="l">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Question: </a:t>
            </a:r>
            <a:r>
              <a:rPr b="0" i="0" lang="en-US" sz="2200" u="none" cap="none" strike="noStrike">
                <a:solidFill>
                  <a:srgbClr val="3F3F3F"/>
                </a:solidFill>
                <a:latin typeface="Open Sans"/>
                <a:ea typeface="Open Sans"/>
                <a:cs typeface="Open Sans"/>
                <a:sym typeface="Open Sans"/>
              </a:rPr>
              <a:t>Which encryption standard should Kevin select: the DES, 3DES, or AES?</a:t>
            </a:r>
            <a:endParaRPr/>
          </a:p>
          <a:p>
            <a:pPr indent="91439" lvl="0" marL="0" marR="0" rtl="0" algn="l">
              <a:lnSpc>
                <a:spcPct val="115000"/>
              </a:lnSpc>
              <a:spcBef>
                <a:spcPts val="0"/>
              </a:spcBef>
              <a:spcAft>
                <a:spcPts val="0"/>
              </a:spcAft>
              <a:buClr>
                <a:srgbClr val="000000"/>
              </a:buClr>
              <a:buSzPts val="2200"/>
              <a:buFont typeface="Arial"/>
              <a:buNone/>
            </a:pPr>
            <a:r>
              <a:t/>
            </a:r>
            <a:endParaRPr b="0" i="0" sz="1500" u="none" cap="none" strike="noStrike">
              <a:solidFill>
                <a:srgbClr val="3F3F3F"/>
              </a:solidFill>
              <a:latin typeface="Open Sans"/>
              <a:ea typeface="Open Sans"/>
              <a:cs typeface="Open Sans"/>
              <a:sym typeface="Open Sans"/>
            </a:endParaRPr>
          </a:p>
          <a:p>
            <a:pPr indent="91439" lvl="0" marL="0" marR="0" rtl="0" algn="l">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Answer:</a:t>
            </a:r>
            <a:r>
              <a:rPr b="0" i="0" lang="en-US" sz="2200" u="none" cap="none" strike="noStrike">
                <a:solidFill>
                  <a:srgbClr val="3F3F3F"/>
                </a:solidFill>
                <a:latin typeface="Open Sans"/>
                <a:ea typeface="Open Sans"/>
                <a:cs typeface="Open Sans"/>
                <a:sym typeface="Open Sans"/>
              </a:rPr>
              <a:t> With the given requirement, AES is the best choice as it supports a 128-bit key.</a:t>
            </a:r>
            <a:endParaRPr/>
          </a:p>
        </p:txBody>
      </p:sp>
      <p:pic>
        <p:nvPicPr>
          <p:cNvPr descr="Google Shape;819;p28" id="4218" name="Google Shape;4218;p421"/>
          <p:cNvPicPr preferRelativeResize="0"/>
          <p:nvPr/>
        </p:nvPicPr>
        <p:blipFill rotWithShape="1">
          <a:blip r:embed="rId3">
            <a:alphaModFix/>
          </a:blip>
          <a:srcRect b="0" l="307" r="305" t="0"/>
          <a:stretch/>
        </p:blipFill>
        <p:spPr>
          <a:xfrm>
            <a:off x="1455445" y="2619189"/>
            <a:ext cx="2159849" cy="2652922"/>
          </a:xfrm>
          <a:prstGeom prst="rect">
            <a:avLst/>
          </a:prstGeom>
          <a:noFill/>
          <a:ln>
            <a:noFill/>
          </a:ln>
        </p:spPr>
      </p:pic>
      <p:sp>
        <p:nvSpPr>
          <p:cNvPr id="4219" name="Google Shape;4219;p421"/>
          <p:cNvSpPr/>
          <p:nvPr/>
        </p:nvSpPr>
        <p:spPr>
          <a:xfrm>
            <a:off x="6146800" y="864294"/>
            <a:ext cx="3962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3" name="Shape 4223"/>
        <p:cNvGrpSpPr/>
        <p:nvPr/>
      </p:nvGrpSpPr>
      <p:grpSpPr>
        <a:xfrm>
          <a:off x="0" y="0"/>
          <a:ext cx="0" cy="0"/>
          <a:chOff x="0" y="0"/>
          <a:chExt cx="0" cy="0"/>
        </a:xfrm>
      </p:grpSpPr>
      <p:sp>
        <p:nvSpPr>
          <p:cNvPr id="4224" name="Google Shape;4224;p422"/>
          <p:cNvSpPr txBox="1"/>
          <p:nvPr/>
        </p:nvSpPr>
        <p:spPr>
          <a:xfrm>
            <a:off x="2239947" y="1503522"/>
            <a:ext cx="11895374" cy="778675"/>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 asymmetric cryptography, two keys are used that are mathematically linked but mutually exclusive. One key is for encryption, and the other is for decryption. </a:t>
            </a:r>
            <a:endParaRPr/>
          </a:p>
        </p:txBody>
      </p:sp>
      <p:sp>
        <p:nvSpPr>
          <p:cNvPr id="4225" name="Google Shape;4225;p422"/>
          <p:cNvSpPr txBox="1"/>
          <p:nvPr>
            <p:ph type="title"/>
          </p:nvPr>
        </p:nvSpPr>
        <p:spPr>
          <a:xfrm>
            <a:off x="-10160" y="244386"/>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115000"/>
              </a:lnSpc>
              <a:spcBef>
                <a:spcPts val="0"/>
              </a:spcBef>
              <a:spcAft>
                <a:spcPts val="0"/>
              </a:spcAft>
              <a:buSzPts val="4400"/>
              <a:buNone/>
            </a:pPr>
            <a:r>
              <a:rPr lang="en-US">
                <a:solidFill>
                  <a:srgbClr val="3F3F3F"/>
                </a:solidFill>
              </a:rPr>
              <a:t>Introduction to Asymmetric Cryptography</a:t>
            </a:r>
            <a:endParaRPr>
              <a:solidFill>
                <a:srgbClr val="3F3F3F"/>
              </a:solidFill>
            </a:endParaRPr>
          </a:p>
        </p:txBody>
      </p:sp>
      <p:grpSp>
        <p:nvGrpSpPr>
          <p:cNvPr id="4226" name="Google Shape;4226;p422"/>
          <p:cNvGrpSpPr/>
          <p:nvPr/>
        </p:nvGrpSpPr>
        <p:grpSpPr>
          <a:xfrm>
            <a:off x="6376504" y="3036957"/>
            <a:ext cx="3502992" cy="3602382"/>
            <a:chOff x="6015182" y="3043382"/>
            <a:chExt cx="4225636" cy="4225636"/>
          </a:xfrm>
        </p:grpSpPr>
        <p:sp>
          <p:nvSpPr>
            <p:cNvPr id="4227" name="Google Shape;4227;p422"/>
            <p:cNvSpPr/>
            <p:nvPr/>
          </p:nvSpPr>
          <p:spPr>
            <a:xfrm>
              <a:off x="6015182" y="3043382"/>
              <a:ext cx="4225636" cy="4225636"/>
            </a:xfrm>
            <a:prstGeom prst="ellipse">
              <a:avLst/>
            </a:prstGeom>
            <a:solidFill>
              <a:srgbClr val="DDEAF6"/>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228" name="Google Shape;4228;p422"/>
            <p:cNvPicPr preferRelativeResize="0"/>
            <p:nvPr/>
          </p:nvPicPr>
          <p:blipFill rotWithShape="1">
            <a:blip r:embed="rId3">
              <a:alphaModFix/>
            </a:blip>
            <a:srcRect b="0" l="0" r="0" t="0"/>
            <a:stretch/>
          </p:blipFill>
          <p:spPr>
            <a:xfrm>
              <a:off x="6661150" y="3736975"/>
              <a:ext cx="2933700" cy="2838450"/>
            </a:xfrm>
            <a:prstGeom prst="rect">
              <a:avLst/>
            </a:prstGeom>
            <a:noFill/>
            <a:ln>
              <a:noFill/>
            </a:ln>
          </p:spPr>
        </p:pic>
      </p:grpSp>
      <p:sp>
        <p:nvSpPr>
          <p:cNvPr id="4229" name="Google Shape;4229;p422"/>
          <p:cNvSpPr txBox="1"/>
          <p:nvPr/>
        </p:nvSpPr>
        <p:spPr>
          <a:xfrm>
            <a:off x="2184400" y="7116417"/>
            <a:ext cx="1188720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private key can be used by an individual or entity, while the public key can be freely shared with anyone you want to communicate.</a:t>
            </a:r>
            <a:endParaRPr b="0" i="0" sz="1400" u="none" cap="none" strike="noStrike">
              <a:solidFill>
                <a:srgbClr val="000000"/>
              </a:solidFill>
              <a:latin typeface="Arial"/>
              <a:ea typeface="Arial"/>
              <a:cs typeface="Arial"/>
              <a:sym typeface="Arial"/>
            </a:endParaRPr>
          </a:p>
        </p:txBody>
      </p:sp>
      <p:sp>
        <p:nvSpPr>
          <p:cNvPr id="4230" name="Google Shape;4230;p422"/>
          <p:cNvSpPr/>
          <p:nvPr/>
        </p:nvSpPr>
        <p:spPr>
          <a:xfrm>
            <a:off x="3467100" y="884172"/>
            <a:ext cx="9328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4" name="Shape 4234"/>
        <p:cNvGrpSpPr/>
        <p:nvPr/>
      </p:nvGrpSpPr>
      <p:grpSpPr>
        <a:xfrm>
          <a:off x="0" y="0"/>
          <a:ext cx="0" cy="0"/>
          <a:chOff x="0" y="0"/>
          <a:chExt cx="0" cy="0"/>
        </a:xfrm>
      </p:grpSpPr>
      <p:grpSp>
        <p:nvGrpSpPr>
          <p:cNvPr id="4235" name="Google Shape;4235;p423"/>
          <p:cNvGrpSpPr/>
          <p:nvPr/>
        </p:nvGrpSpPr>
        <p:grpSpPr>
          <a:xfrm>
            <a:off x="1325488" y="1594274"/>
            <a:ext cx="13942439" cy="5915697"/>
            <a:chOff x="1353553" y="2128393"/>
            <a:chExt cx="13407476" cy="4697485"/>
          </a:xfrm>
        </p:grpSpPr>
        <p:sp>
          <p:nvSpPr>
            <p:cNvPr id="4236" name="Google Shape;4236;p423"/>
            <p:cNvSpPr/>
            <p:nvPr/>
          </p:nvSpPr>
          <p:spPr>
            <a:xfrm>
              <a:off x="1353553" y="2128393"/>
              <a:ext cx="13257864" cy="469748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237" name="Google Shape;4237;p423"/>
            <p:cNvSpPr/>
            <p:nvPr/>
          </p:nvSpPr>
          <p:spPr>
            <a:xfrm>
              <a:off x="1503165" y="4750534"/>
              <a:ext cx="13257864" cy="275208"/>
            </a:xfrm>
            <a:prstGeom prst="roundRect">
              <a:avLst>
                <a:gd fmla="val 4780" name="adj"/>
              </a:avLst>
            </a:prstGeom>
            <a:noFill/>
            <a:ln>
              <a:noFill/>
            </a:ln>
          </p:spPr>
          <p:txBody>
            <a:bodyPr anchorCtr="0" anchor="ctr" bIns="45675" lIns="45675" spcFirstLastPara="1" rIns="45675" wrap="square" tIns="45675">
              <a:spAutoFit/>
            </a:bodyPr>
            <a:lstStyle/>
            <a:p>
              <a:pPr indent="0" lvl="0" marL="0" marR="0" rtl="0" algn="l">
                <a:lnSpc>
                  <a:spcPct val="115000"/>
                </a:lnSpc>
                <a:spcBef>
                  <a:spcPts val="0"/>
                </a:spcBef>
                <a:spcAft>
                  <a:spcPts val="0"/>
                </a:spcAft>
                <a:buClr>
                  <a:srgbClr val="000000"/>
                </a:buClr>
                <a:buSzPts val="22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4238" name="Google Shape;4238;p423"/>
          <p:cNvSpPr txBox="1"/>
          <p:nvPr/>
        </p:nvSpPr>
        <p:spPr>
          <a:xfrm>
            <a:off x="1509214" y="1784824"/>
            <a:ext cx="13396500" cy="5415329"/>
          </a:xfrm>
          <a:prstGeom prst="rect">
            <a:avLst/>
          </a:prstGeom>
          <a:noFill/>
          <a:ln>
            <a:noFill/>
          </a:ln>
        </p:spPr>
        <p:txBody>
          <a:bodyPr anchorCtr="0" anchor="t" bIns="0" lIns="0" spcFirstLastPara="1" rIns="0" wrap="square" tIns="0">
            <a:spAutoFit/>
          </a:bodyPr>
          <a:lstStyle/>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Asymmetric cryptography is also called public-key encryption, as one key is made public.</a:t>
            </a:r>
            <a:endParaRPr/>
          </a:p>
          <a:p>
            <a:pPr indent="-31750" lvl="0" marL="184150" marR="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pair of keys is required for encryption or decryption.</a:t>
            </a:r>
            <a:endParaRPr/>
          </a:p>
          <a:p>
            <a:pPr indent="-31750" lvl="0" marL="184150" marR="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keys are mathematically related.</a:t>
            </a:r>
            <a:endParaRPr/>
          </a:p>
          <a:p>
            <a:pPr indent="-31750" lvl="0" marL="184150" marR="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Each key is used to encrypt or decrypt.</a:t>
            </a:r>
            <a:endParaRPr/>
          </a:p>
          <a:p>
            <a:pPr indent="-31750" lvl="0" marL="184150" marR="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You cannot encrypt or decrypt with only one key. The public key is usually shared, while the private key is secured by the owner.</a:t>
            </a:r>
            <a:endParaRPr/>
          </a:p>
          <a:p>
            <a:pPr indent="-31750" lvl="0" marL="184150" marR="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1" i="0" lang="en-US" sz="2200" u="none" cap="none" strike="noStrike">
                <a:solidFill>
                  <a:srgbClr val="3F3F3F"/>
                </a:solidFill>
                <a:latin typeface="Open Sans"/>
                <a:ea typeface="Open Sans"/>
                <a:cs typeface="Open Sans"/>
                <a:sym typeface="Open Sans"/>
              </a:rPr>
              <a:t>Secure Message format: </a:t>
            </a:r>
            <a:r>
              <a:rPr b="0" i="0" lang="en-US" sz="2200" u="none" cap="none" strike="noStrike">
                <a:solidFill>
                  <a:srgbClr val="3F3F3F"/>
                </a:solidFill>
                <a:latin typeface="Open Sans"/>
                <a:ea typeface="Open Sans"/>
                <a:cs typeface="Open Sans"/>
                <a:sym typeface="Open Sans"/>
              </a:rPr>
              <a:t>The message is encrypted with the receiver's public key (confidentiality).</a:t>
            </a:r>
            <a:endParaRPr/>
          </a:p>
          <a:p>
            <a:pPr indent="-31750" lvl="0" marL="184150" marR="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1" i="0" lang="en-US" sz="2200" u="none" cap="none" strike="noStrike">
                <a:solidFill>
                  <a:srgbClr val="3F3F3F"/>
                </a:solidFill>
                <a:latin typeface="Open Sans"/>
                <a:ea typeface="Open Sans"/>
                <a:cs typeface="Open Sans"/>
                <a:sym typeface="Open Sans"/>
              </a:rPr>
              <a:t>Open Message format: </a:t>
            </a:r>
            <a:r>
              <a:rPr b="0" i="0" lang="en-US" sz="2200" u="none" cap="none" strike="noStrike">
                <a:solidFill>
                  <a:srgbClr val="3F3F3F"/>
                </a:solidFill>
                <a:latin typeface="Open Sans"/>
                <a:ea typeface="Open Sans"/>
                <a:cs typeface="Open Sans"/>
                <a:sym typeface="Open Sans"/>
              </a:rPr>
              <a:t>The message is encrypted with the sender’s private key (authenticity).</a:t>
            </a:r>
            <a:endParaRPr/>
          </a:p>
          <a:p>
            <a:pPr indent="0" lvl="0" marL="127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000000"/>
              </a:buClr>
              <a:buSzPts val="1870"/>
              <a:buFont typeface="Courier New"/>
              <a:buChar char="o"/>
            </a:pPr>
            <a:r>
              <a:rPr b="0" i="0" lang="en-US" sz="2200" u="none" cap="none" strike="noStrike">
                <a:solidFill>
                  <a:srgbClr val="3F3F3F"/>
                </a:solidFill>
                <a:latin typeface="Open Sans"/>
                <a:ea typeface="Open Sans"/>
                <a:cs typeface="Open Sans"/>
                <a:sym typeface="Open Sans"/>
              </a:rPr>
              <a:t>These formats ensure authenticity, confidentiality, and non-repudiation.</a:t>
            </a:r>
            <a:endParaRPr/>
          </a:p>
          <a:p>
            <a:pPr indent="-325119" lvl="1" marL="914400" marR="0" rtl="0" algn="l">
              <a:lnSpc>
                <a:spcPct val="115000"/>
              </a:lnSpc>
              <a:spcBef>
                <a:spcPts val="0"/>
              </a:spcBef>
              <a:spcAft>
                <a:spcPts val="0"/>
              </a:spcAft>
              <a:buClr>
                <a:srgbClr val="000000"/>
              </a:buClr>
              <a:buSzPts val="680"/>
              <a:buFont typeface="Courier New"/>
              <a:buNone/>
            </a:pPr>
            <a:r>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000000"/>
              </a:buClr>
              <a:buSzPts val="1870"/>
              <a:buFont typeface="Courier New"/>
              <a:buChar char="o"/>
            </a:pPr>
            <a:r>
              <a:rPr b="1" i="0" lang="en-US" sz="2200" u="none" cap="none" strike="noStrike">
                <a:solidFill>
                  <a:srgbClr val="3F3F3F"/>
                </a:solidFill>
                <a:latin typeface="Open Sans"/>
                <a:ea typeface="Open Sans"/>
                <a:cs typeface="Open Sans"/>
                <a:sym typeface="Open Sans"/>
              </a:rPr>
              <a:t>Examples: </a:t>
            </a:r>
            <a:r>
              <a:rPr b="0" i="0" lang="en-US" sz="2200" u="none" cap="none" strike="noStrike">
                <a:solidFill>
                  <a:srgbClr val="3F3F3F"/>
                </a:solidFill>
                <a:latin typeface="Open Sans"/>
                <a:ea typeface="Open Sans"/>
                <a:cs typeface="Open Sans"/>
                <a:sym typeface="Open Sans"/>
              </a:rPr>
              <a:t>RSA (Rivest-Shamir-Adleman), Diffie-Hellman, Elliptic curve cryptosystem (ECC), El Gamal, and Digital signature algorithm (DSA)</a:t>
            </a:r>
            <a:endParaRPr/>
          </a:p>
        </p:txBody>
      </p:sp>
      <p:sp>
        <p:nvSpPr>
          <p:cNvPr id="4239" name="Google Shape;4239;p423"/>
          <p:cNvSpPr txBox="1"/>
          <p:nvPr>
            <p:ph type="title"/>
          </p:nvPr>
        </p:nvSpPr>
        <p:spPr>
          <a:xfrm>
            <a:off x="-10160" y="244386"/>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Introduction to Asymmetric Cryptography</a:t>
            </a:r>
            <a:endParaRPr>
              <a:solidFill>
                <a:srgbClr val="3F3F3F"/>
              </a:solidFill>
              <a:latin typeface="Open Sans"/>
              <a:ea typeface="Open Sans"/>
              <a:cs typeface="Open Sans"/>
              <a:sym typeface="Open Sans"/>
            </a:endParaRPr>
          </a:p>
        </p:txBody>
      </p:sp>
      <p:sp>
        <p:nvSpPr>
          <p:cNvPr id="4240" name="Google Shape;4240;p423"/>
          <p:cNvSpPr/>
          <p:nvPr/>
        </p:nvSpPr>
        <p:spPr>
          <a:xfrm>
            <a:off x="3467100" y="884172"/>
            <a:ext cx="9328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4" name="Shape 4244"/>
        <p:cNvGrpSpPr/>
        <p:nvPr/>
      </p:nvGrpSpPr>
      <p:grpSpPr>
        <a:xfrm>
          <a:off x="0" y="0"/>
          <a:ext cx="0" cy="0"/>
          <a:chOff x="0" y="0"/>
          <a:chExt cx="0" cy="0"/>
        </a:xfrm>
      </p:grpSpPr>
      <p:sp>
        <p:nvSpPr>
          <p:cNvPr id="4245" name="Google Shape;4245;p42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Introduction to Asymmetric Cryptography—Diagram </a:t>
            </a:r>
            <a:endParaRPr/>
          </a:p>
        </p:txBody>
      </p:sp>
      <p:pic>
        <p:nvPicPr>
          <p:cNvPr id="4246" name="Google Shape;4246;p424"/>
          <p:cNvPicPr preferRelativeResize="0"/>
          <p:nvPr/>
        </p:nvPicPr>
        <p:blipFill rotWithShape="1">
          <a:blip r:embed="rId3">
            <a:alphaModFix/>
          </a:blip>
          <a:srcRect b="0" l="0" r="0" t="0"/>
          <a:stretch/>
        </p:blipFill>
        <p:spPr>
          <a:xfrm>
            <a:off x="1390298" y="2460357"/>
            <a:ext cx="13475405" cy="4223287"/>
          </a:xfrm>
          <a:prstGeom prst="rect">
            <a:avLst/>
          </a:prstGeom>
          <a:noFill/>
          <a:ln>
            <a:noFill/>
          </a:ln>
        </p:spPr>
      </p:pic>
      <p:sp>
        <p:nvSpPr>
          <p:cNvPr id="4247" name="Google Shape;4247;p424"/>
          <p:cNvSpPr/>
          <p:nvPr/>
        </p:nvSpPr>
        <p:spPr>
          <a:xfrm>
            <a:off x="2235200" y="857012"/>
            <a:ext cx="1177932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grpSp>
        <p:nvGrpSpPr>
          <p:cNvPr id="4252" name="Google Shape;4252;p425"/>
          <p:cNvGrpSpPr/>
          <p:nvPr/>
        </p:nvGrpSpPr>
        <p:grpSpPr>
          <a:xfrm rot="-3600000">
            <a:off x="6752880" y="2599651"/>
            <a:ext cx="2658800" cy="2722183"/>
            <a:chOff x="1649637" y="6077896"/>
            <a:chExt cx="3409402" cy="3409930"/>
          </a:xfrm>
        </p:grpSpPr>
        <p:sp>
          <p:nvSpPr>
            <p:cNvPr id="4253" name="Google Shape;4253;p425"/>
            <p:cNvSpPr/>
            <p:nvPr/>
          </p:nvSpPr>
          <p:spPr>
            <a:xfrm>
              <a:off x="1649637" y="6859186"/>
              <a:ext cx="1636956" cy="2609712"/>
            </a:xfrm>
            <a:custGeom>
              <a:rect b="b" l="l" r="r" t="t"/>
              <a:pathLst>
                <a:path extrusionOk="0" h="2609712" w="1636956">
                  <a:moveTo>
                    <a:pt x="315147" y="1077253"/>
                  </a:moveTo>
                  <a:cubicBezTo>
                    <a:pt x="309532" y="1026230"/>
                    <a:pt x="306732" y="974931"/>
                    <a:pt x="306753" y="923600"/>
                  </a:cubicBezTo>
                  <a:lnTo>
                    <a:pt x="744721" y="923600"/>
                  </a:lnTo>
                  <a:lnTo>
                    <a:pt x="439759" y="329007"/>
                  </a:lnTo>
                  <a:lnTo>
                    <a:pt x="271090" y="-199"/>
                  </a:lnTo>
                  <a:cubicBezTo>
                    <a:pt x="93395" y="275173"/>
                    <a:pt x="-956" y="596026"/>
                    <a:pt x="-606" y="923756"/>
                  </a:cubicBezTo>
                  <a:cubicBezTo>
                    <a:pt x="-606" y="975337"/>
                    <a:pt x="1651" y="1026558"/>
                    <a:pt x="6172" y="1077410"/>
                  </a:cubicBezTo>
                  <a:cubicBezTo>
                    <a:pt x="76601" y="1859447"/>
                    <a:pt x="672273" y="2492128"/>
                    <a:pt x="1448649" y="2609514"/>
                  </a:cubicBezTo>
                  <a:lnTo>
                    <a:pt x="1636349" y="2319412"/>
                  </a:lnTo>
                  <a:cubicBezTo>
                    <a:pt x="948375" y="2286304"/>
                    <a:pt x="389393" y="1753704"/>
                    <a:pt x="315147" y="1077253"/>
                  </a:cubicBezTo>
                  <a:close/>
                </a:path>
              </a:pathLst>
            </a:custGeom>
            <a:solidFill>
              <a:srgbClr val="17B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4" name="Google Shape;4254;p425"/>
            <p:cNvSpPr/>
            <p:nvPr/>
          </p:nvSpPr>
          <p:spPr>
            <a:xfrm>
              <a:off x="3270899" y="7144125"/>
              <a:ext cx="1788140" cy="2343701"/>
            </a:xfrm>
            <a:custGeom>
              <a:rect b="b" l="l" r="r" t="t"/>
              <a:pathLst>
                <a:path extrusionOk="0" h="2343701" w="1788140">
                  <a:moveTo>
                    <a:pt x="1670604" y="17164"/>
                  </a:moveTo>
                  <a:lnTo>
                    <a:pt x="1325339" y="-199"/>
                  </a:lnTo>
                  <a:cubicBezTo>
                    <a:pt x="1427375" y="197319"/>
                    <a:pt x="1480452" y="416449"/>
                    <a:pt x="1480192" y="638765"/>
                  </a:cubicBezTo>
                  <a:cubicBezTo>
                    <a:pt x="1480192" y="1099934"/>
                    <a:pt x="1255629" y="1509485"/>
                    <a:pt x="910104" y="1764236"/>
                  </a:cubicBezTo>
                  <a:cubicBezTo>
                    <a:pt x="868758" y="1794712"/>
                    <a:pt x="825796" y="1822872"/>
                    <a:pt x="781373" y="1848598"/>
                  </a:cubicBezTo>
                  <a:lnTo>
                    <a:pt x="562389" y="1469756"/>
                  </a:lnTo>
                  <a:lnTo>
                    <a:pt x="199867" y="2031240"/>
                  </a:lnTo>
                  <a:lnTo>
                    <a:pt x="-607" y="2341467"/>
                  </a:lnTo>
                  <a:cubicBezTo>
                    <a:pt x="27198" y="2342823"/>
                    <a:pt x="55009" y="2343501"/>
                    <a:pt x="82815" y="2343501"/>
                  </a:cubicBezTo>
                  <a:cubicBezTo>
                    <a:pt x="310782" y="2343918"/>
                    <a:pt x="536476" y="2298343"/>
                    <a:pt x="746440" y="2209503"/>
                  </a:cubicBezTo>
                  <a:cubicBezTo>
                    <a:pt x="811301" y="2182120"/>
                    <a:pt x="874389" y="2150779"/>
                    <a:pt x="935392" y="2115653"/>
                  </a:cubicBezTo>
                  <a:cubicBezTo>
                    <a:pt x="979814" y="2089964"/>
                    <a:pt x="1022985" y="2062315"/>
                    <a:pt x="1064957" y="2032700"/>
                  </a:cubicBezTo>
                  <a:cubicBezTo>
                    <a:pt x="1325183" y="1848848"/>
                    <a:pt x="1528994" y="1596062"/>
                    <a:pt x="1653502" y="1302755"/>
                  </a:cubicBezTo>
                  <a:cubicBezTo>
                    <a:pt x="1826082" y="892869"/>
                    <a:pt x="1832234" y="431861"/>
                    <a:pt x="1670604" y="17529"/>
                  </a:cubicBezTo>
                  <a:close/>
                </a:path>
              </a:pathLst>
            </a:custGeom>
            <a:solidFill>
              <a:srgbClr val="41A0C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5" name="Google Shape;4255;p425"/>
            <p:cNvSpPr/>
            <p:nvPr/>
          </p:nvSpPr>
          <p:spPr>
            <a:xfrm>
              <a:off x="2022431" y="6077896"/>
              <a:ext cx="2848873" cy="948864"/>
            </a:xfrm>
            <a:custGeom>
              <a:rect b="b" l="l" r="r" t="t"/>
              <a:pathLst>
                <a:path extrusionOk="0" h="948864" w="2848873">
                  <a:moveTo>
                    <a:pt x="2536736" y="499592"/>
                  </a:moveTo>
                  <a:cubicBezTo>
                    <a:pt x="2431468" y="394188"/>
                    <a:pt x="2312799" y="303039"/>
                    <a:pt x="2183860" y="228470"/>
                  </a:cubicBezTo>
                  <a:cubicBezTo>
                    <a:pt x="2139542" y="202885"/>
                    <a:pt x="2094024" y="179287"/>
                    <a:pt x="2047307" y="157665"/>
                  </a:cubicBezTo>
                  <a:cubicBezTo>
                    <a:pt x="2029945" y="149636"/>
                    <a:pt x="2012531" y="141904"/>
                    <a:pt x="1995168" y="134463"/>
                  </a:cubicBezTo>
                  <a:cubicBezTo>
                    <a:pt x="1355934" y="-135956"/>
                    <a:pt x="616556" y="8485"/>
                    <a:pt x="126090" y="499592"/>
                  </a:cubicBezTo>
                  <a:cubicBezTo>
                    <a:pt x="81303" y="544396"/>
                    <a:pt x="39008" y="591618"/>
                    <a:pt x="-607" y="641046"/>
                  </a:cubicBezTo>
                  <a:lnTo>
                    <a:pt x="157061" y="948665"/>
                  </a:lnTo>
                  <a:cubicBezTo>
                    <a:pt x="406077" y="563254"/>
                    <a:pt x="839508" y="307669"/>
                    <a:pt x="1331491" y="307669"/>
                  </a:cubicBezTo>
                  <a:cubicBezTo>
                    <a:pt x="1576884" y="307340"/>
                    <a:pt x="1817948" y="372107"/>
                    <a:pt x="2030153" y="495369"/>
                  </a:cubicBezTo>
                  <a:lnTo>
                    <a:pt x="1811170" y="874211"/>
                  </a:lnTo>
                  <a:lnTo>
                    <a:pt x="2478080" y="907632"/>
                  </a:lnTo>
                  <a:lnTo>
                    <a:pt x="2848266" y="926142"/>
                  </a:lnTo>
                  <a:cubicBezTo>
                    <a:pt x="2767294" y="768598"/>
                    <a:pt x="2662183" y="624679"/>
                    <a:pt x="2536736" y="499592"/>
                  </a:cubicBezTo>
                  <a:close/>
                </a:path>
              </a:pathLst>
            </a:custGeom>
            <a:solidFill>
              <a:srgbClr val="FF5B5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256" name="Google Shape;4256;p425"/>
          <p:cNvSpPr txBox="1"/>
          <p:nvPr>
            <p:ph type="title"/>
          </p:nvPr>
        </p:nvSpPr>
        <p:spPr>
          <a:xfrm>
            <a:off x="-10160" y="265939"/>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Goal of Asymmetric Cryptography</a:t>
            </a:r>
            <a:endParaRPr/>
          </a:p>
        </p:txBody>
      </p:sp>
      <p:grpSp>
        <p:nvGrpSpPr>
          <p:cNvPr id="4257" name="Google Shape;4257;p425"/>
          <p:cNvGrpSpPr/>
          <p:nvPr/>
        </p:nvGrpSpPr>
        <p:grpSpPr>
          <a:xfrm>
            <a:off x="9407552" y="2409928"/>
            <a:ext cx="4762694" cy="3101628"/>
            <a:chOff x="9455464" y="2591453"/>
            <a:chExt cx="4762694" cy="3101628"/>
          </a:xfrm>
        </p:grpSpPr>
        <p:sp>
          <p:nvSpPr>
            <p:cNvPr id="4258" name="Google Shape;4258;p425"/>
            <p:cNvSpPr/>
            <p:nvPr/>
          </p:nvSpPr>
          <p:spPr>
            <a:xfrm rot="10800000">
              <a:off x="9455464" y="4010846"/>
              <a:ext cx="377239" cy="289914"/>
            </a:xfrm>
            <a:prstGeom prst="rightArrow">
              <a:avLst>
                <a:gd fmla="val 50000" name="adj1"/>
                <a:gd fmla="val 50000" name="adj2"/>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DDEAF6"/>
                </a:solidFill>
                <a:latin typeface="Arial"/>
                <a:ea typeface="Arial"/>
                <a:cs typeface="Arial"/>
                <a:sym typeface="Arial"/>
              </a:endParaRPr>
            </a:p>
          </p:txBody>
        </p:sp>
        <p:sp>
          <p:nvSpPr>
            <p:cNvPr id="4259" name="Google Shape;4259;p425"/>
            <p:cNvSpPr/>
            <p:nvPr/>
          </p:nvSpPr>
          <p:spPr>
            <a:xfrm>
              <a:off x="9815358" y="2591453"/>
              <a:ext cx="4402800" cy="3101628"/>
            </a:xfrm>
            <a:prstGeom prst="roundRect">
              <a:avLst>
                <a:gd fmla="val 7873" name="adj"/>
              </a:avLst>
            </a:prstGeom>
            <a:solidFill>
              <a:srgbClr val="DDEAF6">
                <a:alpha val="73333"/>
              </a:srgbClr>
            </a:solidFill>
            <a:ln>
              <a:noFill/>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4260" name="Google Shape;4260;p425"/>
            <p:cNvSpPr txBox="1"/>
            <p:nvPr/>
          </p:nvSpPr>
          <p:spPr>
            <a:xfrm>
              <a:off x="9832704" y="3517237"/>
              <a:ext cx="4150434" cy="1250060"/>
            </a:xfrm>
            <a:prstGeom prst="rect">
              <a:avLst/>
            </a:prstGeom>
            <a:noFill/>
            <a:ln>
              <a:noFill/>
            </a:ln>
          </p:spPr>
          <p:txBody>
            <a:bodyPr anchorCtr="0" anchor="ctr" bIns="45675" lIns="45675" spcFirstLastPara="1" rIns="45675" wrap="square" tIns="45675">
              <a:spAutoFit/>
            </a:bodyPr>
            <a:lstStyle/>
            <a:p>
              <a:pPr indent="-342900" lvl="0" marL="342900" marR="0" rtl="0" algn="l">
                <a:lnSpc>
                  <a:spcPct val="114000"/>
                </a:lnSpc>
                <a:spcBef>
                  <a:spcPts val="0"/>
                </a:spcBef>
                <a:spcAft>
                  <a:spcPts val="0"/>
                </a:spcAft>
                <a:buClr>
                  <a:srgbClr val="3F3F3F"/>
                </a:buClr>
                <a:buSzPts val="2000"/>
                <a:buFont typeface="Arial"/>
                <a:buChar char="•"/>
              </a:pPr>
              <a:r>
                <a:rPr b="0" i="0" lang="en-US" sz="2200" u="none" cap="none" strike="noStrike">
                  <a:solidFill>
                    <a:srgbClr val="3F3F3F"/>
                  </a:solidFill>
                  <a:latin typeface="Open Sans"/>
                  <a:ea typeface="Open Sans"/>
                  <a:cs typeface="Open Sans"/>
                  <a:sym typeface="Open Sans"/>
                </a:rPr>
                <a:t>Assures the ability to send data in a secure or confidential manner</a:t>
              </a:r>
              <a:endParaRPr b="0" i="0" sz="2200" u="none" cap="none" strike="noStrike">
                <a:solidFill>
                  <a:srgbClr val="3F3F3F"/>
                </a:solidFill>
                <a:latin typeface="Open Sans"/>
                <a:ea typeface="Open Sans"/>
                <a:cs typeface="Open Sans"/>
                <a:sym typeface="Open Sans"/>
              </a:endParaRPr>
            </a:p>
          </p:txBody>
        </p:sp>
        <p:sp>
          <p:nvSpPr>
            <p:cNvPr id="4261" name="Google Shape;4261;p425"/>
            <p:cNvSpPr txBox="1"/>
            <p:nvPr/>
          </p:nvSpPr>
          <p:spPr>
            <a:xfrm>
              <a:off x="10910744" y="2665517"/>
              <a:ext cx="2212028" cy="478182"/>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Confidentiality</a:t>
              </a:r>
              <a:endParaRPr b="0" i="0" sz="2200" u="none" cap="none" strike="noStrike">
                <a:solidFill>
                  <a:srgbClr val="3F3F3F"/>
                </a:solidFill>
                <a:latin typeface="Open Sans SemiBold"/>
                <a:ea typeface="Open Sans SemiBold"/>
                <a:cs typeface="Open Sans SemiBold"/>
                <a:sym typeface="Open Sans SemiBold"/>
              </a:endParaRPr>
            </a:p>
          </p:txBody>
        </p:sp>
      </p:grpSp>
      <p:grpSp>
        <p:nvGrpSpPr>
          <p:cNvPr id="4262" name="Google Shape;4262;p425"/>
          <p:cNvGrpSpPr/>
          <p:nvPr/>
        </p:nvGrpSpPr>
        <p:grpSpPr>
          <a:xfrm>
            <a:off x="5880880" y="5432544"/>
            <a:ext cx="4402800" cy="3014717"/>
            <a:chOff x="5880880" y="5432544"/>
            <a:chExt cx="4402800" cy="3014717"/>
          </a:xfrm>
        </p:grpSpPr>
        <p:sp>
          <p:nvSpPr>
            <p:cNvPr id="4263" name="Google Shape;4263;p425"/>
            <p:cNvSpPr/>
            <p:nvPr/>
          </p:nvSpPr>
          <p:spPr>
            <a:xfrm>
              <a:off x="5880880" y="5814129"/>
              <a:ext cx="4402800" cy="2633132"/>
            </a:xfrm>
            <a:prstGeom prst="roundRect">
              <a:avLst>
                <a:gd fmla="val 7870" name="adj"/>
              </a:avLst>
            </a:prstGeom>
            <a:solidFill>
              <a:srgbClr val="ADF5EC">
                <a:alpha val="48235"/>
              </a:srgbClr>
            </a:solidFill>
            <a:ln>
              <a:noFill/>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4264" name="Google Shape;4264;p425"/>
            <p:cNvSpPr txBox="1"/>
            <p:nvPr/>
          </p:nvSpPr>
          <p:spPr>
            <a:xfrm>
              <a:off x="6058107" y="6505665"/>
              <a:ext cx="4048347" cy="1250060"/>
            </a:xfrm>
            <a:prstGeom prst="rect">
              <a:avLst/>
            </a:prstGeom>
            <a:noFill/>
            <a:ln>
              <a:noFill/>
            </a:ln>
          </p:spPr>
          <p:txBody>
            <a:bodyPr anchorCtr="0" anchor="ctr" bIns="45675" lIns="45675" spcFirstLastPara="1" rIns="45675" wrap="square" tIns="45675">
              <a:spAutoFit/>
            </a:bodyPr>
            <a:lstStyle/>
            <a:p>
              <a:pPr indent="-342900" lvl="0" marL="342900" marR="0" rtl="0" algn="l">
                <a:lnSpc>
                  <a:spcPct val="114000"/>
                </a:lnSpc>
                <a:spcBef>
                  <a:spcPts val="0"/>
                </a:spcBef>
                <a:spcAft>
                  <a:spcPts val="0"/>
                </a:spcAft>
                <a:buClr>
                  <a:srgbClr val="3F3F3F"/>
                </a:buClr>
                <a:buSzPts val="2000"/>
                <a:buFont typeface="Arial"/>
                <a:buChar char="•"/>
              </a:pPr>
              <a:r>
                <a:rPr b="0" i="0" lang="en-US" sz="2200" u="none" cap="none" strike="noStrike">
                  <a:solidFill>
                    <a:srgbClr val="3F3F3F"/>
                  </a:solidFill>
                  <a:latin typeface="Open Sans"/>
                  <a:ea typeface="Open Sans"/>
                  <a:cs typeface="Open Sans"/>
                  <a:sym typeface="Open Sans"/>
                </a:rPr>
                <a:t>Assures the ability to not allow or deny sending the data​</a:t>
              </a:r>
              <a:endParaRPr b="0" i="0" sz="2200" u="none" cap="none" strike="noStrike">
                <a:solidFill>
                  <a:srgbClr val="3F3F3F"/>
                </a:solidFill>
                <a:latin typeface="Open Sans"/>
                <a:ea typeface="Open Sans"/>
                <a:cs typeface="Open Sans"/>
                <a:sym typeface="Open Sans"/>
              </a:endParaRPr>
            </a:p>
          </p:txBody>
        </p:sp>
        <p:sp>
          <p:nvSpPr>
            <p:cNvPr id="4265" name="Google Shape;4265;p425"/>
            <p:cNvSpPr/>
            <p:nvPr/>
          </p:nvSpPr>
          <p:spPr>
            <a:xfrm flipH="1" rot="5400000">
              <a:off x="7866693" y="5491393"/>
              <a:ext cx="403857" cy="286159"/>
            </a:xfrm>
            <a:prstGeom prst="rightArrow">
              <a:avLst>
                <a:gd fmla="val 50000" name="adj1"/>
                <a:gd fmla="val 50000" name="adj2"/>
              </a:avLst>
            </a:prstGeom>
            <a:solidFill>
              <a:srgbClr val="C1E6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66" name="Google Shape;4266;p425"/>
            <p:cNvSpPr txBox="1"/>
            <p:nvPr/>
          </p:nvSpPr>
          <p:spPr>
            <a:xfrm>
              <a:off x="6843947" y="5953305"/>
              <a:ext cx="2476667" cy="478182"/>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Non-repudiation</a:t>
              </a:r>
              <a:endParaRPr b="0" i="0" sz="2200" u="none" cap="none" strike="noStrike">
                <a:solidFill>
                  <a:srgbClr val="3F3F3F"/>
                </a:solidFill>
                <a:latin typeface="Open Sans SemiBold"/>
                <a:ea typeface="Open Sans SemiBold"/>
                <a:cs typeface="Open Sans SemiBold"/>
                <a:sym typeface="Open Sans SemiBold"/>
              </a:endParaRPr>
            </a:p>
          </p:txBody>
        </p:sp>
      </p:grpSp>
      <p:grpSp>
        <p:nvGrpSpPr>
          <p:cNvPr id="4267" name="Google Shape;4267;p425"/>
          <p:cNvGrpSpPr/>
          <p:nvPr/>
        </p:nvGrpSpPr>
        <p:grpSpPr>
          <a:xfrm>
            <a:off x="1971406" y="2409928"/>
            <a:ext cx="4714837" cy="3101628"/>
            <a:chOff x="1892355" y="2497263"/>
            <a:chExt cx="4714837" cy="3101628"/>
          </a:xfrm>
        </p:grpSpPr>
        <p:grpSp>
          <p:nvGrpSpPr>
            <p:cNvPr id="4268" name="Google Shape;4268;p425"/>
            <p:cNvGrpSpPr/>
            <p:nvPr/>
          </p:nvGrpSpPr>
          <p:grpSpPr>
            <a:xfrm>
              <a:off x="1892355" y="2497263"/>
              <a:ext cx="4714837" cy="3101628"/>
              <a:chOff x="1892355" y="2497263"/>
              <a:chExt cx="4714837" cy="3101628"/>
            </a:xfrm>
          </p:grpSpPr>
          <p:grpSp>
            <p:nvGrpSpPr>
              <p:cNvPr id="4269" name="Google Shape;4269;p425"/>
              <p:cNvGrpSpPr/>
              <p:nvPr/>
            </p:nvGrpSpPr>
            <p:grpSpPr>
              <a:xfrm>
                <a:off x="1892355" y="2497263"/>
                <a:ext cx="4714837" cy="3101628"/>
                <a:chOff x="1896872" y="2497263"/>
                <a:chExt cx="4714837" cy="3101628"/>
              </a:xfrm>
            </p:grpSpPr>
            <p:sp>
              <p:nvSpPr>
                <p:cNvPr id="4270" name="Google Shape;4270;p425"/>
                <p:cNvSpPr/>
                <p:nvPr/>
              </p:nvSpPr>
              <p:spPr>
                <a:xfrm>
                  <a:off x="1896872" y="2497263"/>
                  <a:ext cx="4404203" cy="3101628"/>
                </a:xfrm>
                <a:prstGeom prst="roundRect">
                  <a:avLst>
                    <a:gd fmla="val 5124" name="adj"/>
                  </a:avLst>
                </a:prstGeom>
                <a:solidFill>
                  <a:srgbClr val="FBE4D4"/>
                </a:solidFill>
                <a:ln>
                  <a:noFill/>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4271" name="Google Shape;4271;p425"/>
                <p:cNvSpPr/>
                <p:nvPr/>
              </p:nvSpPr>
              <p:spPr>
                <a:xfrm>
                  <a:off x="6234470" y="3903120"/>
                  <a:ext cx="377239" cy="289914"/>
                </a:xfrm>
                <a:prstGeom prst="rightArrow">
                  <a:avLst>
                    <a:gd fmla="val 50000" name="adj1"/>
                    <a:gd fmla="val 50000" name="adj2"/>
                  </a:avLst>
                </a:prstGeom>
                <a:solidFill>
                  <a:srgbClr val="FBE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272" name="Google Shape;4272;p425"/>
              <p:cNvSpPr txBox="1"/>
              <p:nvPr/>
            </p:nvSpPr>
            <p:spPr>
              <a:xfrm>
                <a:off x="2241724" y="3230078"/>
                <a:ext cx="3698047" cy="1635998"/>
              </a:xfrm>
              <a:prstGeom prst="rect">
                <a:avLst/>
              </a:prstGeom>
              <a:solidFill>
                <a:srgbClr val="FBE4D4"/>
              </a:solidFill>
              <a:ln>
                <a:noFill/>
              </a:ln>
            </p:spPr>
            <p:txBody>
              <a:bodyPr anchorCtr="0" anchor="ctr" bIns="45675" lIns="45675" spcFirstLastPara="1" rIns="45675" wrap="square" tIns="45675">
                <a:spAutoFit/>
              </a:bodyPr>
              <a:lstStyle/>
              <a:p>
                <a:pPr indent="-342900" lvl="0" marL="342900" marR="0" rtl="0" algn="l">
                  <a:lnSpc>
                    <a:spcPct val="114000"/>
                  </a:lnSpc>
                  <a:spcBef>
                    <a:spcPts val="0"/>
                  </a:spcBef>
                  <a:spcAft>
                    <a:spcPts val="0"/>
                  </a:spcAft>
                  <a:buClr>
                    <a:srgbClr val="3F3F3F"/>
                  </a:buClr>
                  <a:buSzPts val="2000"/>
                  <a:buFont typeface="Arial"/>
                  <a:buChar char="•"/>
                </a:pPr>
                <a:r>
                  <a:rPr b="0" i="0" lang="en-US" sz="2200" u="none" cap="none" strike="noStrike">
                    <a:solidFill>
                      <a:srgbClr val="3F3F3F"/>
                    </a:solidFill>
                    <a:latin typeface="Open Sans"/>
                    <a:ea typeface="Open Sans"/>
                    <a:cs typeface="Open Sans"/>
                    <a:sym typeface="Open Sans"/>
                  </a:rPr>
                  <a:t>Assures the ability to authenticate the identity of communicating entities</a:t>
                </a:r>
                <a:endParaRPr b="0" i="0" sz="2200" u="none" cap="none" strike="noStrike">
                  <a:solidFill>
                    <a:srgbClr val="3F3F3F"/>
                  </a:solidFill>
                  <a:latin typeface="Open Sans"/>
                  <a:ea typeface="Open Sans"/>
                  <a:cs typeface="Open Sans"/>
                  <a:sym typeface="Open Sans"/>
                </a:endParaRPr>
              </a:p>
            </p:txBody>
          </p:sp>
        </p:grpSp>
        <p:sp>
          <p:nvSpPr>
            <p:cNvPr id="4273" name="Google Shape;4273;p425"/>
            <p:cNvSpPr txBox="1"/>
            <p:nvPr/>
          </p:nvSpPr>
          <p:spPr>
            <a:xfrm>
              <a:off x="3165872" y="2665517"/>
              <a:ext cx="2176837" cy="478182"/>
            </a:xfrm>
            <a:prstGeom prst="rect">
              <a:avLst/>
            </a:prstGeom>
            <a:solidFill>
              <a:srgbClr val="FBE4D4"/>
            </a:solid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Authentication</a:t>
              </a:r>
              <a:endParaRPr b="0" i="0" sz="2200" u="none" cap="none" strike="noStrike">
                <a:solidFill>
                  <a:srgbClr val="3F3F3F"/>
                </a:solidFill>
                <a:latin typeface="Open Sans SemiBold"/>
                <a:ea typeface="Open Sans SemiBold"/>
                <a:cs typeface="Open Sans SemiBold"/>
                <a:sym typeface="Open Sans SemiBold"/>
              </a:endParaRPr>
            </a:p>
          </p:txBody>
        </p:sp>
      </p:grpSp>
      <p:sp>
        <p:nvSpPr>
          <p:cNvPr id="4274" name="Google Shape;4274;p425"/>
          <p:cNvSpPr/>
          <p:nvPr/>
        </p:nvSpPr>
        <p:spPr>
          <a:xfrm>
            <a:off x="4406900" y="852413"/>
            <a:ext cx="74474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6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 Availability</a:t>
            </a:r>
            <a:endParaRPr>
              <a:latin typeface="Open Sans"/>
              <a:ea typeface="Open Sans"/>
              <a:cs typeface="Open Sans"/>
              <a:sym typeface="Open Sans"/>
            </a:endParaRPr>
          </a:p>
        </p:txBody>
      </p:sp>
      <p:sp>
        <p:nvSpPr>
          <p:cNvPr id="370" name="Google Shape;370;p266"/>
          <p:cNvSpPr/>
          <p:nvPr/>
        </p:nvSpPr>
        <p:spPr>
          <a:xfrm>
            <a:off x="2309000" y="1771225"/>
            <a:ext cx="11637900" cy="14109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Availability means systems or information must be available on demand according to agreed-upon parameters.</a:t>
            </a:r>
            <a:endParaRPr/>
          </a:p>
        </p:txBody>
      </p:sp>
      <p:grpSp>
        <p:nvGrpSpPr>
          <p:cNvPr id="371" name="Google Shape;371;p266"/>
          <p:cNvGrpSpPr/>
          <p:nvPr/>
        </p:nvGrpSpPr>
        <p:grpSpPr>
          <a:xfrm>
            <a:off x="8365762" y="3898291"/>
            <a:ext cx="6063026" cy="3333701"/>
            <a:chOff x="7883875" y="4306300"/>
            <a:chExt cx="6063026" cy="3333701"/>
          </a:xfrm>
        </p:grpSpPr>
        <p:pic>
          <p:nvPicPr>
            <p:cNvPr id="372" name="Google Shape;372;p266"/>
            <p:cNvPicPr preferRelativeResize="0"/>
            <p:nvPr/>
          </p:nvPicPr>
          <p:blipFill rotWithShape="1">
            <a:blip r:embed="rId3">
              <a:alphaModFix/>
            </a:blip>
            <a:srcRect b="0" l="0" r="0" t="0"/>
            <a:stretch/>
          </p:blipFill>
          <p:spPr>
            <a:xfrm>
              <a:off x="9352862" y="4705305"/>
              <a:ext cx="2806638" cy="2882072"/>
            </a:xfrm>
            <a:prstGeom prst="rect">
              <a:avLst/>
            </a:prstGeom>
            <a:noFill/>
            <a:ln>
              <a:noFill/>
            </a:ln>
          </p:spPr>
        </p:pic>
        <p:sp>
          <p:nvSpPr>
            <p:cNvPr id="373" name="Google Shape;373;p266"/>
            <p:cNvSpPr txBox="1"/>
            <p:nvPr/>
          </p:nvSpPr>
          <p:spPr>
            <a:xfrm>
              <a:off x="9441778" y="4306300"/>
              <a:ext cx="2628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Confidentiality</a:t>
              </a:r>
              <a:endParaRPr b="0" i="0" sz="1400" u="none" cap="none" strike="noStrike">
                <a:solidFill>
                  <a:srgbClr val="000000"/>
                </a:solidFill>
                <a:latin typeface="Arial"/>
                <a:ea typeface="Arial"/>
                <a:cs typeface="Arial"/>
                <a:sym typeface="Arial"/>
              </a:endParaRPr>
            </a:p>
          </p:txBody>
        </p:sp>
        <p:sp>
          <p:nvSpPr>
            <p:cNvPr id="374" name="Google Shape;374;p266"/>
            <p:cNvSpPr txBox="1"/>
            <p:nvPr/>
          </p:nvSpPr>
          <p:spPr>
            <a:xfrm>
              <a:off x="7883875" y="7116801"/>
              <a:ext cx="1557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Integrity</a:t>
              </a:r>
              <a:endParaRPr b="0" i="0" sz="1400" u="none" cap="none" strike="noStrike">
                <a:solidFill>
                  <a:srgbClr val="000000"/>
                </a:solidFill>
                <a:latin typeface="Arial"/>
                <a:ea typeface="Arial"/>
                <a:cs typeface="Arial"/>
                <a:sym typeface="Arial"/>
              </a:endParaRPr>
            </a:p>
          </p:txBody>
        </p:sp>
        <p:sp>
          <p:nvSpPr>
            <p:cNvPr id="375" name="Google Shape;375;p266"/>
            <p:cNvSpPr txBox="1"/>
            <p:nvPr/>
          </p:nvSpPr>
          <p:spPr>
            <a:xfrm>
              <a:off x="12159501" y="7116801"/>
              <a:ext cx="17874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Availability</a:t>
              </a:r>
              <a:endParaRPr b="1" i="0" sz="1400" u="none" cap="none" strike="noStrike">
                <a:solidFill>
                  <a:srgbClr val="000000"/>
                </a:solidFill>
                <a:latin typeface="Arial"/>
                <a:ea typeface="Arial"/>
                <a:cs typeface="Arial"/>
                <a:sym typeface="Arial"/>
              </a:endParaRPr>
            </a:p>
          </p:txBody>
        </p:sp>
        <p:sp>
          <p:nvSpPr>
            <p:cNvPr id="376" name="Google Shape;376;p266"/>
            <p:cNvSpPr txBox="1"/>
            <p:nvPr/>
          </p:nvSpPr>
          <p:spPr>
            <a:xfrm>
              <a:off x="10264974" y="6236800"/>
              <a:ext cx="982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CIA</a:t>
              </a:r>
              <a:endParaRPr b="1" i="0" sz="1400" u="none" cap="none" strike="noStrike">
                <a:solidFill>
                  <a:srgbClr val="000000"/>
                </a:solidFill>
                <a:latin typeface="Arial"/>
                <a:ea typeface="Arial"/>
                <a:cs typeface="Arial"/>
                <a:sym typeface="Arial"/>
              </a:endParaRPr>
            </a:p>
          </p:txBody>
        </p:sp>
      </p:grpSp>
      <p:pic>
        <p:nvPicPr>
          <p:cNvPr id="377" name="Google Shape;377;p266"/>
          <p:cNvPicPr preferRelativeResize="0"/>
          <p:nvPr/>
        </p:nvPicPr>
        <p:blipFill rotWithShape="1">
          <a:blip r:embed="rId4">
            <a:alphaModFix/>
          </a:blip>
          <a:srcRect b="0" l="0" r="0" t="0"/>
          <a:stretch/>
        </p:blipFill>
        <p:spPr>
          <a:xfrm>
            <a:off x="2917706" y="4115184"/>
            <a:ext cx="3142375" cy="3142375"/>
          </a:xfrm>
          <a:prstGeom prst="rect">
            <a:avLst/>
          </a:prstGeom>
          <a:noFill/>
          <a:ln>
            <a:noFill/>
          </a:ln>
        </p:spPr>
      </p:pic>
      <p:sp>
        <p:nvSpPr>
          <p:cNvPr id="378" name="Google Shape;378;p266"/>
          <p:cNvSpPr/>
          <p:nvPr/>
        </p:nvSpPr>
        <p:spPr>
          <a:xfrm>
            <a:off x="5765800" y="816352"/>
            <a:ext cx="47367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8" name="Shape 4278"/>
        <p:cNvGrpSpPr/>
        <p:nvPr/>
      </p:nvGrpSpPr>
      <p:grpSpPr>
        <a:xfrm>
          <a:off x="0" y="0"/>
          <a:ext cx="0" cy="0"/>
          <a:chOff x="0" y="0"/>
          <a:chExt cx="0" cy="0"/>
        </a:xfrm>
      </p:grpSpPr>
      <p:sp>
        <p:nvSpPr>
          <p:cNvPr id="4279" name="Google Shape;4279;p426"/>
          <p:cNvSpPr txBox="1"/>
          <p:nvPr>
            <p:ph type="title"/>
          </p:nvPr>
        </p:nvSpPr>
        <p:spPr>
          <a:xfrm>
            <a:off x="-10160" y="250660"/>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solidFill>
                  <a:srgbClr val="3F3F3F"/>
                </a:solidFill>
              </a:rPr>
              <a:t>Asymmetric Cryptography -Pros and Cons</a:t>
            </a:r>
            <a:endParaRPr/>
          </a:p>
        </p:txBody>
      </p:sp>
      <p:sp>
        <p:nvSpPr>
          <p:cNvPr id="4280" name="Google Shape;4280;p426"/>
          <p:cNvSpPr/>
          <p:nvPr/>
        </p:nvSpPr>
        <p:spPr>
          <a:xfrm>
            <a:off x="3530600" y="857916"/>
            <a:ext cx="92036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281" name="Google Shape;4281;p426"/>
          <p:cNvGrpSpPr/>
          <p:nvPr/>
        </p:nvGrpSpPr>
        <p:grpSpPr>
          <a:xfrm>
            <a:off x="1366515" y="1579335"/>
            <a:ext cx="13522971" cy="5985330"/>
            <a:chOff x="1126402" y="1963324"/>
            <a:chExt cx="13522971" cy="5985330"/>
          </a:xfrm>
        </p:grpSpPr>
        <p:grpSp>
          <p:nvGrpSpPr>
            <p:cNvPr id="4282" name="Google Shape;4282;p426"/>
            <p:cNvGrpSpPr/>
            <p:nvPr/>
          </p:nvGrpSpPr>
          <p:grpSpPr>
            <a:xfrm>
              <a:off x="1126402" y="1963324"/>
              <a:ext cx="6886288" cy="5985330"/>
              <a:chOff x="1126402" y="1963324"/>
              <a:chExt cx="6886288" cy="5985330"/>
            </a:xfrm>
          </p:grpSpPr>
          <p:pic>
            <p:nvPicPr>
              <p:cNvPr id="4283" name="Google Shape;4283;p426"/>
              <p:cNvPicPr preferRelativeResize="0"/>
              <p:nvPr/>
            </p:nvPicPr>
            <p:blipFill rotWithShape="1">
              <a:blip r:embed="rId3">
                <a:alphaModFix/>
              </a:blip>
              <a:srcRect b="0" l="0" r="0" t="0"/>
              <a:stretch/>
            </p:blipFill>
            <p:spPr>
              <a:xfrm>
                <a:off x="1126402" y="1963324"/>
                <a:ext cx="6886288" cy="5985330"/>
              </a:xfrm>
              <a:prstGeom prst="rect">
                <a:avLst/>
              </a:prstGeom>
              <a:noFill/>
              <a:ln>
                <a:noFill/>
              </a:ln>
            </p:spPr>
          </p:pic>
          <p:sp>
            <p:nvSpPr>
              <p:cNvPr id="4284" name="Google Shape;4284;p426"/>
              <p:cNvSpPr txBox="1"/>
              <p:nvPr/>
            </p:nvSpPr>
            <p:spPr>
              <a:xfrm>
                <a:off x="1720711" y="4159127"/>
                <a:ext cx="5697670" cy="2262454"/>
              </a:xfrm>
              <a:prstGeom prst="rect">
                <a:avLst/>
              </a:prstGeom>
              <a:noFill/>
              <a:ln>
                <a:noFill/>
              </a:ln>
            </p:spPr>
            <p:txBody>
              <a:bodyPr anchorCtr="0" anchor="t" bIns="91425" lIns="91425" spcFirstLastPara="1" rIns="91425" wrap="square" tIns="91425">
                <a:noAutofit/>
              </a:bodyPr>
              <a:lstStyle/>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Scalable</a:t>
                </a:r>
                <a:endParaRPr/>
              </a:p>
              <a:p>
                <a:pPr indent="-107950" lvl="1" marL="17145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Provides confidentiality, authentication, and non-repudiation</a:t>
                </a:r>
                <a:endParaRPr/>
              </a:p>
              <a:p>
                <a:pPr indent="-107950" lvl="1" marL="17145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Better key distribution mechanism</a:t>
                </a:r>
                <a:endParaRPr/>
              </a:p>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4285" name="Google Shape;4285;p426"/>
              <p:cNvSpPr txBox="1"/>
              <p:nvPr/>
            </p:nvSpPr>
            <p:spPr>
              <a:xfrm>
                <a:off x="3271354" y="3315871"/>
                <a:ext cx="2596384" cy="590901"/>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Pros</a:t>
                </a:r>
                <a:endParaRPr b="0" i="0" sz="1400" u="none" cap="none" strike="noStrike">
                  <a:solidFill>
                    <a:srgbClr val="3F3F3F"/>
                  </a:solidFill>
                  <a:latin typeface="Arial"/>
                  <a:ea typeface="Arial"/>
                  <a:cs typeface="Arial"/>
                  <a:sym typeface="Arial"/>
                </a:endParaRPr>
              </a:p>
            </p:txBody>
          </p:sp>
        </p:grpSp>
        <p:grpSp>
          <p:nvGrpSpPr>
            <p:cNvPr id="4286" name="Google Shape;4286;p426"/>
            <p:cNvGrpSpPr/>
            <p:nvPr/>
          </p:nvGrpSpPr>
          <p:grpSpPr>
            <a:xfrm>
              <a:off x="8128000" y="1963324"/>
              <a:ext cx="6521373" cy="5985330"/>
              <a:chOff x="8128000" y="1963324"/>
              <a:chExt cx="6521373" cy="5985330"/>
            </a:xfrm>
          </p:grpSpPr>
          <p:pic>
            <p:nvPicPr>
              <p:cNvPr id="4287" name="Google Shape;4287;p426"/>
              <p:cNvPicPr preferRelativeResize="0"/>
              <p:nvPr/>
            </p:nvPicPr>
            <p:blipFill rotWithShape="1">
              <a:blip r:embed="rId3">
                <a:alphaModFix/>
              </a:blip>
              <a:srcRect b="0" l="0" r="0" t="0"/>
              <a:stretch/>
            </p:blipFill>
            <p:spPr>
              <a:xfrm>
                <a:off x="8128000" y="1963324"/>
                <a:ext cx="6521373" cy="5985330"/>
              </a:xfrm>
              <a:prstGeom prst="rect">
                <a:avLst/>
              </a:prstGeom>
              <a:noFill/>
              <a:ln>
                <a:noFill/>
              </a:ln>
            </p:spPr>
          </p:pic>
          <p:sp>
            <p:nvSpPr>
              <p:cNvPr id="4288" name="Google Shape;4288;p426"/>
              <p:cNvSpPr txBox="1"/>
              <p:nvPr/>
            </p:nvSpPr>
            <p:spPr>
              <a:xfrm>
                <a:off x="8493559" y="4155488"/>
                <a:ext cx="5790255" cy="2020348"/>
              </a:xfrm>
              <a:prstGeom prst="rect">
                <a:avLst/>
              </a:prstGeom>
              <a:noFill/>
              <a:ln>
                <a:noFill/>
              </a:ln>
            </p:spPr>
            <p:txBody>
              <a:bodyPr anchorCtr="0" anchor="t" bIns="91425" lIns="91425" spcFirstLastPara="1" rIns="91425" wrap="square" tIns="91425">
                <a:noAutofit/>
              </a:bodyPr>
              <a:lstStyle/>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Slower than symmetric key</a:t>
                </a:r>
                <a:endParaRPr/>
              </a:p>
              <a:p>
                <a:pPr indent="-279400" lvl="1"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Mathematically complex and intensive</a:t>
                </a:r>
                <a:endParaRPr/>
              </a:p>
              <a:p>
                <a:pPr indent="0" lvl="0" marL="0" marR="0" rtl="0" algn="ctr">
                  <a:lnSpc>
                    <a:spcPct val="12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289" name="Google Shape;4289;p426"/>
              <p:cNvSpPr txBox="1"/>
              <p:nvPr/>
            </p:nvSpPr>
            <p:spPr>
              <a:xfrm>
                <a:off x="10069399" y="3194312"/>
                <a:ext cx="2638574" cy="590902"/>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 Cons</a:t>
                </a:r>
                <a:endParaRPr b="0" i="0" sz="2400" u="none" cap="none" strike="noStrike">
                  <a:solidFill>
                    <a:srgbClr val="3F3F3F"/>
                  </a:solidFill>
                  <a:latin typeface="Arial"/>
                  <a:ea typeface="Arial"/>
                  <a:cs typeface="Arial"/>
                  <a:sym typeface="Arial"/>
                </a:endParaRPr>
              </a:p>
            </p:txBody>
          </p:sp>
        </p:grpSp>
      </p:gr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4" name="Shape 4294"/>
        <p:cNvGrpSpPr/>
        <p:nvPr/>
      </p:nvGrpSpPr>
      <p:grpSpPr>
        <a:xfrm>
          <a:off x="0" y="0"/>
          <a:ext cx="0" cy="0"/>
          <a:chOff x="0" y="0"/>
          <a:chExt cx="0" cy="0"/>
        </a:xfrm>
      </p:grpSpPr>
      <p:sp>
        <p:nvSpPr>
          <p:cNvPr id="4295" name="Google Shape;4295;p427"/>
          <p:cNvSpPr txBox="1"/>
          <p:nvPr/>
        </p:nvSpPr>
        <p:spPr>
          <a:xfrm>
            <a:off x="5912009" y="393383"/>
            <a:ext cx="4431983"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Secure Message Format</a:t>
            </a:r>
            <a:endParaRPr b="1" i="0" sz="2800" u="none" cap="none" strike="noStrike">
              <a:solidFill>
                <a:srgbClr val="3F3F3F"/>
              </a:solidFill>
              <a:latin typeface="Open Sans"/>
              <a:ea typeface="Open Sans"/>
              <a:cs typeface="Open Sans"/>
              <a:sym typeface="Open Sans"/>
            </a:endParaRPr>
          </a:p>
        </p:txBody>
      </p:sp>
      <p:grpSp>
        <p:nvGrpSpPr>
          <p:cNvPr id="4296" name="Google Shape;4296;p427"/>
          <p:cNvGrpSpPr/>
          <p:nvPr/>
        </p:nvGrpSpPr>
        <p:grpSpPr>
          <a:xfrm>
            <a:off x="3292254" y="2040601"/>
            <a:ext cx="9671492" cy="5062798"/>
            <a:chOff x="2855696" y="1969236"/>
            <a:chExt cx="9671492" cy="5062798"/>
          </a:xfrm>
        </p:grpSpPr>
        <p:grpSp>
          <p:nvGrpSpPr>
            <p:cNvPr id="4297" name="Google Shape;4297;p427"/>
            <p:cNvGrpSpPr/>
            <p:nvPr/>
          </p:nvGrpSpPr>
          <p:grpSpPr>
            <a:xfrm>
              <a:off x="2855696" y="2145132"/>
              <a:ext cx="1983201" cy="4886902"/>
              <a:chOff x="2855696" y="2145132"/>
              <a:chExt cx="1983201" cy="4886902"/>
            </a:xfrm>
          </p:grpSpPr>
          <p:pic>
            <p:nvPicPr>
              <p:cNvPr id="4298" name="Google Shape;4298;p427"/>
              <p:cNvPicPr preferRelativeResize="0"/>
              <p:nvPr/>
            </p:nvPicPr>
            <p:blipFill rotWithShape="1">
              <a:blip r:embed="rId3">
                <a:alphaModFix/>
              </a:blip>
              <a:srcRect b="0" l="0" r="54250" t="0"/>
              <a:stretch/>
            </p:blipFill>
            <p:spPr>
              <a:xfrm flipH="1">
                <a:off x="2900438" y="2145132"/>
                <a:ext cx="1426993" cy="3775033"/>
              </a:xfrm>
              <a:prstGeom prst="rect">
                <a:avLst/>
              </a:prstGeom>
              <a:noFill/>
              <a:ln>
                <a:noFill/>
              </a:ln>
            </p:spPr>
          </p:pic>
          <p:sp>
            <p:nvSpPr>
              <p:cNvPr id="4299" name="Google Shape;4299;p427"/>
              <p:cNvSpPr/>
              <p:nvPr/>
            </p:nvSpPr>
            <p:spPr>
              <a:xfrm>
                <a:off x="2855696" y="6067004"/>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grpSp>
        <p:grpSp>
          <p:nvGrpSpPr>
            <p:cNvPr id="4300" name="Google Shape;4300;p427"/>
            <p:cNvGrpSpPr/>
            <p:nvPr/>
          </p:nvGrpSpPr>
          <p:grpSpPr>
            <a:xfrm>
              <a:off x="10543987" y="2332701"/>
              <a:ext cx="1983201" cy="4699333"/>
              <a:chOff x="10543987" y="2332701"/>
              <a:chExt cx="1983201" cy="4699333"/>
            </a:xfrm>
          </p:grpSpPr>
          <p:pic>
            <p:nvPicPr>
              <p:cNvPr id="4301" name="Google Shape;4301;p427"/>
              <p:cNvPicPr preferRelativeResize="0"/>
              <p:nvPr/>
            </p:nvPicPr>
            <p:blipFill rotWithShape="1">
              <a:blip r:embed="rId4">
                <a:alphaModFix/>
              </a:blip>
              <a:srcRect b="0" l="0" r="0" t="0"/>
              <a:stretch/>
            </p:blipFill>
            <p:spPr>
              <a:xfrm>
                <a:off x="11060595" y="2332701"/>
                <a:ext cx="949986" cy="3399894"/>
              </a:xfrm>
              <a:prstGeom prst="rect">
                <a:avLst/>
              </a:prstGeom>
              <a:noFill/>
              <a:ln>
                <a:noFill/>
              </a:ln>
            </p:spPr>
          </p:pic>
          <p:sp>
            <p:nvSpPr>
              <p:cNvPr id="4302" name="Google Shape;4302;p427"/>
              <p:cNvSpPr/>
              <p:nvPr/>
            </p:nvSpPr>
            <p:spPr>
              <a:xfrm>
                <a:off x="10543987" y="6067004"/>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grpSp>
        <p:grpSp>
          <p:nvGrpSpPr>
            <p:cNvPr id="4303" name="Google Shape;4303;p427"/>
            <p:cNvGrpSpPr/>
            <p:nvPr/>
          </p:nvGrpSpPr>
          <p:grpSpPr>
            <a:xfrm>
              <a:off x="6252376" y="1969236"/>
              <a:ext cx="3751248" cy="4097768"/>
              <a:chOff x="6252376" y="1969236"/>
              <a:chExt cx="3751248" cy="4097768"/>
            </a:xfrm>
          </p:grpSpPr>
          <p:sp>
            <p:nvSpPr>
              <p:cNvPr id="4304" name="Google Shape;4304;p427"/>
              <p:cNvSpPr/>
              <p:nvPr/>
            </p:nvSpPr>
            <p:spPr>
              <a:xfrm>
                <a:off x="6252376" y="1969236"/>
                <a:ext cx="3751248" cy="1685833"/>
              </a:xfrm>
              <a:prstGeom prst="wedgeRectCallout">
                <a:avLst>
                  <a:gd fmla="val -20833" name="adj1"/>
                  <a:gd fmla="val 62500" name="adj2"/>
                </a:avLst>
              </a:pr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wants to send data to Alice that should only be read by her.</a:t>
                </a:r>
                <a:endParaRPr b="0" i="0" sz="2200" u="none" cap="none" strike="noStrike">
                  <a:solidFill>
                    <a:srgbClr val="3F3F3F"/>
                  </a:solidFill>
                  <a:latin typeface="Open Sans"/>
                  <a:ea typeface="Open Sans"/>
                  <a:cs typeface="Open Sans"/>
                  <a:sym typeface="Open Sans"/>
                </a:endParaRPr>
              </a:p>
            </p:txBody>
          </p:sp>
          <p:pic>
            <p:nvPicPr>
              <p:cNvPr id="4305" name="Google Shape;4305;p427"/>
              <p:cNvPicPr preferRelativeResize="0"/>
              <p:nvPr/>
            </p:nvPicPr>
            <p:blipFill rotWithShape="1">
              <a:blip r:embed="rId5">
                <a:alphaModFix/>
              </a:blip>
              <a:srcRect b="0" l="0" r="0" t="0"/>
              <a:stretch/>
            </p:blipFill>
            <p:spPr>
              <a:xfrm rot="5400000">
                <a:off x="6806854" y="4293210"/>
                <a:ext cx="1773794" cy="1773794"/>
              </a:xfrm>
              <a:prstGeom prst="rect">
                <a:avLst/>
              </a:prstGeom>
              <a:noFill/>
              <a:ln>
                <a:noFill/>
              </a:ln>
            </p:spPr>
          </p:pic>
        </p:grpSp>
        <p:pic>
          <p:nvPicPr>
            <p:cNvPr id="4306" name="Google Shape;4306;p427"/>
            <p:cNvPicPr preferRelativeResize="0"/>
            <p:nvPr/>
          </p:nvPicPr>
          <p:blipFill rotWithShape="1">
            <a:blip r:embed="rId6">
              <a:alphaModFix/>
            </a:blip>
            <a:srcRect b="0" l="0" r="0" t="0"/>
            <a:stretch/>
          </p:blipFill>
          <p:spPr>
            <a:xfrm>
              <a:off x="4768447" y="2290696"/>
              <a:ext cx="1042912" cy="1042912"/>
            </a:xfrm>
            <a:prstGeom prst="rect">
              <a:avLst/>
            </a:prstGeom>
            <a:noFill/>
            <a:ln>
              <a:noFill/>
            </a:ln>
          </p:spPr>
        </p:pic>
      </p:grpSp>
      <p:sp>
        <p:nvSpPr>
          <p:cNvPr id="4307" name="Google Shape;4307;p427"/>
          <p:cNvSpPr/>
          <p:nvPr/>
        </p:nvSpPr>
        <p:spPr>
          <a:xfrm>
            <a:off x="5511800" y="873951"/>
            <a:ext cx="52428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2" name="Shape 4312"/>
        <p:cNvGrpSpPr/>
        <p:nvPr/>
      </p:nvGrpSpPr>
      <p:grpSpPr>
        <a:xfrm>
          <a:off x="0" y="0"/>
          <a:ext cx="0" cy="0"/>
          <a:chOff x="0" y="0"/>
          <a:chExt cx="0" cy="0"/>
        </a:xfrm>
      </p:grpSpPr>
      <p:sp>
        <p:nvSpPr>
          <p:cNvPr id="4313" name="Google Shape;4313;p428"/>
          <p:cNvSpPr txBox="1"/>
          <p:nvPr/>
        </p:nvSpPr>
        <p:spPr>
          <a:xfrm>
            <a:off x="5912009" y="399644"/>
            <a:ext cx="4431983"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Secure Message Format</a:t>
            </a:r>
            <a:endParaRPr b="1" i="0" sz="2800" u="none" cap="none" strike="noStrike">
              <a:solidFill>
                <a:srgbClr val="3F3F3F"/>
              </a:solidFill>
              <a:latin typeface="Open Sans"/>
              <a:ea typeface="Open Sans"/>
              <a:cs typeface="Open Sans"/>
              <a:sym typeface="Open Sans"/>
            </a:endParaRPr>
          </a:p>
        </p:txBody>
      </p:sp>
      <p:pic>
        <p:nvPicPr>
          <p:cNvPr id="4314" name="Google Shape;4314;p428"/>
          <p:cNvPicPr preferRelativeResize="0"/>
          <p:nvPr/>
        </p:nvPicPr>
        <p:blipFill rotWithShape="1">
          <a:blip r:embed="rId3">
            <a:alphaModFix/>
          </a:blip>
          <a:srcRect b="0" l="0" r="54250" t="0"/>
          <a:stretch/>
        </p:blipFill>
        <p:spPr>
          <a:xfrm flipH="1">
            <a:off x="2666229" y="3910103"/>
            <a:ext cx="1163663" cy="3078409"/>
          </a:xfrm>
          <a:prstGeom prst="rect">
            <a:avLst/>
          </a:prstGeom>
          <a:noFill/>
          <a:ln>
            <a:noFill/>
          </a:ln>
        </p:spPr>
      </p:pic>
      <p:pic>
        <p:nvPicPr>
          <p:cNvPr id="4315" name="Google Shape;4315;p428"/>
          <p:cNvPicPr preferRelativeResize="0"/>
          <p:nvPr/>
        </p:nvPicPr>
        <p:blipFill rotWithShape="1">
          <a:blip r:embed="rId4">
            <a:alphaModFix/>
          </a:blip>
          <a:srcRect b="0" l="0" r="0" t="0"/>
          <a:stretch/>
        </p:blipFill>
        <p:spPr>
          <a:xfrm>
            <a:off x="12607462" y="4024523"/>
            <a:ext cx="796216" cy="2849569"/>
          </a:xfrm>
          <a:prstGeom prst="rect">
            <a:avLst/>
          </a:prstGeom>
          <a:noFill/>
          <a:ln>
            <a:noFill/>
          </a:ln>
        </p:spPr>
      </p:pic>
      <p:sp>
        <p:nvSpPr>
          <p:cNvPr id="4316" name="Google Shape;4316;p428"/>
          <p:cNvSpPr/>
          <p:nvPr/>
        </p:nvSpPr>
        <p:spPr>
          <a:xfrm>
            <a:off x="914400" y="1766458"/>
            <a:ext cx="3596326" cy="1887925"/>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generates a private and public key pair and exchanges his public key with Alice's public key.</a:t>
            </a:r>
            <a:endParaRPr b="0" i="0" sz="2200" u="none" cap="none" strike="noStrike">
              <a:solidFill>
                <a:srgbClr val="3F3F3F"/>
              </a:solidFill>
              <a:latin typeface="Open Sans"/>
              <a:ea typeface="Open Sans"/>
              <a:cs typeface="Open Sans"/>
              <a:sym typeface="Open Sans"/>
            </a:endParaRPr>
          </a:p>
        </p:txBody>
      </p:sp>
      <p:sp>
        <p:nvSpPr>
          <p:cNvPr id="4317" name="Google Shape;4317;p428"/>
          <p:cNvSpPr/>
          <p:nvPr/>
        </p:nvSpPr>
        <p:spPr>
          <a:xfrm>
            <a:off x="11766138" y="1753498"/>
            <a:ext cx="3778662" cy="1940965"/>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Similarly, Alice will also generate a private and public key pair and exchange her public key with Charles's public key.</a:t>
            </a:r>
            <a:endParaRPr b="0" i="0" sz="2200" u="none" cap="none" strike="noStrike">
              <a:solidFill>
                <a:srgbClr val="3F3F3F"/>
              </a:solidFill>
              <a:latin typeface="Open Sans"/>
              <a:ea typeface="Open Sans"/>
              <a:cs typeface="Open Sans"/>
              <a:sym typeface="Open Sans"/>
            </a:endParaRPr>
          </a:p>
        </p:txBody>
      </p:sp>
      <p:sp>
        <p:nvSpPr>
          <p:cNvPr id="4318" name="Google Shape;4318;p428"/>
          <p:cNvSpPr/>
          <p:nvPr/>
        </p:nvSpPr>
        <p:spPr>
          <a:xfrm>
            <a:off x="5511800" y="880212"/>
            <a:ext cx="52428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319" name="Google Shape;4319;p428"/>
          <p:cNvGrpSpPr/>
          <p:nvPr/>
        </p:nvGrpSpPr>
        <p:grpSpPr>
          <a:xfrm>
            <a:off x="2666229" y="2356948"/>
            <a:ext cx="11498450" cy="6184718"/>
            <a:chOff x="2666229" y="2356948"/>
            <a:chExt cx="11498450" cy="6184718"/>
          </a:xfrm>
        </p:grpSpPr>
        <p:grpSp>
          <p:nvGrpSpPr>
            <p:cNvPr id="4320" name="Google Shape;4320;p428"/>
            <p:cNvGrpSpPr/>
            <p:nvPr/>
          </p:nvGrpSpPr>
          <p:grpSpPr>
            <a:xfrm>
              <a:off x="2666229" y="7145993"/>
              <a:ext cx="11498450" cy="816836"/>
              <a:chOff x="2666229" y="7145993"/>
              <a:chExt cx="11498450" cy="816836"/>
            </a:xfrm>
          </p:grpSpPr>
          <p:sp>
            <p:nvSpPr>
              <p:cNvPr id="4321" name="Google Shape;4321;p428"/>
              <p:cNvSpPr/>
              <p:nvPr/>
            </p:nvSpPr>
            <p:spPr>
              <a:xfrm>
                <a:off x="2666229" y="7154674"/>
                <a:ext cx="1642973" cy="799474"/>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Charles</a:t>
                </a:r>
                <a:endParaRPr/>
              </a:p>
            </p:txBody>
          </p:sp>
          <p:sp>
            <p:nvSpPr>
              <p:cNvPr id="4322" name="Google Shape;4322;p428"/>
              <p:cNvSpPr/>
              <p:nvPr/>
            </p:nvSpPr>
            <p:spPr>
              <a:xfrm>
                <a:off x="12486027" y="7145993"/>
                <a:ext cx="1678652" cy="816836"/>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Alice</a:t>
                </a:r>
                <a:endParaRPr/>
              </a:p>
            </p:txBody>
          </p:sp>
        </p:grpSp>
        <p:grpSp>
          <p:nvGrpSpPr>
            <p:cNvPr id="4323" name="Google Shape;4323;p428"/>
            <p:cNvGrpSpPr/>
            <p:nvPr/>
          </p:nvGrpSpPr>
          <p:grpSpPr>
            <a:xfrm>
              <a:off x="4724339" y="2356948"/>
              <a:ext cx="6839725" cy="6184718"/>
              <a:chOff x="4724339" y="2356948"/>
              <a:chExt cx="6839725" cy="6184718"/>
            </a:xfrm>
          </p:grpSpPr>
          <p:grpSp>
            <p:nvGrpSpPr>
              <p:cNvPr id="4324" name="Google Shape;4324;p428"/>
              <p:cNvGrpSpPr/>
              <p:nvPr/>
            </p:nvGrpSpPr>
            <p:grpSpPr>
              <a:xfrm>
                <a:off x="4727285" y="6922261"/>
                <a:ext cx="6836779" cy="1619405"/>
                <a:chOff x="4727285" y="6922261"/>
                <a:chExt cx="6836779" cy="1619405"/>
              </a:xfrm>
            </p:grpSpPr>
            <p:pic>
              <p:nvPicPr>
                <p:cNvPr id="4325" name="Google Shape;4325;p428"/>
                <p:cNvPicPr preferRelativeResize="0"/>
                <p:nvPr/>
              </p:nvPicPr>
              <p:blipFill rotWithShape="1">
                <a:blip r:embed="rId5">
                  <a:alphaModFix/>
                </a:blip>
                <a:srcRect b="0" l="0" r="0" t="0"/>
                <a:stretch/>
              </p:blipFill>
              <p:spPr>
                <a:xfrm rot="5400000">
                  <a:off x="4779933" y="6869613"/>
                  <a:ext cx="1619405" cy="1724701"/>
                </a:xfrm>
                <a:prstGeom prst="rect">
                  <a:avLst/>
                </a:prstGeom>
                <a:noFill/>
                <a:ln>
                  <a:noFill/>
                </a:ln>
              </p:spPr>
            </p:pic>
            <p:pic>
              <p:nvPicPr>
                <p:cNvPr id="4326" name="Google Shape;4326;p428"/>
                <p:cNvPicPr preferRelativeResize="0"/>
                <p:nvPr/>
              </p:nvPicPr>
              <p:blipFill rotWithShape="1">
                <a:blip r:embed="rId5">
                  <a:alphaModFix/>
                </a:blip>
                <a:srcRect b="0" l="0" r="0" t="0"/>
                <a:stretch/>
              </p:blipFill>
              <p:spPr>
                <a:xfrm rot="5400000">
                  <a:off x="9892011" y="6869613"/>
                  <a:ext cx="1619405" cy="1724701"/>
                </a:xfrm>
                <a:prstGeom prst="rect">
                  <a:avLst/>
                </a:prstGeom>
                <a:noFill/>
                <a:ln>
                  <a:noFill/>
                </a:ln>
              </p:spPr>
            </p:pic>
          </p:grpSp>
          <p:grpSp>
            <p:nvGrpSpPr>
              <p:cNvPr id="4327" name="Google Shape;4327;p428"/>
              <p:cNvGrpSpPr/>
              <p:nvPr/>
            </p:nvGrpSpPr>
            <p:grpSpPr>
              <a:xfrm>
                <a:off x="4724339" y="2356948"/>
                <a:ext cx="6826315" cy="4595715"/>
                <a:chOff x="4724339" y="2356948"/>
                <a:chExt cx="6826315" cy="4595715"/>
              </a:xfrm>
            </p:grpSpPr>
            <p:grpSp>
              <p:nvGrpSpPr>
                <p:cNvPr id="4328" name="Google Shape;4328;p428"/>
                <p:cNvGrpSpPr/>
                <p:nvPr/>
              </p:nvGrpSpPr>
              <p:grpSpPr>
                <a:xfrm>
                  <a:off x="4724339" y="3495843"/>
                  <a:ext cx="6826315" cy="3456820"/>
                  <a:chOff x="4724339" y="3495843"/>
                  <a:chExt cx="6826315" cy="3456820"/>
                </a:xfrm>
              </p:grpSpPr>
              <p:grpSp>
                <p:nvGrpSpPr>
                  <p:cNvPr id="4329" name="Google Shape;4329;p428"/>
                  <p:cNvGrpSpPr/>
                  <p:nvPr/>
                </p:nvGrpSpPr>
                <p:grpSpPr>
                  <a:xfrm>
                    <a:off x="4724339" y="3495843"/>
                    <a:ext cx="6826315" cy="3456820"/>
                    <a:chOff x="4724339" y="3495843"/>
                    <a:chExt cx="6826315" cy="3456820"/>
                  </a:xfrm>
                </p:grpSpPr>
                <p:sp>
                  <p:nvSpPr>
                    <p:cNvPr id="4330" name="Google Shape;4330;p428"/>
                    <p:cNvSpPr/>
                    <p:nvPr/>
                  </p:nvSpPr>
                  <p:spPr>
                    <a:xfrm>
                      <a:off x="9771120" y="3495843"/>
                      <a:ext cx="1779534" cy="695121"/>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Public Key</a:t>
                      </a:r>
                      <a:endParaRPr/>
                    </a:p>
                  </p:txBody>
                </p:sp>
                <p:sp>
                  <p:nvSpPr>
                    <p:cNvPr id="4331" name="Google Shape;4331;p428"/>
                    <p:cNvSpPr/>
                    <p:nvPr/>
                  </p:nvSpPr>
                  <p:spPr>
                    <a:xfrm>
                      <a:off x="9771120" y="6167217"/>
                      <a:ext cx="1779534" cy="785446"/>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Private Key</a:t>
                      </a:r>
                      <a:endParaRPr/>
                    </a:p>
                  </p:txBody>
                </p:sp>
                <p:grpSp>
                  <p:nvGrpSpPr>
                    <p:cNvPr id="4332" name="Google Shape;4332;p428"/>
                    <p:cNvGrpSpPr/>
                    <p:nvPr/>
                  </p:nvGrpSpPr>
                  <p:grpSpPr>
                    <a:xfrm>
                      <a:off x="4724339" y="3495843"/>
                      <a:ext cx="1779534" cy="3455060"/>
                      <a:chOff x="4724339" y="3495843"/>
                      <a:chExt cx="1779534" cy="3455060"/>
                    </a:xfrm>
                  </p:grpSpPr>
                  <p:sp>
                    <p:nvSpPr>
                      <p:cNvPr id="4333" name="Google Shape;4333;p428"/>
                      <p:cNvSpPr/>
                      <p:nvPr/>
                    </p:nvSpPr>
                    <p:spPr>
                      <a:xfrm>
                        <a:off x="4724339" y="3495843"/>
                        <a:ext cx="1779534" cy="695121"/>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Public Key</a:t>
                        </a:r>
                        <a:endParaRPr/>
                      </a:p>
                    </p:txBody>
                  </p:sp>
                  <p:sp>
                    <p:nvSpPr>
                      <p:cNvPr id="4334" name="Google Shape;4334;p428"/>
                      <p:cNvSpPr/>
                      <p:nvPr/>
                    </p:nvSpPr>
                    <p:spPr>
                      <a:xfrm>
                        <a:off x="4724339" y="6168978"/>
                        <a:ext cx="1779534" cy="781925"/>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Private Key</a:t>
                        </a:r>
                        <a:endParaRPr/>
                      </a:p>
                    </p:txBody>
                  </p:sp>
                  <p:pic>
                    <p:nvPicPr>
                      <p:cNvPr id="4335" name="Google Shape;4335;p428"/>
                      <p:cNvPicPr preferRelativeResize="0"/>
                      <p:nvPr/>
                    </p:nvPicPr>
                    <p:blipFill rotWithShape="1">
                      <a:blip r:embed="rId6">
                        <a:alphaModFix/>
                      </a:blip>
                      <a:srcRect b="0" l="0" r="0" t="0"/>
                      <a:stretch/>
                    </p:blipFill>
                    <p:spPr>
                      <a:xfrm rot="5400000">
                        <a:off x="4979299" y="4572000"/>
                        <a:ext cx="1269614" cy="1269614"/>
                      </a:xfrm>
                      <a:prstGeom prst="rect">
                        <a:avLst/>
                      </a:prstGeom>
                      <a:noFill/>
                      <a:ln>
                        <a:noFill/>
                      </a:ln>
                    </p:spPr>
                  </p:pic>
                </p:grpSp>
                <p:pic>
                  <p:nvPicPr>
                    <p:cNvPr id="4336" name="Google Shape;4336;p428"/>
                    <p:cNvPicPr preferRelativeResize="0"/>
                    <p:nvPr/>
                  </p:nvPicPr>
                  <p:blipFill rotWithShape="1">
                    <a:blip r:embed="rId6">
                      <a:alphaModFix/>
                    </a:blip>
                    <a:srcRect b="0" l="0" r="0" t="0"/>
                    <a:stretch/>
                  </p:blipFill>
                  <p:spPr>
                    <a:xfrm rot="5400000">
                      <a:off x="10037241" y="4583161"/>
                      <a:ext cx="1247293" cy="1247293"/>
                    </a:xfrm>
                    <a:prstGeom prst="rect">
                      <a:avLst/>
                    </a:prstGeom>
                    <a:noFill/>
                    <a:ln>
                      <a:noFill/>
                    </a:ln>
                  </p:spPr>
                </p:pic>
              </p:grpSp>
              <p:pic>
                <p:nvPicPr>
                  <p:cNvPr id="4337" name="Google Shape;4337;p428"/>
                  <p:cNvPicPr preferRelativeResize="0"/>
                  <p:nvPr/>
                </p:nvPicPr>
                <p:blipFill rotWithShape="1">
                  <a:blip r:embed="rId7">
                    <a:alphaModFix/>
                  </a:blip>
                  <a:srcRect b="0" l="0" r="0" t="0"/>
                  <a:stretch/>
                </p:blipFill>
                <p:spPr>
                  <a:xfrm rot="5400000">
                    <a:off x="7243412" y="4364575"/>
                    <a:ext cx="1773794" cy="1773794"/>
                  </a:xfrm>
                  <a:prstGeom prst="rect">
                    <a:avLst/>
                  </a:prstGeom>
                  <a:noFill/>
                  <a:ln>
                    <a:noFill/>
                  </a:ln>
                </p:spPr>
              </p:pic>
            </p:grpSp>
            <p:grpSp>
              <p:nvGrpSpPr>
                <p:cNvPr id="4338" name="Google Shape;4338;p428"/>
                <p:cNvGrpSpPr/>
                <p:nvPr/>
              </p:nvGrpSpPr>
              <p:grpSpPr>
                <a:xfrm>
                  <a:off x="4959997" y="2356948"/>
                  <a:ext cx="6217722" cy="954170"/>
                  <a:chOff x="4959997" y="1941308"/>
                  <a:chExt cx="6217722" cy="954170"/>
                </a:xfrm>
              </p:grpSpPr>
              <p:pic>
                <p:nvPicPr>
                  <p:cNvPr id="4339" name="Google Shape;4339;p428"/>
                  <p:cNvPicPr preferRelativeResize="0"/>
                  <p:nvPr/>
                </p:nvPicPr>
                <p:blipFill rotWithShape="1">
                  <a:blip r:embed="rId8">
                    <a:alphaModFix/>
                  </a:blip>
                  <a:srcRect b="0" l="0" r="0" t="0"/>
                  <a:stretch/>
                </p:blipFill>
                <p:spPr>
                  <a:xfrm>
                    <a:off x="4959997" y="1943466"/>
                    <a:ext cx="952012" cy="952012"/>
                  </a:xfrm>
                  <a:prstGeom prst="rect">
                    <a:avLst/>
                  </a:prstGeom>
                  <a:noFill/>
                  <a:ln>
                    <a:noFill/>
                  </a:ln>
                </p:spPr>
              </p:pic>
              <p:pic>
                <p:nvPicPr>
                  <p:cNvPr id="4340" name="Google Shape;4340;p428"/>
                  <p:cNvPicPr preferRelativeResize="0"/>
                  <p:nvPr/>
                </p:nvPicPr>
                <p:blipFill rotWithShape="1">
                  <a:blip r:embed="rId8">
                    <a:alphaModFix/>
                  </a:blip>
                  <a:srcRect b="0" l="0" r="0" t="0"/>
                  <a:stretch/>
                </p:blipFill>
                <p:spPr>
                  <a:xfrm>
                    <a:off x="10225707" y="1941308"/>
                    <a:ext cx="952012" cy="952012"/>
                  </a:xfrm>
                  <a:prstGeom prst="rect">
                    <a:avLst/>
                  </a:prstGeom>
                  <a:noFill/>
                  <a:ln>
                    <a:noFill/>
                  </a:ln>
                </p:spPr>
              </p:pic>
            </p:grpSp>
          </p:grpSp>
        </p:grpSp>
      </p:gr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5" name="Shape 4345"/>
        <p:cNvGrpSpPr/>
        <p:nvPr/>
      </p:nvGrpSpPr>
      <p:grpSpPr>
        <a:xfrm>
          <a:off x="0" y="0"/>
          <a:ext cx="0" cy="0"/>
          <a:chOff x="0" y="0"/>
          <a:chExt cx="0" cy="0"/>
        </a:xfrm>
      </p:grpSpPr>
      <p:sp>
        <p:nvSpPr>
          <p:cNvPr id="4346" name="Google Shape;4346;p429"/>
          <p:cNvSpPr txBox="1"/>
          <p:nvPr/>
        </p:nvSpPr>
        <p:spPr>
          <a:xfrm>
            <a:off x="5849812" y="395311"/>
            <a:ext cx="4556377" cy="491225"/>
          </a:xfrm>
          <a:prstGeom prst="rect">
            <a:avLst/>
          </a:prstGeom>
          <a:noFill/>
          <a:ln>
            <a:noFill/>
          </a:ln>
        </p:spPr>
        <p:txBody>
          <a:bodyPr anchorCtr="0" anchor="t" bIns="45700" lIns="91425" spcFirstLastPara="1" rIns="91425" wrap="square" tIns="45700">
            <a:spAutoFit/>
          </a:bodyPr>
          <a:lstStyle/>
          <a:p>
            <a:pPr indent="11429"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Secure Message Format</a:t>
            </a:r>
            <a:endParaRPr b="1" i="0" sz="2800" u="none" cap="none" strike="noStrike">
              <a:solidFill>
                <a:srgbClr val="3F3F3F"/>
              </a:solidFill>
              <a:latin typeface="Open Sans"/>
              <a:ea typeface="Open Sans"/>
              <a:cs typeface="Open Sans"/>
              <a:sym typeface="Open Sans"/>
            </a:endParaRPr>
          </a:p>
        </p:txBody>
      </p:sp>
      <p:sp>
        <p:nvSpPr>
          <p:cNvPr id="4347" name="Google Shape;4347;p429"/>
          <p:cNvSpPr/>
          <p:nvPr/>
        </p:nvSpPr>
        <p:spPr>
          <a:xfrm>
            <a:off x="970580" y="1446139"/>
            <a:ext cx="3654244" cy="1685833"/>
          </a:xfrm>
          <a:prstGeom prst="wedgeRectCallout">
            <a:avLst>
              <a:gd fmla="val -31070" name="adj1"/>
              <a:gd fmla="val 63733" name="adj2"/>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After the exchange, Charles has his private key along with Alice's public key​.​</a:t>
            </a:r>
            <a:endParaRPr b="0" i="0" sz="2200" u="none" cap="none" strike="noStrike">
              <a:solidFill>
                <a:srgbClr val="3F3F3F"/>
              </a:solidFill>
              <a:latin typeface="Open Sans"/>
              <a:ea typeface="Open Sans"/>
              <a:cs typeface="Open Sans"/>
              <a:sym typeface="Open Sans"/>
            </a:endParaRPr>
          </a:p>
        </p:txBody>
      </p:sp>
      <p:sp>
        <p:nvSpPr>
          <p:cNvPr id="4348" name="Google Shape;4348;p429"/>
          <p:cNvSpPr/>
          <p:nvPr/>
        </p:nvSpPr>
        <p:spPr>
          <a:xfrm>
            <a:off x="11815567" y="1446140"/>
            <a:ext cx="3654244" cy="1624664"/>
          </a:xfrm>
          <a:prstGeom prst="wedgeRectCallout">
            <a:avLst>
              <a:gd fmla="val 26938" name="adj1"/>
              <a:gd fmla="val 66487" name="adj2"/>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Similarly, Alice has her private key along with Charles's public key. </a:t>
            </a:r>
            <a:endParaRPr/>
          </a:p>
        </p:txBody>
      </p:sp>
      <p:grpSp>
        <p:nvGrpSpPr>
          <p:cNvPr id="4349" name="Google Shape;4349;p429"/>
          <p:cNvGrpSpPr/>
          <p:nvPr/>
        </p:nvGrpSpPr>
        <p:grpSpPr>
          <a:xfrm>
            <a:off x="4794344" y="2513360"/>
            <a:ext cx="6667314" cy="890230"/>
            <a:chOff x="4794344" y="2513360"/>
            <a:chExt cx="6667314" cy="890230"/>
          </a:xfrm>
        </p:grpSpPr>
        <p:pic>
          <p:nvPicPr>
            <p:cNvPr id="4350" name="Google Shape;4350;p429"/>
            <p:cNvPicPr preferRelativeResize="0"/>
            <p:nvPr/>
          </p:nvPicPr>
          <p:blipFill rotWithShape="1">
            <a:blip r:embed="rId3">
              <a:alphaModFix/>
            </a:blip>
            <a:srcRect b="0" l="0" r="0" t="0"/>
            <a:stretch/>
          </p:blipFill>
          <p:spPr>
            <a:xfrm>
              <a:off x="4794344" y="2513360"/>
              <a:ext cx="890230" cy="890230"/>
            </a:xfrm>
            <a:prstGeom prst="rect">
              <a:avLst/>
            </a:prstGeom>
            <a:noFill/>
            <a:ln>
              <a:noFill/>
            </a:ln>
          </p:spPr>
        </p:pic>
        <p:pic>
          <p:nvPicPr>
            <p:cNvPr id="4351" name="Google Shape;4351;p429"/>
            <p:cNvPicPr preferRelativeResize="0"/>
            <p:nvPr/>
          </p:nvPicPr>
          <p:blipFill rotWithShape="1">
            <a:blip r:embed="rId3">
              <a:alphaModFix/>
            </a:blip>
            <a:srcRect b="0" l="0" r="0" t="0"/>
            <a:stretch/>
          </p:blipFill>
          <p:spPr>
            <a:xfrm>
              <a:off x="10571428" y="2513360"/>
              <a:ext cx="890230" cy="890230"/>
            </a:xfrm>
            <a:prstGeom prst="rect">
              <a:avLst/>
            </a:prstGeom>
            <a:noFill/>
            <a:ln>
              <a:noFill/>
            </a:ln>
          </p:spPr>
        </p:pic>
      </p:grpSp>
      <p:sp>
        <p:nvSpPr>
          <p:cNvPr id="4352" name="Google Shape;4352;p429"/>
          <p:cNvSpPr/>
          <p:nvPr/>
        </p:nvSpPr>
        <p:spPr>
          <a:xfrm>
            <a:off x="5511800" y="875879"/>
            <a:ext cx="52427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353" name="Google Shape;4353;p429"/>
          <p:cNvGrpSpPr/>
          <p:nvPr/>
        </p:nvGrpSpPr>
        <p:grpSpPr>
          <a:xfrm>
            <a:off x="757753" y="3337200"/>
            <a:ext cx="14787047" cy="4740319"/>
            <a:chOff x="757753" y="3337200"/>
            <a:chExt cx="14787047" cy="4740319"/>
          </a:xfrm>
        </p:grpSpPr>
        <p:grpSp>
          <p:nvGrpSpPr>
            <p:cNvPr id="4354" name="Google Shape;4354;p429"/>
            <p:cNvGrpSpPr/>
            <p:nvPr/>
          </p:nvGrpSpPr>
          <p:grpSpPr>
            <a:xfrm>
              <a:off x="2429979" y="5665861"/>
              <a:ext cx="11374356" cy="2411658"/>
              <a:chOff x="2429979" y="5665861"/>
              <a:chExt cx="11374356" cy="2411658"/>
            </a:xfrm>
          </p:grpSpPr>
          <p:grpSp>
            <p:nvGrpSpPr>
              <p:cNvPr id="4355" name="Google Shape;4355;p429"/>
              <p:cNvGrpSpPr/>
              <p:nvPr/>
            </p:nvGrpSpPr>
            <p:grpSpPr>
              <a:xfrm>
                <a:off x="2429979" y="5665861"/>
                <a:ext cx="3985877" cy="2398352"/>
                <a:chOff x="2429979" y="5665861"/>
                <a:chExt cx="3985877" cy="2398352"/>
              </a:xfrm>
            </p:grpSpPr>
            <p:sp>
              <p:nvSpPr>
                <p:cNvPr id="4356" name="Google Shape;4356;p429"/>
                <p:cNvSpPr txBox="1"/>
                <p:nvPr/>
              </p:nvSpPr>
              <p:spPr>
                <a:xfrm>
                  <a:off x="2429979" y="6956217"/>
                  <a:ext cx="3985877"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To ensure confidentiality, Charles will encrypt the data using Alice's public key.</a:t>
                  </a:r>
                  <a:endParaRPr/>
                </a:p>
              </p:txBody>
            </p:sp>
            <p:pic>
              <p:nvPicPr>
                <p:cNvPr id="4357" name="Google Shape;4357;p429"/>
                <p:cNvPicPr preferRelativeResize="0"/>
                <p:nvPr/>
              </p:nvPicPr>
              <p:blipFill rotWithShape="1">
                <a:blip r:embed="rId4">
                  <a:alphaModFix/>
                </a:blip>
                <a:srcRect b="0" l="0" r="0" t="0"/>
                <a:stretch/>
              </p:blipFill>
              <p:spPr>
                <a:xfrm>
                  <a:off x="3921037" y="5665861"/>
                  <a:ext cx="1163664" cy="1163664"/>
                </a:xfrm>
                <a:prstGeom prst="rect">
                  <a:avLst/>
                </a:prstGeom>
                <a:noFill/>
                <a:ln>
                  <a:noFill/>
                </a:ln>
              </p:spPr>
            </p:pic>
          </p:grpSp>
          <p:grpSp>
            <p:nvGrpSpPr>
              <p:cNvPr id="4358" name="Google Shape;4358;p429"/>
              <p:cNvGrpSpPr/>
              <p:nvPr/>
            </p:nvGrpSpPr>
            <p:grpSpPr>
              <a:xfrm>
                <a:off x="9722356" y="5732160"/>
                <a:ext cx="4081979" cy="2345359"/>
                <a:chOff x="9888612" y="5732160"/>
                <a:chExt cx="4081979" cy="2345359"/>
              </a:xfrm>
            </p:grpSpPr>
            <p:sp>
              <p:nvSpPr>
                <p:cNvPr id="4359" name="Google Shape;4359;p429"/>
                <p:cNvSpPr txBox="1"/>
                <p:nvPr/>
              </p:nvSpPr>
              <p:spPr>
                <a:xfrm>
                  <a:off x="9888612" y="6969523"/>
                  <a:ext cx="4081979"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will decrypt the data using her private key, which ensures confidentiality.</a:t>
                  </a:r>
                  <a:endParaRPr/>
                </a:p>
              </p:txBody>
            </p:sp>
            <p:pic>
              <p:nvPicPr>
                <p:cNvPr id="4360" name="Google Shape;4360;p429"/>
                <p:cNvPicPr preferRelativeResize="0"/>
                <p:nvPr/>
              </p:nvPicPr>
              <p:blipFill rotWithShape="1">
                <a:blip r:embed="rId5">
                  <a:alphaModFix/>
                </a:blip>
                <a:srcRect b="0" l="0" r="0" t="0"/>
                <a:stretch/>
              </p:blipFill>
              <p:spPr>
                <a:xfrm>
                  <a:off x="11200506" y="5732160"/>
                  <a:ext cx="1163663" cy="1163663"/>
                </a:xfrm>
                <a:prstGeom prst="rect">
                  <a:avLst/>
                </a:prstGeom>
                <a:noFill/>
                <a:ln>
                  <a:noFill/>
                </a:ln>
              </p:spPr>
            </p:pic>
          </p:grpSp>
          <p:pic>
            <p:nvPicPr>
              <p:cNvPr id="4361" name="Google Shape;4361;p429"/>
              <p:cNvPicPr preferRelativeResize="0"/>
              <p:nvPr/>
            </p:nvPicPr>
            <p:blipFill rotWithShape="1">
              <a:blip r:embed="rId6">
                <a:alphaModFix/>
              </a:blip>
              <a:srcRect b="0" l="0" r="0" t="0"/>
              <a:stretch/>
            </p:blipFill>
            <p:spPr>
              <a:xfrm>
                <a:off x="6520334" y="7147366"/>
                <a:ext cx="890230" cy="890230"/>
              </a:xfrm>
              <a:prstGeom prst="rect">
                <a:avLst/>
              </a:prstGeom>
              <a:noFill/>
              <a:ln>
                <a:noFill/>
              </a:ln>
            </p:spPr>
          </p:pic>
          <p:pic>
            <p:nvPicPr>
              <p:cNvPr id="4362" name="Google Shape;4362;p429"/>
              <p:cNvPicPr preferRelativeResize="0"/>
              <p:nvPr/>
            </p:nvPicPr>
            <p:blipFill rotWithShape="1">
              <a:blip r:embed="rId7">
                <a:alphaModFix/>
              </a:blip>
              <a:srcRect b="0" l="0" r="0" t="0"/>
              <a:stretch/>
            </p:blipFill>
            <p:spPr>
              <a:xfrm>
                <a:off x="8844532" y="7147366"/>
                <a:ext cx="890230" cy="890230"/>
              </a:xfrm>
              <a:prstGeom prst="rect">
                <a:avLst/>
              </a:prstGeom>
              <a:noFill/>
              <a:ln>
                <a:noFill/>
              </a:ln>
            </p:spPr>
          </p:pic>
        </p:grpSp>
        <p:grpSp>
          <p:nvGrpSpPr>
            <p:cNvPr id="4363" name="Google Shape;4363;p429"/>
            <p:cNvGrpSpPr/>
            <p:nvPr/>
          </p:nvGrpSpPr>
          <p:grpSpPr>
            <a:xfrm>
              <a:off x="757753" y="3337200"/>
              <a:ext cx="14787047" cy="3960638"/>
              <a:chOff x="757753" y="3337200"/>
              <a:chExt cx="14787047" cy="3960638"/>
            </a:xfrm>
          </p:grpSpPr>
          <p:sp>
            <p:nvSpPr>
              <p:cNvPr id="4364" name="Google Shape;4364;p429"/>
              <p:cNvSpPr/>
              <p:nvPr/>
            </p:nvSpPr>
            <p:spPr>
              <a:xfrm>
                <a:off x="918412" y="6596399"/>
                <a:ext cx="1568657" cy="69802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sp>
            <p:nvSpPr>
              <p:cNvPr id="4365" name="Google Shape;4365;p429"/>
              <p:cNvSpPr/>
              <p:nvPr/>
            </p:nvSpPr>
            <p:spPr>
              <a:xfrm>
                <a:off x="13976143" y="6534526"/>
                <a:ext cx="1568657" cy="763312"/>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grpSp>
            <p:nvGrpSpPr>
              <p:cNvPr id="4366" name="Google Shape;4366;p429"/>
              <p:cNvGrpSpPr/>
              <p:nvPr/>
            </p:nvGrpSpPr>
            <p:grpSpPr>
              <a:xfrm>
                <a:off x="757753" y="3337200"/>
                <a:ext cx="14460919" cy="3078409"/>
                <a:chOff x="757753" y="3337200"/>
                <a:chExt cx="14460919" cy="3078409"/>
              </a:xfrm>
            </p:grpSpPr>
            <p:pic>
              <p:nvPicPr>
                <p:cNvPr id="4367" name="Google Shape;4367;p429"/>
                <p:cNvPicPr preferRelativeResize="0"/>
                <p:nvPr/>
              </p:nvPicPr>
              <p:blipFill rotWithShape="1">
                <a:blip r:embed="rId8">
                  <a:alphaModFix/>
                </a:blip>
                <a:srcRect b="0" l="0" r="54250" t="0"/>
                <a:stretch/>
              </p:blipFill>
              <p:spPr>
                <a:xfrm flipH="1">
                  <a:off x="757753" y="3337200"/>
                  <a:ext cx="1163663" cy="3078409"/>
                </a:xfrm>
                <a:prstGeom prst="rect">
                  <a:avLst/>
                </a:prstGeom>
                <a:noFill/>
                <a:ln>
                  <a:noFill/>
                </a:ln>
              </p:spPr>
            </p:pic>
            <p:pic>
              <p:nvPicPr>
                <p:cNvPr id="4368" name="Google Shape;4368;p429"/>
                <p:cNvPicPr preferRelativeResize="0"/>
                <p:nvPr/>
              </p:nvPicPr>
              <p:blipFill rotWithShape="1">
                <a:blip r:embed="rId9">
                  <a:alphaModFix/>
                </a:blip>
                <a:srcRect b="0" l="0" r="0" t="0"/>
                <a:stretch/>
              </p:blipFill>
              <p:spPr>
                <a:xfrm>
                  <a:off x="14422456" y="3451620"/>
                  <a:ext cx="796216" cy="2849569"/>
                </a:xfrm>
                <a:prstGeom prst="rect">
                  <a:avLst/>
                </a:prstGeom>
                <a:noFill/>
                <a:ln>
                  <a:noFill/>
                </a:ln>
              </p:spPr>
            </p:pic>
            <p:grpSp>
              <p:nvGrpSpPr>
                <p:cNvPr id="4369" name="Google Shape;4369;p429"/>
                <p:cNvGrpSpPr/>
                <p:nvPr/>
              </p:nvGrpSpPr>
              <p:grpSpPr>
                <a:xfrm>
                  <a:off x="1936291" y="3602216"/>
                  <a:ext cx="12471289" cy="1812701"/>
                  <a:chOff x="1951167" y="3716423"/>
                  <a:chExt cx="12471289" cy="1812701"/>
                </a:xfrm>
              </p:grpSpPr>
              <p:sp>
                <p:nvSpPr>
                  <p:cNvPr id="4370" name="Google Shape;4370;p429"/>
                  <p:cNvSpPr/>
                  <p:nvPr/>
                </p:nvSpPr>
                <p:spPr>
                  <a:xfrm>
                    <a:off x="5447196" y="3843291"/>
                    <a:ext cx="1983202" cy="1685833"/>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Avce1ksldldnasd#$sdvdee</a:t>
                    </a:r>
                    <a:endParaRPr/>
                  </a:p>
                </p:txBody>
              </p:sp>
              <p:sp>
                <p:nvSpPr>
                  <p:cNvPr id="4371" name="Google Shape;4371;p429"/>
                  <p:cNvSpPr/>
                  <p:nvPr/>
                </p:nvSpPr>
                <p:spPr>
                  <a:xfrm>
                    <a:off x="1951167" y="3843291"/>
                    <a:ext cx="1983202" cy="1685833"/>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May the force with you</a:t>
                    </a:r>
                    <a:endParaRPr/>
                  </a:p>
                </p:txBody>
              </p:sp>
              <p:sp>
                <p:nvSpPr>
                  <p:cNvPr id="4372" name="Google Shape;4372;p429"/>
                  <p:cNvSpPr/>
                  <p:nvPr/>
                </p:nvSpPr>
                <p:spPr>
                  <a:xfrm>
                    <a:off x="8943225" y="3843291"/>
                    <a:ext cx="1983202" cy="1685833"/>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Avce1ksldldnasd#$sdvdee</a:t>
                    </a:r>
                    <a:endParaRPr/>
                  </a:p>
                </p:txBody>
              </p:sp>
              <p:sp>
                <p:nvSpPr>
                  <p:cNvPr id="4373" name="Google Shape;4373;p429"/>
                  <p:cNvSpPr/>
                  <p:nvPr/>
                </p:nvSpPr>
                <p:spPr>
                  <a:xfrm>
                    <a:off x="12439254" y="3843291"/>
                    <a:ext cx="1983202" cy="1685833"/>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May the force with you</a:t>
                    </a:r>
                    <a:endParaRPr/>
                  </a:p>
                </p:txBody>
              </p:sp>
              <p:pic>
                <p:nvPicPr>
                  <p:cNvPr id="4374" name="Google Shape;4374;p429"/>
                  <p:cNvPicPr preferRelativeResize="0"/>
                  <p:nvPr/>
                </p:nvPicPr>
                <p:blipFill rotWithShape="1">
                  <a:blip r:embed="rId10">
                    <a:alphaModFix/>
                  </a:blip>
                  <a:srcRect b="0" l="0" r="0" t="0"/>
                  <a:stretch/>
                </p:blipFill>
                <p:spPr>
                  <a:xfrm rot="-3260777">
                    <a:off x="4125729" y="3811536"/>
                    <a:ext cx="1055769" cy="1600622"/>
                  </a:xfrm>
                  <a:prstGeom prst="rect">
                    <a:avLst/>
                  </a:prstGeom>
                  <a:noFill/>
                  <a:ln>
                    <a:noFill/>
                  </a:ln>
                </p:spPr>
              </p:pic>
              <p:pic>
                <p:nvPicPr>
                  <p:cNvPr id="4375" name="Google Shape;4375;p429"/>
                  <p:cNvPicPr preferRelativeResize="0"/>
                  <p:nvPr/>
                </p:nvPicPr>
                <p:blipFill rotWithShape="1">
                  <a:blip r:embed="rId10">
                    <a:alphaModFix/>
                  </a:blip>
                  <a:srcRect b="0" l="0" r="0" t="0"/>
                  <a:stretch/>
                </p:blipFill>
                <p:spPr>
                  <a:xfrm rot="-3260777">
                    <a:off x="7641647" y="3811536"/>
                    <a:ext cx="1055769" cy="1600622"/>
                  </a:xfrm>
                  <a:prstGeom prst="rect">
                    <a:avLst/>
                  </a:prstGeom>
                  <a:noFill/>
                  <a:ln>
                    <a:noFill/>
                  </a:ln>
                </p:spPr>
              </p:pic>
              <p:pic>
                <p:nvPicPr>
                  <p:cNvPr id="4376" name="Google Shape;4376;p429"/>
                  <p:cNvPicPr preferRelativeResize="0"/>
                  <p:nvPr/>
                </p:nvPicPr>
                <p:blipFill rotWithShape="1">
                  <a:blip r:embed="rId10">
                    <a:alphaModFix/>
                  </a:blip>
                  <a:srcRect b="0" l="0" r="0" t="0"/>
                  <a:stretch/>
                </p:blipFill>
                <p:spPr>
                  <a:xfrm rot="-3260777">
                    <a:off x="11136783" y="3811536"/>
                    <a:ext cx="1055769" cy="1600622"/>
                  </a:xfrm>
                  <a:prstGeom prst="rect">
                    <a:avLst/>
                  </a:prstGeom>
                  <a:noFill/>
                  <a:ln>
                    <a:noFill/>
                  </a:ln>
                </p:spPr>
              </p:pic>
            </p:grpSp>
          </p:grpSp>
        </p:grpSp>
      </p:gr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430"/>
          <p:cNvSpPr txBox="1"/>
          <p:nvPr>
            <p:ph type="title"/>
          </p:nvPr>
        </p:nvSpPr>
        <p:spPr>
          <a:xfrm>
            <a:off x="-10160" y="292224"/>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Secure Message Format- Summarized View</a:t>
            </a:r>
            <a:endParaRPr/>
          </a:p>
        </p:txBody>
      </p:sp>
      <p:sp>
        <p:nvSpPr>
          <p:cNvPr id="4383" name="Google Shape;4383;p430"/>
          <p:cNvSpPr/>
          <p:nvPr/>
        </p:nvSpPr>
        <p:spPr>
          <a:xfrm>
            <a:off x="3403600" y="878698"/>
            <a:ext cx="94576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384" name="Google Shape;4384;p430"/>
          <p:cNvGrpSpPr/>
          <p:nvPr/>
        </p:nvGrpSpPr>
        <p:grpSpPr>
          <a:xfrm>
            <a:off x="812800" y="1676918"/>
            <a:ext cx="14630401" cy="6530385"/>
            <a:chOff x="914399" y="1503272"/>
            <a:chExt cx="14630401" cy="6530385"/>
          </a:xfrm>
        </p:grpSpPr>
        <p:sp>
          <p:nvSpPr>
            <p:cNvPr id="4385" name="Google Shape;4385;p430"/>
            <p:cNvSpPr/>
            <p:nvPr/>
          </p:nvSpPr>
          <p:spPr>
            <a:xfrm>
              <a:off x="914399" y="1503272"/>
              <a:ext cx="14630401" cy="6530385"/>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386" name="Google Shape;4386;p430"/>
            <p:cNvGrpSpPr/>
            <p:nvPr/>
          </p:nvGrpSpPr>
          <p:grpSpPr>
            <a:xfrm>
              <a:off x="1382413" y="1885416"/>
              <a:ext cx="13694373" cy="5766097"/>
              <a:chOff x="1371600" y="1854155"/>
              <a:chExt cx="13694373" cy="5766097"/>
            </a:xfrm>
          </p:grpSpPr>
          <p:sp>
            <p:nvSpPr>
              <p:cNvPr id="4387" name="Google Shape;4387;p430"/>
              <p:cNvSpPr/>
              <p:nvPr/>
            </p:nvSpPr>
            <p:spPr>
              <a:xfrm rot="5400000">
                <a:off x="12736297" y="4276450"/>
                <a:ext cx="782780" cy="915705"/>
              </a:xfrm>
              <a:prstGeom prst="rightArrow">
                <a:avLst>
                  <a:gd fmla="val 60000" name="adj1"/>
                  <a:gd fmla="val 50000" name="adj2"/>
                </a:avLst>
              </a:prstGeom>
              <a:solidFill>
                <a:srgbClr val="A8A8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4388" name="Google Shape;4388;p430"/>
              <p:cNvGrpSpPr/>
              <p:nvPr/>
            </p:nvGrpSpPr>
            <p:grpSpPr>
              <a:xfrm>
                <a:off x="1371600" y="1854155"/>
                <a:ext cx="13694373" cy="2412666"/>
                <a:chOff x="1371600" y="1854155"/>
                <a:chExt cx="13694373" cy="2412666"/>
              </a:xfrm>
            </p:grpSpPr>
            <p:grpSp>
              <p:nvGrpSpPr>
                <p:cNvPr id="4389" name="Google Shape;4389;p430"/>
                <p:cNvGrpSpPr/>
                <p:nvPr/>
              </p:nvGrpSpPr>
              <p:grpSpPr>
                <a:xfrm>
                  <a:off x="1371600" y="1854155"/>
                  <a:ext cx="3876572" cy="2412666"/>
                  <a:chOff x="-1228047" y="1609362"/>
                  <a:chExt cx="3876572" cy="2412666"/>
                </a:xfrm>
              </p:grpSpPr>
              <p:sp>
                <p:nvSpPr>
                  <p:cNvPr id="4390" name="Google Shape;4390;p430"/>
                  <p:cNvSpPr/>
                  <p:nvPr/>
                </p:nvSpPr>
                <p:spPr>
                  <a:xfrm>
                    <a:off x="-1228047" y="1609362"/>
                    <a:ext cx="3876572" cy="241266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1" name="Google Shape;4391;p430"/>
                  <p:cNvSpPr txBox="1"/>
                  <p:nvPr/>
                </p:nvSpPr>
                <p:spPr>
                  <a:xfrm>
                    <a:off x="-965025" y="1834947"/>
                    <a:ext cx="3350529" cy="1961497"/>
                  </a:xfrm>
                  <a:prstGeom prst="rect">
                    <a:avLst/>
                  </a:prstGeom>
                  <a:noFill/>
                  <a:ln>
                    <a:noFill/>
                  </a:ln>
                </p:spPr>
                <p:txBody>
                  <a:bodyPr anchorCtr="0" anchor="t" bIns="83800" lIns="83800" spcFirstLastPara="1" rIns="83800" wrap="square" tIns="838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1</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User A and User B want to communicate using asymmetric cryptography.</a:t>
                    </a:r>
                    <a:endParaRPr/>
                  </a:p>
                </p:txBody>
              </p:sp>
            </p:grpSp>
            <p:sp>
              <p:nvSpPr>
                <p:cNvPr id="4392" name="Google Shape;4392;p430"/>
                <p:cNvSpPr/>
                <p:nvPr/>
              </p:nvSpPr>
              <p:spPr>
                <a:xfrm>
                  <a:off x="5372946" y="2602636"/>
                  <a:ext cx="782780" cy="915705"/>
                </a:xfrm>
                <a:prstGeom prst="rightArrow">
                  <a:avLst>
                    <a:gd fmla="val 60000" name="adj1"/>
                    <a:gd fmla="val 50000" name="adj2"/>
                  </a:avLst>
                </a:prstGeom>
                <a:solidFill>
                  <a:srgbClr val="A8A8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4393" name="Google Shape;4393;p430"/>
                <p:cNvGrpSpPr/>
                <p:nvPr/>
              </p:nvGrpSpPr>
              <p:grpSpPr>
                <a:xfrm>
                  <a:off x="6280500" y="1854155"/>
                  <a:ext cx="3876572" cy="2412666"/>
                  <a:chOff x="6222353" y="1851057"/>
                  <a:chExt cx="3876572" cy="2412666"/>
                </a:xfrm>
              </p:grpSpPr>
              <p:sp>
                <p:nvSpPr>
                  <p:cNvPr id="4394" name="Google Shape;4394;p430"/>
                  <p:cNvSpPr/>
                  <p:nvPr/>
                </p:nvSpPr>
                <p:spPr>
                  <a:xfrm>
                    <a:off x="6222353" y="1851057"/>
                    <a:ext cx="3876572" cy="241266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5" name="Google Shape;4395;p430"/>
                  <p:cNvSpPr txBox="1"/>
                  <p:nvPr/>
                </p:nvSpPr>
                <p:spPr>
                  <a:xfrm>
                    <a:off x="6379347" y="2014570"/>
                    <a:ext cx="3562585" cy="2085641"/>
                  </a:xfrm>
                  <a:prstGeom prst="rect">
                    <a:avLst/>
                  </a:prstGeom>
                  <a:noFill/>
                  <a:ln>
                    <a:noFill/>
                  </a:ln>
                </p:spPr>
                <p:txBody>
                  <a:bodyPr anchorCtr="0" anchor="t" bIns="83800" lIns="83800" spcFirstLastPara="1" rIns="83800" wrap="square" tIns="838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2 </a:t>
                    </a:r>
                    <a:endParaRPr b="1"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User A will generate a private key and a public key on their system.</a:t>
                    </a:r>
                    <a:endParaRPr b="0" i="0" sz="2200" u="none" cap="none" strike="noStrike">
                      <a:solidFill>
                        <a:srgbClr val="3F3F3F"/>
                      </a:solidFill>
                      <a:latin typeface="Open Sans"/>
                      <a:ea typeface="Open Sans"/>
                      <a:cs typeface="Open Sans"/>
                      <a:sym typeface="Open Sans"/>
                    </a:endParaRPr>
                  </a:p>
                </p:txBody>
              </p:sp>
            </p:grpSp>
            <p:sp>
              <p:nvSpPr>
                <p:cNvPr id="4396" name="Google Shape;4396;p430"/>
                <p:cNvSpPr/>
                <p:nvPr/>
              </p:nvSpPr>
              <p:spPr>
                <a:xfrm>
                  <a:off x="10281846" y="2602636"/>
                  <a:ext cx="782780" cy="915705"/>
                </a:xfrm>
                <a:prstGeom prst="rightArrow">
                  <a:avLst>
                    <a:gd fmla="val 60000" name="adj1"/>
                    <a:gd fmla="val 50000" name="adj2"/>
                  </a:avLst>
                </a:prstGeom>
                <a:solidFill>
                  <a:srgbClr val="A8A8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4397" name="Google Shape;4397;p430"/>
                <p:cNvGrpSpPr/>
                <p:nvPr/>
              </p:nvGrpSpPr>
              <p:grpSpPr>
                <a:xfrm>
                  <a:off x="11189401" y="1854155"/>
                  <a:ext cx="3876572" cy="2412666"/>
                  <a:chOff x="11015233" y="1866851"/>
                  <a:chExt cx="3876572" cy="2412666"/>
                </a:xfrm>
              </p:grpSpPr>
              <p:sp>
                <p:nvSpPr>
                  <p:cNvPr id="4398" name="Google Shape;4398;p430"/>
                  <p:cNvSpPr/>
                  <p:nvPr/>
                </p:nvSpPr>
                <p:spPr>
                  <a:xfrm>
                    <a:off x="11015233" y="1866851"/>
                    <a:ext cx="3876572" cy="241266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9" name="Google Shape;4399;p430"/>
                  <p:cNvSpPr txBox="1"/>
                  <p:nvPr/>
                </p:nvSpPr>
                <p:spPr>
                  <a:xfrm>
                    <a:off x="11172227" y="2030364"/>
                    <a:ext cx="3562585" cy="2085641"/>
                  </a:xfrm>
                  <a:prstGeom prst="rect">
                    <a:avLst/>
                  </a:prstGeom>
                  <a:noFill/>
                  <a:ln>
                    <a:noFill/>
                  </a:ln>
                </p:spPr>
                <p:txBody>
                  <a:bodyPr anchorCtr="0" anchor="t" bIns="83800" lIns="83800" spcFirstLastPara="1" rIns="83800" wrap="square" tIns="838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3</a:t>
                    </a:r>
                    <a:endParaRPr b="1"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User B will generate a private key and a public key on their system.</a:t>
                    </a:r>
                    <a:endParaRPr b="0" i="0" sz="2200" u="none" cap="none" strike="noStrike">
                      <a:solidFill>
                        <a:srgbClr val="3F3F3F"/>
                      </a:solidFill>
                      <a:latin typeface="Open Sans"/>
                      <a:ea typeface="Open Sans"/>
                      <a:cs typeface="Open Sans"/>
                      <a:sym typeface="Open Sans"/>
                    </a:endParaRPr>
                  </a:p>
                </p:txBody>
              </p:sp>
            </p:grpSp>
          </p:grpSp>
          <p:grpSp>
            <p:nvGrpSpPr>
              <p:cNvPr id="4400" name="Google Shape;4400;p430"/>
              <p:cNvGrpSpPr/>
              <p:nvPr/>
            </p:nvGrpSpPr>
            <p:grpSpPr>
              <a:xfrm>
                <a:off x="1380187" y="5207586"/>
                <a:ext cx="13677198" cy="2412666"/>
                <a:chOff x="1371600" y="4859250"/>
                <a:chExt cx="13677198" cy="2412666"/>
              </a:xfrm>
            </p:grpSpPr>
            <p:sp>
              <p:nvSpPr>
                <p:cNvPr id="4401" name="Google Shape;4401;p430"/>
                <p:cNvSpPr/>
                <p:nvPr/>
              </p:nvSpPr>
              <p:spPr>
                <a:xfrm rot="10800000">
                  <a:off x="10237562" y="5607730"/>
                  <a:ext cx="782780" cy="915705"/>
                </a:xfrm>
                <a:prstGeom prst="rightArrow">
                  <a:avLst>
                    <a:gd fmla="val 60000" name="adj1"/>
                    <a:gd fmla="val 50000" name="adj2"/>
                  </a:avLst>
                </a:prstGeom>
                <a:solidFill>
                  <a:srgbClr val="A8A8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402" name="Google Shape;4402;p430"/>
                <p:cNvSpPr/>
                <p:nvPr/>
              </p:nvSpPr>
              <p:spPr>
                <a:xfrm rot="10800000">
                  <a:off x="5400057" y="5607730"/>
                  <a:ext cx="657163" cy="915705"/>
                </a:xfrm>
                <a:prstGeom prst="rightArrow">
                  <a:avLst>
                    <a:gd fmla="val 60000" name="adj1"/>
                    <a:gd fmla="val 50000" name="adj2"/>
                  </a:avLst>
                </a:prstGeom>
                <a:solidFill>
                  <a:srgbClr val="A8A8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4403" name="Google Shape;4403;p430"/>
                <p:cNvGrpSpPr/>
                <p:nvPr/>
              </p:nvGrpSpPr>
              <p:grpSpPr>
                <a:xfrm>
                  <a:off x="1371600" y="4859250"/>
                  <a:ext cx="3876572" cy="2412666"/>
                  <a:chOff x="1371600" y="4811219"/>
                  <a:chExt cx="3876572" cy="2412666"/>
                </a:xfrm>
              </p:grpSpPr>
              <p:sp>
                <p:nvSpPr>
                  <p:cNvPr id="4404" name="Google Shape;4404;p430"/>
                  <p:cNvSpPr/>
                  <p:nvPr/>
                </p:nvSpPr>
                <p:spPr>
                  <a:xfrm>
                    <a:off x="1371600" y="4811219"/>
                    <a:ext cx="3876572" cy="241266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5" name="Google Shape;4405;p430"/>
                  <p:cNvSpPr txBox="1"/>
                  <p:nvPr/>
                </p:nvSpPr>
                <p:spPr>
                  <a:xfrm>
                    <a:off x="1528594" y="4974732"/>
                    <a:ext cx="3562585" cy="2085641"/>
                  </a:xfrm>
                  <a:prstGeom prst="rect">
                    <a:avLst/>
                  </a:prstGeom>
                  <a:noFill/>
                  <a:ln>
                    <a:noFill/>
                  </a:ln>
                </p:spPr>
                <p:txBody>
                  <a:bodyPr anchorCtr="0" anchor="t" bIns="83800" lIns="83800" spcFirstLastPara="1" rIns="83800" wrap="square" tIns="838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6</a:t>
                    </a:r>
                    <a:endParaRPr b="1"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User B will use their private key to decrypt the data, ensuring confidentiality.</a:t>
                    </a:r>
                    <a:endParaRPr b="0" i="0" sz="2200" u="none" cap="none" strike="noStrike">
                      <a:solidFill>
                        <a:srgbClr val="3F3F3F"/>
                      </a:solidFill>
                      <a:latin typeface="Open Sans"/>
                      <a:ea typeface="Open Sans"/>
                      <a:cs typeface="Open Sans"/>
                      <a:sym typeface="Open Sans"/>
                    </a:endParaRPr>
                  </a:p>
                </p:txBody>
              </p:sp>
            </p:grpSp>
            <p:grpSp>
              <p:nvGrpSpPr>
                <p:cNvPr id="4406" name="Google Shape;4406;p430"/>
                <p:cNvGrpSpPr/>
                <p:nvPr/>
              </p:nvGrpSpPr>
              <p:grpSpPr>
                <a:xfrm>
                  <a:off x="6209105" y="4859250"/>
                  <a:ext cx="3876572" cy="2412666"/>
                  <a:chOff x="6285769" y="4835564"/>
                  <a:chExt cx="3876572" cy="2412666"/>
                </a:xfrm>
              </p:grpSpPr>
              <p:sp>
                <p:nvSpPr>
                  <p:cNvPr id="4407" name="Google Shape;4407;p430"/>
                  <p:cNvSpPr/>
                  <p:nvPr/>
                </p:nvSpPr>
                <p:spPr>
                  <a:xfrm>
                    <a:off x="6285769" y="4835564"/>
                    <a:ext cx="3876572" cy="241266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8" name="Google Shape;4408;p430"/>
                  <p:cNvSpPr txBox="1"/>
                  <p:nvPr/>
                </p:nvSpPr>
                <p:spPr>
                  <a:xfrm>
                    <a:off x="6442763" y="4999077"/>
                    <a:ext cx="3562585" cy="2085641"/>
                  </a:xfrm>
                  <a:prstGeom prst="rect">
                    <a:avLst/>
                  </a:prstGeom>
                  <a:noFill/>
                  <a:ln>
                    <a:noFill/>
                  </a:ln>
                </p:spPr>
                <p:txBody>
                  <a:bodyPr anchorCtr="0" anchor="t" bIns="83800" lIns="83800" spcFirstLastPara="1" rIns="83800" wrap="square" tIns="838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5</a:t>
                    </a:r>
                    <a:endParaRPr b="1"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User A will encrypt the data using User B's public key and send it to User B.</a:t>
                    </a:r>
                    <a:endParaRPr b="0" i="0" sz="2200" u="none" cap="none" strike="noStrike">
                      <a:solidFill>
                        <a:srgbClr val="3F3F3F"/>
                      </a:solidFill>
                      <a:latin typeface="Open Sans"/>
                      <a:ea typeface="Open Sans"/>
                      <a:cs typeface="Open Sans"/>
                      <a:sym typeface="Open Sans"/>
                    </a:endParaRPr>
                  </a:p>
                </p:txBody>
              </p:sp>
            </p:grpSp>
            <p:grpSp>
              <p:nvGrpSpPr>
                <p:cNvPr id="4409" name="Google Shape;4409;p430"/>
                <p:cNvGrpSpPr/>
                <p:nvPr/>
              </p:nvGrpSpPr>
              <p:grpSpPr>
                <a:xfrm>
                  <a:off x="11172226" y="4859250"/>
                  <a:ext cx="3876572" cy="2412666"/>
                  <a:chOff x="11172226" y="4907282"/>
                  <a:chExt cx="3876572" cy="2412666"/>
                </a:xfrm>
              </p:grpSpPr>
              <p:sp>
                <p:nvSpPr>
                  <p:cNvPr id="4410" name="Google Shape;4410;p430"/>
                  <p:cNvSpPr/>
                  <p:nvPr/>
                </p:nvSpPr>
                <p:spPr>
                  <a:xfrm>
                    <a:off x="11172226" y="4907282"/>
                    <a:ext cx="3876572" cy="241266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1" name="Google Shape;4411;p430"/>
                  <p:cNvSpPr txBox="1"/>
                  <p:nvPr/>
                </p:nvSpPr>
                <p:spPr>
                  <a:xfrm>
                    <a:off x="11329220" y="5070795"/>
                    <a:ext cx="3562585" cy="2085641"/>
                  </a:xfrm>
                  <a:prstGeom prst="rect">
                    <a:avLst/>
                  </a:prstGeom>
                  <a:noFill/>
                  <a:ln>
                    <a:noFill/>
                  </a:ln>
                </p:spPr>
                <p:txBody>
                  <a:bodyPr anchorCtr="0" anchor="t" bIns="83800" lIns="83800" spcFirstLastPara="1" rIns="83800" wrap="square" tIns="838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4</a:t>
                    </a:r>
                    <a:r>
                      <a:rPr b="0" i="0" lang="en-US" sz="2200" u="none" cap="none" strike="noStrike">
                        <a:solidFill>
                          <a:srgbClr val="3F3F3F"/>
                        </a:solidFill>
                        <a:latin typeface="Open Sans"/>
                        <a:ea typeface="Open Sans"/>
                        <a:cs typeface="Open Sans"/>
                        <a:sym typeface="Open Sans"/>
                      </a:rPr>
                      <a:t>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3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User A and User B exchange each other's public keys.</a:t>
                    </a:r>
                    <a:endParaRPr b="0" i="0" sz="2200" u="none" cap="none" strike="noStrike">
                      <a:solidFill>
                        <a:srgbClr val="3F3F3F"/>
                      </a:solidFill>
                      <a:latin typeface="Open Sans"/>
                      <a:ea typeface="Open Sans"/>
                      <a:cs typeface="Open Sans"/>
                      <a:sym typeface="Open Sans"/>
                    </a:endParaRPr>
                  </a:p>
                </p:txBody>
              </p:sp>
            </p:grpSp>
          </p:grpSp>
        </p:grpSp>
      </p:gr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6" name="Shape 4416"/>
        <p:cNvGrpSpPr/>
        <p:nvPr/>
      </p:nvGrpSpPr>
      <p:grpSpPr>
        <a:xfrm>
          <a:off x="0" y="0"/>
          <a:ext cx="0" cy="0"/>
          <a:chOff x="0" y="0"/>
          <a:chExt cx="0" cy="0"/>
        </a:xfrm>
      </p:grpSpPr>
      <p:sp>
        <p:nvSpPr>
          <p:cNvPr id="4417" name="Google Shape;4417;p431"/>
          <p:cNvSpPr txBox="1"/>
          <p:nvPr/>
        </p:nvSpPr>
        <p:spPr>
          <a:xfrm>
            <a:off x="5856705" y="325201"/>
            <a:ext cx="4542590"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Open Message Format</a:t>
            </a:r>
            <a:endParaRPr b="1" i="0" sz="2800" u="none" cap="none" strike="noStrike">
              <a:solidFill>
                <a:srgbClr val="3F3F3F"/>
              </a:solidFill>
              <a:latin typeface="Open Sans"/>
              <a:ea typeface="Open Sans"/>
              <a:cs typeface="Open Sans"/>
              <a:sym typeface="Open Sans"/>
            </a:endParaRPr>
          </a:p>
        </p:txBody>
      </p:sp>
      <p:pic>
        <p:nvPicPr>
          <p:cNvPr id="4418" name="Google Shape;4418;p431"/>
          <p:cNvPicPr preferRelativeResize="0"/>
          <p:nvPr/>
        </p:nvPicPr>
        <p:blipFill rotWithShape="1">
          <a:blip r:embed="rId3">
            <a:alphaModFix/>
          </a:blip>
          <a:srcRect b="0" l="0" r="54250" t="0"/>
          <a:stretch/>
        </p:blipFill>
        <p:spPr>
          <a:xfrm flipH="1">
            <a:off x="3275855" y="2684483"/>
            <a:ext cx="1426993" cy="3775033"/>
          </a:xfrm>
          <a:prstGeom prst="rect">
            <a:avLst/>
          </a:prstGeom>
          <a:noFill/>
          <a:ln>
            <a:noFill/>
          </a:ln>
        </p:spPr>
      </p:pic>
      <p:pic>
        <p:nvPicPr>
          <p:cNvPr id="4419" name="Google Shape;4419;p431"/>
          <p:cNvPicPr preferRelativeResize="0"/>
          <p:nvPr/>
        </p:nvPicPr>
        <p:blipFill rotWithShape="1">
          <a:blip r:embed="rId4">
            <a:alphaModFix/>
          </a:blip>
          <a:srcRect b="0" l="0" r="0" t="0"/>
          <a:stretch/>
        </p:blipFill>
        <p:spPr>
          <a:xfrm>
            <a:off x="11553154" y="3059622"/>
            <a:ext cx="949986" cy="3399894"/>
          </a:xfrm>
          <a:prstGeom prst="rect">
            <a:avLst/>
          </a:prstGeom>
          <a:noFill/>
          <a:ln>
            <a:noFill/>
          </a:ln>
        </p:spPr>
      </p:pic>
      <p:sp>
        <p:nvSpPr>
          <p:cNvPr id="4420" name="Google Shape;4420;p431"/>
          <p:cNvSpPr/>
          <p:nvPr/>
        </p:nvSpPr>
        <p:spPr>
          <a:xfrm>
            <a:off x="3095128" y="6696020"/>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Charles</a:t>
            </a:r>
            <a:endParaRPr/>
          </a:p>
        </p:txBody>
      </p:sp>
      <p:sp>
        <p:nvSpPr>
          <p:cNvPr id="4421" name="Google Shape;4421;p431"/>
          <p:cNvSpPr/>
          <p:nvPr/>
        </p:nvSpPr>
        <p:spPr>
          <a:xfrm>
            <a:off x="11177673" y="6696020"/>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Alice</a:t>
            </a:r>
            <a:endParaRPr/>
          </a:p>
        </p:txBody>
      </p:sp>
      <p:grpSp>
        <p:nvGrpSpPr>
          <p:cNvPr id="4422" name="Google Shape;4422;p431"/>
          <p:cNvGrpSpPr/>
          <p:nvPr/>
        </p:nvGrpSpPr>
        <p:grpSpPr>
          <a:xfrm>
            <a:off x="5200448" y="1971564"/>
            <a:ext cx="6292865" cy="4112313"/>
            <a:chOff x="4900683" y="1969236"/>
            <a:chExt cx="6292865" cy="4112313"/>
          </a:xfrm>
        </p:grpSpPr>
        <p:grpSp>
          <p:nvGrpSpPr>
            <p:cNvPr id="4423" name="Google Shape;4423;p431"/>
            <p:cNvGrpSpPr/>
            <p:nvPr/>
          </p:nvGrpSpPr>
          <p:grpSpPr>
            <a:xfrm>
              <a:off x="6252375" y="1969236"/>
              <a:ext cx="4941173" cy="4112313"/>
              <a:chOff x="6252375" y="1969236"/>
              <a:chExt cx="4941173" cy="4112313"/>
            </a:xfrm>
          </p:grpSpPr>
          <p:sp>
            <p:nvSpPr>
              <p:cNvPr id="4424" name="Google Shape;4424;p431"/>
              <p:cNvSpPr/>
              <p:nvPr/>
            </p:nvSpPr>
            <p:spPr>
              <a:xfrm>
                <a:off x="6252375" y="1969236"/>
                <a:ext cx="4941173" cy="1685833"/>
              </a:xfrm>
              <a:prstGeom prst="wedgeRectCallout">
                <a:avLst>
                  <a:gd fmla="val -31130" name="adj1"/>
                  <a:gd fmla="val 68845"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wants to send data to Alice, ensuring she can authenticate him as the sender and cannot deny receiving the message.</a:t>
                </a:r>
                <a:endParaRPr b="0" i="0" sz="2200" u="none" cap="none" strike="noStrike">
                  <a:solidFill>
                    <a:srgbClr val="3F3F3F"/>
                  </a:solidFill>
                  <a:latin typeface="Open Sans"/>
                  <a:ea typeface="Open Sans"/>
                  <a:cs typeface="Open Sans"/>
                  <a:sym typeface="Open Sans"/>
                </a:endParaRPr>
              </a:p>
            </p:txBody>
          </p:sp>
          <p:pic>
            <p:nvPicPr>
              <p:cNvPr id="4425" name="Google Shape;4425;p431"/>
              <p:cNvPicPr preferRelativeResize="0"/>
              <p:nvPr/>
            </p:nvPicPr>
            <p:blipFill rotWithShape="1">
              <a:blip r:embed="rId5">
                <a:alphaModFix/>
              </a:blip>
              <a:srcRect b="0" l="0" r="0" t="0"/>
              <a:stretch/>
            </p:blipFill>
            <p:spPr>
              <a:xfrm rot="5400000">
                <a:off x="7569065" y="4211517"/>
                <a:ext cx="1870032" cy="1870032"/>
              </a:xfrm>
              <a:prstGeom prst="rect">
                <a:avLst/>
              </a:prstGeom>
              <a:noFill/>
              <a:ln>
                <a:noFill/>
              </a:ln>
            </p:spPr>
          </p:pic>
        </p:grpSp>
        <p:pic>
          <p:nvPicPr>
            <p:cNvPr id="4426" name="Google Shape;4426;p431"/>
            <p:cNvPicPr preferRelativeResize="0"/>
            <p:nvPr/>
          </p:nvPicPr>
          <p:blipFill rotWithShape="1">
            <a:blip r:embed="rId6">
              <a:alphaModFix/>
            </a:blip>
            <a:srcRect b="0" l="0" r="0" t="0"/>
            <a:stretch/>
          </p:blipFill>
          <p:spPr>
            <a:xfrm>
              <a:off x="4900683" y="2334141"/>
              <a:ext cx="956022" cy="956022"/>
            </a:xfrm>
            <a:prstGeom prst="rect">
              <a:avLst/>
            </a:prstGeom>
            <a:noFill/>
            <a:ln>
              <a:noFill/>
            </a:ln>
          </p:spPr>
        </p:pic>
      </p:grpSp>
      <p:sp>
        <p:nvSpPr>
          <p:cNvPr id="4427" name="Google Shape;4427;p431"/>
          <p:cNvSpPr/>
          <p:nvPr/>
        </p:nvSpPr>
        <p:spPr>
          <a:xfrm>
            <a:off x="5664200" y="827540"/>
            <a:ext cx="494117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2" name="Shape 4432"/>
        <p:cNvGrpSpPr/>
        <p:nvPr/>
      </p:nvGrpSpPr>
      <p:grpSpPr>
        <a:xfrm>
          <a:off x="0" y="0"/>
          <a:ext cx="0" cy="0"/>
          <a:chOff x="0" y="0"/>
          <a:chExt cx="0" cy="0"/>
        </a:xfrm>
      </p:grpSpPr>
      <p:sp>
        <p:nvSpPr>
          <p:cNvPr id="4433" name="Google Shape;4433;p432"/>
          <p:cNvSpPr txBox="1"/>
          <p:nvPr/>
        </p:nvSpPr>
        <p:spPr>
          <a:xfrm>
            <a:off x="6033837" y="298701"/>
            <a:ext cx="4188326"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Open Message Format</a:t>
            </a:r>
            <a:endParaRPr b="1" i="0" sz="2800" u="none" cap="none" strike="noStrike">
              <a:solidFill>
                <a:srgbClr val="3F3F3F"/>
              </a:solidFill>
              <a:latin typeface="Open Sans"/>
              <a:ea typeface="Open Sans"/>
              <a:cs typeface="Open Sans"/>
              <a:sym typeface="Open Sans"/>
            </a:endParaRPr>
          </a:p>
        </p:txBody>
      </p:sp>
      <p:pic>
        <p:nvPicPr>
          <p:cNvPr id="4434" name="Google Shape;4434;p432"/>
          <p:cNvPicPr preferRelativeResize="0"/>
          <p:nvPr/>
        </p:nvPicPr>
        <p:blipFill rotWithShape="1">
          <a:blip r:embed="rId3">
            <a:alphaModFix/>
          </a:blip>
          <a:srcRect b="0" l="0" r="54250" t="0"/>
          <a:stretch/>
        </p:blipFill>
        <p:spPr>
          <a:xfrm flipH="1">
            <a:off x="1548818" y="3194555"/>
            <a:ext cx="1173873" cy="3105418"/>
          </a:xfrm>
          <a:prstGeom prst="rect">
            <a:avLst/>
          </a:prstGeom>
          <a:noFill/>
          <a:ln>
            <a:noFill/>
          </a:ln>
        </p:spPr>
      </p:pic>
      <p:pic>
        <p:nvPicPr>
          <p:cNvPr id="4435" name="Google Shape;4435;p432"/>
          <p:cNvPicPr preferRelativeResize="0"/>
          <p:nvPr/>
        </p:nvPicPr>
        <p:blipFill rotWithShape="1">
          <a:blip r:embed="rId4">
            <a:alphaModFix/>
          </a:blip>
          <a:srcRect b="0" l="0" r="0" t="0"/>
          <a:stretch/>
        </p:blipFill>
        <p:spPr>
          <a:xfrm>
            <a:off x="13533309" y="3556681"/>
            <a:ext cx="781249" cy="2796003"/>
          </a:xfrm>
          <a:prstGeom prst="rect">
            <a:avLst/>
          </a:prstGeom>
          <a:noFill/>
          <a:ln>
            <a:noFill/>
          </a:ln>
        </p:spPr>
      </p:pic>
      <p:sp>
        <p:nvSpPr>
          <p:cNvPr id="4436" name="Google Shape;4436;p432"/>
          <p:cNvSpPr/>
          <p:nvPr/>
        </p:nvSpPr>
        <p:spPr>
          <a:xfrm>
            <a:off x="923442" y="1143471"/>
            <a:ext cx="3800831" cy="1887925"/>
          </a:xfrm>
          <a:prstGeom prst="wedgeRectCallout">
            <a:avLst>
              <a:gd fmla="val 458" name="adj1"/>
              <a:gd fmla="val 76338"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generates private and public keys and exchanges his public key with Alice's public key​.</a:t>
            </a:r>
            <a:endParaRPr b="0" i="0" sz="2200" u="none" cap="none" strike="noStrike">
              <a:solidFill>
                <a:srgbClr val="3F3F3F"/>
              </a:solidFill>
              <a:latin typeface="Open Sans"/>
              <a:ea typeface="Open Sans"/>
              <a:cs typeface="Open Sans"/>
              <a:sym typeface="Open Sans"/>
            </a:endParaRPr>
          </a:p>
        </p:txBody>
      </p:sp>
      <p:sp>
        <p:nvSpPr>
          <p:cNvPr id="4437" name="Google Shape;4437;p432"/>
          <p:cNvSpPr/>
          <p:nvPr/>
        </p:nvSpPr>
        <p:spPr>
          <a:xfrm>
            <a:off x="1281717" y="6372264"/>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sp>
        <p:nvSpPr>
          <p:cNvPr id="4438" name="Google Shape;4438;p432"/>
          <p:cNvSpPr/>
          <p:nvPr/>
        </p:nvSpPr>
        <p:spPr>
          <a:xfrm>
            <a:off x="13136900" y="6592911"/>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sp>
        <p:nvSpPr>
          <p:cNvPr id="4439" name="Google Shape;4439;p432"/>
          <p:cNvSpPr/>
          <p:nvPr/>
        </p:nvSpPr>
        <p:spPr>
          <a:xfrm>
            <a:off x="11980864" y="1371600"/>
            <a:ext cx="3892994" cy="1954317"/>
          </a:xfrm>
          <a:prstGeom prst="wedgeRectCallout">
            <a:avLst>
              <a:gd fmla="val -9929" name="adj1"/>
              <a:gd fmla="val 68307"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Similarly, Alice will also generate private and public keys and exchange her public key with Charles' public key​.</a:t>
            </a:r>
            <a:endParaRPr b="0" i="0" sz="2200" u="none" cap="none" strike="noStrike">
              <a:solidFill>
                <a:srgbClr val="3F3F3F"/>
              </a:solidFill>
              <a:latin typeface="Open Sans"/>
              <a:ea typeface="Open Sans"/>
              <a:cs typeface="Open Sans"/>
              <a:sym typeface="Open Sans"/>
            </a:endParaRPr>
          </a:p>
        </p:txBody>
      </p:sp>
      <p:sp>
        <p:nvSpPr>
          <p:cNvPr id="4440" name="Google Shape;4440;p432"/>
          <p:cNvSpPr/>
          <p:nvPr/>
        </p:nvSpPr>
        <p:spPr>
          <a:xfrm>
            <a:off x="4340452" y="3209120"/>
            <a:ext cx="2340703" cy="695121"/>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public key</a:t>
            </a:r>
            <a:endParaRPr/>
          </a:p>
        </p:txBody>
      </p:sp>
      <p:sp>
        <p:nvSpPr>
          <p:cNvPr id="4441" name="Google Shape;4441;p432"/>
          <p:cNvSpPr/>
          <p:nvPr/>
        </p:nvSpPr>
        <p:spPr>
          <a:xfrm>
            <a:off x="9088827" y="3153320"/>
            <a:ext cx="2657775" cy="695121"/>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public key</a:t>
            </a:r>
            <a:endParaRPr/>
          </a:p>
        </p:txBody>
      </p:sp>
      <p:sp>
        <p:nvSpPr>
          <p:cNvPr id="4442" name="Google Shape;4442;p432"/>
          <p:cNvSpPr/>
          <p:nvPr/>
        </p:nvSpPr>
        <p:spPr>
          <a:xfrm>
            <a:off x="3956133" y="6767513"/>
            <a:ext cx="1779534" cy="781925"/>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private key</a:t>
            </a:r>
            <a:endParaRPr/>
          </a:p>
        </p:txBody>
      </p:sp>
      <p:sp>
        <p:nvSpPr>
          <p:cNvPr id="4443" name="Google Shape;4443;p432"/>
          <p:cNvSpPr/>
          <p:nvPr/>
        </p:nvSpPr>
        <p:spPr>
          <a:xfrm>
            <a:off x="10300800" y="6772495"/>
            <a:ext cx="1779534" cy="785446"/>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private key</a:t>
            </a:r>
            <a:endParaRPr/>
          </a:p>
        </p:txBody>
      </p:sp>
      <p:pic>
        <p:nvPicPr>
          <p:cNvPr id="4444" name="Google Shape;4444;p432"/>
          <p:cNvPicPr preferRelativeResize="0"/>
          <p:nvPr/>
        </p:nvPicPr>
        <p:blipFill rotWithShape="1">
          <a:blip r:embed="rId5">
            <a:alphaModFix/>
          </a:blip>
          <a:srcRect b="0" l="0" r="0" t="0"/>
          <a:stretch/>
        </p:blipFill>
        <p:spPr>
          <a:xfrm rot="5400000">
            <a:off x="10029372" y="4192687"/>
            <a:ext cx="1626160" cy="1626160"/>
          </a:xfrm>
          <a:prstGeom prst="rect">
            <a:avLst/>
          </a:prstGeom>
          <a:noFill/>
          <a:ln>
            <a:noFill/>
          </a:ln>
        </p:spPr>
      </p:pic>
      <p:pic>
        <p:nvPicPr>
          <p:cNvPr id="4445" name="Google Shape;4445;p432"/>
          <p:cNvPicPr preferRelativeResize="0"/>
          <p:nvPr/>
        </p:nvPicPr>
        <p:blipFill rotWithShape="1">
          <a:blip r:embed="rId6">
            <a:alphaModFix/>
          </a:blip>
          <a:srcRect b="0" l="0" r="0" t="0"/>
          <a:stretch/>
        </p:blipFill>
        <p:spPr>
          <a:xfrm rot="5400000">
            <a:off x="4246573" y="7284646"/>
            <a:ext cx="1619405" cy="1724701"/>
          </a:xfrm>
          <a:prstGeom prst="rect">
            <a:avLst/>
          </a:prstGeom>
          <a:noFill/>
          <a:ln>
            <a:noFill/>
          </a:ln>
        </p:spPr>
      </p:pic>
      <p:pic>
        <p:nvPicPr>
          <p:cNvPr id="4446" name="Google Shape;4446;p432"/>
          <p:cNvPicPr preferRelativeResize="0"/>
          <p:nvPr/>
        </p:nvPicPr>
        <p:blipFill rotWithShape="1">
          <a:blip r:embed="rId6">
            <a:alphaModFix/>
          </a:blip>
          <a:srcRect b="0" l="0" r="0" t="0"/>
          <a:stretch/>
        </p:blipFill>
        <p:spPr>
          <a:xfrm rot="5400000">
            <a:off x="10390024" y="7367249"/>
            <a:ext cx="1619405" cy="1724701"/>
          </a:xfrm>
          <a:prstGeom prst="rect">
            <a:avLst/>
          </a:prstGeom>
          <a:noFill/>
          <a:ln>
            <a:noFill/>
          </a:ln>
        </p:spPr>
      </p:pic>
      <p:pic>
        <p:nvPicPr>
          <p:cNvPr id="4447" name="Google Shape;4447;p432"/>
          <p:cNvPicPr preferRelativeResize="0"/>
          <p:nvPr/>
        </p:nvPicPr>
        <p:blipFill rotWithShape="1">
          <a:blip r:embed="rId7">
            <a:alphaModFix/>
          </a:blip>
          <a:srcRect b="0" l="0" r="0" t="0"/>
          <a:stretch/>
        </p:blipFill>
        <p:spPr>
          <a:xfrm rot="5400000">
            <a:off x="6892661" y="4192687"/>
            <a:ext cx="2470678" cy="2470678"/>
          </a:xfrm>
          <a:prstGeom prst="rect">
            <a:avLst/>
          </a:prstGeom>
          <a:noFill/>
          <a:ln>
            <a:noFill/>
          </a:ln>
        </p:spPr>
      </p:pic>
      <p:pic>
        <p:nvPicPr>
          <p:cNvPr id="4448" name="Google Shape;4448;p432"/>
          <p:cNvPicPr preferRelativeResize="0"/>
          <p:nvPr/>
        </p:nvPicPr>
        <p:blipFill rotWithShape="1">
          <a:blip r:embed="rId8">
            <a:alphaModFix/>
          </a:blip>
          <a:srcRect b="0" l="0" r="0" t="0"/>
          <a:stretch/>
        </p:blipFill>
        <p:spPr>
          <a:xfrm>
            <a:off x="5025477" y="2158551"/>
            <a:ext cx="970652" cy="970652"/>
          </a:xfrm>
          <a:prstGeom prst="rect">
            <a:avLst/>
          </a:prstGeom>
          <a:noFill/>
          <a:ln>
            <a:noFill/>
          </a:ln>
        </p:spPr>
      </p:pic>
      <p:pic>
        <p:nvPicPr>
          <p:cNvPr id="4449" name="Google Shape;4449;p432"/>
          <p:cNvPicPr preferRelativeResize="0"/>
          <p:nvPr/>
        </p:nvPicPr>
        <p:blipFill rotWithShape="1">
          <a:blip r:embed="rId5">
            <a:alphaModFix/>
          </a:blip>
          <a:srcRect b="0" l="0" r="0" t="0"/>
          <a:stretch/>
        </p:blipFill>
        <p:spPr>
          <a:xfrm rot="5400000">
            <a:off x="4724274" y="4313397"/>
            <a:ext cx="1626160" cy="1626160"/>
          </a:xfrm>
          <a:prstGeom prst="rect">
            <a:avLst/>
          </a:prstGeom>
          <a:noFill/>
          <a:ln>
            <a:noFill/>
          </a:ln>
        </p:spPr>
      </p:pic>
      <p:pic>
        <p:nvPicPr>
          <p:cNvPr id="4450" name="Google Shape;4450;p432"/>
          <p:cNvPicPr preferRelativeResize="0"/>
          <p:nvPr/>
        </p:nvPicPr>
        <p:blipFill rotWithShape="1">
          <a:blip r:embed="rId8">
            <a:alphaModFix/>
          </a:blip>
          <a:srcRect b="0" l="0" r="0" t="0"/>
          <a:stretch/>
        </p:blipFill>
        <p:spPr>
          <a:xfrm>
            <a:off x="10412774" y="2060744"/>
            <a:ext cx="970652" cy="970652"/>
          </a:xfrm>
          <a:prstGeom prst="rect">
            <a:avLst/>
          </a:prstGeom>
          <a:noFill/>
          <a:ln>
            <a:noFill/>
          </a:ln>
        </p:spPr>
      </p:pic>
      <p:sp>
        <p:nvSpPr>
          <p:cNvPr id="4451" name="Google Shape;4451;p432"/>
          <p:cNvSpPr/>
          <p:nvPr/>
        </p:nvSpPr>
        <p:spPr>
          <a:xfrm>
            <a:off x="5664200" y="822811"/>
            <a:ext cx="494117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6" name="Shape 4456"/>
        <p:cNvGrpSpPr/>
        <p:nvPr/>
      </p:nvGrpSpPr>
      <p:grpSpPr>
        <a:xfrm>
          <a:off x="0" y="0"/>
          <a:ext cx="0" cy="0"/>
          <a:chOff x="0" y="0"/>
          <a:chExt cx="0" cy="0"/>
        </a:xfrm>
      </p:grpSpPr>
      <p:sp>
        <p:nvSpPr>
          <p:cNvPr id="4457" name="Google Shape;4457;p433"/>
          <p:cNvSpPr txBox="1"/>
          <p:nvPr/>
        </p:nvSpPr>
        <p:spPr>
          <a:xfrm>
            <a:off x="5927558" y="263387"/>
            <a:ext cx="4400885" cy="491225"/>
          </a:xfrm>
          <a:prstGeom prst="rect">
            <a:avLst/>
          </a:prstGeom>
          <a:noFill/>
          <a:ln>
            <a:noFill/>
          </a:ln>
        </p:spPr>
        <p:txBody>
          <a:bodyPr anchorCtr="0" anchor="t" bIns="45700" lIns="91425" spcFirstLastPara="1" rIns="91425" wrap="square" tIns="45700">
            <a:spAutoFit/>
          </a:bodyPr>
          <a:lstStyle/>
          <a:p>
            <a:pPr indent="11429" lvl="0" marL="0" marR="0" rtl="0" algn="ctr">
              <a:lnSpc>
                <a:spcPct val="90000"/>
              </a:lnSpc>
              <a:spcBef>
                <a:spcPts val="0"/>
              </a:spcBef>
              <a:spcAft>
                <a:spcPts val="0"/>
              </a:spcAft>
              <a:buNone/>
            </a:pPr>
            <a:r>
              <a:rPr b="1" i="0" lang="en-US" sz="2880" u="none" cap="none" strike="noStrike">
                <a:solidFill>
                  <a:srgbClr val="3F3F3F"/>
                </a:solidFill>
                <a:latin typeface="Open Sans"/>
                <a:ea typeface="Open Sans"/>
                <a:cs typeface="Open Sans"/>
                <a:sym typeface="Open Sans"/>
              </a:rPr>
              <a:t>Open Message Format</a:t>
            </a:r>
            <a:endParaRPr b="1" i="0" sz="2880" u="none" cap="none" strike="noStrike">
              <a:solidFill>
                <a:srgbClr val="3F3F3F"/>
              </a:solidFill>
              <a:latin typeface="Open Sans"/>
              <a:ea typeface="Open Sans"/>
              <a:cs typeface="Open Sans"/>
              <a:sym typeface="Open Sans"/>
            </a:endParaRPr>
          </a:p>
        </p:txBody>
      </p:sp>
      <p:pic>
        <p:nvPicPr>
          <p:cNvPr id="4458" name="Google Shape;4458;p433"/>
          <p:cNvPicPr preferRelativeResize="0"/>
          <p:nvPr/>
        </p:nvPicPr>
        <p:blipFill rotWithShape="1">
          <a:blip r:embed="rId3">
            <a:alphaModFix/>
          </a:blip>
          <a:srcRect b="0" l="0" r="54250" t="0"/>
          <a:stretch/>
        </p:blipFill>
        <p:spPr>
          <a:xfrm flipH="1">
            <a:off x="689530" y="3123077"/>
            <a:ext cx="1118324" cy="2749525"/>
          </a:xfrm>
          <a:prstGeom prst="rect">
            <a:avLst/>
          </a:prstGeom>
          <a:noFill/>
          <a:ln>
            <a:noFill/>
          </a:ln>
        </p:spPr>
      </p:pic>
      <p:pic>
        <p:nvPicPr>
          <p:cNvPr id="4459" name="Google Shape;4459;p433"/>
          <p:cNvPicPr preferRelativeResize="0"/>
          <p:nvPr/>
        </p:nvPicPr>
        <p:blipFill rotWithShape="1">
          <a:blip r:embed="rId4">
            <a:alphaModFix/>
          </a:blip>
          <a:srcRect b="0" l="0" r="0" t="0"/>
          <a:stretch/>
        </p:blipFill>
        <p:spPr>
          <a:xfrm>
            <a:off x="14777136" y="3456246"/>
            <a:ext cx="745723" cy="2557725"/>
          </a:xfrm>
          <a:prstGeom prst="rect">
            <a:avLst/>
          </a:prstGeom>
          <a:noFill/>
          <a:ln>
            <a:noFill/>
          </a:ln>
        </p:spPr>
      </p:pic>
      <p:sp>
        <p:nvSpPr>
          <p:cNvPr id="4460" name="Google Shape;4460;p433"/>
          <p:cNvSpPr/>
          <p:nvPr/>
        </p:nvSpPr>
        <p:spPr>
          <a:xfrm>
            <a:off x="654527" y="5970405"/>
            <a:ext cx="1850118" cy="900272"/>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sp>
        <p:nvSpPr>
          <p:cNvPr id="4461" name="Google Shape;4461;p433"/>
          <p:cNvSpPr/>
          <p:nvPr/>
        </p:nvSpPr>
        <p:spPr>
          <a:xfrm>
            <a:off x="14060610" y="6113919"/>
            <a:ext cx="1850118" cy="900272"/>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grpSp>
        <p:nvGrpSpPr>
          <p:cNvPr id="4462" name="Google Shape;4462;p433"/>
          <p:cNvGrpSpPr/>
          <p:nvPr/>
        </p:nvGrpSpPr>
        <p:grpSpPr>
          <a:xfrm>
            <a:off x="2981739" y="6756533"/>
            <a:ext cx="3184733" cy="1938992"/>
            <a:chOff x="2981739" y="6935435"/>
            <a:chExt cx="3184733" cy="1938992"/>
          </a:xfrm>
        </p:grpSpPr>
        <p:sp>
          <p:nvSpPr>
            <p:cNvPr id="4463" name="Google Shape;4463;p433"/>
            <p:cNvSpPr/>
            <p:nvPr/>
          </p:nvSpPr>
          <p:spPr>
            <a:xfrm>
              <a:off x="2981739" y="6935435"/>
              <a:ext cx="3184733" cy="1938992"/>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64" name="Google Shape;4464;p433"/>
            <p:cNvSpPr txBox="1"/>
            <p:nvPr/>
          </p:nvSpPr>
          <p:spPr>
            <a:xfrm>
              <a:off x="3199153" y="6935435"/>
              <a:ext cx="2749904" cy="19389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To assure authentication and non-repudiation, Charles will encrypt the data using his private key</a:t>
              </a:r>
              <a:endParaRPr/>
            </a:p>
          </p:txBody>
        </p:sp>
      </p:grpSp>
      <p:grpSp>
        <p:nvGrpSpPr>
          <p:cNvPr id="4465" name="Google Shape;4465;p433"/>
          <p:cNvGrpSpPr/>
          <p:nvPr/>
        </p:nvGrpSpPr>
        <p:grpSpPr>
          <a:xfrm>
            <a:off x="10674033" y="6767982"/>
            <a:ext cx="3386577" cy="1938992"/>
            <a:chOff x="10674033" y="6867372"/>
            <a:chExt cx="3386577" cy="1938992"/>
          </a:xfrm>
        </p:grpSpPr>
        <p:sp>
          <p:nvSpPr>
            <p:cNvPr id="4466" name="Google Shape;4466;p433"/>
            <p:cNvSpPr/>
            <p:nvPr/>
          </p:nvSpPr>
          <p:spPr>
            <a:xfrm>
              <a:off x="10674033" y="6867372"/>
              <a:ext cx="3386577" cy="1938992"/>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67" name="Google Shape;4467;p433"/>
            <p:cNvSpPr txBox="1"/>
            <p:nvPr/>
          </p:nvSpPr>
          <p:spPr>
            <a:xfrm>
              <a:off x="10992369" y="6986640"/>
              <a:ext cx="2749904" cy="16312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Alice will decrypt using Charles's public key, ensuring authentication and non-repudiation.</a:t>
              </a:r>
              <a:endParaRPr/>
            </a:p>
          </p:txBody>
        </p:sp>
      </p:grpSp>
      <p:sp>
        <p:nvSpPr>
          <p:cNvPr id="4468" name="Google Shape;4468;p433"/>
          <p:cNvSpPr/>
          <p:nvPr/>
        </p:nvSpPr>
        <p:spPr>
          <a:xfrm>
            <a:off x="1321854" y="1350567"/>
            <a:ext cx="3263996" cy="1685833"/>
          </a:xfrm>
          <a:prstGeom prst="wedgeRectCallout">
            <a:avLst>
              <a:gd fmla="val -37276" name="adj1"/>
              <a:gd fmla="val 69575"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After the exchange, Charles has his private key along with Alice's public key.</a:t>
            </a:r>
            <a:endParaRPr b="0" i="0" sz="2200" u="none" cap="none" strike="noStrike">
              <a:solidFill>
                <a:srgbClr val="3F3F3F"/>
              </a:solidFill>
              <a:latin typeface="Open Sans"/>
              <a:ea typeface="Open Sans"/>
              <a:cs typeface="Open Sans"/>
              <a:sym typeface="Open Sans"/>
            </a:endParaRPr>
          </a:p>
        </p:txBody>
      </p:sp>
      <p:sp>
        <p:nvSpPr>
          <p:cNvPr id="4469" name="Google Shape;4469;p433"/>
          <p:cNvSpPr/>
          <p:nvPr/>
        </p:nvSpPr>
        <p:spPr>
          <a:xfrm>
            <a:off x="12189531" y="1575765"/>
            <a:ext cx="3263996" cy="1563495"/>
          </a:xfrm>
          <a:prstGeom prst="wedgeRectCallout">
            <a:avLst>
              <a:gd fmla="val 33978" name="adj1"/>
              <a:gd fmla="val 714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Similarly, Alice has her private key along with Charles's public key.</a:t>
            </a:r>
            <a:endParaRPr b="0" i="0" sz="2200" u="none" cap="none" strike="noStrike">
              <a:solidFill>
                <a:srgbClr val="3F3F3F"/>
              </a:solidFill>
              <a:latin typeface="Open Sans"/>
              <a:ea typeface="Open Sans"/>
              <a:cs typeface="Open Sans"/>
              <a:sym typeface="Open Sans"/>
            </a:endParaRPr>
          </a:p>
        </p:txBody>
      </p:sp>
      <p:grpSp>
        <p:nvGrpSpPr>
          <p:cNvPr id="4470" name="Google Shape;4470;p433"/>
          <p:cNvGrpSpPr/>
          <p:nvPr/>
        </p:nvGrpSpPr>
        <p:grpSpPr>
          <a:xfrm>
            <a:off x="1951167" y="3724081"/>
            <a:ext cx="12721997" cy="1823401"/>
            <a:chOff x="1951167" y="3724081"/>
            <a:chExt cx="12721997" cy="1823401"/>
          </a:xfrm>
        </p:grpSpPr>
        <p:sp>
          <p:nvSpPr>
            <p:cNvPr id="4471" name="Google Shape;4471;p433"/>
            <p:cNvSpPr/>
            <p:nvPr/>
          </p:nvSpPr>
          <p:spPr>
            <a:xfrm>
              <a:off x="5547488" y="3792865"/>
              <a:ext cx="1983202" cy="1685833"/>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Avce1ksldldnasd#$sdvdee</a:t>
              </a:r>
              <a:endParaRPr/>
            </a:p>
          </p:txBody>
        </p:sp>
        <p:sp>
          <p:nvSpPr>
            <p:cNvPr id="4472" name="Google Shape;4472;p433"/>
            <p:cNvSpPr/>
            <p:nvPr/>
          </p:nvSpPr>
          <p:spPr>
            <a:xfrm>
              <a:off x="1951167" y="3792865"/>
              <a:ext cx="1983202" cy="1685833"/>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May the force with you</a:t>
              </a:r>
              <a:endParaRPr/>
            </a:p>
          </p:txBody>
        </p:sp>
        <p:sp>
          <p:nvSpPr>
            <p:cNvPr id="4473" name="Google Shape;4473;p433"/>
            <p:cNvSpPr/>
            <p:nvPr/>
          </p:nvSpPr>
          <p:spPr>
            <a:xfrm>
              <a:off x="9089699" y="3792865"/>
              <a:ext cx="1983202" cy="1685833"/>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Avce1ksldldnasd#$sdvdee</a:t>
              </a:r>
              <a:endParaRPr/>
            </a:p>
          </p:txBody>
        </p:sp>
        <p:sp>
          <p:nvSpPr>
            <p:cNvPr id="4474" name="Google Shape;4474;p433"/>
            <p:cNvSpPr/>
            <p:nvPr/>
          </p:nvSpPr>
          <p:spPr>
            <a:xfrm>
              <a:off x="12689962" y="3792865"/>
              <a:ext cx="1983202" cy="1685833"/>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May the force with you</a:t>
              </a:r>
              <a:endParaRPr/>
            </a:p>
          </p:txBody>
        </p:sp>
        <p:pic>
          <p:nvPicPr>
            <p:cNvPr id="4475" name="Google Shape;4475;p433"/>
            <p:cNvPicPr preferRelativeResize="0"/>
            <p:nvPr/>
          </p:nvPicPr>
          <p:blipFill rotWithShape="1">
            <a:blip r:embed="rId5">
              <a:alphaModFix/>
            </a:blip>
            <a:srcRect b="0" l="0" r="0" t="0"/>
            <a:stretch/>
          </p:blipFill>
          <p:spPr>
            <a:xfrm rot="-3260777">
              <a:off x="4204749" y="3822894"/>
              <a:ext cx="1072360" cy="1625775"/>
            </a:xfrm>
            <a:prstGeom prst="rect">
              <a:avLst/>
            </a:prstGeom>
            <a:noFill/>
            <a:ln>
              <a:noFill/>
            </a:ln>
          </p:spPr>
        </p:pic>
        <p:pic>
          <p:nvPicPr>
            <p:cNvPr id="4476" name="Google Shape;4476;p433"/>
            <p:cNvPicPr preferRelativeResize="0"/>
            <p:nvPr/>
          </p:nvPicPr>
          <p:blipFill rotWithShape="1">
            <a:blip r:embed="rId5">
              <a:alphaModFix/>
            </a:blip>
            <a:srcRect b="0" l="0" r="0" t="0"/>
            <a:stretch/>
          </p:blipFill>
          <p:spPr>
            <a:xfrm rot="-3260777">
              <a:off x="11343952" y="3820923"/>
              <a:ext cx="1074960" cy="1629717"/>
            </a:xfrm>
            <a:prstGeom prst="rect">
              <a:avLst/>
            </a:prstGeom>
            <a:noFill/>
            <a:ln>
              <a:noFill/>
            </a:ln>
          </p:spPr>
        </p:pic>
        <p:pic>
          <p:nvPicPr>
            <p:cNvPr id="4477" name="Google Shape;4477;p433"/>
            <p:cNvPicPr preferRelativeResize="0"/>
            <p:nvPr/>
          </p:nvPicPr>
          <p:blipFill rotWithShape="1">
            <a:blip r:embed="rId5">
              <a:alphaModFix/>
            </a:blip>
            <a:srcRect b="0" l="0" r="0" t="0"/>
            <a:stretch/>
          </p:blipFill>
          <p:spPr>
            <a:xfrm rot="-3260777">
              <a:off x="7752076" y="3849949"/>
              <a:ext cx="1116238" cy="1571665"/>
            </a:xfrm>
            <a:prstGeom prst="rect">
              <a:avLst/>
            </a:prstGeom>
            <a:noFill/>
            <a:ln>
              <a:noFill/>
            </a:ln>
          </p:spPr>
        </p:pic>
      </p:grpSp>
      <p:pic>
        <p:nvPicPr>
          <p:cNvPr id="4478" name="Google Shape;4478;p433"/>
          <p:cNvPicPr preferRelativeResize="0"/>
          <p:nvPr/>
        </p:nvPicPr>
        <p:blipFill rotWithShape="1">
          <a:blip r:embed="rId6">
            <a:alphaModFix/>
          </a:blip>
          <a:srcRect b="0" l="0" r="0" t="0"/>
          <a:stretch/>
        </p:blipFill>
        <p:spPr>
          <a:xfrm>
            <a:off x="4382651" y="5593434"/>
            <a:ext cx="1029211" cy="1029211"/>
          </a:xfrm>
          <a:prstGeom prst="rect">
            <a:avLst/>
          </a:prstGeom>
          <a:noFill/>
          <a:ln>
            <a:noFill/>
          </a:ln>
        </p:spPr>
      </p:pic>
      <p:pic>
        <p:nvPicPr>
          <p:cNvPr id="4479" name="Google Shape;4479;p433"/>
          <p:cNvPicPr preferRelativeResize="0"/>
          <p:nvPr/>
        </p:nvPicPr>
        <p:blipFill rotWithShape="1">
          <a:blip r:embed="rId7">
            <a:alphaModFix/>
          </a:blip>
          <a:srcRect b="0" l="0" r="0" t="0"/>
          <a:stretch/>
        </p:blipFill>
        <p:spPr>
          <a:xfrm>
            <a:off x="11620433" y="5511309"/>
            <a:ext cx="1118325" cy="1118325"/>
          </a:xfrm>
          <a:prstGeom prst="rect">
            <a:avLst/>
          </a:prstGeom>
          <a:noFill/>
          <a:ln>
            <a:noFill/>
          </a:ln>
        </p:spPr>
      </p:pic>
      <p:pic>
        <p:nvPicPr>
          <p:cNvPr id="4480" name="Google Shape;4480;p433"/>
          <p:cNvPicPr preferRelativeResize="0"/>
          <p:nvPr/>
        </p:nvPicPr>
        <p:blipFill rotWithShape="1">
          <a:blip r:embed="rId8">
            <a:alphaModFix/>
          </a:blip>
          <a:srcRect b="0" l="0" r="0" t="0"/>
          <a:stretch/>
        </p:blipFill>
        <p:spPr>
          <a:xfrm>
            <a:off x="5022586" y="2556250"/>
            <a:ext cx="949986" cy="949986"/>
          </a:xfrm>
          <a:prstGeom prst="rect">
            <a:avLst/>
          </a:prstGeom>
          <a:noFill/>
          <a:ln>
            <a:noFill/>
          </a:ln>
        </p:spPr>
      </p:pic>
      <p:pic>
        <p:nvPicPr>
          <p:cNvPr id="4481" name="Google Shape;4481;p433"/>
          <p:cNvPicPr preferRelativeResize="0"/>
          <p:nvPr/>
        </p:nvPicPr>
        <p:blipFill rotWithShape="1">
          <a:blip r:embed="rId9">
            <a:alphaModFix/>
          </a:blip>
          <a:srcRect b="0" l="0" r="0" t="0"/>
          <a:stretch/>
        </p:blipFill>
        <p:spPr>
          <a:xfrm>
            <a:off x="6259672" y="7259181"/>
            <a:ext cx="949986" cy="949986"/>
          </a:xfrm>
          <a:prstGeom prst="rect">
            <a:avLst/>
          </a:prstGeom>
          <a:noFill/>
          <a:ln>
            <a:noFill/>
          </a:ln>
        </p:spPr>
      </p:pic>
      <p:pic>
        <p:nvPicPr>
          <p:cNvPr id="4482" name="Google Shape;4482;p433"/>
          <p:cNvPicPr preferRelativeResize="0"/>
          <p:nvPr/>
        </p:nvPicPr>
        <p:blipFill rotWithShape="1">
          <a:blip r:embed="rId10">
            <a:alphaModFix/>
          </a:blip>
          <a:srcRect b="0" l="0" r="0" t="0"/>
          <a:stretch/>
        </p:blipFill>
        <p:spPr>
          <a:xfrm>
            <a:off x="9506632" y="7244551"/>
            <a:ext cx="949986" cy="949986"/>
          </a:xfrm>
          <a:prstGeom prst="rect">
            <a:avLst/>
          </a:prstGeom>
          <a:noFill/>
          <a:ln>
            <a:noFill/>
          </a:ln>
        </p:spPr>
      </p:pic>
      <p:sp>
        <p:nvSpPr>
          <p:cNvPr id="4483" name="Google Shape;4483;p433"/>
          <p:cNvSpPr/>
          <p:nvPr/>
        </p:nvSpPr>
        <p:spPr>
          <a:xfrm>
            <a:off x="5588000" y="814575"/>
            <a:ext cx="5086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484" name="Google Shape;4484;p433"/>
          <p:cNvPicPr preferRelativeResize="0"/>
          <p:nvPr/>
        </p:nvPicPr>
        <p:blipFill rotWithShape="1">
          <a:blip r:embed="rId8">
            <a:alphaModFix/>
          </a:blip>
          <a:srcRect b="0" l="0" r="0" t="0"/>
          <a:stretch/>
        </p:blipFill>
        <p:spPr>
          <a:xfrm>
            <a:off x="11019542" y="2550733"/>
            <a:ext cx="949986" cy="949986"/>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9" name="Shape 4489"/>
        <p:cNvGrpSpPr/>
        <p:nvPr/>
      </p:nvGrpSpPr>
      <p:grpSpPr>
        <a:xfrm>
          <a:off x="0" y="0"/>
          <a:ext cx="0" cy="0"/>
          <a:chOff x="0" y="0"/>
          <a:chExt cx="0" cy="0"/>
        </a:xfrm>
      </p:grpSpPr>
      <p:grpSp>
        <p:nvGrpSpPr>
          <p:cNvPr id="4490" name="Google Shape;4490;p434"/>
          <p:cNvGrpSpPr/>
          <p:nvPr/>
        </p:nvGrpSpPr>
        <p:grpSpPr>
          <a:xfrm>
            <a:off x="726580" y="2017728"/>
            <a:ext cx="14479603" cy="6292573"/>
            <a:chOff x="187320" y="188928"/>
            <a:chExt cx="14479603" cy="6292573"/>
          </a:xfrm>
        </p:grpSpPr>
        <p:sp>
          <p:nvSpPr>
            <p:cNvPr id="4491" name="Google Shape;4491;p434"/>
            <p:cNvSpPr/>
            <p:nvPr/>
          </p:nvSpPr>
          <p:spPr>
            <a:xfrm>
              <a:off x="196074" y="210708"/>
              <a:ext cx="3890693" cy="2334415"/>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34"/>
            <p:cNvSpPr txBox="1"/>
            <p:nvPr/>
          </p:nvSpPr>
          <p:spPr>
            <a:xfrm>
              <a:off x="264447" y="279081"/>
              <a:ext cx="3753947" cy="2197669"/>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1</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and User B want to communicate using asymmetric cryptography.</a:t>
              </a:r>
              <a:endParaRPr b="0" i="0" sz="2200" u="none" cap="none" strike="noStrike">
                <a:solidFill>
                  <a:srgbClr val="3F3F3F"/>
                </a:solidFill>
                <a:latin typeface="Open Sans"/>
                <a:ea typeface="Open Sans"/>
                <a:cs typeface="Open Sans"/>
                <a:sym typeface="Open Sans"/>
              </a:endParaRPr>
            </a:p>
          </p:txBody>
        </p:sp>
        <p:sp>
          <p:nvSpPr>
            <p:cNvPr id="4493" name="Google Shape;4493;p434"/>
            <p:cNvSpPr/>
            <p:nvPr/>
          </p:nvSpPr>
          <p:spPr>
            <a:xfrm rot="-14224">
              <a:off x="4388872" y="884666"/>
              <a:ext cx="727812" cy="964891"/>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34"/>
            <p:cNvSpPr txBox="1"/>
            <p:nvPr/>
          </p:nvSpPr>
          <p:spPr>
            <a:xfrm rot="-14224">
              <a:off x="4388873" y="1078096"/>
              <a:ext cx="509468" cy="57893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4400"/>
                <a:buFont typeface="Arial"/>
                <a:buNone/>
              </a:pPr>
              <a:r>
                <a:t/>
              </a:r>
              <a:endParaRPr b="0" i="0" sz="4400" u="none" cap="none" strike="noStrike">
                <a:solidFill>
                  <a:schemeClr val="lt1"/>
                </a:solidFill>
                <a:latin typeface="Arial"/>
                <a:ea typeface="Arial"/>
                <a:cs typeface="Arial"/>
                <a:sym typeface="Arial"/>
              </a:endParaRPr>
            </a:p>
          </p:txBody>
        </p:sp>
        <p:sp>
          <p:nvSpPr>
            <p:cNvPr id="4495" name="Google Shape;4495;p434"/>
            <p:cNvSpPr/>
            <p:nvPr/>
          </p:nvSpPr>
          <p:spPr>
            <a:xfrm>
              <a:off x="5459987" y="188928"/>
              <a:ext cx="3890693" cy="2334415"/>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34"/>
            <p:cNvSpPr txBox="1"/>
            <p:nvPr/>
          </p:nvSpPr>
          <p:spPr>
            <a:xfrm>
              <a:off x="5528360" y="257301"/>
              <a:ext cx="3753947" cy="2197669"/>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2 </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will generate a private key and a public key on their system.</a:t>
              </a:r>
              <a:endParaRPr b="0" i="0" sz="2200" u="none" cap="none" strike="noStrike">
                <a:solidFill>
                  <a:srgbClr val="3F3F3F"/>
                </a:solidFill>
                <a:latin typeface="Open Sans"/>
                <a:ea typeface="Open Sans"/>
                <a:cs typeface="Open Sans"/>
                <a:sym typeface="Open Sans"/>
              </a:endParaRPr>
            </a:p>
          </p:txBody>
        </p:sp>
        <p:sp>
          <p:nvSpPr>
            <p:cNvPr id="4497" name="Google Shape;4497;p434"/>
            <p:cNvSpPr/>
            <p:nvPr/>
          </p:nvSpPr>
          <p:spPr>
            <a:xfrm>
              <a:off x="9654714" y="873690"/>
              <a:ext cx="732446" cy="964891"/>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34"/>
            <p:cNvSpPr txBox="1"/>
            <p:nvPr/>
          </p:nvSpPr>
          <p:spPr>
            <a:xfrm>
              <a:off x="9654714" y="1066668"/>
              <a:ext cx="512712" cy="57893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4400"/>
                <a:buFont typeface="Arial"/>
                <a:buNone/>
              </a:pPr>
              <a:r>
                <a:t/>
              </a:r>
              <a:endParaRPr b="0" i="0" sz="4400" u="none" cap="none" strike="noStrike">
                <a:solidFill>
                  <a:schemeClr val="lt1"/>
                </a:solidFill>
                <a:latin typeface="Arial"/>
                <a:ea typeface="Arial"/>
                <a:cs typeface="Arial"/>
                <a:sym typeface="Arial"/>
              </a:endParaRPr>
            </a:p>
          </p:txBody>
        </p:sp>
        <p:sp>
          <p:nvSpPr>
            <p:cNvPr id="4499" name="Google Shape;4499;p434"/>
            <p:cNvSpPr/>
            <p:nvPr/>
          </p:nvSpPr>
          <p:spPr>
            <a:xfrm>
              <a:off x="10732654" y="188928"/>
              <a:ext cx="3890693" cy="2334415"/>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34"/>
            <p:cNvSpPr txBox="1"/>
            <p:nvPr/>
          </p:nvSpPr>
          <p:spPr>
            <a:xfrm>
              <a:off x="10801027" y="257301"/>
              <a:ext cx="3753947" cy="2197669"/>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3</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B will generate a private key and a public key on their system.</a:t>
              </a:r>
              <a:endParaRPr b="0" i="0" sz="2200" u="none" cap="none" strike="noStrike">
                <a:solidFill>
                  <a:srgbClr val="3F3F3F"/>
                </a:solidFill>
                <a:latin typeface="Open Sans"/>
                <a:ea typeface="Open Sans"/>
                <a:cs typeface="Open Sans"/>
                <a:sym typeface="Open Sans"/>
              </a:endParaRPr>
            </a:p>
          </p:txBody>
        </p:sp>
        <p:sp>
          <p:nvSpPr>
            <p:cNvPr id="4501" name="Google Shape;4501;p434"/>
            <p:cNvSpPr/>
            <p:nvPr/>
          </p:nvSpPr>
          <p:spPr>
            <a:xfrm rot="5361830">
              <a:off x="12278145" y="2812053"/>
              <a:ext cx="842757" cy="964891"/>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34"/>
            <p:cNvSpPr txBox="1"/>
            <p:nvPr/>
          </p:nvSpPr>
          <p:spPr>
            <a:xfrm rot="-38170">
              <a:off x="12408652" y="2873128"/>
              <a:ext cx="578935" cy="58993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4400"/>
                <a:buFont typeface="Arial"/>
                <a:buNone/>
              </a:pPr>
              <a:r>
                <a:t/>
              </a:r>
              <a:endParaRPr b="0" i="0" sz="4400" u="none" cap="none" strike="noStrike">
                <a:solidFill>
                  <a:schemeClr val="lt1"/>
                </a:solidFill>
                <a:latin typeface="Arial"/>
                <a:ea typeface="Arial"/>
                <a:cs typeface="Arial"/>
                <a:sym typeface="Arial"/>
              </a:endParaRPr>
            </a:p>
          </p:txBody>
        </p:sp>
        <p:sp>
          <p:nvSpPr>
            <p:cNvPr id="4503" name="Google Shape;4503;p434"/>
            <p:cNvSpPr/>
            <p:nvPr/>
          </p:nvSpPr>
          <p:spPr>
            <a:xfrm>
              <a:off x="10776230" y="4113354"/>
              <a:ext cx="3890693" cy="2334415"/>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34"/>
            <p:cNvSpPr txBox="1"/>
            <p:nvPr/>
          </p:nvSpPr>
          <p:spPr>
            <a:xfrm>
              <a:off x="10844603" y="4181727"/>
              <a:ext cx="3753947" cy="2197669"/>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4 </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and User B exchange each other's public keys.</a:t>
              </a:r>
              <a:endParaRPr b="0" i="0" sz="2200" u="none" cap="none" strike="noStrike">
                <a:solidFill>
                  <a:srgbClr val="3F3F3F"/>
                </a:solidFill>
                <a:latin typeface="Open Sans"/>
                <a:ea typeface="Open Sans"/>
                <a:cs typeface="Open Sans"/>
                <a:sym typeface="Open Sans"/>
              </a:endParaRPr>
            </a:p>
          </p:txBody>
        </p:sp>
        <p:sp>
          <p:nvSpPr>
            <p:cNvPr id="4505" name="Google Shape;4505;p434"/>
            <p:cNvSpPr/>
            <p:nvPr/>
          </p:nvSpPr>
          <p:spPr>
            <a:xfrm rot="-10768544">
              <a:off x="9844551" y="4774802"/>
              <a:ext cx="658404" cy="964891"/>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34"/>
            <p:cNvSpPr txBox="1"/>
            <p:nvPr/>
          </p:nvSpPr>
          <p:spPr>
            <a:xfrm rot="31456">
              <a:off x="10042068" y="4968684"/>
              <a:ext cx="460883" cy="57893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4400"/>
                <a:buFont typeface="Arial"/>
                <a:buNone/>
              </a:pPr>
              <a:r>
                <a:t/>
              </a:r>
              <a:endParaRPr b="0" i="0" sz="4400" u="none" cap="none" strike="noStrike">
                <a:solidFill>
                  <a:schemeClr val="lt1"/>
                </a:solidFill>
                <a:latin typeface="Arial"/>
                <a:ea typeface="Arial"/>
                <a:cs typeface="Arial"/>
                <a:sym typeface="Arial"/>
              </a:endParaRPr>
            </a:p>
          </p:txBody>
        </p:sp>
        <p:sp>
          <p:nvSpPr>
            <p:cNvPr id="4507" name="Google Shape;4507;p434"/>
            <p:cNvSpPr/>
            <p:nvPr/>
          </p:nvSpPr>
          <p:spPr>
            <a:xfrm>
              <a:off x="5643316" y="4066385"/>
              <a:ext cx="3890693" cy="2334415"/>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34"/>
            <p:cNvSpPr txBox="1"/>
            <p:nvPr/>
          </p:nvSpPr>
          <p:spPr>
            <a:xfrm>
              <a:off x="5711689" y="4134758"/>
              <a:ext cx="3753947" cy="2197669"/>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5</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will encrypt data using the private key of User A and send it to</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B.</a:t>
              </a:r>
              <a:endParaRPr b="0" i="0" sz="2200" u="none" cap="none" strike="noStrike">
                <a:solidFill>
                  <a:srgbClr val="3F3F3F"/>
                </a:solidFill>
                <a:latin typeface="Open Sans"/>
                <a:ea typeface="Open Sans"/>
                <a:cs typeface="Open Sans"/>
                <a:sym typeface="Open Sans"/>
              </a:endParaRPr>
            </a:p>
          </p:txBody>
        </p:sp>
        <p:sp>
          <p:nvSpPr>
            <p:cNvPr id="4509" name="Google Shape;4509;p434"/>
            <p:cNvSpPr/>
            <p:nvPr/>
          </p:nvSpPr>
          <p:spPr>
            <a:xfrm rot="10770407">
              <a:off x="4469323" y="4774429"/>
              <a:ext cx="829641" cy="964891"/>
            </a:xfrm>
            <a:prstGeom prst="rightArrow">
              <a:avLst>
                <a:gd fmla="val 60000" name="adj1"/>
                <a:gd fmla="val 50000" name="adj2"/>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34"/>
            <p:cNvSpPr txBox="1"/>
            <p:nvPr/>
          </p:nvSpPr>
          <p:spPr>
            <a:xfrm rot="-29593">
              <a:off x="4718210" y="4966336"/>
              <a:ext cx="580749" cy="57893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4400"/>
                <a:buFont typeface="Arial"/>
                <a:buNone/>
              </a:pPr>
              <a:r>
                <a:t/>
              </a:r>
              <a:endParaRPr b="0" i="0" sz="4400" u="none" cap="none" strike="noStrike">
                <a:solidFill>
                  <a:schemeClr val="lt1"/>
                </a:solidFill>
                <a:latin typeface="Arial"/>
                <a:ea typeface="Arial"/>
                <a:cs typeface="Arial"/>
                <a:sym typeface="Arial"/>
              </a:endParaRPr>
            </a:p>
          </p:txBody>
        </p:sp>
        <p:sp>
          <p:nvSpPr>
            <p:cNvPr id="4511" name="Google Shape;4511;p434"/>
            <p:cNvSpPr/>
            <p:nvPr/>
          </p:nvSpPr>
          <p:spPr>
            <a:xfrm>
              <a:off x="187320" y="4079621"/>
              <a:ext cx="3890693" cy="2401880"/>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34"/>
            <p:cNvSpPr txBox="1"/>
            <p:nvPr/>
          </p:nvSpPr>
          <p:spPr>
            <a:xfrm>
              <a:off x="257669" y="4149970"/>
              <a:ext cx="3749995" cy="2261182"/>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6</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B will use the public key of User A to decrypt data, ensuring authentication and non-repudiation.</a:t>
              </a:r>
              <a:endParaRPr b="0" i="0" sz="2200" u="none" cap="none" strike="noStrike">
                <a:solidFill>
                  <a:srgbClr val="3F3F3F"/>
                </a:solidFill>
                <a:latin typeface="Open Sans"/>
                <a:ea typeface="Open Sans"/>
                <a:cs typeface="Open Sans"/>
                <a:sym typeface="Open Sans"/>
              </a:endParaRPr>
            </a:p>
          </p:txBody>
        </p:sp>
      </p:grpSp>
      <p:sp>
        <p:nvSpPr>
          <p:cNvPr id="4513" name="Google Shape;4513;p43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Open Message Format- Summarized View</a:t>
            </a:r>
            <a:endParaRPr/>
          </a:p>
        </p:txBody>
      </p:sp>
      <p:sp>
        <p:nvSpPr>
          <p:cNvPr id="4514" name="Google Shape;4514;p434"/>
          <p:cNvSpPr/>
          <p:nvPr/>
        </p:nvSpPr>
        <p:spPr>
          <a:xfrm>
            <a:off x="3556000" y="859894"/>
            <a:ext cx="9155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8" name="Shape 4518"/>
        <p:cNvGrpSpPr/>
        <p:nvPr/>
      </p:nvGrpSpPr>
      <p:grpSpPr>
        <a:xfrm>
          <a:off x="0" y="0"/>
          <a:ext cx="0" cy="0"/>
          <a:chOff x="0" y="0"/>
          <a:chExt cx="0" cy="0"/>
        </a:xfrm>
      </p:grpSpPr>
      <p:sp>
        <p:nvSpPr>
          <p:cNvPr id="4519" name="Google Shape;4519;p435"/>
          <p:cNvSpPr txBox="1"/>
          <p:nvPr>
            <p:ph type="title"/>
          </p:nvPr>
        </p:nvSpPr>
        <p:spPr>
          <a:xfrm>
            <a:off x="-10160" y="260478"/>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Introduction to RSA Algorithm</a:t>
            </a:r>
            <a:endParaRPr/>
          </a:p>
        </p:txBody>
      </p:sp>
      <p:sp>
        <p:nvSpPr>
          <p:cNvPr id="4520" name="Google Shape;4520;p435"/>
          <p:cNvSpPr txBox="1"/>
          <p:nvPr/>
        </p:nvSpPr>
        <p:spPr>
          <a:xfrm>
            <a:off x="1385576" y="1381696"/>
            <a:ext cx="13484848" cy="1168012"/>
          </a:xfrm>
          <a:prstGeom prst="rect">
            <a:avLst/>
          </a:prstGeom>
          <a:noFill/>
          <a:ln>
            <a:noFill/>
          </a:ln>
        </p:spPr>
        <p:txBody>
          <a:bodyPr anchorCtr="0" anchor="t" bIns="0" lIns="0" spcFirstLastPara="1" rIns="0" wrap="square" tIns="0">
            <a:spAutoFit/>
          </a:bodyPr>
          <a:lstStyle/>
          <a:p>
            <a:pPr indent="1270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RSA stands for Ron Rivest, Adi Shamir, and Leonard Adleman, the inventors of this algorithm.</a:t>
            </a:r>
            <a:endParaRPr/>
          </a:p>
          <a:p>
            <a:pPr indent="1270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1270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RSA:</a:t>
            </a:r>
            <a:endParaRPr/>
          </a:p>
        </p:txBody>
      </p:sp>
      <p:grpSp>
        <p:nvGrpSpPr>
          <p:cNvPr id="4521" name="Google Shape;4521;p435"/>
          <p:cNvGrpSpPr/>
          <p:nvPr/>
        </p:nvGrpSpPr>
        <p:grpSpPr>
          <a:xfrm>
            <a:off x="1483544" y="2978394"/>
            <a:ext cx="13288916" cy="4471729"/>
            <a:chOff x="1297686" y="3157971"/>
            <a:chExt cx="13601332" cy="4471729"/>
          </a:xfrm>
        </p:grpSpPr>
        <p:sp>
          <p:nvSpPr>
            <p:cNvPr id="4522" name="Google Shape;4522;p435"/>
            <p:cNvSpPr/>
            <p:nvPr/>
          </p:nvSpPr>
          <p:spPr>
            <a:xfrm>
              <a:off x="8266839" y="4993490"/>
              <a:ext cx="2121235" cy="2077946"/>
            </a:xfrm>
            <a:custGeom>
              <a:rect b="b" l="l" r="r" t="t"/>
              <a:pathLst>
                <a:path extrusionOk="0" h="4802" w="4897">
                  <a:moveTo>
                    <a:pt x="4560" y="0"/>
                  </a:moveTo>
                  <a:lnTo>
                    <a:pt x="4532" y="28"/>
                  </a:lnTo>
                  <a:lnTo>
                    <a:pt x="4474" y="81"/>
                  </a:lnTo>
                  <a:lnTo>
                    <a:pt x="4411" y="131"/>
                  </a:lnTo>
                  <a:lnTo>
                    <a:pt x="4339" y="176"/>
                  </a:lnTo>
                  <a:lnTo>
                    <a:pt x="4303" y="197"/>
                  </a:lnTo>
                  <a:lnTo>
                    <a:pt x="4240" y="228"/>
                  </a:lnTo>
                  <a:lnTo>
                    <a:pt x="4114" y="271"/>
                  </a:lnTo>
                  <a:lnTo>
                    <a:pt x="3988" y="295"/>
                  </a:lnTo>
                  <a:lnTo>
                    <a:pt x="3865" y="304"/>
                  </a:lnTo>
                  <a:lnTo>
                    <a:pt x="3807" y="303"/>
                  </a:lnTo>
                  <a:lnTo>
                    <a:pt x="3757" y="302"/>
                  </a:lnTo>
                  <a:lnTo>
                    <a:pt x="3664" y="295"/>
                  </a:lnTo>
                  <a:lnTo>
                    <a:pt x="3575" y="282"/>
                  </a:lnTo>
                  <a:lnTo>
                    <a:pt x="3490" y="263"/>
                  </a:lnTo>
                  <a:lnTo>
                    <a:pt x="3450" y="251"/>
                  </a:lnTo>
                  <a:lnTo>
                    <a:pt x="3433" y="306"/>
                  </a:lnTo>
                  <a:lnTo>
                    <a:pt x="3394" y="409"/>
                  </a:lnTo>
                  <a:lnTo>
                    <a:pt x="3349" y="504"/>
                  </a:lnTo>
                  <a:lnTo>
                    <a:pt x="3297" y="592"/>
                  </a:lnTo>
                  <a:lnTo>
                    <a:pt x="3239" y="671"/>
                  </a:lnTo>
                  <a:lnTo>
                    <a:pt x="3173" y="742"/>
                  </a:lnTo>
                  <a:lnTo>
                    <a:pt x="3100" y="806"/>
                  </a:lnTo>
                  <a:lnTo>
                    <a:pt x="3023" y="860"/>
                  </a:lnTo>
                  <a:lnTo>
                    <a:pt x="2980" y="885"/>
                  </a:lnTo>
                  <a:lnTo>
                    <a:pt x="2915" y="919"/>
                  </a:lnTo>
                  <a:lnTo>
                    <a:pt x="2780" y="967"/>
                  </a:lnTo>
                  <a:lnTo>
                    <a:pt x="2645" y="997"/>
                  </a:lnTo>
                  <a:lnTo>
                    <a:pt x="2513" y="1009"/>
                  </a:lnTo>
                  <a:lnTo>
                    <a:pt x="2448" y="1009"/>
                  </a:lnTo>
                  <a:lnTo>
                    <a:pt x="2395" y="1009"/>
                  </a:lnTo>
                  <a:lnTo>
                    <a:pt x="2294" y="1003"/>
                  </a:lnTo>
                  <a:lnTo>
                    <a:pt x="2157" y="984"/>
                  </a:lnTo>
                  <a:lnTo>
                    <a:pt x="1953" y="933"/>
                  </a:lnTo>
                  <a:lnTo>
                    <a:pt x="1914" y="919"/>
                  </a:lnTo>
                  <a:lnTo>
                    <a:pt x="1918" y="910"/>
                  </a:lnTo>
                  <a:lnTo>
                    <a:pt x="1916" y="912"/>
                  </a:lnTo>
                  <a:lnTo>
                    <a:pt x="1913" y="914"/>
                  </a:lnTo>
                  <a:lnTo>
                    <a:pt x="1873" y="946"/>
                  </a:lnTo>
                  <a:lnTo>
                    <a:pt x="1787" y="1002"/>
                  </a:lnTo>
                  <a:lnTo>
                    <a:pt x="1698" y="1050"/>
                  </a:lnTo>
                  <a:lnTo>
                    <a:pt x="1602" y="1091"/>
                  </a:lnTo>
                  <a:lnTo>
                    <a:pt x="1501" y="1122"/>
                  </a:lnTo>
                  <a:lnTo>
                    <a:pt x="1396" y="1147"/>
                  </a:lnTo>
                  <a:lnTo>
                    <a:pt x="1284" y="1164"/>
                  </a:lnTo>
                  <a:lnTo>
                    <a:pt x="1168" y="1171"/>
                  </a:lnTo>
                  <a:lnTo>
                    <a:pt x="1107" y="1171"/>
                  </a:lnTo>
                  <a:lnTo>
                    <a:pt x="1030" y="1170"/>
                  </a:lnTo>
                  <a:lnTo>
                    <a:pt x="868" y="1159"/>
                  </a:lnTo>
                  <a:lnTo>
                    <a:pt x="784" y="1146"/>
                  </a:lnTo>
                  <a:lnTo>
                    <a:pt x="724" y="1135"/>
                  </a:lnTo>
                  <a:lnTo>
                    <a:pt x="607" y="1103"/>
                  </a:lnTo>
                  <a:lnTo>
                    <a:pt x="495" y="1059"/>
                  </a:lnTo>
                  <a:lnTo>
                    <a:pt x="390" y="1006"/>
                  </a:lnTo>
                  <a:lnTo>
                    <a:pt x="292" y="943"/>
                  </a:lnTo>
                  <a:lnTo>
                    <a:pt x="200" y="876"/>
                  </a:lnTo>
                  <a:lnTo>
                    <a:pt x="74" y="768"/>
                  </a:lnTo>
                  <a:lnTo>
                    <a:pt x="0" y="696"/>
                  </a:lnTo>
                  <a:lnTo>
                    <a:pt x="0" y="2727"/>
                  </a:lnTo>
                  <a:lnTo>
                    <a:pt x="23" y="2788"/>
                  </a:lnTo>
                  <a:lnTo>
                    <a:pt x="85" y="2917"/>
                  </a:lnTo>
                  <a:lnTo>
                    <a:pt x="149" y="3017"/>
                  </a:lnTo>
                  <a:lnTo>
                    <a:pt x="200" y="3081"/>
                  </a:lnTo>
                  <a:lnTo>
                    <a:pt x="257" y="3142"/>
                  </a:lnTo>
                  <a:lnTo>
                    <a:pt x="321" y="3197"/>
                  </a:lnTo>
                  <a:lnTo>
                    <a:pt x="358" y="3223"/>
                  </a:lnTo>
                  <a:lnTo>
                    <a:pt x="395" y="3248"/>
                  </a:lnTo>
                  <a:lnTo>
                    <a:pt x="476" y="3291"/>
                  </a:lnTo>
                  <a:lnTo>
                    <a:pt x="561" y="3323"/>
                  </a:lnTo>
                  <a:lnTo>
                    <a:pt x="652" y="3346"/>
                  </a:lnTo>
                  <a:lnTo>
                    <a:pt x="748" y="3361"/>
                  </a:lnTo>
                  <a:lnTo>
                    <a:pt x="848" y="3366"/>
                  </a:lnTo>
                  <a:lnTo>
                    <a:pt x="954" y="3362"/>
                  </a:lnTo>
                  <a:lnTo>
                    <a:pt x="1065" y="3348"/>
                  </a:lnTo>
                  <a:lnTo>
                    <a:pt x="1122" y="3337"/>
                  </a:lnTo>
                  <a:lnTo>
                    <a:pt x="1120" y="3302"/>
                  </a:lnTo>
                  <a:lnTo>
                    <a:pt x="1121" y="3228"/>
                  </a:lnTo>
                  <a:lnTo>
                    <a:pt x="1129" y="3151"/>
                  </a:lnTo>
                  <a:lnTo>
                    <a:pt x="1143" y="3070"/>
                  </a:lnTo>
                  <a:lnTo>
                    <a:pt x="1165" y="2986"/>
                  </a:lnTo>
                  <a:lnTo>
                    <a:pt x="1196" y="2899"/>
                  </a:lnTo>
                  <a:lnTo>
                    <a:pt x="1236" y="2809"/>
                  </a:lnTo>
                  <a:lnTo>
                    <a:pt x="1287" y="2715"/>
                  </a:lnTo>
                  <a:lnTo>
                    <a:pt x="1316" y="2667"/>
                  </a:lnTo>
                  <a:lnTo>
                    <a:pt x="1479" y="2768"/>
                  </a:lnTo>
                  <a:lnTo>
                    <a:pt x="1440" y="2833"/>
                  </a:lnTo>
                  <a:lnTo>
                    <a:pt x="1380" y="2956"/>
                  </a:lnTo>
                  <a:lnTo>
                    <a:pt x="1340" y="3072"/>
                  </a:lnTo>
                  <a:lnTo>
                    <a:pt x="1319" y="3179"/>
                  </a:lnTo>
                  <a:lnTo>
                    <a:pt x="1313" y="3280"/>
                  </a:lnTo>
                  <a:lnTo>
                    <a:pt x="1319" y="3372"/>
                  </a:lnTo>
                  <a:lnTo>
                    <a:pt x="1338" y="3457"/>
                  </a:lnTo>
                  <a:lnTo>
                    <a:pt x="1363" y="3533"/>
                  </a:lnTo>
                  <a:lnTo>
                    <a:pt x="1397" y="3602"/>
                  </a:lnTo>
                  <a:lnTo>
                    <a:pt x="1433" y="3663"/>
                  </a:lnTo>
                  <a:lnTo>
                    <a:pt x="1493" y="3739"/>
                  </a:lnTo>
                  <a:lnTo>
                    <a:pt x="1599" y="3840"/>
                  </a:lnTo>
                  <a:lnTo>
                    <a:pt x="1625" y="3857"/>
                  </a:lnTo>
                  <a:lnTo>
                    <a:pt x="1522" y="4018"/>
                  </a:lnTo>
                  <a:lnTo>
                    <a:pt x="1511" y="4013"/>
                  </a:lnTo>
                  <a:lnTo>
                    <a:pt x="1432" y="3948"/>
                  </a:lnTo>
                  <a:lnTo>
                    <a:pt x="1347" y="3858"/>
                  </a:lnTo>
                  <a:lnTo>
                    <a:pt x="1286" y="3781"/>
                  </a:lnTo>
                  <a:lnTo>
                    <a:pt x="1227" y="3690"/>
                  </a:lnTo>
                  <a:lnTo>
                    <a:pt x="1178" y="3585"/>
                  </a:lnTo>
                  <a:lnTo>
                    <a:pt x="1159" y="3527"/>
                  </a:lnTo>
                  <a:lnTo>
                    <a:pt x="1078" y="3541"/>
                  </a:lnTo>
                  <a:lnTo>
                    <a:pt x="925" y="3556"/>
                  </a:lnTo>
                  <a:lnTo>
                    <a:pt x="851" y="3558"/>
                  </a:lnTo>
                  <a:lnTo>
                    <a:pt x="766" y="3556"/>
                  </a:lnTo>
                  <a:lnTo>
                    <a:pt x="604" y="3533"/>
                  </a:lnTo>
                  <a:lnTo>
                    <a:pt x="490" y="3502"/>
                  </a:lnTo>
                  <a:lnTo>
                    <a:pt x="417" y="3475"/>
                  </a:lnTo>
                  <a:lnTo>
                    <a:pt x="347" y="3441"/>
                  </a:lnTo>
                  <a:lnTo>
                    <a:pt x="280" y="3402"/>
                  </a:lnTo>
                  <a:lnTo>
                    <a:pt x="247" y="3380"/>
                  </a:lnTo>
                  <a:lnTo>
                    <a:pt x="210" y="3354"/>
                  </a:lnTo>
                  <a:lnTo>
                    <a:pt x="141" y="3296"/>
                  </a:lnTo>
                  <a:lnTo>
                    <a:pt x="80" y="3235"/>
                  </a:lnTo>
                  <a:lnTo>
                    <a:pt x="25" y="3171"/>
                  </a:lnTo>
                  <a:lnTo>
                    <a:pt x="0" y="3138"/>
                  </a:lnTo>
                  <a:lnTo>
                    <a:pt x="0" y="3306"/>
                  </a:lnTo>
                  <a:lnTo>
                    <a:pt x="1" y="3402"/>
                  </a:lnTo>
                  <a:lnTo>
                    <a:pt x="14" y="3581"/>
                  </a:lnTo>
                  <a:lnTo>
                    <a:pt x="39" y="3747"/>
                  </a:lnTo>
                  <a:lnTo>
                    <a:pt x="75" y="3899"/>
                  </a:lnTo>
                  <a:lnTo>
                    <a:pt x="120" y="4037"/>
                  </a:lnTo>
                  <a:lnTo>
                    <a:pt x="177" y="4163"/>
                  </a:lnTo>
                  <a:lnTo>
                    <a:pt x="242" y="4277"/>
                  </a:lnTo>
                  <a:lnTo>
                    <a:pt x="316" y="4378"/>
                  </a:lnTo>
                  <a:lnTo>
                    <a:pt x="398" y="4468"/>
                  </a:lnTo>
                  <a:lnTo>
                    <a:pt x="486" y="4547"/>
                  </a:lnTo>
                  <a:lnTo>
                    <a:pt x="581" y="4613"/>
                  </a:lnTo>
                  <a:lnTo>
                    <a:pt x="680" y="4670"/>
                  </a:lnTo>
                  <a:lnTo>
                    <a:pt x="785" y="4715"/>
                  </a:lnTo>
                  <a:lnTo>
                    <a:pt x="893" y="4751"/>
                  </a:lnTo>
                  <a:lnTo>
                    <a:pt x="1006" y="4777"/>
                  </a:lnTo>
                  <a:lnTo>
                    <a:pt x="1120" y="4794"/>
                  </a:lnTo>
                  <a:lnTo>
                    <a:pt x="1235" y="4802"/>
                  </a:lnTo>
                  <a:lnTo>
                    <a:pt x="1353" y="4802"/>
                  </a:lnTo>
                  <a:lnTo>
                    <a:pt x="1470" y="4793"/>
                  </a:lnTo>
                  <a:lnTo>
                    <a:pt x="1588" y="4776"/>
                  </a:lnTo>
                  <a:lnTo>
                    <a:pt x="1703" y="4751"/>
                  </a:lnTo>
                  <a:lnTo>
                    <a:pt x="1817" y="4720"/>
                  </a:lnTo>
                  <a:lnTo>
                    <a:pt x="1929" y="4681"/>
                  </a:lnTo>
                  <a:lnTo>
                    <a:pt x="2037" y="4636"/>
                  </a:lnTo>
                  <a:lnTo>
                    <a:pt x="2141" y="4586"/>
                  </a:lnTo>
                  <a:lnTo>
                    <a:pt x="2241" y="4528"/>
                  </a:lnTo>
                  <a:lnTo>
                    <a:pt x="2334" y="4466"/>
                  </a:lnTo>
                  <a:lnTo>
                    <a:pt x="2422" y="4399"/>
                  </a:lnTo>
                  <a:lnTo>
                    <a:pt x="2503" y="4326"/>
                  </a:lnTo>
                  <a:lnTo>
                    <a:pt x="2575" y="4250"/>
                  </a:lnTo>
                  <a:lnTo>
                    <a:pt x="2640" y="4169"/>
                  </a:lnTo>
                  <a:lnTo>
                    <a:pt x="2696" y="4085"/>
                  </a:lnTo>
                  <a:lnTo>
                    <a:pt x="2719" y="4041"/>
                  </a:lnTo>
                  <a:lnTo>
                    <a:pt x="2726" y="4042"/>
                  </a:lnTo>
                  <a:lnTo>
                    <a:pt x="2733" y="4044"/>
                  </a:lnTo>
                  <a:lnTo>
                    <a:pt x="2767" y="3982"/>
                  </a:lnTo>
                  <a:lnTo>
                    <a:pt x="2831" y="3840"/>
                  </a:lnTo>
                  <a:lnTo>
                    <a:pt x="2868" y="3722"/>
                  </a:lnTo>
                  <a:lnTo>
                    <a:pt x="2886" y="3639"/>
                  </a:lnTo>
                  <a:lnTo>
                    <a:pt x="2898" y="3552"/>
                  </a:lnTo>
                  <a:lnTo>
                    <a:pt x="2902" y="3463"/>
                  </a:lnTo>
                  <a:lnTo>
                    <a:pt x="2901" y="3418"/>
                  </a:lnTo>
                  <a:lnTo>
                    <a:pt x="2897" y="3361"/>
                  </a:lnTo>
                  <a:lnTo>
                    <a:pt x="2877" y="3248"/>
                  </a:lnTo>
                  <a:lnTo>
                    <a:pt x="2844" y="3138"/>
                  </a:lnTo>
                  <a:lnTo>
                    <a:pt x="2797" y="3029"/>
                  </a:lnTo>
                  <a:lnTo>
                    <a:pt x="2737" y="2923"/>
                  </a:lnTo>
                  <a:lnTo>
                    <a:pt x="2663" y="2818"/>
                  </a:lnTo>
                  <a:lnTo>
                    <a:pt x="2577" y="2714"/>
                  </a:lnTo>
                  <a:lnTo>
                    <a:pt x="2477" y="2613"/>
                  </a:lnTo>
                  <a:lnTo>
                    <a:pt x="2421" y="2564"/>
                  </a:lnTo>
                  <a:lnTo>
                    <a:pt x="2395" y="2596"/>
                  </a:lnTo>
                  <a:lnTo>
                    <a:pt x="2338" y="2657"/>
                  </a:lnTo>
                  <a:lnTo>
                    <a:pt x="2273" y="2716"/>
                  </a:lnTo>
                  <a:lnTo>
                    <a:pt x="2201" y="2772"/>
                  </a:lnTo>
                  <a:lnTo>
                    <a:pt x="2120" y="2824"/>
                  </a:lnTo>
                  <a:lnTo>
                    <a:pt x="2030" y="2872"/>
                  </a:lnTo>
                  <a:lnTo>
                    <a:pt x="1930" y="2915"/>
                  </a:lnTo>
                  <a:lnTo>
                    <a:pt x="1820" y="2951"/>
                  </a:lnTo>
                  <a:lnTo>
                    <a:pt x="1760" y="2967"/>
                  </a:lnTo>
                  <a:lnTo>
                    <a:pt x="1713" y="2781"/>
                  </a:lnTo>
                  <a:lnTo>
                    <a:pt x="1795" y="2758"/>
                  </a:lnTo>
                  <a:lnTo>
                    <a:pt x="1938" y="2704"/>
                  </a:lnTo>
                  <a:lnTo>
                    <a:pt x="2058" y="2637"/>
                  </a:lnTo>
                  <a:lnTo>
                    <a:pt x="2159" y="2561"/>
                  </a:lnTo>
                  <a:lnTo>
                    <a:pt x="2242" y="2479"/>
                  </a:lnTo>
                  <a:lnTo>
                    <a:pt x="2310" y="2391"/>
                  </a:lnTo>
                  <a:lnTo>
                    <a:pt x="2360" y="2302"/>
                  </a:lnTo>
                  <a:lnTo>
                    <a:pt x="2399" y="2210"/>
                  </a:lnTo>
                  <a:lnTo>
                    <a:pt x="2426" y="2120"/>
                  </a:lnTo>
                  <a:lnTo>
                    <a:pt x="2444" y="2033"/>
                  </a:lnTo>
                  <a:lnTo>
                    <a:pt x="2457" y="1913"/>
                  </a:lnTo>
                  <a:lnTo>
                    <a:pt x="2451" y="1729"/>
                  </a:lnTo>
                  <a:lnTo>
                    <a:pt x="2443" y="1691"/>
                  </a:lnTo>
                  <a:lnTo>
                    <a:pt x="2632" y="1654"/>
                  </a:lnTo>
                  <a:lnTo>
                    <a:pt x="2635" y="1668"/>
                  </a:lnTo>
                  <a:lnTo>
                    <a:pt x="2647" y="1795"/>
                  </a:lnTo>
                  <a:lnTo>
                    <a:pt x="2643" y="1949"/>
                  </a:lnTo>
                  <a:lnTo>
                    <a:pt x="2630" y="2068"/>
                  </a:lnTo>
                  <a:lnTo>
                    <a:pt x="2601" y="2198"/>
                  </a:lnTo>
                  <a:lnTo>
                    <a:pt x="2556" y="2332"/>
                  </a:lnTo>
                  <a:lnTo>
                    <a:pt x="2523" y="2399"/>
                  </a:lnTo>
                  <a:lnTo>
                    <a:pt x="2590" y="2457"/>
                  </a:lnTo>
                  <a:lnTo>
                    <a:pt x="2709" y="2574"/>
                  </a:lnTo>
                  <a:lnTo>
                    <a:pt x="2811" y="2694"/>
                  </a:lnTo>
                  <a:lnTo>
                    <a:pt x="2899" y="2819"/>
                  </a:lnTo>
                  <a:lnTo>
                    <a:pt x="2971" y="2945"/>
                  </a:lnTo>
                  <a:lnTo>
                    <a:pt x="3025" y="3074"/>
                  </a:lnTo>
                  <a:lnTo>
                    <a:pt x="3065" y="3206"/>
                  </a:lnTo>
                  <a:lnTo>
                    <a:pt x="3087" y="3341"/>
                  </a:lnTo>
                  <a:lnTo>
                    <a:pt x="3092" y="3410"/>
                  </a:lnTo>
                  <a:lnTo>
                    <a:pt x="3094" y="3455"/>
                  </a:lnTo>
                  <a:lnTo>
                    <a:pt x="3091" y="3543"/>
                  </a:lnTo>
                  <a:lnTo>
                    <a:pt x="3077" y="3672"/>
                  </a:lnTo>
                  <a:lnTo>
                    <a:pt x="3038" y="3831"/>
                  </a:lnTo>
                  <a:lnTo>
                    <a:pt x="2984" y="3976"/>
                  </a:lnTo>
                  <a:lnTo>
                    <a:pt x="2953" y="4042"/>
                  </a:lnTo>
                  <a:lnTo>
                    <a:pt x="3025" y="4029"/>
                  </a:lnTo>
                  <a:lnTo>
                    <a:pt x="3177" y="3984"/>
                  </a:lnTo>
                  <a:lnTo>
                    <a:pt x="3330" y="3915"/>
                  </a:lnTo>
                  <a:lnTo>
                    <a:pt x="3479" y="3822"/>
                  </a:lnTo>
                  <a:lnTo>
                    <a:pt x="3621" y="3707"/>
                  </a:lnTo>
                  <a:lnTo>
                    <a:pt x="3720" y="3606"/>
                  </a:lnTo>
                  <a:lnTo>
                    <a:pt x="3781" y="3533"/>
                  </a:lnTo>
                  <a:lnTo>
                    <a:pt x="3838" y="3454"/>
                  </a:lnTo>
                  <a:lnTo>
                    <a:pt x="3890" y="3370"/>
                  </a:lnTo>
                  <a:lnTo>
                    <a:pt x="3936" y="3282"/>
                  </a:lnTo>
                  <a:lnTo>
                    <a:pt x="3978" y="3188"/>
                  </a:lnTo>
                  <a:lnTo>
                    <a:pt x="3996" y="3139"/>
                  </a:lnTo>
                  <a:lnTo>
                    <a:pt x="3993" y="3139"/>
                  </a:lnTo>
                  <a:lnTo>
                    <a:pt x="4001" y="3121"/>
                  </a:lnTo>
                  <a:lnTo>
                    <a:pt x="4031" y="3002"/>
                  </a:lnTo>
                  <a:lnTo>
                    <a:pt x="4052" y="2885"/>
                  </a:lnTo>
                  <a:lnTo>
                    <a:pt x="4065" y="2745"/>
                  </a:lnTo>
                  <a:lnTo>
                    <a:pt x="4063" y="2587"/>
                  </a:lnTo>
                  <a:lnTo>
                    <a:pt x="4046" y="2462"/>
                  </a:lnTo>
                  <a:lnTo>
                    <a:pt x="4028" y="2377"/>
                  </a:lnTo>
                  <a:lnTo>
                    <a:pt x="4001" y="2291"/>
                  </a:lnTo>
                  <a:lnTo>
                    <a:pt x="3966" y="2206"/>
                  </a:lnTo>
                  <a:lnTo>
                    <a:pt x="3944" y="2164"/>
                  </a:lnTo>
                  <a:lnTo>
                    <a:pt x="3914" y="2111"/>
                  </a:lnTo>
                  <a:lnTo>
                    <a:pt x="3843" y="2011"/>
                  </a:lnTo>
                  <a:lnTo>
                    <a:pt x="3759" y="1921"/>
                  </a:lnTo>
                  <a:lnTo>
                    <a:pt x="3660" y="1839"/>
                  </a:lnTo>
                  <a:lnTo>
                    <a:pt x="3549" y="1765"/>
                  </a:lnTo>
                  <a:lnTo>
                    <a:pt x="3424" y="1699"/>
                  </a:lnTo>
                  <a:lnTo>
                    <a:pt x="3287" y="1643"/>
                  </a:lnTo>
                  <a:lnTo>
                    <a:pt x="3137" y="1595"/>
                  </a:lnTo>
                  <a:lnTo>
                    <a:pt x="3056" y="1575"/>
                  </a:lnTo>
                  <a:lnTo>
                    <a:pt x="3102" y="1388"/>
                  </a:lnTo>
                  <a:lnTo>
                    <a:pt x="3192" y="1411"/>
                  </a:lnTo>
                  <a:lnTo>
                    <a:pt x="3362" y="1466"/>
                  </a:lnTo>
                  <a:lnTo>
                    <a:pt x="3518" y="1531"/>
                  </a:lnTo>
                  <a:lnTo>
                    <a:pt x="3659" y="1607"/>
                  </a:lnTo>
                  <a:lnTo>
                    <a:pt x="3786" y="1693"/>
                  </a:lnTo>
                  <a:lnTo>
                    <a:pt x="3899" y="1788"/>
                  </a:lnTo>
                  <a:lnTo>
                    <a:pt x="3996" y="1896"/>
                  </a:lnTo>
                  <a:lnTo>
                    <a:pt x="4079" y="2013"/>
                  </a:lnTo>
                  <a:lnTo>
                    <a:pt x="4114" y="2075"/>
                  </a:lnTo>
                  <a:lnTo>
                    <a:pt x="4144" y="2133"/>
                  </a:lnTo>
                  <a:lnTo>
                    <a:pt x="4190" y="2249"/>
                  </a:lnTo>
                  <a:lnTo>
                    <a:pt x="4223" y="2364"/>
                  </a:lnTo>
                  <a:lnTo>
                    <a:pt x="4245" y="2477"/>
                  </a:lnTo>
                  <a:lnTo>
                    <a:pt x="4251" y="2532"/>
                  </a:lnTo>
                  <a:lnTo>
                    <a:pt x="4289" y="2494"/>
                  </a:lnTo>
                  <a:lnTo>
                    <a:pt x="4365" y="2403"/>
                  </a:lnTo>
                  <a:lnTo>
                    <a:pt x="4439" y="2300"/>
                  </a:lnTo>
                  <a:lnTo>
                    <a:pt x="4503" y="2188"/>
                  </a:lnTo>
                  <a:lnTo>
                    <a:pt x="4552" y="2066"/>
                  </a:lnTo>
                  <a:lnTo>
                    <a:pt x="4573" y="1971"/>
                  </a:lnTo>
                  <a:lnTo>
                    <a:pt x="4580" y="1908"/>
                  </a:lnTo>
                  <a:lnTo>
                    <a:pt x="4580" y="1842"/>
                  </a:lnTo>
                  <a:lnTo>
                    <a:pt x="4571" y="1775"/>
                  </a:lnTo>
                  <a:lnTo>
                    <a:pt x="4555" y="1709"/>
                  </a:lnTo>
                  <a:lnTo>
                    <a:pt x="4529" y="1643"/>
                  </a:lnTo>
                  <a:lnTo>
                    <a:pt x="4510" y="1610"/>
                  </a:lnTo>
                  <a:lnTo>
                    <a:pt x="4565" y="1566"/>
                  </a:lnTo>
                  <a:lnTo>
                    <a:pt x="4658" y="1470"/>
                  </a:lnTo>
                  <a:lnTo>
                    <a:pt x="4735" y="1366"/>
                  </a:lnTo>
                  <a:lnTo>
                    <a:pt x="4796" y="1258"/>
                  </a:lnTo>
                  <a:lnTo>
                    <a:pt x="4841" y="1146"/>
                  </a:lnTo>
                  <a:lnTo>
                    <a:pt x="4872" y="1030"/>
                  </a:lnTo>
                  <a:lnTo>
                    <a:pt x="4892" y="915"/>
                  </a:lnTo>
                  <a:lnTo>
                    <a:pt x="4897" y="798"/>
                  </a:lnTo>
                  <a:lnTo>
                    <a:pt x="4892" y="683"/>
                  </a:lnTo>
                  <a:lnTo>
                    <a:pt x="4875" y="571"/>
                  </a:lnTo>
                  <a:lnTo>
                    <a:pt x="4849" y="463"/>
                  </a:lnTo>
                  <a:lnTo>
                    <a:pt x="4812" y="360"/>
                  </a:lnTo>
                  <a:lnTo>
                    <a:pt x="4768" y="264"/>
                  </a:lnTo>
                  <a:lnTo>
                    <a:pt x="4717" y="176"/>
                  </a:lnTo>
                  <a:lnTo>
                    <a:pt x="4658" y="97"/>
                  </a:lnTo>
                  <a:lnTo>
                    <a:pt x="4593" y="28"/>
                  </a:lnTo>
                  <a:lnTo>
                    <a:pt x="4560" y="0"/>
                  </a:lnTo>
                  <a:close/>
                </a:path>
              </a:pathLst>
            </a:custGeom>
            <a:solidFill>
              <a:srgbClr val="A5A5A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523" name="Google Shape;4523;p435"/>
            <p:cNvSpPr/>
            <p:nvPr/>
          </p:nvSpPr>
          <p:spPr>
            <a:xfrm>
              <a:off x="8266838" y="3157971"/>
              <a:ext cx="1991363" cy="2259768"/>
            </a:xfrm>
            <a:custGeom>
              <a:rect b="b" l="l" r="r" t="t"/>
              <a:pathLst>
                <a:path extrusionOk="0" h="2098711" w="1849436">
                  <a:moveTo>
                    <a:pt x="874060" y="254097"/>
                  </a:moveTo>
                  <a:lnTo>
                    <a:pt x="918285" y="256911"/>
                  </a:lnTo>
                  <a:lnTo>
                    <a:pt x="961305" y="264550"/>
                  </a:lnTo>
                  <a:lnTo>
                    <a:pt x="1003520" y="276612"/>
                  </a:lnTo>
                  <a:lnTo>
                    <a:pt x="1043725" y="293096"/>
                  </a:lnTo>
                  <a:lnTo>
                    <a:pt x="1081920" y="313601"/>
                  </a:lnTo>
                  <a:lnTo>
                    <a:pt x="1117703" y="337322"/>
                  </a:lnTo>
                  <a:lnTo>
                    <a:pt x="1151073" y="364259"/>
                  </a:lnTo>
                  <a:lnTo>
                    <a:pt x="1181227" y="393207"/>
                  </a:lnTo>
                  <a:lnTo>
                    <a:pt x="1208566" y="424165"/>
                  </a:lnTo>
                  <a:lnTo>
                    <a:pt x="1233092" y="456329"/>
                  </a:lnTo>
                  <a:lnTo>
                    <a:pt x="1253194" y="490102"/>
                  </a:lnTo>
                  <a:lnTo>
                    <a:pt x="1269276" y="523874"/>
                  </a:lnTo>
                  <a:lnTo>
                    <a:pt x="1281740" y="558048"/>
                  </a:lnTo>
                  <a:lnTo>
                    <a:pt x="1289781" y="591419"/>
                  </a:lnTo>
                  <a:lnTo>
                    <a:pt x="1291389" y="607501"/>
                  </a:lnTo>
                  <a:lnTo>
                    <a:pt x="1290183" y="607501"/>
                  </a:lnTo>
                  <a:lnTo>
                    <a:pt x="1289781" y="607903"/>
                  </a:lnTo>
                  <a:lnTo>
                    <a:pt x="1291389" y="607501"/>
                  </a:lnTo>
                  <a:lnTo>
                    <a:pt x="1303451" y="666200"/>
                  </a:lnTo>
                  <a:lnTo>
                    <a:pt x="1315110" y="741384"/>
                  </a:lnTo>
                  <a:lnTo>
                    <a:pt x="1319533" y="786012"/>
                  </a:lnTo>
                  <a:lnTo>
                    <a:pt x="1319935" y="827423"/>
                  </a:lnTo>
                  <a:lnTo>
                    <a:pt x="1315914" y="865216"/>
                  </a:lnTo>
                  <a:lnTo>
                    <a:pt x="1307471" y="900999"/>
                  </a:lnTo>
                  <a:lnTo>
                    <a:pt x="1293399" y="934771"/>
                  </a:lnTo>
                  <a:lnTo>
                    <a:pt x="1284152" y="951255"/>
                  </a:lnTo>
                  <a:lnTo>
                    <a:pt x="1275307" y="964925"/>
                  </a:lnTo>
                  <a:lnTo>
                    <a:pt x="1256008" y="989852"/>
                  </a:lnTo>
                  <a:lnTo>
                    <a:pt x="1233896" y="1012367"/>
                  </a:lnTo>
                  <a:lnTo>
                    <a:pt x="1210979" y="1032470"/>
                  </a:lnTo>
                  <a:lnTo>
                    <a:pt x="1173990" y="1058201"/>
                  </a:lnTo>
                  <a:lnTo>
                    <a:pt x="1123332" y="1083932"/>
                  </a:lnTo>
                  <a:lnTo>
                    <a:pt x="1075487" y="1102427"/>
                  </a:lnTo>
                  <a:lnTo>
                    <a:pt x="1033272" y="1114488"/>
                  </a:lnTo>
                  <a:lnTo>
                    <a:pt x="987840" y="1123333"/>
                  </a:lnTo>
                  <a:lnTo>
                    <a:pt x="980603" y="1124539"/>
                  </a:lnTo>
                  <a:lnTo>
                    <a:pt x="987840" y="1200929"/>
                  </a:lnTo>
                  <a:lnTo>
                    <a:pt x="999098" y="1200125"/>
                  </a:lnTo>
                  <a:lnTo>
                    <a:pt x="1053777" y="1188868"/>
                  </a:lnTo>
                  <a:lnTo>
                    <a:pt x="1103631" y="1174796"/>
                  </a:lnTo>
                  <a:lnTo>
                    <a:pt x="1159918" y="1152683"/>
                  </a:lnTo>
                  <a:lnTo>
                    <a:pt x="1204144" y="1129766"/>
                  </a:lnTo>
                  <a:lnTo>
                    <a:pt x="1233494" y="1111272"/>
                  </a:lnTo>
                  <a:lnTo>
                    <a:pt x="1262441" y="1090365"/>
                  </a:lnTo>
                  <a:lnTo>
                    <a:pt x="1289781" y="1066644"/>
                  </a:lnTo>
                  <a:lnTo>
                    <a:pt x="1315914" y="1038902"/>
                  </a:lnTo>
                  <a:lnTo>
                    <a:pt x="1339233" y="1008346"/>
                  </a:lnTo>
                  <a:lnTo>
                    <a:pt x="1349686" y="991460"/>
                  </a:lnTo>
                  <a:lnTo>
                    <a:pt x="1360542" y="972162"/>
                  </a:lnTo>
                  <a:lnTo>
                    <a:pt x="1378634" y="931957"/>
                  </a:lnTo>
                  <a:lnTo>
                    <a:pt x="1391902" y="889741"/>
                  </a:lnTo>
                  <a:lnTo>
                    <a:pt x="1399541" y="845113"/>
                  </a:lnTo>
                  <a:lnTo>
                    <a:pt x="1402757" y="798073"/>
                  </a:lnTo>
                  <a:lnTo>
                    <a:pt x="1401149" y="748621"/>
                  </a:lnTo>
                  <a:lnTo>
                    <a:pt x="1394314" y="697158"/>
                  </a:lnTo>
                  <a:lnTo>
                    <a:pt x="1383057" y="643283"/>
                  </a:lnTo>
                  <a:lnTo>
                    <a:pt x="1375016" y="615944"/>
                  </a:lnTo>
                  <a:lnTo>
                    <a:pt x="1395118" y="621171"/>
                  </a:lnTo>
                  <a:lnTo>
                    <a:pt x="1434117" y="635242"/>
                  </a:lnTo>
                  <a:lnTo>
                    <a:pt x="1471508" y="653737"/>
                  </a:lnTo>
                  <a:lnTo>
                    <a:pt x="1507693" y="676654"/>
                  </a:lnTo>
                  <a:lnTo>
                    <a:pt x="1541465" y="703993"/>
                  </a:lnTo>
                  <a:lnTo>
                    <a:pt x="1573227" y="734147"/>
                  </a:lnTo>
                  <a:lnTo>
                    <a:pt x="1601773" y="767919"/>
                  </a:lnTo>
                  <a:lnTo>
                    <a:pt x="1627906" y="804506"/>
                  </a:lnTo>
                  <a:lnTo>
                    <a:pt x="1650823" y="843505"/>
                  </a:lnTo>
                  <a:lnTo>
                    <a:pt x="1670121" y="884514"/>
                  </a:lnTo>
                  <a:lnTo>
                    <a:pt x="1685801" y="927936"/>
                  </a:lnTo>
                  <a:lnTo>
                    <a:pt x="1697059" y="972564"/>
                  </a:lnTo>
                  <a:lnTo>
                    <a:pt x="1704698" y="1019202"/>
                  </a:lnTo>
                  <a:lnTo>
                    <a:pt x="1706708" y="1065840"/>
                  </a:lnTo>
                  <a:lnTo>
                    <a:pt x="1703894" y="1113282"/>
                  </a:lnTo>
                  <a:lnTo>
                    <a:pt x="1696255" y="1161528"/>
                  </a:lnTo>
                  <a:lnTo>
                    <a:pt x="1689822" y="1184847"/>
                  </a:lnTo>
                  <a:lnTo>
                    <a:pt x="1701481" y="1188466"/>
                  </a:lnTo>
                  <a:lnTo>
                    <a:pt x="1722790" y="1196909"/>
                  </a:lnTo>
                  <a:lnTo>
                    <a:pt x="1742088" y="1207362"/>
                  </a:lnTo>
                  <a:lnTo>
                    <a:pt x="1759377" y="1219826"/>
                  </a:lnTo>
                  <a:lnTo>
                    <a:pt x="1782294" y="1241537"/>
                  </a:lnTo>
                  <a:lnTo>
                    <a:pt x="1807221" y="1276515"/>
                  </a:lnTo>
                  <a:lnTo>
                    <a:pt x="1825313" y="1316720"/>
                  </a:lnTo>
                  <a:lnTo>
                    <a:pt x="1838581" y="1359740"/>
                  </a:lnTo>
                  <a:lnTo>
                    <a:pt x="1846220" y="1405172"/>
                  </a:lnTo>
                  <a:lnTo>
                    <a:pt x="1849436" y="1451810"/>
                  </a:lnTo>
                  <a:lnTo>
                    <a:pt x="1849034" y="1474727"/>
                  </a:lnTo>
                  <a:lnTo>
                    <a:pt x="1847426" y="1492819"/>
                  </a:lnTo>
                  <a:lnTo>
                    <a:pt x="1840993" y="1528602"/>
                  </a:lnTo>
                  <a:lnTo>
                    <a:pt x="1836168" y="1545890"/>
                  </a:lnTo>
                  <a:lnTo>
                    <a:pt x="1832148" y="1559962"/>
                  </a:lnTo>
                  <a:lnTo>
                    <a:pt x="1821695" y="1586095"/>
                  </a:lnTo>
                  <a:lnTo>
                    <a:pt x="1808829" y="1611022"/>
                  </a:lnTo>
                  <a:lnTo>
                    <a:pt x="1793551" y="1633537"/>
                  </a:lnTo>
                  <a:lnTo>
                    <a:pt x="1775861" y="1654846"/>
                  </a:lnTo>
                  <a:lnTo>
                    <a:pt x="1755758" y="1674144"/>
                  </a:lnTo>
                  <a:lnTo>
                    <a:pt x="1732841" y="1692237"/>
                  </a:lnTo>
                  <a:lnTo>
                    <a:pt x="1707110" y="1708721"/>
                  </a:lnTo>
                  <a:lnTo>
                    <a:pt x="1693440" y="1716360"/>
                  </a:lnTo>
                  <a:lnTo>
                    <a:pt x="1680173" y="1723195"/>
                  </a:lnTo>
                  <a:lnTo>
                    <a:pt x="1652833" y="1734050"/>
                  </a:lnTo>
                  <a:lnTo>
                    <a:pt x="1625494" y="1742091"/>
                  </a:lnTo>
                  <a:lnTo>
                    <a:pt x="1598154" y="1746514"/>
                  </a:lnTo>
                  <a:lnTo>
                    <a:pt x="1557547" y="1750132"/>
                  </a:lnTo>
                  <a:lnTo>
                    <a:pt x="1506084" y="1748524"/>
                  </a:lnTo>
                  <a:lnTo>
                    <a:pt x="1459446" y="1742091"/>
                  </a:lnTo>
                  <a:lnTo>
                    <a:pt x="1421654" y="1732442"/>
                  </a:lnTo>
                  <a:lnTo>
                    <a:pt x="1381851" y="1719978"/>
                  </a:lnTo>
                  <a:lnTo>
                    <a:pt x="1376222" y="1717566"/>
                  </a:lnTo>
                  <a:lnTo>
                    <a:pt x="1347676" y="1704700"/>
                  </a:lnTo>
                  <a:lnTo>
                    <a:pt x="1331996" y="1695453"/>
                  </a:lnTo>
                  <a:lnTo>
                    <a:pt x="1303451" y="1672536"/>
                  </a:lnTo>
                  <a:lnTo>
                    <a:pt x="1290585" y="1659671"/>
                  </a:lnTo>
                  <a:lnTo>
                    <a:pt x="1274503" y="1641176"/>
                  </a:lnTo>
                  <a:lnTo>
                    <a:pt x="1249978" y="1601775"/>
                  </a:lnTo>
                  <a:lnTo>
                    <a:pt x="1233092" y="1561168"/>
                  </a:lnTo>
                  <a:lnTo>
                    <a:pt x="1221834" y="1521365"/>
                  </a:lnTo>
                  <a:lnTo>
                    <a:pt x="1213793" y="1468294"/>
                  </a:lnTo>
                  <a:lnTo>
                    <a:pt x="1212185" y="1422460"/>
                  </a:lnTo>
                  <a:lnTo>
                    <a:pt x="1212587" y="1417233"/>
                  </a:lnTo>
                  <a:lnTo>
                    <a:pt x="1135795" y="1410800"/>
                  </a:lnTo>
                  <a:lnTo>
                    <a:pt x="1134991" y="1418841"/>
                  </a:lnTo>
                  <a:lnTo>
                    <a:pt x="1135393" y="1459047"/>
                  </a:lnTo>
                  <a:lnTo>
                    <a:pt x="1139012" y="1496437"/>
                  </a:lnTo>
                  <a:lnTo>
                    <a:pt x="1147053" y="1540663"/>
                  </a:lnTo>
                  <a:lnTo>
                    <a:pt x="1160320" y="1589311"/>
                  </a:lnTo>
                  <a:lnTo>
                    <a:pt x="1182433" y="1639166"/>
                  </a:lnTo>
                  <a:lnTo>
                    <a:pt x="1204948" y="1676155"/>
                  </a:lnTo>
                  <a:lnTo>
                    <a:pt x="1223040" y="1699876"/>
                  </a:lnTo>
                  <a:lnTo>
                    <a:pt x="1233494" y="1711535"/>
                  </a:lnTo>
                  <a:lnTo>
                    <a:pt x="1251586" y="1730432"/>
                  </a:lnTo>
                  <a:lnTo>
                    <a:pt x="1292997" y="1762596"/>
                  </a:lnTo>
                  <a:lnTo>
                    <a:pt x="1315110" y="1775864"/>
                  </a:lnTo>
                  <a:lnTo>
                    <a:pt x="1309883" y="1795162"/>
                  </a:lnTo>
                  <a:lnTo>
                    <a:pt x="1297420" y="1830945"/>
                  </a:lnTo>
                  <a:lnTo>
                    <a:pt x="1282544" y="1863913"/>
                  </a:lnTo>
                  <a:lnTo>
                    <a:pt x="1265256" y="1894067"/>
                  </a:lnTo>
                  <a:lnTo>
                    <a:pt x="1245957" y="1921808"/>
                  </a:lnTo>
                  <a:lnTo>
                    <a:pt x="1224648" y="1945529"/>
                  </a:lnTo>
                  <a:lnTo>
                    <a:pt x="1201329" y="1966838"/>
                  </a:lnTo>
                  <a:lnTo>
                    <a:pt x="1175196" y="1985735"/>
                  </a:lnTo>
                  <a:lnTo>
                    <a:pt x="1161124" y="1993776"/>
                  </a:lnTo>
                  <a:lnTo>
                    <a:pt x="1139012" y="2005033"/>
                  </a:lnTo>
                  <a:lnTo>
                    <a:pt x="1092374" y="2021115"/>
                  </a:lnTo>
                  <a:lnTo>
                    <a:pt x="1044932" y="2030764"/>
                  </a:lnTo>
                  <a:lnTo>
                    <a:pt x="997892" y="2034383"/>
                  </a:lnTo>
                  <a:lnTo>
                    <a:pt x="953264" y="2033177"/>
                  </a:lnTo>
                  <a:lnTo>
                    <a:pt x="911451" y="2029156"/>
                  </a:lnTo>
                  <a:lnTo>
                    <a:pt x="856772" y="2019507"/>
                  </a:lnTo>
                  <a:lnTo>
                    <a:pt x="829432" y="2013074"/>
                  </a:lnTo>
                  <a:lnTo>
                    <a:pt x="848328" y="1988951"/>
                  </a:lnTo>
                  <a:lnTo>
                    <a:pt x="879286" y="1939901"/>
                  </a:lnTo>
                  <a:lnTo>
                    <a:pt x="903007" y="1891654"/>
                  </a:lnTo>
                  <a:lnTo>
                    <a:pt x="919894" y="1845419"/>
                  </a:lnTo>
                  <a:lnTo>
                    <a:pt x="936378" y="1785111"/>
                  </a:lnTo>
                  <a:lnTo>
                    <a:pt x="944419" y="1732844"/>
                  </a:lnTo>
                  <a:lnTo>
                    <a:pt x="944821" y="1725607"/>
                  </a:lnTo>
                  <a:lnTo>
                    <a:pt x="867627" y="1721587"/>
                  </a:lnTo>
                  <a:lnTo>
                    <a:pt x="867225" y="1728019"/>
                  </a:lnTo>
                  <a:lnTo>
                    <a:pt x="860792" y="1767420"/>
                  </a:lnTo>
                  <a:lnTo>
                    <a:pt x="851545" y="1805615"/>
                  </a:lnTo>
                  <a:lnTo>
                    <a:pt x="836267" y="1849841"/>
                  </a:lnTo>
                  <a:lnTo>
                    <a:pt x="814556" y="1897685"/>
                  </a:lnTo>
                  <a:lnTo>
                    <a:pt x="784402" y="1946334"/>
                  </a:lnTo>
                  <a:lnTo>
                    <a:pt x="754651" y="1980910"/>
                  </a:lnTo>
                  <a:lnTo>
                    <a:pt x="732136" y="2003023"/>
                  </a:lnTo>
                  <a:lnTo>
                    <a:pt x="719672" y="2013476"/>
                  </a:lnTo>
                  <a:lnTo>
                    <a:pt x="701982" y="2027548"/>
                  </a:lnTo>
                  <a:lnTo>
                    <a:pt x="662983" y="2051269"/>
                  </a:lnTo>
                  <a:lnTo>
                    <a:pt x="620767" y="2070166"/>
                  </a:lnTo>
                  <a:lnTo>
                    <a:pt x="574934" y="2084639"/>
                  </a:lnTo>
                  <a:lnTo>
                    <a:pt x="525883" y="2094289"/>
                  </a:lnTo>
                  <a:lnTo>
                    <a:pt x="473215" y="2098711"/>
                  </a:lnTo>
                  <a:lnTo>
                    <a:pt x="417329" y="2098711"/>
                  </a:lnTo>
                  <a:lnTo>
                    <a:pt x="357826" y="2094289"/>
                  </a:lnTo>
                  <a:lnTo>
                    <a:pt x="327270" y="2089866"/>
                  </a:lnTo>
                  <a:lnTo>
                    <a:pt x="300333" y="2085443"/>
                  </a:lnTo>
                  <a:lnTo>
                    <a:pt x="248066" y="2068557"/>
                  </a:lnTo>
                  <a:lnTo>
                    <a:pt x="199418" y="2045238"/>
                  </a:lnTo>
                  <a:lnTo>
                    <a:pt x="153584" y="2016693"/>
                  </a:lnTo>
                  <a:lnTo>
                    <a:pt x="112173" y="1984126"/>
                  </a:lnTo>
                  <a:lnTo>
                    <a:pt x="74380" y="1950354"/>
                  </a:lnTo>
                  <a:lnTo>
                    <a:pt x="25329" y="1898891"/>
                  </a:lnTo>
                  <a:lnTo>
                    <a:pt x="0" y="1867933"/>
                  </a:lnTo>
                  <a:lnTo>
                    <a:pt x="0" y="786012"/>
                  </a:lnTo>
                  <a:lnTo>
                    <a:pt x="32968" y="780383"/>
                  </a:lnTo>
                  <a:lnTo>
                    <a:pt x="95286" y="772744"/>
                  </a:lnTo>
                  <a:lnTo>
                    <a:pt x="154388" y="770734"/>
                  </a:lnTo>
                  <a:lnTo>
                    <a:pt x="209067" y="773548"/>
                  </a:lnTo>
                  <a:lnTo>
                    <a:pt x="260127" y="781991"/>
                  </a:lnTo>
                  <a:lnTo>
                    <a:pt x="306765" y="796063"/>
                  </a:lnTo>
                  <a:lnTo>
                    <a:pt x="350187" y="815362"/>
                  </a:lnTo>
                  <a:lnTo>
                    <a:pt x="389186" y="839887"/>
                  </a:lnTo>
                  <a:lnTo>
                    <a:pt x="406876" y="853959"/>
                  </a:lnTo>
                  <a:lnTo>
                    <a:pt x="418938" y="864814"/>
                  </a:lnTo>
                  <a:lnTo>
                    <a:pt x="440648" y="887329"/>
                  </a:lnTo>
                  <a:lnTo>
                    <a:pt x="459947" y="911854"/>
                  </a:lnTo>
                  <a:lnTo>
                    <a:pt x="477235" y="937183"/>
                  </a:lnTo>
                  <a:lnTo>
                    <a:pt x="498544" y="976986"/>
                  </a:lnTo>
                  <a:lnTo>
                    <a:pt x="519853" y="1031263"/>
                  </a:lnTo>
                  <a:lnTo>
                    <a:pt x="535131" y="1084736"/>
                  </a:lnTo>
                  <a:lnTo>
                    <a:pt x="543976" y="1134993"/>
                  </a:lnTo>
                  <a:lnTo>
                    <a:pt x="550811" y="1198919"/>
                  </a:lnTo>
                  <a:lnTo>
                    <a:pt x="551213" y="1227465"/>
                  </a:lnTo>
                  <a:lnTo>
                    <a:pt x="528296" y="1234702"/>
                  </a:lnTo>
                  <a:lnTo>
                    <a:pt x="486884" y="1253598"/>
                  </a:lnTo>
                  <a:lnTo>
                    <a:pt x="450298" y="1274907"/>
                  </a:lnTo>
                  <a:lnTo>
                    <a:pt x="419340" y="1297824"/>
                  </a:lnTo>
                  <a:lnTo>
                    <a:pt x="383557" y="1330390"/>
                  </a:lnTo>
                  <a:lnTo>
                    <a:pt x="357022" y="1359740"/>
                  </a:lnTo>
                  <a:lnTo>
                    <a:pt x="354207" y="1363760"/>
                  </a:lnTo>
                  <a:lnTo>
                    <a:pt x="417329" y="1407986"/>
                  </a:lnTo>
                  <a:lnTo>
                    <a:pt x="424566" y="1397935"/>
                  </a:lnTo>
                  <a:lnTo>
                    <a:pt x="466782" y="1356925"/>
                  </a:lnTo>
                  <a:lnTo>
                    <a:pt x="498544" y="1334411"/>
                  </a:lnTo>
                  <a:lnTo>
                    <a:pt x="523873" y="1320339"/>
                  </a:lnTo>
                  <a:lnTo>
                    <a:pt x="552017" y="1307875"/>
                  </a:lnTo>
                  <a:lnTo>
                    <a:pt x="582975" y="1298628"/>
                  </a:lnTo>
                  <a:lnTo>
                    <a:pt x="617551" y="1292597"/>
                  </a:lnTo>
                  <a:lnTo>
                    <a:pt x="654540" y="1291793"/>
                  </a:lnTo>
                  <a:lnTo>
                    <a:pt x="694745" y="1295814"/>
                  </a:lnTo>
                  <a:lnTo>
                    <a:pt x="737764" y="1306267"/>
                  </a:lnTo>
                  <a:lnTo>
                    <a:pt x="783196" y="1323957"/>
                  </a:lnTo>
                  <a:lnTo>
                    <a:pt x="831844" y="1350091"/>
                  </a:lnTo>
                  <a:lnTo>
                    <a:pt x="857174" y="1366575"/>
                  </a:lnTo>
                  <a:lnTo>
                    <a:pt x="900997" y="1303051"/>
                  </a:lnTo>
                  <a:lnTo>
                    <a:pt x="881297" y="1290185"/>
                  </a:lnTo>
                  <a:lnTo>
                    <a:pt x="843504" y="1267670"/>
                  </a:lnTo>
                  <a:lnTo>
                    <a:pt x="807319" y="1249980"/>
                  </a:lnTo>
                  <a:lnTo>
                    <a:pt x="771537" y="1235908"/>
                  </a:lnTo>
                  <a:lnTo>
                    <a:pt x="737362" y="1225454"/>
                  </a:lnTo>
                  <a:lnTo>
                    <a:pt x="704394" y="1218620"/>
                  </a:lnTo>
                  <a:lnTo>
                    <a:pt x="673436" y="1215001"/>
                  </a:lnTo>
                  <a:lnTo>
                    <a:pt x="642880" y="1214197"/>
                  </a:lnTo>
                  <a:lnTo>
                    <a:pt x="628406" y="1214599"/>
                  </a:lnTo>
                  <a:lnTo>
                    <a:pt x="627200" y="1190476"/>
                  </a:lnTo>
                  <a:lnTo>
                    <a:pt x="621572" y="1127354"/>
                  </a:lnTo>
                  <a:lnTo>
                    <a:pt x="607500" y="1052974"/>
                  </a:lnTo>
                  <a:lnTo>
                    <a:pt x="589005" y="993069"/>
                  </a:lnTo>
                  <a:lnTo>
                    <a:pt x="572521" y="952461"/>
                  </a:lnTo>
                  <a:lnTo>
                    <a:pt x="562872" y="931957"/>
                  </a:lnTo>
                  <a:lnTo>
                    <a:pt x="592624" y="914266"/>
                  </a:lnTo>
                  <a:lnTo>
                    <a:pt x="645695" y="875669"/>
                  </a:lnTo>
                  <a:lnTo>
                    <a:pt x="682683" y="843907"/>
                  </a:lnTo>
                  <a:lnTo>
                    <a:pt x="720074" y="806516"/>
                  </a:lnTo>
                  <a:lnTo>
                    <a:pt x="755455" y="763095"/>
                  </a:lnTo>
                  <a:lnTo>
                    <a:pt x="788021" y="714447"/>
                  </a:lnTo>
                  <a:lnTo>
                    <a:pt x="814958" y="659365"/>
                  </a:lnTo>
                  <a:lnTo>
                    <a:pt x="825814" y="629212"/>
                  </a:lnTo>
                  <a:lnTo>
                    <a:pt x="832648" y="607903"/>
                  </a:lnTo>
                  <a:lnTo>
                    <a:pt x="843102" y="564883"/>
                  </a:lnTo>
                  <a:lnTo>
                    <a:pt x="848731" y="520255"/>
                  </a:lnTo>
                  <a:lnTo>
                    <a:pt x="850339" y="475628"/>
                  </a:lnTo>
                  <a:lnTo>
                    <a:pt x="847926" y="429392"/>
                  </a:lnTo>
                  <a:lnTo>
                    <a:pt x="841092" y="382352"/>
                  </a:lnTo>
                  <a:lnTo>
                    <a:pt x="830236" y="334910"/>
                  </a:lnTo>
                  <a:lnTo>
                    <a:pt x="814556" y="286261"/>
                  </a:lnTo>
                  <a:lnTo>
                    <a:pt x="804907" y="262138"/>
                  </a:lnTo>
                  <a:lnTo>
                    <a:pt x="828628" y="257716"/>
                  </a:lnTo>
                  <a:close/>
                  <a:moveTo>
                    <a:pt x="337672" y="0"/>
                  </a:moveTo>
                  <a:lnTo>
                    <a:pt x="354174" y="805"/>
                  </a:lnTo>
                  <a:lnTo>
                    <a:pt x="386371" y="3218"/>
                  </a:lnTo>
                  <a:lnTo>
                    <a:pt x="433058" y="11665"/>
                  </a:lnTo>
                  <a:lnTo>
                    <a:pt x="489806" y="30972"/>
                  </a:lnTo>
                  <a:lnTo>
                    <a:pt x="540920" y="57118"/>
                  </a:lnTo>
                  <a:lnTo>
                    <a:pt x="586801" y="88090"/>
                  </a:lnTo>
                  <a:lnTo>
                    <a:pt x="627048" y="123890"/>
                  </a:lnTo>
                  <a:lnTo>
                    <a:pt x="660856" y="160896"/>
                  </a:lnTo>
                  <a:lnTo>
                    <a:pt x="689431" y="197901"/>
                  </a:lnTo>
                  <a:lnTo>
                    <a:pt x="701103" y="216002"/>
                  </a:lnTo>
                  <a:lnTo>
                    <a:pt x="714787" y="242550"/>
                  </a:lnTo>
                  <a:lnTo>
                    <a:pt x="736520" y="294841"/>
                  </a:lnTo>
                  <a:lnTo>
                    <a:pt x="753826" y="345925"/>
                  </a:lnTo>
                  <a:lnTo>
                    <a:pt x="765900" y="395401"/>
                  </a:lnTo>
                  <a:lnTo>
                    <a:pt x="772340" y="443669"/>
                  </a:lnTo>
                  <a:lnTo>
                    <a:pt x="773547" y="491133"/>
                  </a:lnTo>
                  <a:lnTo>
                    <a:pt x="769925" y="536989"/>
                  </a:lnTo>
                  <a:lnTo>
                    <a:pt x="760668" y="581637"/>
                  </a:lnTo>
                  <a:lnTo>
                    <a:pt x="753826" y="603358"/>
                  </a:lnTo>
                  <a:lnTo>
                    <a:pt x="744569" y="629101"/>
                  </a:lnTo>
                  <a:lnTo>
                    <a:pt x="720824" y="676565"/>
                  </a:lnTo>
                  <a:lnTo>
                    <a:pt x="692248" y="718800"/>
                  </a:lnTo>
                  <a:lnTo>
                    <a:pt x="660856" y="756209"/>
                  </a:lnTo>
                  <a:lnTo>
                    <a:pt x="627853" y="788790"/>
                  </a:lnTo>
                  <a:lnTo>
                    <a:pt x="595253" y="816544"/>
                  </a:lnTo>
                  <a:lnTo>
                    <a:pt x="548164" y="849930"/>
                  </a:lnTo>
                  <a:lnTo>
                    <a:pt x="522809" y="865215"/>
                  </a:lnTo>
                  <a:lnTo>
                    <a:pt x="508722" y="846310"/>
                  </a:lnTo>
                  <a:lnTo>
                    <a:pt x="476122" y="811315"/>
                  </a:lnTo>
                  <a:lnTo>
                    <a:pt x="458011" y="794823"/>
                  </a:lnTo>
                  <a:lnTo>
                    <a:pt x="437082" y="777929"/>
                  </a:lnTo>
                  <a:lnTo>
                    <a:pt x="391603" y="748968"/>
                  </a:lnTo>
                  <a:lnTo>
                    <a:pt x="342100" y="726041"/>
                  </a:lnTo>
                  <a:lnTo>
                    <a:pt x="288974" y="708744"/>
                  </a:lnTo>
                  <a:lnTo>
                    <a:pt x="231420" y="697884"/>
                  </a:lnTo>
                  <a:lnTo>
                    <a:pt x="170647" y="693057"/>
                  </a:lnTo>
                  <a:lnTo>
                    <a:pt x="105447" y="694264"/>
                  </a:lnTo>
                  <a:lnTo>
                    <a:pt x="35820" y="700700"/>
                  </a:lnTo>
                  <a:lnTo>
                    <a:pt x="0" y="707135"/>
                  </a:lnTo>
                  <a:lnTo>
                    <a:pt x="0" y="425166"/>
                  </a:lnTo>
                  <a:lnTo>
                    <a:pt x="403" y="402641"/>
                  </a:lnTo>
                  <a:lnTo>
                    <a:pt x="3220" y="359199"/>
                  </a:lnTo>
                  <a:lnTo>
                    <a:pt x="7647" y="316964"/>
                  </a:lnTo>
                  <a:lnTo>
                    <a:pt x="15697" y="277142"/>
                  </a:lnTo>
                  <a:lnTo>
                    <a:pt x="26161" y="238930"/>
                  </a:lnTo>
                  <a:lnTo>
                    <a:pt x="39442" y="202326"/>
                  </a:lnTo>
                  <a:lnTo>
                    <a:pt x="55139" y="168538"/>
                  </a:lnTo>
                  <a:lnTo>
                    <a:pt x="73652" y="137163"/>
                  </a:lnTo>
                  <a:lnTo>
                    <a:pt x="94581" y="109007"/>
                  </a:lnTo>
                  <a:lnTo>
                    <a:pt x="117924" y="83263"/>
                  </a:lnTo>
                  <a:lnTo>
                    <a:pt x="144487" y="60738"/>
                  </a:lnTo>
                  <a:lnTo>
                    <a:pt x="173867" y="41431"/>
                  </a:lnTo>
                  <a:lnTo>
                    <a:pt x="204857" y="25743"/>
                  </a:lnTo>
                  <a:lnTo>
                    <a:pt x="239470" y="13274"/>
                  </a:lnTo>
                  <a:lnTo>
                    <a:pt x="276497" y="4827"/>
                  </a:lnTo>
                  <a:lnTo>
                    <a:pt x="316744" y="805"/>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524" name="Google Shape;4524;p435"/>
            <p:cNvSpPr/>
            <p:nvPr/>
          </p:nvSpPr>
          <p:spPr>
            <a:xfrm>
              <a:off x="6147332" y="3157971"/>
              <a:ext cx="1989633" cy="2391370"/>
            </a:xfrm>
            <a:custGeom>
              <a:rect b="b" l="l" r="r" t="t"/>
              <a:pathLst>
                <a:path extrusionOk="0" h="2220934" w="1847829">
                  <a:moveTo>
                    <a:pt x="649716" y="931151"/>
                  </a:moveTo>
                  <a:lnTo>
                    <a:pt x="675045" y="945217"/>
                  </a:lnTo>
                  <a:lnTo>
                    <a:pt x="724497" y="969330"/>
                  </a:lnTo>
                  <a:lnTo>
                    <a:pt x="773145" y="987414"/>
                  </a:lnTo>
                  <a:lnTo>
                    <a:pt x="821794" y="1001078"/>
                  </a:lnTo>
                  <a:lnTo>
                    <a:pt x="869236" y="1008714"/>
                  </a:lnTo>
                  <a:lnTo>
                    <a:pt x="916276" y="1011929"/>
                  </a:lnTo>
                  <a:lnTo>
                    <a:pt x="962512" y="1009518"/>
                  </a:lnTo>
                  <a:lnTo>
                    <a:pt x="1007944" y="1001078"/>
                  </a:lnTo>
                  <a:lnTo>
                    <a:pt x="1030056" y="995452"/>
                  </a:lnTo>
                  <a:lnTo>
                    <a:pt x="1048953" y="989022"/>
                  </a:lnTo>
                  <a:lnTo>
                    <a:pt x="1085540" y="974554"/>
                  </a:lnTo>
                  <a:lnTo>
                    <a:pt x="1102024" y="965713"/>
                  </a:lnTo>
                  <a:lnTo>
                    <a:pt x="1117704" y="991031"/>
                  </a:lnTo>
                  <a:lnTo>
                    <a:pt x="1144239" y="1040865"/>
                  </a:lnTo>
                  <a:lnTo>
                    <a:pt x="1164744" y="1088689"/>
                  </a:lnTo>
                  <a:lnTo>
                    <a:pt x="1179218" y="1135307"/>
                  </a:lnTo>
                  <a:lnTo>
                    <a:pt x="1188063" y="1181925"/>
                  </a:lnTo>
                  <a:lnTo>
                    <a:pt x="1191681" y="1227338"/>
                  </a:lnTo>
                  <a:lnTo>
                    <a:pt x="1189269" y="1272348"/>
                  </a:lnTo>
                  <a:lnTo>
                    <a:pt x="1181228" y="1317761"/>
                  </a:lnTo>
                  <a:lnTo>
                    <a:pt x="1175599" y="1340668"/>
                  </a:lnTo>
                  <a:lnTo>
                    <a:pt x="1170372" y="1355940"/>
                  </a:lnTo>
                  <a:lnTo>
                    <a:pt x="1153084" y="1384875"/>
                  </a:lnTo>
                  <a:lnTo>
                    <a:pt x="1129363" y="1412605"/>
                  </a:lnTo>
                  <a:lnTo>
                    <a:pt x="1100013" y="1437521"/>
                  </a:lnTo>
                  <a:lnTo>
                    <a:pt x="1066643" y="1460027"/>
                  </a:lnTo>
                  <a:lnTo>
                    <a:pt x="1030861" y="1479317"/>
                  </a:lnTo>
                  <a:lnTo>
                    <a:pt x="993872" y="1494187"/>
                  </a:lnTo>
                  <a:lnTo>
                    <a:pt x="956883" y="1504636"/>
                  </a:lnTo>
                  <a:lnTo>
                    <a:pt x="938389" y="1507851"/>
                  </a:lnTo>
                  <a:lnTo>
                    <a:pt x="888132" y="1516290"/>
                  </a:lnTo>
                  <a:lnTo>
                    <a:pt x="909843" y="1562507"/>
                  </a:lnTo>
                  <a:lnTo>
                    <a:pt x="916276" y="1576572"/>
                  </a:lnTo>
                  <a:lnTo>
                    <a:pt x="925925" y="1604704"/>
                  </a:lnTo>
                  <a:lnTo>
                    <a:pt x="932760" y="1632434"/>
                  </a:lnTo>
                  <a:lnTo>
                    <a:pt x="935976" y="1658958"/>
                  </a:lnTo>
                  <a:lnTo>
                    <a:pt x="935574" y="1684678"/>
                  </a:lnTo>
                  <a:lnTo>
                    <a:pt x="931554" y="1708791"/>
                  </a:lnTo>
                  <a:lnTo>
                    <a:pt x="924317" y="1732904"/>
                  </a:lnTo>
                  <a:lnTo>
                    <a:pt x="913864" y="1755410"/>
                  </a:lnTo>
                  <a:lnTo>
                    <a:pt x="907431" y="1765858"/>
                  </a:lnTo>
                  <a:lnTo>
                    <a:pt x="898988" y="1777915"/>
                  </a:lnTo>
                  <a:lnTo>
                    <a:pt x="878081" y="1800822"/>
                  </a:lnTo>
                  <a:lnTo>
                    <a:pt x="853154" y="1820514"/>
                  </a:lnTo>
                  <a:lnTo>
                    <a:pt x="824206" y="1837795"/>
                  </a:lnTo>
                  <a:lnTo>
                    <a:pt x="793248" y="1852263"/>
                  </a:lnTo>
                  <a:lnTo>
                    <a:pt x="758270" y="1863516"/>
                  </a:lnTo>
                  <a:lnTo>
                    <a:pt x="721281" y="1871955"/>
                  </a:lnTo>
                  <a:lnTo>
                    <a:pt x="682282" y="1877180"/>
                  </a:lnTo>
                  <a:lnTo>
                    <a:pt x="661777" y="1878385"/>
                  </a:lnTo>
                  <a:lnTo>
                    <a:pt x="659365" y="1864319"/>
                  </a:lnTo>
                  <a:lnTo>
                    <a:pt x="651726" y="1834982"/>
                  </a:lnTo>
                  <a:lnTo>
                    <a:pt x="641675" y="1806047"/>
                  </a:lnTo>
                  <a:lnTo>
                    <a:pt x="628005" y="1776709"/>
                  </a:lnTo>
                  <a:lnTo>
                    <a:pt x="619964" y="1762643"/>
                  </a:lnTo>
                  <a:lnTo>
                    <a:pt x="609510" y="1744961"/>
                  </a:lnTo>
                  <a:lnTo>
                    <a:pt x="585789" y="1711604"/>
                  </a:lnTo>
                  <a:lnTo>
                    <a:pt x="558450" y="1681463"/>
                  </a:lnTo>
                  <a:lnTo>
                    <a:pt x="529502" y="1654135"/>
                  </a:lnTo>
                  <a:lnTo>
                    <a:pt x="497338" y="1630424"/>
                  </a:lnTo>
                  <a:lnTo>
                    <a:pt x="463164" y="1609929"/>
                  </a:lnTo>
                  <a:lnTo>
                    <a:pt x="427381" y="1593853"/>
                  </a:lnTo>
                  <a:lnTo>
                    <a:pt x="390392" y="1581395"/>
                  </a:lnTo>
                  <a:lnTo>
                    <a:pt x="371094" y="1577376"/>
                  </a:lnTo>
                  <a:lnTo>
                    <a:pt x="347775" y="1572554"/>
                  </a:lnTo>
                  <a:lnTo>
                    <a:pt x="300333" y="1567731"/>
                  </a:lnTo>
                  <a:lnTo>
                    <a:pt x="253293" y="1567731"/>
                  </a:lnTo>
                  <a:lnTo>
                    <a:pt x="207459" y="1571348"/>
                  </a:lnTo>
                  <a:lnTo>
                    <a:pt x="163233" y="1578180"/>
                  </a:lnTo>
                  <a:lnTo>
                    <a:pt x="120213" y="1588227"/>
                  </a:lnTo>
                  <a:lnTo>
                    <a:pt x="60308" y="1605910"/>
                  </a:lnTo>
                  <a:lnTo>
                    <a:pt x="24927" y="1618770"/>
                  </a:lnTo>
                  <a:lnTo>
                    <a:pt x="16484" y="1594255"/>
                  </a:lnTo>
                  <a:lnTo>
                    <a:pt x="5227" y="1537590"/>
                  </a:lnTo>
                  <a:lnTo>
                    <a:pt x="0" y="1474495"/>
                  </a:lnTo>
                  <a:lnTo>
                    <a:pt x="2010" y="1409390"/>
                  </a:lnTo>
                  <a:lnTo>
                    <a:pt x="10453" y="1361566"/>
                  </a:lnTo>
                  <a:lnTo>
                    <a:pt x="18092" y="1330621"/>
                  </a:lnTo>
                  <a:lnTo>
                    <a:pt x="29350" y="1301686"/>
                  </a:lnTo>
                  <a:lnTo>
                    <a:pt x="43421" y="1274358"/>
                  </a:lnTo>
                  <a:lnTo>
                    <a:pt x="59906" y="1249441"/>
                  </a:lnTo>
                  <a:lnTo>
                    <a:pt x="80410" y="1227739"/>
                  </a:lnTo>
                  <a:lnTo>
                    <a:pt x="103729" y="1208851"/>
                  </a:lnTo>
                  <a:lnTo>
                    <a:pt x="130265" y="1194383"/>
                  </a:lnTo>
                  <a:lnTo>
                    <a:pt x="145543" y="1188757"/>
                  </a:lnTo>
                  <a:lnTo>
                    <a:pt x="164841" y="1190766"/>
                  </a:lnTo>
                  <a:lnTo>
                    <a:pt x="203438" y="1193981"/>
                  </a:lnTo>
                  <a:lnTo>
                    <a:pt x="222335" y="1193981"/>
                  </a:lnTo>
                  <a:lnTo>
                    <a:pt x="255705" y="1193178"/>
                  </a:lnTo>
                  <a:lnTo>
                    <a:pt x="323250" y="1184336"/>
                  </a:lnTo>
                  <a:lnTo>
                    <a:pt x="357022" y="1176701"/>
                  </a:lnTo>
                  <a:lnTo>
                    <a:pt x="385970" y="1167859"/>
                  </a:lnTo>
                  <a:lnTo>
                    <a:pt x="439845" y="1144148"/>
                  </a:lnTo>
                  <a:lnTo>
                    <a:pt x="487689" y="1114811"/>
                  </a:lnTo>
                  <a:lnTo>
                    <a:pt x="529904" y="1081455"/>
                  </a:lnTo>
                  <a:lnTo>
                    <a:pt x="566491" y="1045285"/>
                  </a:lnTo>
                  <a:lnTo>
                    <a:pt x="597047" y="1009518"/>
                  </a:lnTo>
                  <a:lnTo>
                    <a:pt x="633634" y="958881"/>
                  </a:lnTo>
                  <a:close/>
                  <a:moveTo>
                    <a:pt x="1510910" y="0"/>
                  </a:moveTo>
                  <a:lnTo>
                    <a:pt x="1531817" y="804"/>
                  </a:lnTo>
                  <a:lnTo>
                    <a:pt x="1571620" y="4824"/>
                  </a:lnTo>
                  <a:lnTo>
                    <a:pt x="1608608" y="13265"/>
                  </a:lnTo>
                  <a:lnTo>
                    <a:pt x="1642783" y="25727"/>
                  </a:lnTo>
                  <a:lnTo>
                    <a:pt x="1674545" y="41404"/>
                  </a:lnTo>
                  <a:lnTo>
                    <a:pt x="1703895" y="60699"/>
                  </a:lnTo>
                  <a:lnTo>
                    <a:pt x="1730028" y="83210"/>
                  </a:lnTo>
                  <a:lnTo>
                    <a:pt x="1753347" y="108936"/>
                  </a:lnTo>
                  <a:lnTo>
                    <a:pt x="1774656" y="137075"/>
                  </a:lnTo>
                  <a:lnTo>
                    <a:pt x="1793150" y="168429"/>
                  </a:lnTo>
                  <a:lnTo>
                    <a:pt x="1808428" y="202196"/>
                  </a:lnTo>
                  <a:lnTo>
                    <a:pt x="1821696" y="238776"/>
                  </a:lnTo>
                  <a:lnTo>
                    <a:pt x="1832149" y="276964"/>
                  </a:lnTo>
                  <a:lnTo>
                    <a:pt x="1839788" y="316760"/>
                  </a:lnTo>
                  <a:lnTo>
                    <a:pt x="1845015" y="358967"/>
                  </a:lnTo>
                  <a:lnTo>
                    <a:pt x="1847829" y="402381"/>
                  </a:lnTo>
                  <a:lnTo>
                    <a:pt x="1847829" y="424892"/>
                  </a:lnTo>
                  <a:lnTo>
                    <a:pt x="1847829" y="1993012"/>
                  </a:lnTo>
                  <a:lnTo>
                    <a:pt x="1821696" y="1980551"/>
                  </a:lnTo>
                  <a:lnTo>
                    <a:pt x="1767821" y="1960050"/>
                  </a:lnTo>
                  <a:lnTo>
                    <a:pt x="1714348" y="1945579"/>
                  </a:lnTo>
                  <a:lnTo>
                    <a:pt x="1660071" y="1936735"/>
                  </a:lnTo>
                  <a:lnTo>
                    <a:pt x="1606598" y="1934323"/>
                  </a:lnTo>
                  <a:lnTo>
                    <a:pt x="1552723" y="1937137"/>
                  </a:lnTo>
                  <a:lnTo>
                    <a:pt x="1500055" y="1945981"/>
                  </a:lnTo>
                  <a:lnTo>
                    <a:pt x="1448592" y="1961256"/>
                  </a:lnTo>
                  <a:lnTo>
                    <a:pt x="1422861" y="1971707"/>
                  </a:lnTo>
                  <a:lnTo>
                    <a:pt x="1401954" y="1980953"/>
                  </a:lnTo>
                  <a:lnTo>
                    <a:pt x="1361347" y="2003062"/>
                  </a:lnTo>
                  <a:lnTo>
                    <a:pt x="1323956" y="2028386"/>
                  </a:lnTo>
                  <a:lnTo>
                    <a:pt x="1289782" y="2057731"/>
                  </a:lnTo>
                  <a:lnTo>
                    <a:pt x="1258422" y="2089487"/>
                  </a:lnTo>
                  <a:lnTo>
                    <a:pt x="1230278" y="2123655"/>
                  </a:lnTo>
                  <a:lnTo>
                    <a:pt x="1205753" y="2161441"/>
                  </a:lnTo>
                  <a:lnTo>
                    <a:pt x="1185248" y="2200433"/>
                  </a:lnTo>
                  <a:lnTo>
                    <a:pt x="1176403" y="2220934"/>
                  </a:lnTo>
                  <a:lnTo>
                    <a:pt x="1169166" y="2201639"/>
                  </a:lnTo>
                  <a:lnTo>
                    <a:pt x="1151878" y="2165059"/>
                  </a:lnTo>
                  <a:lnTo>
                    <a:pt x="1132579" y="2132097"/>
                  </a:lnTo>
                  <a:lnTo>
                    <a:pt x="1112477" y="2102350"/>
                  </a:lnTo>
                  <a:lnTo>
                    <a:pt x="1091168" y="2075418"/>
                  </a:lnTo>
                  <a:lnTo>
                    <a:pt x="1068251" y="2051299"/>
                  </a:lnTo>
                  <a:lnTo>
                    <a:pt x="1044128" y="2029994"/>
                  </a:lnTo>
                  <a:lnTo>
                    <a:pt x="1019201" y="2011503"/>
                  </a:lnTo>
                  <a:lnTo>
                    <a:pt x="980202" y="1986982"/>
                  </a:lnTo>
                  <a:lnTo>
                    <a:pt x="926729" y="1962864"/>
                  </a:lnTo>
                  <a:lnTo>
                    <a:pt x="872050" y="1945981"/>
                  </a:lnTo>
                  <a:lnTo>
                    <a:pt x="818175" y="1936333"/>
                  </a:lnTo>
                  <a:lnTo>
                    <a:pt x="791238" y="1933519"/>
                  </a:lnTo>
                  <a:lnTo>
                    <a:pt x="820185" y="1924274"/>
                  </a:lnTo>
                  <a:lnTo>
                    <a:pt x="872050" y="1899351"/>
                  </a:lnTo>
                  <a:lnTo>
                    <a:pt x="917482" y="1867595"/>
                  </a:lnTo>
                  <a:lnTo>
                    <a:pt x="946027" y="1839456"/>
                  </a:lnTo>
                  <a:lnTo>
                    <a:pt x="962914" y="1818955"/>
                  </a:lnTo>
                  <a:lnTo>
                    <a:pt x="970151" y="1808102"/>
                  </a:lnTo>
                  <a:lnTo>
                    <a:pt x="982614" y="1788405"/>
                  </a:lnTo>
                  <a:lnTo>
                    <a:pt x="1000304" y="1746599"/>
                  </a:lnTo>
                  <a:lnTo>
                    <a:pt x="1010356" y="1701979"/>
                  </a:lnTo>
                  <a:lnTo>
                    <a:pt x="1011964" y="1655350"/>
                  </a:lnTo>
                  <a:lnTo>
                    <a:pt x="1009150" y="1631633"/>
                  </a:lnTo>
                  <a:lnTo>
                    <a:pt x="1032871" y="1646506"/>
                  </a:lnTo>
                  <a:lnTo>
                    <a:pt x="1078705" y="1673037"/>
                  </a:lnTo>
                  <a:lnTo>
                    <a:pt x="1123332" y="1695950"/>
                  </a:lnTo>
                  <a:lnTo>
                    <a:pt x="1167558" y="1714843"/>
                  </a:lnTo>
                  <a:lnTo>
                    <a:pt x="1210577" y="1730520"/>
                  </a:lnTo>
                  <a:lnTo>
                    <a:pt x="1251989" y="1741775"/>
                  </a:lnTo>
                  <a:lnTo>
                    <a:pt x="1292194" y="1749413"/>
                  </a:lnTo>
                  <a:lnTo>
                    <a:pt x="1331997" y="1753433"/>
                  </a:lnTo>
                  <a:lnTo>
                    <a:pt x="1350893" y="1753433"/>
                  </a:lnTo>
                  <a:lnTo>
                    <a:pt x="1379841" y="1753031"/>
                  </a:lnTo>
                  <a:lnTo>
                    <a:pt x="1435324" y="1744187"/>
                  </a:lnTo>
                  <a:lnTo>
                    <a:pt x="1462664" y="1735746"/>
                  </a:lnTo>
                  <a:lnTo>
                    <a:pt x="1478746" y="1729314"/>
                  </a:lnTo>
                  <a:lnTo>
                    <a:pt x="1508900" y="1715245"/>
                  </a:lnTo>
                  <a:lnTo>
                    <a:pt x="1536641" y="1699165"/>
                  </a:lnTo>
                  <a:lnTo>
                    <a:pt x="1561568" y="1681076"/>
                  </a:lnTo>
                  <a:lnTo>
                    <a:pt x="1594939" y="1651330"/>
                  </a:lnTo>
                  <a:lnTo>
                    <a:pt x="1630721" y="1609122"/>
                  </a:lnTo>
                  <a:lnTo>
                    <a:pt x="1658463" y="1567316"/>
                  </a:lnTo>
                  <a:lnTo>
                    <a:pt x="1677761" y="1530334"/>
                  </a:lnTo>
                  <a:lnTo>
                    <a:pt x="1695050" y="1488528"/>
                  </a:lnTo>
                  <a:lnTo>
                    <a:pt x="1697462" y="1479685"/>
                  </a:lnTo>
                  <a:lnTo>
                    <a:pt x="1623484" y="1457978"/>
                  </a:lnTo>
                  <a:lnTo>
                    <a:pt x="1621876" y="1463606"/>
                  </a:lnTo>
                  <a:lnTo>
                    <a:pt x="1608608" y="1496568"/>
                  </a:lnTo>
                  <a:lnTo>
                    <a:pt x="1592526" y="1526716"/>
                  </a:lnTo>
                  <a:lnTo>
                    <a:pt x="1570414" y="1560483"/>
                  </a:lnTo>
                  <a:lnTo>
                    <a:pt x="1541868" y="1595053"/>
                  </a:lnTo>
                  <a:lnTo>
                    <a:pt x="1505683" y="1626809"/>
                  </a:lnTo>
                  <a:lnTo>
                    <a:pt x="1473519" y="1647310"/>
                  </a:lnTo>
                  <a:lnTo>
                    <a:pt x="1449396" y="1658164"/>
                  </a:lnTo>
                  <a:lnTo>
                    <a:pt x="1436932" y="1662585"/>
                  </a:lnTo>
                  <a:lnTo>
                    <a:pt x="1416830" y="1669017"/>
                  </a:lnTo>
                  <a:lnTo>
                    <a:pt x="1374212" y="1675851"/>
                  </a:lnTo>
                  <a:lnTo>
                    <a:pt x="1329183" y="1676253"/>
                  </a:lnTo>
                  <a:lnTo>
                    <a:pt x="1281741" y="1669419"/>
                  </a:lnTo>
                  <a:lnTo>
                    <a:pt x="1231886" y="1656556"/>
                  </a:lnTo>
                  <a:lnTo>
                    <a:pt x="1179619" y="1636859"/>
                  </a:lnTo>
                  <a:lnTo>
                    <a:pt x="1124940" y="1610730"/>
                  </a:lnTo>
                  <a:lnTo>
                    <a:pt x="1068251" y="1577768"/>
                  </a:lnTo>
                  <a:lnTo>
                    <a:pt x="1038901" y="1558473"/>
                  </a:lnTo>
                  <a:lnTo>
                    <a:pt x="1056592" y="1551237"/>
                  </a:lnTo>
                  <a:lnTo>
                    <a:pt x="1091168" y="1533952"/>
                  </a:lnTo>
                  <a:lnTo>
                    <a:pt x="1124538" y="1513853"/>
                  </a:lnTo>
                  <a:lnTo>
                    <a:pt x="1155094" y="1490940"/>
                  </a:lnTo>
                  <a:lnTo>
                    <a:pt x="1183238" y="1465616"/>
                  </a:lnTo>
                  <a:lnTo>
                    <a:pt x="1207763" y="1438281"/>
                  </a:lnTo>
                  <a:lnTo>
                    <a:pt x="1228268" y="1408937"/>
                  </a:lnTo>
                  <a:lnTo>
                    <a:pt x="1243144" y="1377582"/>
                  </a:lnTo>
                  <a:lnTo>
                    <a:pt x="1248370" y="1361503"/>
                  </a:lnTo>
                  <a:lnTo>
                    <a:pt x="1257215" y="1327737"/>
                  </a:lnTo>
                  <a:lnTo>
                    <a:pt x="1266061" y="1263018"/>
                  </a:lnTo>
                  <a:lnTo>
                    <a:pt x="1266061" y="1201113"/>
                  </a:lnTo>
                  <a:lnTo>
                    <a:pt x="1258824" y="1142425"/>
                  </a:lnTo>
                  <a:lnTo>
                    <a:pt x="1244752" y="1086951"/>
                  </a:lnTo>
                  <a:lnTo>
                    <a:pt x="1225453" y="1035498"/>
                  </a:lnTo>
                  <a:lnTo>
                    <a:pt x="1202938" y="988065"/>
                  </a:lnTo>
                  <a:lnTo>
                    <a:pt x="1179217" y="944249"/>
                  </a:lnTo>
                  <a:lnTo>
                    <a:pt x="1166754" y="923748"/>
                  </a:lnTo>
                  <a:lnTo>
                    <a:pt x="1181630" y="912492"/>
                  </a:lnTo>
                  <a:lnTo>
                    <a:pt x="1209371" y="887972"/>
                  </a:lnTo>
                  <a:lnTo>
                    <a:pt x="1246762" y="849784"/>
                  </a:lnTo>
                  <a:lnTo>
                    <a:pt x="1288173" y="799938"/>
                  </a:lnTo>
                  <a:lnTo>
                    <a:pt x="1319131" y="753711"/>
                  </a:lnTo>
                  <a:lnTo>
                    <a:pt x="1330791" y="734416"/>
                  </a:lnTo>
                  <a:lnTo>
                    <a:pt x="1348883" y="751299"/>
                  </a:lnTo>
                  <a:lnTo>
                    <a:pt x="1389490" y="780643"/>
                  </a:lnTo>
                  <a:lnTo>
                    <a:pt x="1411603" y="792301"/>
                  </a:lnTo>
                  <a:lnTo>
                    <a:pt x="1428891" y="799938"/>
                  </a:lnTo>
                  <a:lnTo>
                    <a:pt x="1463468" y="810792"/>
                  </a:lnTo>
                  <a:lnTo>
                    <a:pt x="1497642" y="818027"/>
                  </a:lnTo>
                  <a:lnTo>
                    <a:pt x="1531013" y="821243"/>
                  </a:lnTo>
                  <a:lnTo>
                    <a:pt x="1547095" y="821243"/>
                  </a:lnTo>
                  <a:lnTo>
                    <a:pt x="1563579" y="821243"/>
                  </a:lnTo>
                  <a:lnTo>
                    <a:pt x="1596145" y="818027"/>
                  </a:lnTo>
                  <a:lnTo>
                    <a:pt x="1638762" y="810792"/>
                  </a:lnTo>
                  <a:lnTo>
                    <a:pt x="1701884" y="791095"/>
                  </a:lnTo>
                  <a:lnTo>
                    <a:pt x="1713142" y="785467"/>
                  </a:lnTo>
                  <a:lnTo>
                    <a:pt x="1679772" y="715925"/>
                  </a:lnTo>
                  <a:lnTo>
                    <a:pt x="1675751" y="718337"/>
                  </a:lnTo>
                  <a:lnTo>
                    <a:pt x="1635144" y="732406"/>
                  </a:lnTo>
                  <a:lnTo>
                    <a:pt x="1585692" y="741651"/>
                  </a:lnTo>
                  <a:lnTo>
                    <a:pt x="1547497" y="744063"/>
                  </a:lnTo>
                  <a:lnTo>
                    <a:pt x="1506889" y="741651"/>
                  </a:lnTo>
                  <a:lnTo>
                    <a:pt x="1465076" y="731200"/>
                  </a:lnTo>
                  <a:lnTo>
                    <a:pt x="1444169" y="722356"/>
                  </a:lnTo>
                  <a:lnTo>
                    <a:pt x="1430098" y="715121"/>
                  </a:lnTo>
                  <a:lnTo>
                    <a:pt x="1404366" y="696630"/>
                  </a:lnTo>
                  <a:lnTo>
                    <a:pt x="1380243" y="674923"/>
                  </a:lnTo>
                  <a:lnTo>
                    <a:pt x="1357728" y="648392"/>
                  </a:lnTo>
                  <a:lnTo>
                    <a:pt x="1338028" y="618244"/>
                  </a:lnTo>
                  <a:lnTo>
                    <a:pt x="1320740" y="583272"/>
                  </a:lnTo>
                  <a:lnTo>
                    <a:pt x="1305060" y="544682"/>
                  </a:lnTo>
                  <a:lnTo>
                    <a:pt x="1292194" y="501268"/>
                  </a:lnTo>
                  <a:lnTo>
                    <a:pt x="1286565" y="478355"/>
                  </a:lnTo>
                  <a:lnTo>
                    <a:pt x="1211382" y="496042"/>
                  </a:lnTo>
                  <a:lnTo>
                    <a:pt x="1217010" y="521367"/>
                  </a:lnTo>
                  <a:lnTo>
                    <a:pt x="1231886" y="567996"/>
                  </a:lnTo>
                  <a:lnTo>
                    <a:pt x="1248370" y="611008"/>
                  </a:lnTo>
                  <a:lnTo>
                    <a:pt x="1267669" y="650000"/>
                  </a:lnTo>
                  <a:lnTo>
                    <a:pt x="1278524" y="668089"/>
                  </a:lnTo>
                  <a:lnTo>
                    <a:pt x="1268071" y="687786"/>
                  </a:lnTo>
                  <a:lnTo>
                    <a:pt x="1237917" y="736024"/>
                  </a:lnTo>
                  <a:lnTo>
                    <a:pt x="1210577" y="773408"/>
                  </a:lnTo>
                  <a:lnTo>
                    <a:pt x="1176403" y="812400"/>
                  </a:lnTo>
                  <a:lnTo>
                    <a:pt x="1135796" y="849784"/>
                  </a:lnTo>
                  <a:lnTo>
                    <a:pt x="1089158" y="883952"/>
                  </a:lnTo>
                  <a:lnTo>
                    <a:pt x="1049355" y="904855"/>
                  </a:lnTo>
                  <a:lnTo>
                    <a:pt x="1021211" y="916110"/>
                  </a:lnTo>
                  <a:lnTo>
                    <a:pt x="1006737" y="920934"/>
                  </a:lnTo>
                  <a:lnTo>
                    <a:pt x="986233" y="926160"/>
                  </a:lnTo>
                  <a:lnTo>
                    <a:pt x="945223" y="932993"/>
                  </a:lnTo>
                  <a:lnTo>
                    <a:pt x="903008" y="933797"/>
                  </a:lnTo>
                  <a:lnTo>
                    <a:pt x="860390" y="929778"/>
                  </a:lnTo>
                  <a:lnTo>
                    <a:pt x="815763" y="919728"/>
                  </a:lnTo>
                  <a:lnTo>
                    <a:pt x="771135" y="904855"/>
                  </a:lnTo>
                  <a:lnTo>
                    <a:pt x="725301" y="884354"/>
                  </a:lnTo>
                  <a:lnTo>
                    <a:pt x="678261" y="858627"/>
                  </a:lnTo>
                  <a:lnTo>
                    <a:pt x="654540" y="843754"/>
                  </a:lnTo>
                  <a:lnTo>
                    <a:pt x="616345" y="818831"/>
                  </a:lnTo>
                  <a:lnTo>
                    <a:pt x="598253" y="860235"/>
                  </a:lnTo>
                  <a:lnTo>
                    <a:pt x="595036" y="867069"/>
                  </a:lnTo>
                  <a:lnTo>
                    <a:pt x="572522" y="907267"/>
                  </a:lnTo>
                  <a:lnTo>
                    <a:pt x="547594" y="944249"/>
                  </a:lnTo>
                  <a:lnTo>
                    <a:pt x="515028" y="984849"/>
                  </a:lnTo>
                  <a:lnTo>
                    <a:pt x="474019" y="1025449"/>
                  </a:lnTo>
                  <a:lnTo>
                    <a:pt x="438236" y="1053587"/>
                  </a:lnTo>
                  <a:lnTo>
                    <a:pt x="411701" y="1070470"/>
                  </a:lnTo>
                  <a:lnTo>
                    <a:pt x="382753" y="1084942"/>
                  </a:lnTo>
                  <a:lnTo>
                    <a:pt x="352197" y="1097001"/>
                  </a:lnTo>
                  <a:lnTo>
                    <a:pt x="336115" y="1101423"/>
                  </a:lnTo>
                  <a:lnTo>
                    <a:pt x="311992" y="1107452"/>
                  </a:lnTo>
                  <a:lnTo>
                    <a:pt x="263344" y="1114286"/>
                  </a:lnTo>
                  <a:lnTo>
                    <a:pt x="215098" y="1115492"/>
                  </a:lnTo>
                  <a:lnTo>
                    <a:pt x="167656" y="1112678"/>
                  </a:lnTo>
                  <a:lnTo>
                    <a:pt x="143533" y="1109462"/>
                  </a:lnTo>
                  <a:lnTo>
                    <a:pt x="141522" y="1083736"/>
                  </a:lnTo>
                  <a:lnTo>
                    <a:pt x="141924" y="1034292"/>
                  </a:lnTo>
                  <a:lnTo>
                    <a:pt x="148357" y="984849"/>
                  </a:lnTo>
                  <a:lnTo>
                    <a:pt x="159213" y="937415"/>
                  </a:lnTo>
                  <a:lnTo>
                    <a:pt x="174490" y="891188"/>
                  </a:lnTo>
                  <a:lnTo>
                    <a:pt x="194593" y="847372"/>
                  </a:lnTo>
                  <a:lnTo>
                    <a:pt x="218314" y="805566"/>
                  </a:lnTo>
                  <a:lnTo>
                    <a:pt x="245654" y="766574"/>
                  </a:lnTo>
                  <a:lnTo>
                    <a:pt x="276210" y="731200"/>
                  </a:lnTo>
                  <a:lnTo>
                    <a:pt x="309982" y="699444"/>
                  </a:lnTo>
                  <a:lnTo>
                    <a:pt x="345764" y="671305"/>
                  </a:lnTo>
                  <a:lnTo>
                    <a:pt x="383959" y="647990"/>
                  </a:lnTo>
                  <a:lnTo>
                    <a:pt x="424165" y="629097"/>
                  </a:lnTo>
                  <a:lnTo>
                    <a:pt x="465576" y="615430"/>
                  </a:lnTo>
                  <a:lnTo>
                    <a:pt x="508997" y="607792"/>
                  </a:lnTo>
                  <a:lnTo>
                    <a:pt x="552821" y="605783"/>
                  </a:lnTo>
                  <a:lnTo>
                    <a:pt x="574532" y="606988"/>
                  </a:lnTo>
                  <a:lnTo>
                    <a:pt x="575336" y="590105"/>
                  </a:lnTo>
                  <a:lnTo>
                    <a:pt x="581367" y="553927"/>
                  </a:lnTo>
                  <a:lnTo>
                    <a:pt x="593026" y="516945"/>
                  </a:lnTo>
                  <a:lnTo>
                    <a:pt x="609912" y="479963"/>
                  </a:lnTo>
                  <a:lnTo>
                    <a:pt x="632025" y="444187"/>
                  </a:lnTo>
                  <a:lnTo>
                    <a:pt x="658561" y="409215"/>
                  </a:lnTo>
                  <a:lnTo>
                    <a:pt x="689117" y="375851"/>
                  </a:lnTo>
                  <a:lnTo>
                    <a:pt x="723693" y="345702"/>
                  </a:lnTo>
                  <a:lnTo>
                    <a:pt x="761888" y="317966"/>
                  </a:lnTo>
                  <a:lnTo>
                    <a:pt x="802495" y="295053"/>
                  </a:lnTo>
                  <a:lnTo>
                    <a:pt x="846319" y="275758"/>
                  </a:lnTo>
                  <a:lnTo>
                    <a:pt x="891348" y="262090"/>
                  </a:lnTo>
                  <a:lnTo>
                    <a:pt x="939595" y="254453"/>
                  </a:lnTo>
                  <a:lnTo>
                    <a:pt x="988243" y="253247"/>
                  </a:lnTo>
                  <a:lnTo>
                    <a:pt x="1038499" y="259277"/>
                  </a:lnTo>
                  <a:lnTo>
                    <a:pt x="1089158" y="273346"/>
                  </a:lnTo>
                  <a:lnTo>
                    <a:pt x="1114889" y="282993"/>
                  </a:lnTo>
                  <a:lnTo>
                    <a:pt x="1121322" y="265306"/>
                  </a:lnTo>
                  <a:lnTo>
                    <a:pt x="1143033" y="223098"/>
                  </a:lnTo>
                  <a:lnTo>
                    <a:pt x="1174393" y="176871"/>
                  </a:lnTo>
                  <a:lnTo>
                    <a:pt x="1215000" y="129839"/>
                  </a:lnTo>
                  <a:lnTo>
                    <a:pt x="1251989" y="96073"/>
                  </a:lnTo>
                  <a:lnTo>
                    <a:pt x="1279730" y="75170"/>
                  </a:lnTo>
                  <a:lnTo>
                    <a:pt x="1309482" y="55875"/>
                  </a:lnTo>
                  <a:lnTo>
                    <a:pt x="1341244" y="39394"/>
                  </a:lnTo>
                  <a:lnTo>
                    <a:pt x="1375017" y="24521"/>
                  </a:lnTo>
                  <a:lnTo>
                    <a:pt x="1411201" y="13265"/>
                  </a:lnTo>
                  <a:lnTo>
                    <a:pt x="1449396" y="4824"/>
                  </a:lnTo>
                  <a:lnTo>
                    <a:pt x="1489601" y="804"/>
                  </a:lnTo>
                  <a:close/>
                </a:path>
              </a:pathLst>
            </a:custGeom>
            <a:solidFill>
              <a:srgbClr val="E4B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525" name="Google Shape;4525;p435"/>
            <p:cNvSpPr/>
            <p:nvPr/>
          </p:nvSpPr>
          <p:spPr>
            <a:xfrm>
              <a:off x="6017461" y="4929420"/>
              <a:ext cx="2119504" cy="2142016"/>
            </a:xfrm>
            <a:custGeom>
              <a:rect b="b" l="l" r="r" t="t"/>
              <a:pathLst>
                <a:path extrusionOk="0" h="4951" w="4897">
                  <a:moveTo>
                    <a:pt x="3916" y="991"/>
                  </a:moveTo>
                  <a:lnTo>
                    <a:pt x="3858" y="1017"/>
                  </a:lnTo>
                  <a:lnTo>
                    <a:pt x="3754" y="1078"/>
                  </a:lnTo>
                  <a:lnTo>
                    <a:pt x="3658" y="1152"/>
                  </a:lnTo>
                  <a:lnTo>
                    <a:pt x="3572" y="1236"/>
                  </a:lnTo>
                  <a:lnTo>
                    <a:pt x="3499" y="1330"/>
                  </a:lnTo>
                  <a:lnTo>
                    <a:pt x="3439" y="1432"/>
                  </a:lnTo>
                  <a:lnTo>
                    <a:pt x="3392" y="1540"/>
                  </a:lnTo>
                  <a:lnTo>
                    <a:pt x="3361" y="1655"/>
                  </a:lnTo>
                  <a:lnTo>
                    <a:pt x="3350" y="1713"/>
                  </a:lnTo>
                  <a:lnTo>
                    <a:pt x="3335" y="1834"/>
                  </a:lnTo>
                  <a:lnTo>
                    <a:pt x="3221" y="1790"/>
                  </a:lnTo>
                  <a:lnTo>
                    <a:pt x="3173" y="1772"/>
                  </a:lnTo>
                  <a:lnTo>
                    <a:pt x="3072" y="1747"/>
                  </a:lnTo>
                  <a:lnTo>
                    <a:pt x="2969" y="1735"/>
                  </a:lnTo>
                  <a:lnTo>
                    <a:pt x="2867" y="1733"/>
                  </a:lnTo>
                  <a:lnTo>
                    <a:pt x="2768" y="1740"/>
                  </a:lnTo>
                  <a:lnTo>
                    <a:pt x="2674" y="1757"/>
                  </a:lnTo>
                  <a:lnTo>
                    <a:pt x="2587" y="1781"/>
                  </a:lnTo>
                  <a:lnTo>
                    <a:pt x="2511" y="1812"/>
                  </a:lnTo>
                  <a:lnTo>
                    <a:pt x="2476" y="1829"/>
                  </a:lnTo>
                  <a:lnTo>
                    <a:pt x="2421" y="1861"/>
                  </a:lnTo>
                  <a:lnTo>
                    <a:pt x="2320" y="1941"/>
                  </a:lnTo>
                  <a:lnTo>
                    <a:pt x="2233" y="2040"/>
                  </a:lnTo>
                  <a:lnTo>
                    <a:pt x="2179" y="2127"/>
                  </a:lnTo>
                  <a:lnTo>
                    <a:pt x="2149" y="2189"/>
                  </a:lnTo>
                  <a:lnTo>
                    <a:pt x="2124" y="2256"/>
                  </a:lnTo>
                  <a:lnTo>
                    <a:pt x="2105" y="2326"/>
                  </a:lnTo>
                  <a:lnTo>
                    <a:pt x="2093" y="2399"/>
                  </a:lnTo>
                  <a:lnTo>
                    <a:pt x="2087" y="2477"/>
                  </a:lnTo>
                  <a:lnTo>
                    <a:pt x="2089" y="2557"/>
                  </a:lnTo>
                  <a:lnTo>
                    <a:pt x="2098" y="2640"/>
                  </a:lnTo>
                  <a:lnTo>
                    <a:pt x="2116" y="2726"/>
                  </a:lnTo>
                  <a:lnTo>
                    <a:pt x="2144" y="2814"/>
                  </a:lnTo>
                  <a:lnTo>
                    <a:pt x="2161" y="2859"/>
                  </a:lnTo>
                  <a:lnTo>
                    <a:pt x="2225" y="2845"/>
                  </a:lnTo>
                  <a:lnTo>
                    <a:pt x="2355" y="2833"/>
                  </a:lnTo>
                  <a:lnTo>
                    <a:pt x="2482" y="2842"/>
                  </a:lnTo>
                  <a:lnTo>
                    <a:pt x="2606" y="2871"/>
                  </a:lnTo>
                  <a:lnTo>
                    <a:pt x="2727" y="2920"/>
                  </a:lnTo>
                  <a:lnTo>
                    <a:pt x="2842" y="2989"/>
                  </a:lnTo>
                  <a:lnTo>
                    <a:pt x="2954" y="3077"/>
                  </a:lnTo>
                  <a:lnTo>
                    <a:pt x="3059" y="3183"/>
                  </a:lnTo>
                  <a:lnTo>
                    <a:pt x="3108" y="3244"/>
                  </a:lnTo>
                  <a:lnTo>
                    <a:pt x="3109" y="3243"/>
                  </a:lnTo>
                  <a:lnTo>
                    <a:pt x="3111" y="3241"/>
                  </a:lnTo>
                  <a:lnTo>
                    <a:pt x="3142" y="3218"/>
                  </a:lnTo>
                  <a:lnTo>
                    <a:pt x="3204" y="3178"/>
                  </a:lnTo>
                  <a:lnTo>
                    <a:pt x="3267" y="3144"/>
                  </a:lnTo>
                  <a:lnTo>
                    <a:pt x="3334" y="3117"/>
                  </a:lnTo>
                  <a:lnTo>
                    <a:pt x="3402" y="3095"/>
                  </a:lnTo>
                  <a:lnTo>
                    <a:pt x="3472" y="3079"/>
                  </a:lnTo>
                  <a:lnTo>
                    <a:pt x="3544" y="3072"/>
                  </a:lnTo>
                  <a:lnTo>
                    <a:pt x="3616" y="3068"/>
                  </a:lnTo>
                  <a:lnTo>
                    <a:pt x="3728" y="3075"/>
                  </a:lnTo>
                  <a:lnTo>
                    <a:pt x="3879" y="3107"/>
                  </a:lnTo>
                  <a:lnTo>
                    <a:pt x="4033" y="3162"/>
                  </a:lnTo>
                  <a:lnTo>
                    <a:pt x="4189" y="3244"/>
                  </a:lnTo>
                  <a:lnTo>
                    <a:pt x="4267" y="3295"/>
                  </a:lnTo>
                  <a:lnTo>
                    <a:pt x="4158" y="3453"/>
                  </a:lnTo>
                  <a:lnTo>
                    <a:pt x="4094" y="3411"/>
                  </a:lnTo>
                  <a:lnTo>
                    <a:pt x="3967" y="3344"/>
                  </a:lnTo>
                  <a:lnTo>
                    <a:pt x="3842" y="3297"/>
                  </a:lnTo>
                  <a:lnTo>
                    <a:pt x="3719" y="3269"/>
                  </a:lnTo>
                  <a:lnTo>
                    <a:pt x="3599" y="3261"/>
                  </a:lnTo>
                  <a:lnTo>
                    <a:pt x="3485" y="3274"/>
                  </a:lnTo>
                  <a:lnTo>
                    <a:pt x="3378" y="3306"/>
                  </a:lnTo>
                  <a:lnTo>
                    <a:pt x="3277" y="3358"/>
                  </a:lnTo>
                  <a:lnTo>
                    <a:pt x="3229" y="3393"/>
                  </a:lnTo>
                  <a:lnTo>
                    <a:pt x="3186" y="3428"/>
                  </a:lnTo>
                  <a:lnTo>
                    <a:pt x="3112" y="3508"/>
                  </a:lnTo>
                  <a:lnTo>
                    <a:pt x="3052" y="3599"/>
                  </a:lnTo>
                  <a:lnTo>
                    <a:pt x="3006" y="3698"/>
                  </a:lnTo>
                  <a:lnTo>
                    <a:pt x="2975" y="3803"/>
                  </a:lnTo>
                  <a:lnTo>
                    <a:pt x="2960" y="3910"/>
                  </a:lnTo>
                  <a:lnTo>
                    <a:pt x="2962" y="4019"/>
                  </a:lnTo>
                  <a:lnTo>
                    <a:pt x="2981" y="4125"/>
                  </a:lnTo>
                  <a:lnTo>
                    <a:pt x="2998" y="4177"/>
                  </a:lnTo>
                  <a:lnTo>
                    <a:pt x="2816" y="4242"/>
                  </a:lnTo>
                  <a:lnTo>
                    <a:pt x="2798" y="4188"/>
                  </a:lnTo>
                  <a:lnTo>
                    <a:pt x="2775" y="4076"/>
                  </a:lnTo>
                  <a:lnTo>
                    <a:pt x="2767" y="3962"/>
                  </a:lnTo>
                  <a:lnTo>
                    <a:pt x="2774" y="3848"/>
                  </a:lnTo>
                  <a:lnTo>
                    <a:pt x="2794" y="3736"/>
                  </a:lnTo>
                  <a:lnTo>
                    <a:pt x="2829" y="3626"/>
                  </a:lnTo>
                  <a:lnTo>
                    <a:pt x="2876" y="3523"/>
                  </a:lnTo>
                  <a:lnTo>
                    <a:pt x="2936" y="3425"/>
                  </a:lnTo>
                  <a:lnTo>
                    <a:pt x="2971" y="3380"/>
                  </a:lnTo>
                  <a:lnTo>
                    <a:pt x="2930" y="3327"/>
                  </a:lnTo>
                  <a:lnTo>
                    <a:pt x="2842" y="3235"/>
                  </a:lnTo>
                  <a:lnTo>
                    <a:pt x="2750" y="3160"/>
                  </a:lnTo>
                  <a:lnTo>
                    <a:pt x="2656" y="3101"/>
                  </a:lnTo>
                  <a:lnTo>
                    <a:pt x="2556" y="3059"/>
                  </a:lnTo>
                  <a:lnTo>
                    <a:pt x="2455" y="3033"/>
                  </a:lnTo>
                  <a:lnTo>
                    <a:pt x="2352" y="3025"/>
                  </a:lnTo>
                  <a:lnTo>
                    <a:pt x="2247" y="3035"/>
                  </a:lnTo>
                  <a:lnTo>
                    <a:pt x="2196" y="3048"/>
                  </a:lnTo>
                  <a:lnTo>
                    <a:pt x="2142" y="3064"/>
                  </a:lnTo>
                  <a:lnTo>
                    <a:pt x="2043" y="3109"/>
                  </a:lnTo>
                  <a:lnTo>
                    <a:pt x="1952" y="3170"/>
                  </a:lnTo>
                  <a:lnTo>
                    <a:pt x="1872" y="3244"/>
                  </a:lnTo>
                  <a:lnTo>
                    <a:pt x="1803" y="3328"/>
                  </a:lnTo>
                  <a:lnTo>
                    <a:pt x="1748" y="3422"/>
                  </a:lnTo>
                  <a:lnTo>
                    <a:pt x="1708" y="3523"/>
                  </a:lnTo>
                  <a:lnTo>
                    <a:pt x="1684" y="3629"/>
                  </a:lnTo>
                  <a:lnTo>
                    <a:pt x="1680" y="3683"/>
                  </a:lnTo>
                  <a:lnTo>
                    <a:pt x="1488" y="3673"/>
                  </a:lnTo>
                  <a:lnTo>
                    <a:pt x="1493" y="3615"/>
                  </a:lnTo>
                  <a:lnTo>
                    <a:pt x="1515" y="3501"/>
                  </a:lnTo>
                  <a:lnTo>
                    <a:pt x="1553" y="3390"/>
                  </a:lnTo>
                  <a:lnTo>
                    <a:pt x="1605" y="3285"/>
                  </a:lnTo>
                  <a:lnTo>
                    <a:pt x="1669" y="3188"/>
                  </a:lnTo>
                  <a:lnTo>
                    <a:pt x="1746" y="3100"/>
                  </a:lnTo>
                  <a:lnTo>
                    <a:pt x="1833" y="3022"/>
                  </a:lnTo>
                  <a:lnTo>
                    <a:pt x="1930" y="2955"/>
                  </a:lnTo>
                  <a:lnTo>
                    <a:pt x="1982" y="2928"/>
                  </a:lnTo>
                  <a:lnTo>
                    <a:pt x="1961" y="2875"/>
                  </a:lnTo>
                  <a:lnTo>
                    <a:pt x="1930" y="2770"/>
                  </a:lnTo>
                  <a:lnTo>
                    <a:pt x="1909" y="2667"/>
                  </a:lnTo>
                  <a:lnTo>
                    <a:pt x="1899" y="2567"/>
                  </a:lnTo>
                  <a:lnTo>
                    <a:pt x="1897" y="2470"/>
                  </a:lnTo>
                  <a:lnTo>
                    <a:pt x="1904" y="2377"/>
                  </a:lnTo>
                  <a:lnTo>
                    <a:pt x="1919" y="2286"/>
                  </a:lnTo>
                  <a:lnTo>
                    <a:pt x="1943" y="2199"/>
                  </a:lnTo>
                  <a:lnTo>
                    <a:pt x="1973" y="2118"/>
                  </a:lnTo>
                  <a:lnTo>
                    <a:pt x="2010" y="2039"/>
                  </a:lnTo>
                  <a:lnTo>
                    <a:pt x="2053" y="1966"/>
                  </a:lnTo>
                  <a:lnTo>
                    <a:pt x="2102" y="1897"/>
                  </a:lnTo>
                  <a:lnTo>
                    <a:pt x="2158" y="1834"/>
                  </a:lnTo>
                  <a:lnTo>
                    <a:pt x="2218" y="1777"/>
                  </a:lnTo>
                  <a:lnTo>
                    <a:pt x="2281" y="1725"/>
                  </a:lnTo>
                  <a:lnTo>
                    <a:pt x="2348" y="1680"/>
                  </a:lnTo>
                  <a:lnTo>
                    <a:pt x="2385" y="1660"/>
                  </a:lnTo>
                  <a:lnTo>
                    <a:pt x="2416" y="1643"/>
                  </a:lnTo>
                  <a:lnTo>
                    <a:pt x="2485" y="1615"/>
                  </a:lnTo>
                  <a:lnTo>
                    <a:pt x="2561" y="1589"/>
                  </a:lnTo>
                  <a:lnTo>
                    <a:pt x="2644" y="1568"/>
                  </a:lnTo>
                  <a:lnTo>
                    <a:pt x="2732" y="1553"/>
                  </a:lnTo>
                  <a:lnTo>
                    <a:pt x="2824" y="1543"/>
                  </a:lnTo>
                  <a:lnTo>
                    <a:pt x="2920" y="1541"/>
                  </a:lnTo>
                  <a:lnTo>
                    <a:pt x="3017" y="1546"/>
                  </a:lnTo>
                  <a:lnTo>
                    <a:pt x="3065" y="1553"/>
                  </a:lnTo>
                  <a:lnTo>
                    <a:pt x="3043" y="1490"/>
                  </a:lnTo>
                  <a:lnTo>
                    <a:pt x="2990" y="1378"/>
                  </a:lnTo>
                  <a:lnTo>
                    <a:pt x="2929" y="1280"/>
                  </a:lnTo>
                  <a:lnTo>
                    <a:pt x="2863" y="1196"/>
                  </a:lnTo>
                  <a:lnTo>
                    <a:pt x="2790" y="1125"/>
                  </a:lnTo>
                  <a:lnTo>
                    <a:pt x="2713" y="1065"/>
                  </a:lnTo>
                  <a:lnTo>
                    <a:pt x="2632" y="1016"/>
                  </a:lnTo>
                  <a:lnTo>
                    <a:pt x="2548" y="978"/>
                  </a:lnTo>
                  <a:lnTo>
                    <a:pt x="2463" y="949"/>
                  </a:lnTo>
                  <a:lnTo>
                    <a:pt x="2376" y="928"/>
                  </a:lnTo>
                  <a:lnTo>
                    <a:pt x="2245" y="910"/>
                  </a:lnTo>
                  <a:lnTo>
                    <a:pt x="2076" y="907"/>
                  </a:lnTo>
                  <a:lnTo>
                    <a:pt x="1921" y="921"/>
                  </a:lnTo>
                  <a:lnTo>
                    <a:pt x="1851" y="933"/>
                  </a:lnTo>
                  <a:lnTo>
                    <a:pt x="1690" y="961"/>
                  </a:lnTo>
                  <a:lnTo>
                    <a:pt x="1743" y="807"/>
                  </a:lnTo>
                  <a:lnTo>
                    <a:pt x="1750" y="785"/>
                  </a:lnTo>
                  <a:lnTo>
                    <a:pt x="1759" y="739"/>
                  </a:lnTo>
                  <a:lnTo>
                    <a:pt x="1761" y="663"/>
                  </a:lnTo>
                  <a:lnTo>
                    <a:pt x="1743" y="554"/>
                  </a:lnTo>
                  <a:lnTo>
                    <a:pt x="1703" y="444"/>
                  </a:lnTo>
                  <a:lnTo>
                    <a:pt x="1673" y="389"/>
                  </a:lnTo>
                  <a:lnTo>
                    <a:pt x="1652" y="354"/>
                  </a:lnTo>
                  <a:lnTo>
                    <a:pt x="1606" y="287"/>
                  </a:lnTo>
                  <a:lnTo>
                    <a:pt x="1553" y="228"/>
                  </a:lnTo>
                  <a:lnTo>
                    <a:pt x="1493" y="173"/>
                  </a:lnTo>
                  <a:lnTo>
                    <a:pt x="1431" y="125"/>
                  </a:lnTo>
                  <a:lnTo>
                    <a:pt x="1363" y="85"/>
                  </a:lnTo>
                  <a:lnTo>
                    <a:pt x="1292" y="53"/>
                  </a:lnTo>
                  <a:lnTo>
                    <a:pt x="1220" y="30"/>
                  </a:lnTo>
                  <a:lnTo>
                    <a:pt x="1182" y="20"/>
                  </a:lnTo>
                  <a:lnTo>
                    <a:pt x="1121" y="9"/>
                  </a:lnTo>
                  <a:lnTo>
                    <a:pt x="1001" y="0"/>
                  </a:lnTo>
                  <a:lnTo>
                    <a:pt x="880" y="5"/>
                  </a:lnTo>
                  <a:lnTo>
                    <a:pt x="763" y="20"/>
                  </a:lnTo>
                  <a:lnTo>
                    <a:pt x="651" y="44"/>
                  </a:lnTo>
                  <a:lnTo>
                    <a:pt x="544" y="75"/>
                  </a:lnTo>
                  <a:lnTo>
                    <a:pt x="400" y="128"/>
                  </a:lnTo>
                  <a:lnTo>
                    <a:pt x="319" y="164"/>
                  </a:lnTo>
                  <a:lnTo>
                    <a:pt x="286" y="194"/>
                  </a:lnTo>
                  <a:lnTo>
                    <a:pt x="224" y="264"/>
                  </a:lnTo>
                  <a:lnTo>
                    <a:pt x="168" y="343"/>
                  </a:lnTo>
                  <a:lnTo>
                    <a:pt x="119" y="433"/>
                  </a:lnTo>
                  <a:lnTo>
                    <a:pt x="78" y="529"/>
                  </a:lnTo>
                  <a:lnTo>
                    <a:pt x="44" y="631"/>
                  </a:lnTo>
                  <a:lnTo>
                    <a:pt x="19" y="737"/>
                  </a:lnTo>
                  <a:lnTo>
                    <a:pt x="5" y="849"/>
                  </a:lnTo>
                  <a:lnTo>
                    <a:pt x="0" y="961"/>
                  </a:lnTo>
                  <a:lnTo>
                    <a:pt x="8" y="1076"/>
                  </a:lnTo>
                  <a:lnTo>
                    <a:pt x="27" y="1191"/>
                  </a:lnTo>
                  <a:lnTo>
                    <a:pt x="60" y="1304"/>
                  </a:lnTo>
                  <a:lnTo>
                    <a:pt x="105" y="1414"/>
                  </a:lnTo>
                  <a:lnTo>
                    <a:pt x="166" y="1520"/>
                  </a:lnTo>
                  <a:lnTo>
                    <a:pt x="242" y="1620"/>
                  </a:lnTo>
                  <a:lnTo>
                    <a:pt x="333" y="1715"/>
                  </a:lnTo>
                  <a:lnTo>
                    <a:pt x="386" y="1759"/>
                  </a:lnTo>
                  <a:lnTo>
                    <a:pt x="363" y="1805"/>
                  </a:lnTo>
                  <a:lnTo>
                    <a:pt x="332" y="1896"/>
                  </a:lnTo>
                  <a:lnTo>
                    <a:pt x="317" y="1987"/>
                  </a:lnTo>
                  <a:lnTo>
                    <a:pt x="319" y="2077"/>
                  </a:lnTo>
                  <a:lnTo>
                    <a:pt x="333" y="2166"/>
                  </a:lnTo>
                  <a:lnTo>
                    <a:pt x="359" y="2251"/>
                  </a:lnTo>
                  <a:lnTo>
                    <a:pt x="394" y="2334"/>
                  </a:lnTo>
                  <a:lnTo>
                    <a:pt x="437" y="2413"/>
                  </a:lnTo>
                  <a:lnTo>
                    <a:pt x="509" y="2523"/>
                  </a:lnTo>
                  <a:lnTo>
                    <a:pt x="616" y="2650"/>
                  </a:lnTo>
                  <a:lnTo>
                    <a:pt x="717" y="2750"/>
                  </a:lnTo>
                  <a:lnTo>
                    <a:pt x="796" y="2816"/>
                  </a:lnTo>
                  <a:lnTo>
                    <a:pt x="822" y="2834"/>
                  </a:lnTo>
                  <a:lnTo>
                    <a:pt x="824" y="2920"/>
                  </a:lnTo>
                  <a:lnTo>
                    <a:pt x="845" y="3083"/>
                  </a:lnTo>
                  <a:lnTo>
                    <a:pt x="884" y="3236"/>
                  </a:lnTo>
                  <a:lnTo>
                    <a:pt x="936" y="3380"/>
                  </a:lnTo>
                  <a:lnTo>
                    <a:pt x="1003" y="3514"/>
                  </a:lnTo>
                  <a:lnTo>
                    <a:pt x="1081" y="3635"/>
                  </a:lnTo>
                  <a:lnTo>
                    <a:pt x="1169" y="3747"/>
                  </a:lnTo>
                  <a:lnTo>
                    <a:pt x="1266" y="3847"/>
                  </a:lnTo>
                  <a:lnTo>
                    <a:pt x="1370" y="3935"/>
                  </a:lnTo>
                  <a:lnTo>
                    <a:pt x="1477" y="4011"/>
                  </a:lnTo>
                  <a:lnTo>
                    <a:pt x="1589" y="4075"/>
                  </a:lnTo>
                  <a:lnTo>
                    <a:pt x="1700" y="4125"/>
                  </a:lnTo>
                  <a:lnTo>
                    <a:pt x="1813" y="4164"/>
                  </a:lnTo>
                  <a:lnTo>
                    <a:pt x="1923" y="4189"/>
                  </a:lnTo>
                  <a:lnTo>
                    <a:pt x="2030" y="4200"/>
                  </a:lnTo>
                  <a:lnTo>
                    <a:pt x="2131" y="4198"/>
                  </a:lnTo>
                  <a:lnTo>
                    <a:pt x="2177" y="4190"/>
                  </a:lnTo>
                  <a:lnTo>
                    <a:pt x="2202" y="4234"/>
                  </a:lnTo>
                  <a:lnTo>
                    <a:pt x="2256" y="4318"/>
                  </a:lnTo>
                  <a:lnTo>
                    <a:pt x="2321" y="4399"/>
                  </a:lnTo>
                  <a:lnTo>
                    <a:pt x="2395" y="4475"/>
                  </a:lnTo>
                  <a:lnTo>
                    <a:pt x="2476" y="4548"/>
                  </a:lnTo>
                  <a:lnTo>
                    <a:pt x="2562" y="4615"/>
                  </a:lnTo>
                  <a:lnTo>
                    <a:pt x="2657" y="4677"/>
                  </a:lnTo>
                  <a:lnTo>
                    <a:pt x="2757" y="4735"/>
                  </a:lnTo>
                  <a:lnTo>
                    <a:pt x="2860" y="4785"/>
                  </a:lnTo>
                  <a:lnTo>
                    <a:pt x="2968" y="4830"/>
                  </a:lnTo>
                  <a:lnTo>
                    <a:pt x="3080" y="4869"/>
                  </a:lnTo>
                  <a:lnTo>
                    <a:pt x="3194" y="4900"/>
                  </a:lnTo>
                  <a:lnTo>
                    <a:pt x="3310" y="4925"/>
                  </a:lnTo>
                  <a:lnTo>
                    <a:pt x="3427" y="4942"/>
                  </a:lnTo>
                  <a:lnTo>
                    <a:pt x="3545" y="4951"/>
                  </a:lnTo>
                  <a:lnTo>
                    <a:pt x="3661" y="4951"/>
                  </a:lnTo>
                  <a:lnTo>
                    <a:pt x="3778" y="4943"/>
                  </a:lnTo>
                  <a:lnTo>
                    <a:pt x="3892" y="4926"/>
                  </a:lnTo>
                  <a:lnTo>
                    <a:pt x="4004" y="4900"/>
                  </a:lnTo>
                  <a:lnTo>
                    <a:pt x="4113" y="4864"/>
                  </a:lnTo>
                  <a:lnTo>
                    <a:pt x="4218" y="4819"/>
                  </a:lnTo>
                  <a:lnTo>
                    <a:pt x="4317" y="4762"/>
                  </a:lnTo>
                  <a:lnTo>
                    <a:pt x="4411" y="4696"/>
                  </a:lnTo>
                  <a:lnTo>
                    <a:pt x="4500" y="4617"/>
                  </a:lnTo>
                  <a:lnTo>
                    <a:pt x="4580" y="4527"/>
                  </a:lnTo>
                  <a:lnTo>
                    <a:pt x="4654" y="4426"/>
                  </a:lnTo>
                  <a:lnTo>
                    <a:pt x="4720" y="4312"/>
                  </a:lnTo>
                  <a:lnTo>
                    <a:pt x="4776" y="4186"/>
                  </a:lnTo>
                  <a:lnTo>
                    <a:pt x="4823" y="4048"/>
                  </a:lnTo>
                  <a:lnTo>
                    <a:pt x="4859" y="3896"/>
                  </a:lnTo>
                  <a:lnTo>
                    <a:pt x="4884" y="3730"/>
                  </a:lnTo>
                  <a:lnTo>
                    <a:pt x="4897" y="3551"/>
                  </a:lnTo>
                  <a:lnTo>
                    <a:pt x="4897" y="3455"/>
                  </a:lnTo>
                  <a:lnTo>
                    <a:pt x="4897" y="1087"/>
                  </a:lnTo>
                  <a:lnTo>
                    <a:pt x="4837" y="1052"/>
                  </a:lnTo>
                  <a:lnTo>
                    <a:pt x="4713" y="995"/>
                  </a:lnTo>
                  <a:lnTo>
                    <a:pt x="4588" y="954"/>
                  </a:lnTo>
                  <a:lnTo>
                    <a:pt x="4464" y="926"/>
                  </a:lnTo>
                  <a:lnTo>
                    <a:pt x="4338" y="915"/>
                  </a:lnTo>
                  <a:lnTo>
                    <a:pt x="4215" y="917"/>
                  </a:lnTo>
                  <a:lnTo>
                    <a:pt x="4093" y="936"/>
                  </a:lnTo>
                  <a:lnTo>
                    <a:pt x="3974" y="968"/>
                  </a:lnTo>
                  <a:lnTo>
                    <a:pt x="3916" y="991"/>
                  </a:lnTo>
                  <a:close/>
                </a:path>
              </a:pathLst>
            </a:custGeom>
            <a:solidFill>
              <a:srgbClr val="427AA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526" name="Google Shape;4526;p435"/>
            <p:cNvSpPr/>
            <p:nvPr/>
          </p:nvSpPr>
          <p:spPr>
            <a:xfrm>
              <a:off x="2660560" y="3400347"/>
              <a:ext cx="2794655" cy="840615"/>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Is a worldwide de facto standard</a:t>
              </a:r>
              <a:endParaRPr b="0" i="0" sz="2200" u="none" cap="none" strike="noStrike">
                <a:solidFill>
                  <a:srgbClr val="3F3F3F"/>
                </a:solidFill>
                <a:latin typeface="Open Sans"/>
                <a:ea typeface="Open Sans"/>
                <a:cs typeface="Open Sans"/>
                <a:sym typeface="Open Sans"/>
              </a:endParaRPr>
            </a:p>
          </p:txBody>
        </p:sp>
        <p:sp>
          <p:nvSpPr>
            <p:cNvPr id="4527" name="Google Shape;4527;p435"/>
            <p:cNvSpPr/>
            <p:nvPr/>
          </p:nvSpPr>
          <p:spPr>
            <a:xfrm>
              <a:off x="1297686" y="5225837"/>
              <a:ext cx="4266384" cy="2403863"/>
            </a:xfrm>
            <a:prstGeom prst="rect">
              <a:avLst/>
            </a:prstGeom>
            <a:noFill/>
            <a:ln>
              <a:noFill/>
            </a:ln>
          </p:spPr>
          <p:txBody>
            <a:bodyPr anchorCtr="0" anchor="t" bIns="45700" lIns="91425" spcFirstLastPara="1" rIns="91425" wrap="square" tIns="45700">
              <a:spAutoFit/>
            </a:bodyPr>
            <a:lstStyle/>
            <a:p>
              <a:pPr indent="0" lvl="0" marL="1270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Is based on the difficulty of factoring the product of two large prime numbers (up to 200 digits long), thereby making the cryptosystem difficult to crack</a:t>
              </a:r>
              <a:endParaRPr/>
            </a:p>
          </p:txBody>
        </p:sp>
        <p:sp>
          <p:nvSpPr>
            <p:cNvPr id="4528" name="Google Shape;4528;p435"/>
            <p:cNvSpPr/>
            <p:nvPr/>
          </p:nvSpPr>
          <p:spPr>
            <a:xfrm>
              <a:off x="10959128" y="3531780"/>
              <a:ext cx="3939890" cy="1226554"/>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Provides digital signatures, encryption, and secret key distribution</a:t>
              </a:r>
              <a:endParaRPr b="0" i="0" sz="2200" u="none" cap="none" strike="noStrike">
                <a:solidFill>
                  <a:srgbClr val="3F3F3F"/>
                </a:solidFill>
                <a:latin typeface="Open Sans"/>
                <a:ea typeface="Open Sans"/>
                <a:cs typeface="Open Sans"/>
                <a:sym typeface="Open Sans"/>
              </a:endParaRPr>
            </a:p>
          </p:txBody>
        </p:sp>
        <p:sp>
          <p:nvSpPr>
            <p:cNvPr id="4529" name="Google Shape;4529;p435"/>
            <p:cNvSpPr/>
            <p:nvPr/>
          </p:nvSpPr>
          <p:spPr>
            <a:xfrm>
              <a:off x="10914844" y="5782984"/>
              <a:ext cx="3984174" cy="1235851"/>
            </a:xfrm>
            <a:prstGeom prst="rect">
              <a:avLst/>
            </a:prstGeom>
            <a:noFill/>
            <a:ln>
              <a:noFill/>
            </a:ln>
          </p:spPr>
          <p:txBody>
            <a:bodyPr anchorCtr="0" anchor="t" bIns="45700" lIns="91425" spcFirstLastPara="1" rIns="91425" wrap="square" tIns="45700">
              <a:spAutoFit/>
            </a:bodyPr>
            <a:lstStyle/>
            <a:p>
              <a:pPr indent="0" lvl="0" marL="1270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Is used in web browsers with SSL, systems that use public-key cryptosystems</a:t>
              </a:r>
              <a:endParaRPr b="0" i="0" sz="1400" u="none" cap="none" strike="noStrike">
                <a:solidFill>
                  <a:srgbClr val="3F3F3F"/>
                </a:solidFill>
                <a:latin typeface="Open Sans"/>
                <a:ea typeface="Open Sans"/>
                <a:cs typeface="Open Sans"/>
                <a:sym typeface="Open Sans"/>
              </a:endParaRPr>
            </a:p>
          </p:txBody>
        </p:sp>
        <p:cxnSp>
          <p:nvCxnSpPr>
            <p:cNvPr id="4530" name="Google Shape;4530;p435"/>
            <p:cNvCxnSpPr/>
            <p:nvPr/>
          </p:nvCxnSpPr>
          <p:spPr>
            <a:xfrm>
              <a:off x="5411673" y="3938928"/>
              <a:ext cx="735659" cy="0"/>
            </a:xfrm>
            <a:prstGeom prst="straightConnector1">
              <a:avLst/>
            </a:prstGeom>
            <a:noFill/>
            <a:ln cap="flat" cmpd="sng" w="38100">
              <a:solidFill>
                <a:srgbClr val="E4B363"/>
              </a:solidFill>
              <a:prstDash val="solid"/>
              <a:round/>
              <a:headEnd len="med" w="med" type="oval"/>
              <a:tailEnd len="med" w="med" type="oval"/>
            </a:ln>
          </p:spPr>
        </p:cxnSp>
        <p:cxnSp>
          <p:nvCxnSpPr>
            <p:cNvPr id="4531" name="Google Shape;4531;p435"/>
            <p:cNvCxnSpPr/>
            <p:nvPr/>
          </p:nvCxnSpPr>
          <p:spPr>
            <a:xfrm>
              <a:off x="10220436" y="4066803"/>
              <a:ext cx="776222" cy="0"/>
            </a:xfrm>
            <a:prstGeom prst="straightConnector1">
              <a:avLst/>
            </a:prstGeom>
            <a:noFill/>
            <a:ln cap="flat" cmpd="sng" w="38100">
              <a:solidFill>
                <a:srgbClr val="ED7D31"/>
              </a:solidFill>
              <a:prstDash val="solid"/>
              <a:round/>
              <a:headEnd len="med" w="med" type="oval"/>
              <a:tailEnd len="med" w="med" type="oval"/>
            </a:ln>
          </p:spPr>
        </p:cxnSp>
        <p:cxnSp>
          <p:nvCxnSpPr>
            <p:cNvPr id="4532" name="Google Shape;4532;p435"/>
            <p:cNvCxnSpPr/>
            <p:nvPr/>
          </p:nvCxnSpPr>
          <p:spPr>
            <a:xfrm>
              <a:off x="5411673" y="6209051"/>
              <a:ext cx="791881" cy="0"/>
            </a:xfrm>
            <a:prstGeom prst="straightConnector1">
              <a:avLst/>
            </a:prstGeom>
            <a:noFill/>
            <a:ln cap="flat" cmpd="sng" w="38100">
              <a:solidFill>
                <a:srgbClr val="427AA1"/>
              </a:solidFill>
              <a:prstDash val="solid"/>
              <a:round/>
              <a:headEnd len="med" w="med" type="oval"/>
              <a:tailEnd len="med" w="med" type="oval"/>
            </a:ln>
          </p:spPr>
        </p:cxnSp>
        <p:cxnSp>
          <p:nvCxnSpPr>
            <p:cNvPr id="4533" name="Google Shape;4533;p435"/>
            <p:cNvCxnSpPr/>
            <p:nvPr/>
          </p:nvCxnSpPr>
          <p:spPr>
            <a:xfrm>
              <a:off x="10217024" y="6336926"/>
              <a:ext cx="776222" cy="0"/>
            </a:xfrm>
            <a:prstGeom prst="straightConnector1">
              <a:avLst/>
            </a:prstGeom>
            <a:noFill/>
            <a:ln cap="flat" cmpd="sng" w="38100">
              <a:solidFill>
                <a:srgbClr val="A6A6A6"/>
              </a:solidFill>
              <a:prstDash val="solid"/>
              <a:round/>
              <a:headEnd len="med" w="med" type="oval"/>
              <a:tailEnd len="med" w="med" type="oval"/>
            </a:ln>
          </p:spPr>
        </p:cxnSp>
      </p:grpSp>
      <p:sp>
        <p:nvSpPr>
          <p:cNvPr id="4534" name="Google Shape;4534;p435"/>
          <p:cNvSpPr/>
          <p:nvPr/>
        </p:nvSpPr>
        <p:spPr>
          <a:xfrm>
            <a:off x="4787900" y="878493"/>
            <a:ext cx="6693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6"/>
          <p:cNvPicPr preferRelativeResize="0"/>
          <p:nvPr/>
        </p:nvPicPr>
        <p:blipFill rotWithShape="1">
          <a:blip r:embed="rId3">
            <a:alphaModFix/>
          </a:blip>
          <a:srcRect b="0" l="0" r="0" t="0"/>
          <a:stretch/>
        </p:blipFill>
        <p:spPr>
          <a:xfrm>
            <a:off x="1702425" y="2567575"/>
            <a:ext cx="12916700" cy="5061699"/>
          </a:xfrm>
          <a:prstGeom prst="rect">
            <a:avLst/>
          </a:prstGeom>
          <a:noFill/>
          <a:ln>
            <a:noFill/>
          </a:ln>
        </p:spPr>
      </p:pic>
      <p:sp>
        <p:nvSpPr>
          <p:cNvPr id="384" name="Google Shape;384;p5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 Availability</a:t>
            </a:r>
            <a:endParaRPr>
              <a:latin typeface="Open Sans"/>
              <a:ea typeface="Open Sans"/>
              <a:cs typeface="Open Sans"/>
              <a:sym typeface="Open Sans"/>
            </a:endParaRPr>
          </a:p>
        </p:txBody>
      </p:sp>
      <p:pic>
        <p:nvPicPr>
          <p:cNvPr id="385" name="Google Shape;385;p56"/>
          <p:cNvPicPr preferRelativeResize="0"/>
          <p:nvPr/>
        </p:nvPicPr>
        <p:blipFill rotWithShape="1">
          <a:blip r:embed="rId4">
            <a:alphaModFix/>
          </a:blip>
          <a:srcRect b="0" l="0" r="0" t="0"/>
          <a:stretch/>
        </p:blipFill>
        <p:spPr>
          <a:xfrm>
            <a:off x="6402413" y="2697400"/>
            <a:ext cx="3516692" cy="2397201"/>
          </a:xfrm>
          <a:prstGeom prst="rect">
            <a:avLst/>
          </a:prstGeom>
          <a:noFill/>
          <a:ln>
            <a:noFill/>
          </a:ln>
        </p:spPr>
      </p:pic>
      <p:sp>
        <p:nvSpPr>
          <p:cNvPr id="386" name="Google Shape;386;p56"/>
          <p:cNvSpPr/>
          <p:nvPr/>
        </p:nvSpPr>
        <p:spPr>
          <a:xfrm>
            <a:off x="6078166" y="1510063"/>
            <a:ext cx="4034019" cy="687300"/>
          </a:xfrm>
          <a:prstGeom prst="roundRect">
            <a:avLst>
              <a:gd fmla="val 16667" name="adj"/>
            </a:avLst>
          </a:prstGeom>
          <a:solidFill>
            <a:srgbClr val="6FA8D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chemeClr val="lt1"/>
                </a:solidFill>
                <a:latin typeface="Open Sans"/>
                <a:ea typeface="Open Sans"/>
                <a:cs typeface="Open Sans"/>
                <a:sym typeface="Open Sans"/>
              </a:rPr>
              <a:t>Threats to availability are:</a:t>
            </a:r>
            <a:endParaRPr b="0" i="0" sz="2200" u="none" cap="none" strike="noStrike">
              <a:solidFill>
                <a:schemeClr val="lt1"/>
              </a:solidFill>
              <a:latin typeface="Open Sans"/>
              <a:ea typeface="Open Sans"/>
              <a:cs typeface="Open Sans"/>
              <a:sym typeface="Open Sans"/>
            </a:endParaRPr>
          </a:p>
        </p:txBody>
      </p:sp>
      <p:sp>
        <p:nvSpPr>
          <p:cNvPr id="387" name="Google Shape;387;p56"/>
          <p:cNvSpPr txBox="1"/>
          <p:nvPr/>
        </p:nvSpPr>
        <p:spPr>
          <a:xfrm>
            <a:off x="1491048" y="3032575"/>
            <a:ext cx="42429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Malicious attackers</a:t>
            </a:r>
            <a:r>
              <a:rPr b="0" i="0" lang="en-US" sz="2200" u="none" cap="none" strike="noStrike">
                <a:solidFill>
                  <a:srgbClr val="3F3F3F"/>
                </a:solidFill>
                <a:latin typeface="Open Sans"/>
                <a:ea typeface="Open Sans"/>
                <a:cs typeface="Open Sans"/>
                <a:sym typeface="Open Sans"/>
              </a:rPr>
              <a:t>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(DDoS, ransomware)</a:t>
            </a:r>
            <a:endParaRPr b="0" i="0" sz="1400" u="none" cap="none" strike="noStrike">
              <a:solidFill>
                <a:srgbClr val="000000"/>
              </a:solidFill>
              <a:latin typeface="Arial"/>
              <a:ea typeface="Arial"/>
              <a:cs typeface="Arial"/>
              <a:sym typeface="Arial"/>
            </a:endParaRPr>
          </a:p>
        </p:txBody>
      </p:sp>
      <p:sp>
        <p:nvSpPr>
          <p:cNvPr id="388" name="Google Shape;388;p56"/>
          <p:cNvSpPr txBox="1"/>
          <p:nvPr/>
        </p:nvSpPr>
        <p:spPr>
          <a:xfrm>
            <a:off x="10587573" y="2837725"/>
            <a:ext cx="4242900" cy="1302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Supply system failures </a:t>
            </a:r>
            <a:r>
              <a:rPr b="0" i="0" lang="en-US" sz="2200" u="none" cap="none" strike="noStrike">
                <a:solidFill>
                  <a:srgbClr val="3F3F3F"/>
                </a:solidFill>
                <a:latin typeface="Open Sans"/>
                <a:ea typeface="Open Sans"/>
                <a:cs typeface="Open Sans"/>
                <a:sym typeface="Open Sans"/>
              </a:rPr>
              <a:t>(power outage, Internet downtime) </a:t>
            </a:r>
            <a:endParaRPr b="0" i="0" sz="2200" u="none" cap="none" strike="noStrike">
              <a:solidFill>
                <a:srgbClr val="3F3F3F"/>
              </a:solidFill>
              <a:latin typeface="Open Sans"/>
              <a:ea typeface="Open Sans"/>
              <a:cs typeface="Open Sans"/>
              <a:sym typeface="Open Sans"/>
            </a:endParaRPr>
          </a:p>
        </p:txBody>
      </p:sp>
      <p:sp>
        <p:nvSpPr>
          <p:cNvPr id="389" name="Google Shape;389;p56"/>
          <p:cNvSpPr txBox="1"/>
          <p:nvPr/>
        </p:nvSpPr>
        <p:spPr>
          <a:xfrm>
            <a:off x="2747798" y="6260225"/>
            <a:ext cx="42429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Device or system failures </a:t>
            </a:r>
            <a:r>
              <a:rPr b="0" i="0" lang="en-US" sz="2200" u="none" cap="none" strike="noStrike">
                <a:solidFill>
                  <a:srgbClr val="3F3F3F"/>
                </a:solidFill>
                <a:latin typeface="Open Sans"/>
                <a:ea typeface="Open Sans"/>
                <a:cs typeface="Open Sans"/>
                <a:sym typeface="Open Sans"/>
              </a:rPr>
              <a:t>(system crash)</a:t>
            </a:r>
            <a:endParaRPr b="0" i="0" sz="1400" u="none" cap="none" strike="noStrike">
              <a:solidFill>
                <a:srgbClr val="000000"/>
              </a:solidFill>
              <a:latin typeface="Arial"/>
              <a:ea typeface="Arial"/>
              <a:cs typeface="Arial"/>
              <a:sym typeface="Arial"/>
            </a:endParaRPr>
          </a:p>
        </p:txBody>
      </p:sp>
      <p:sp>
        <p:nvSpPr>
          <p:cNvPr id="390" name="Google Shape;390;p56"/>
          <p:cNvSpPr txBox="1"/>
          <p:nvPr/>
        </p:nvSpPr>
        <p:spPr>
          <a:xfrm>
            <a:off x="9241998" y="6060575"/>
            <a:ext cx="4242900" cy="1302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Environmental issues </a:t>
            </a:r>
            <a:endParaRPr b="1"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(fire, earthquake,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tornadoes)</a:t>
            </a:r>
            <a:endParaRPr b="0" i="0" sz="1400" u="none" cap="none" strike="noStrike">
              <a:solidFill>
                <a:srgbClr val="000000"/>
              </a:solidFill>
              <a:latin typeface="Arial"/>
              <a:ea typeface="Arial"/>
              <a:cs typeface="Arial"/>
              <a:sym typeface="Arial"/>
            </a:endParaRPr>
          </a:p>
        </p:txBody>
      </p:sp>
      <p:sp>
        <p:nvSpPr>
          <p:cNvPr id="391" name="Google Shape;391;p56"/>
          <p:cNvSpPr/>
          <p:nvPr/>
        </p:nvSpPr>
        <p:spPr>
          <a:xfrm>
            <a:off x="5765800" y="816352"/>
            <a:ext cx="47367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8" name="Shape 4538"/>
        <p:cNvGrpSpPr/>
        <p:nvPr/>
      </p:nvGrpSpPr>
      <p:grpSpPr>
        <a:xfrm>
          <a:off x="0" y="0"/>
          <a:ext cx="0" cy="0"/>
          <a:chOff x="0" y="0"/>
          <a:chExt cx="0" cy="0"/>
        </a:xfrm>
      </p:grpSpPr>
      <p:sp>
        <p:nvSpPr>
          <p:cNvPr id="4539" name="Google Shape;4539;p436"/>
          <p:cNvSpPr/>
          <p:nvPr/>
        </p:nvSpPr>
        <p:spPr>
          <a:xfrm>
            <a:off x="1433136" y="4965580"/>
            <a:ext cx="7335289" cy="315072"/>
          </a:xfrm>
          <a:prstGeom prst="roundRect">
            <a:avLst>
              <a:gd fmla="val 4780" name="adj"/>
            </a:avLst>
          </a:prstGeom>
          <a:noFill/>
          <a:ln>
            <a:noFill/>
          </a:ln>
        </p:spPr>
        <p:txBody>
          <a:bodyPr anchorCtr="0" anchor="ctr" bIns="45675" lIns="45675" spcFirstLastPara="1" rIns="45675" wrap="square" tIns="45675">
            <a:spAutoFit/>
          </a:bodyPr>
          <a:lstStyle/>
          <a:p>
            <a:pPr indent="0" lvl="0" marL="0" marR="0" rtl="0" algn="l">
              <a:lnSpc>
                <a:spcPct val="115000"/>
              </a:lnSpc>
              <a:spcBef>
                <a:spcPts val="0"/>
              </a:spcBef>
              <a:spcAft>
                <a:spcPts val="0"/>
              </a:spcAft>
              <a:buClr>
                <a:srgbClr val="000000"/>
              </a:buClr>
              <a:buSzPts val="22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4540" name="Google Shape;4540;p436"/>
          <p:cNvSpPr txBox="1"/>
          <p:nvPr>
            <p:ph type="title"/>
          </p:nvPr>
        </p:nvSpPr>
        <p:spPr>
          <a:xfrm>
            <a:off x="-10160" y="216936"/>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Other Types of Asymmetric Cryptography: Elliptic Curve Cryptosystems</a:t>
            </a:r>
            <a:endParaRPr/>
          </a:p>
        </p:txBody>
      </p:sp>
      <p:grpSp>
        <p:nvGrpSpPr>
          <p:cNvPr id="4541" name="Google Shape;4541;p436"/>
          <p:cNvGrpSpPr/>
          <p:nvPr/>
        </p:nvGrpSpPr>
        <p:grpSpPr>
          <a:xfrm>
            <a:off x="1031067" y="2207352"/>
            <a:ext cx="14193867" cy="5556614"/>
            <a:chOff x="1355108" y="1979613"/>
            <a:chExt cx="14193867" cy="5556614"/>
          </a:xfrm>
        </p:grpSpPr>
        <p:grpSp>
          <p:nvGrpSpPr>
            <p:cNvPr id="4542" name="Google Shape;4542;p436"/>
            <p:cNvGrpSpPr/>
            <p:nvPr/>
          </p:nvGrpSpPr>
          <p:grpSpPr>
            <a:xfrm>
              <a:off x="1355108" y="1979613"/>
              <a:ext cx="7491343" cy="5556614"/>
              <a:chOff x="1355108" y="1979613"/>
              <a:chExt cx="7491343" cy="5556614"/>
            </a:xfrm>
          </p:grpSpPr>
          <p:sp>
            <p:nvSpPr>
              <p:cNvPr id="4543" name="Google Shape;4543;p436"/>
              <p:cNvSpPr/>
              <p:nvPr/>
            </p:nvSpPr>
            <p:spPr>
              <a:xfrm>
                <a:off x="1355108" y="1979613"/>
                <a:ext cx="7491343" cy="5556614"/>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544" name="Google Shape;4544;p436"/>
              <p:cNvSpPr txBox="1"/>
              <p:nvPr/>
            </p:nvSpPr>
            <p:spPr>
              <a:xfrm>
                <a:off x="1646910" y="2244925"/>
                <a:ext cx="6907738" cy="5025991"/>
              </a:xfrm>
              <a:prstGeom prst="rect">
                <a:avLst/>
              </a:prstGeom>
              <a:noFill/>
              <a:ln>
                <a:noFill/>
              </a:ln>
            </p:spPr>
            <p:txBody>
              <a:bodyPr anchorCtr="0" anchor="t" bIns="0" lIns="0" spcFirstLastPara="1" rIns="0" wrap="square" tIns="0">
                <a:spAutoFit/>
              </a:bodyPr>
              <a:lstStyle/>
              <a:p>
                <a:pPr indent="-342900" lvl="0" marL="355600" marR="508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Instead of generating keys as the product of very large prime numbers, ECC generates keys through the properties of the elliptic curve equation.</a:t>
                </a:r>
                <a:endParaRPr/>
              </a:p>
              <a:p>
                <a:pPr indent="0" lvl="0" marL="12700" marR="508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42900" lvl="0" marL="355600" marR="1151255"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An ECC key of 160 bits provides the same protection as a 1024-bit RSA key.</a:t>
                </a:r>
                <a:endParaRPr/>
              </a:p>
              <a:p>
                <a:pPr indent="0" lvl="0" marL="12700" marR="1151255"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ECC is more efficient than RSA.</a:t>
                </a:r>
                <a:endParaRPr/>
              </a:p>
              <a:p>
                <a:pPr indent="-203200" lvl="0" marL="355600" marR="0" rtl="0" algn="l">
                  <a:lnSpc>
                    <a:spcPct val="115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55600" marR="50165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provides encryption, digital signature, and key exchange.</a:t>
                </a:r>
                <a:endParaRPr/>
              </a:p>
              <a:p>
                <a:pPr indent="0" lvl="0" marL="12700" marR="50165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is used in devices with limited processing, storage, and bandwidth capacity.</a:t>
                </a:r>
                <a:endParaRPr/>
              </a:p>
              <a:p>
                <a:pPr indent="0" lvl="0" marL="127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42900" lvl="0" marL="3556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Examples:</a:t>
                </a:r>
                <a:r>
                  <a:rPr b="1" i="0" lang="en-US" sz="2200" u="none" cap="none" strike="noStrike">
                    <a:solidFill>
                      <a:srgbClr val="3F3F3F"/>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Wireless and cell phone</a:t>
                </a:r>
                <a:endParaRPr/>
              </a:p>
            </p:txBody>
          </p:sp>
        </p:grpSp>
        <p:pic>
          <p:nvPicPr>
            <p:cNvPr id="4545" name="Google Shape;4545;p436"/>
            <p:cNvPicPr preferRelativeResize="0"/>
            <p:nvPr/>
          </p:nvPicPr>
          <p:blipFill rotWithShape="1">
            <a:blip r:embed="rId3">
              <a:alphaModFix/>
            </a:blip>
            <a:srcRect b="0" l="0" r="0" t="0"/>
            <a:stretch/>
          </p:blipFill>
          <p:spPr>
            <a:xfrm>
              <a:off x="9160361" y="2271146"/>
              <a:ext cx="6388614" cy="4973548"/>
            </a:xfrm>
            <a:prstGeom prst="rect">
              <a:avLst/>
            </a:prstGeom>
            <a:noFill/>
            <a:ln>
              <a:noFill/>
            </a:ln>
          </p:spPr>
        </p:pic>
      </p:grpSp>
      <p:sp>
        <p:nvSpPr>
          <p:cNvPr id="4546" name="Google Shape;4546;p436"/>
          <p:cNvSpPr/>
          <p:nvPr/>
        </p:nvSpPr>
        <p:spPr>
          <a:xfrm>
            <a:off x="266700" y="856722"/>
            <a:ext cx="1574014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179"/>
          <p:cNvSpPr txBox="1"/>
          <p:nvPr>
            <p:ph type="title"/>
          </p:nvPr>
        </p:nvSpPr>
        <p:spPr>
          <a:xfrm>
            <a:off x="-10099" y="251649"/>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Advantages and Disadvantages</a:t>
            </a:r>
            <a:endParaRPr/>
          </a:p>
        </p:txBody>
      </p:sp>
      <p:graphicFrame>
        <p:nvGraphicFramePr>
          <p:cNvPr id="4553" name="Google Shape;4553;p179"/>
          <p:cNvGraphicFramePr/>
          <p:nvPr/>
        </p:nvGraphicFramePr>
        <p:xfrm>
          <a:off x="1279525" y="1970490"/>
          <a:ext cx="3000000" cy="3000000"/>
        </p:xfrm>
        <a:graphic>
          <a:graphicData uri="http://schemas.openxmlformats.org/drawingml/2006/table">
            <a:tbl>
              <a:tblPr bandRow="1" firstRow="1">
                <a:noFill/>
                <a:tableStyleId>{CF97526A-156C-4110-9BA3-693EF25D9BD0}</a:tableStyleId>
              </a:tblPr>
              <a:tblGrid>
                <a:gridCol w="3298025"/>
                <a:gridCol w="5257250"/>
                <a:gridCol w="5141700"/>
              </a:tblGrid>
              <a:tr h="995550">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a:ea typeface="Open Sans"/>
                          <a:cs typeface="Open Sans"/>
                          <a:sym typeface="Open Sans"/>
                        </a:rPr>
                        <a:t>Types of cryptography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B4DF"/>
                    </a:solidFill>
                  </a:tcPr>
                </a:tc>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a:ea typeface="Open Sans"/>
                          <a:cs typeface="Open Sans"/>
                          <a:sym typeface="Open Sans"/>
                        </a:rPr>
                        <a:t>Advantages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B4DF"/>
                    </a:solidFill>
                  </a:tcPr>
                </a:tc>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a:ea typeface="Open Sans"/>
                          <a:cs typeface="Open Sans"/>
                          <a:sym typeface="Open Sans"/>
                        </a:rPr>
                        <a:t>Disadvantages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61B4DF"/>
                    </a:solidFill>
                  </a:tcPr>
                </a:tc>
              </a:tr>
              <a:tr h="1815400">
                <a:tc>
                  <a:txBody>
                    <a:bodyPr/>
                    <a:lstStyle/>
                    <a:p>
                      <a:pPr indent="0" lvl="0" marL="0" marR="0" rtl="0" algn="l">
                        <a:lnSpc>
                          <a:spcPct val="114000"/>
                        </a:lnSpc>
                        <a:spcBef>
                          <a:spcPts val="0"/>
                        </a:spcBef>
                        <a:spcAft>
                          <a:spcPts val="0"/>
                        </a:spcAft>
                        <a:buNone/>
                      </a:pPr>
                      <a:r>
                        <a:rPr lang="en-US" sz="2200" u="none" cap="none" strike="noStrike">
                          <a:solidFill>
                            <a:srgbClr val="3F3F3F"/>
                          </a:solidFill>
                          <a:latin typeface="Open Sans"/>
                          <a:ea typeface="Open Sans"/>
                          <a:cs typeface="Open Sans"/>
                          <a:sym typeface="Open Sans"/>
                        </a:rPr>
                        <a:t>Symmetric cryptography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342900" lvl="0" marL="342900" marR="0" rtl="0" algn="l">
                        <a:lnSpc>
                          <a:spcPct val="114000"/>
                        </a:lnSpc>
                        <a:spcBef>
                          <a:spcPts val="0"/>
                        </a:spcBef>
                        <a:spcAft>
                          <a:spcPts val="0"/>
                        </a:spcAft>
                        <a:buClr>
                          <a:srgbClr val="000000"/>
                        </a:buClr>
                        <a:buSzPts val="1760"/>
                        <a:buFont typeface="Arial"/>
                        <a:buChar char="•"/>
                      </a:pPr>
                      <a:r>
                        <a:rPr lang="en-US" sz="2200" u="none" cap="none" strike="noStrike">
                          <a:solidFill>
                            <a:srgbClr val="3F3F3F"/>
                          </a:solidFill>
                          <a:latin typeface="Open Sans"/>
                          <a:ea typeface="Open Sans"/>
                          <a:cs typeface="Open Sans"/>
                          <a:sym typeface="Open Sans"/>
                        </a:rPr>
                        <a:t>Very fast to encrypt or decrypt, secure, and affordable</a:t>
                      </a:r>
                      <a:endParaRPr/>
                    </a:p>
                    <a:p>
                      <a:pPr indent="-342900" lvl="0" marL="342900" marR="0" rtl="0" algn="l">
                        <a:lnSpc>
                          <a:spcPct val="114000"/>
                        </a:lnSpc>
                        <a:spcBef>
                          <a:spcPts val="0"/>
                        </a:spcBef>
                        <a:spcAft>
                          <a:spcPts val="0"/>
                        </a:spcAft>
                        <a:buClr>
                          <a:srgbClr val="000000"/>
                        </a:buClr>
                        <a:buSzPts val="1760"/>
                        <a:buFont typeface="Arial"/>
                        <a:buChar char="•"/>
                      </a:pPr>
                      <a:r>
                        <a:rPr lang="en-US" sz="2200" u="none" cap="none" strike="noStrike">
                          <a:solidFill>
                            <a:srgbClr val="3F3F3F"/>
                          </a:solidFill>
                          <a:latin typeface="Open Sans"/>
                          <a:ea typeface="Open Sans"/>
                          <a:cs typeface="Open Sans"/>
                          <a:sym typeface="Open Sans"/>
                        </a:rPr>
                        <a:t>Optimal for encrypting large files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342900" lvl="0" marL="342900" marR="0" rtl="0" algn="l">
                        <a:lnSpc>
                          <a:spcPct val="114000"/>
                        </a:lnSpc>
                        <a:spcBef>
                          <a:spcPts val="0"/>
                        </a:spcBef>
                        <a:spcAft>
                          <a:spcPts val="0"/>
                        </a:spcAft>
                        <a:buClr>
                          <a:srgbClr val="000000"/>
                        </a:buClr>
                        <a:buSzPts val="1760"/>
                        <a:buFont typeface="Arial"/>
                        <a:buChar char="•"/>
                      </a:pPr>
                      <a:r>
                        <a:rPr lang="en-US" sz="2200" u="none" cap="none" strike="noStrike">
                          <a:solidFill>
                            <a:srgbClr val="3F3F3F"/>
                          </a:solidFill>
                          <a:latin typeface="Open Sans"/>
                          <a:ea typeface="Open Sans"/>
                          <a:cs typeface="Open Sans"/>
                          <a:sym typeface="Open Sans"/>
                        </a:rPr>
                        <a:t>Presents the challenge of key management</a:t>
                      </a:r>
                      <a:endParaRPr/>
                    </a:p>
                    <a:p>
                      <a:pPr indent="-342900" lvl="0" marL="342900" marR="0" rtl="0" algn="l">
                        <a:lnSpc>
                          <a:spcPct val="114000"/>
                        </a:lnSpc>
                        <a:spcBef>
                          <a:spcPts val="0"/>
                        </a:spcBef>
                        <a:spcAft>
                          <a:spcPts val="0"/>
                        </a:spcAft>
                        <a:buClr>
                          <a:srgbClr val="000000"/>
                        </a:buClr>
                        <a:buSzPts val="1760"/>
                        <a:buFont typeface="Arial"/>
                        <a:buChar char="•"/>
                      </a:pPr>
                      <a:r>
                        <a:rPr lang="en-US" sz="2200" u="none" cap="none" strike="noStrike">
                          <a:solidFill>
                            <a:srgbClr val="3F3F3F"/>
                          </a:solidFill>
                          <a:latin typeface="Open Sans"/>
                          <a:ea typeface="Open Sans"/>
                          <a:cs typeface="Open Sans"/>
                          <a:sym typeface="Open Sans"/>
                        </a:rPr>
                        <a:t>Lacks authenticity and non-repudiation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45200">
                <a:tc>
                  <a:txBody>
                    <a:bodyPr/>
                    <a:lstStyle/>
                    <a:p>
                      <a:pPr indent="0" lvl="0" marL="0" marR="0" rtl="0" algn="l">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Asymmetric cryptography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342900" lvl="0" marL="342900" marR="0" rtl="0" algn="l">
                        <a:lnSpc>
                          <a:spcPct val="114000"/>
                        </a:lnSpc>
                        <a:spcBef>
                          <a:spcPts val="0"/>
                        </a:spcBef>
                        <a:spcAft>
                          <a:spcPts val="0"/>
                        </a:spcAft>
                        <a:buClr>
                          <a:srgbClr val="000000"/>
                        </a:buClr>
                        <a:buSzPts val="1760"/>
                        <a:buFont typeface="Arial"/>
                        <a:buChar char="•"/>
                      </a:pPr>
                      <a:r>
                        <a:rPr lang="en-US" sz="2200" u="none" cap="none" strike="noStrike">
                          <a:solidFill>
                            <a:srgbClr val="3F3F3F"/>
                          </a:solidFill>
                          <a:latin typeface="Open Sans"/>
                          <a:ea typeface="Open Sans"/>
                          <a:cs typeface="Open Sans"/>
                          <a:sym typeface="Open Sans"/>
                        </a:rPr>
                        <a:t>Provides better key distribution than symmetric systems</a:t>
                      </a:r>
                      <a:endParaRPr/>
                    </a:p>
                    <a:p>
                      <a:pPr indent="-342900" lvl="0" marL="342900" marR="0" rtl="0" algn="l">
                        <a:lnSpc>
                          <a:spcPct val="114000"/>
                        </a:lnSpc>
                        <a:spcBef>
                          <a:spcPts val="0"/>
                        </a:spcBef>
                        <a:spcAft>
                          <a:spcPts val="0"/>
                        </a:spcAft>
                        <a:buClr>
                          <a:srgbClr val="000000"/>
                        </a:buClr>
                        <a:buSzPts val="1760"/>
                        <a:buFont typeface="Arial"/>
                        <a:buChar char="•"/>
                      </a:pPr>
                      <a:r>
                        <a:rPr lang="en-US" sz="2200" u="none" cap="none" strike="noStrike">
                          <a:solidFill>
                            <a:srgbClr val="3F3F3F"/>
                          </a:solidFill>
                          <a:latin typeface="Open Sans"/>
                          <a:ea typeface="Open Sans"/>
                          <a:cs typeface="Open Sans"/>
                          <a:sym typeface="Open Sans"/>
                        </a:rPr>
                        <a:t>Provides better scalability due to ease of key distribution</a:t>
                      </a:r>
                      <a:endParaRPr/>
                    </a:p>
                    <a:p>
                      <a:pPr indent="-342900" lvl="0" marL="342900" marR="0" rtl="0" algn="l">
                        <a:lnSpc>
                          <a:spcPct val="114000"/>
                        </a:lnSpc>
                        <a:spcBef>
                          <a:spcPts val="0"/>
                        </a:spcBef>
                        <a:spcAft>
                          <a:spcPts val="0"/>
                        </a:spcAft>
                        <a:buClr>
                          <a:srgbClr val="000000"/>
                        </a:buClr>
                        <a:buSzPts val="1760"/>
                        <a:buFont typeface="Arial"/>
                        <a:buChar char="•"/>
                      </a:pPr>
                      <a:r>
                        <a:rPr lang="en-US" sz="2200" u="none" cap="none" strike="noStrike">
                          <a:solidFill>
                            <a:srgbClr val="3F3F3F"/>
                          </a:solidFill>
                          <a:latin typeface="Open Sans"/>
                          <a:ea typeface="Open Sans"/>
                          <a:cs typeface="Open Sans"/>
                          <a:sym typeface="Open Sans"/>
                        </a:rPr>
                        <a:t>Provides authenticity and non-repudiation, in addition to confidentiality</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c>
                  <a:txBody>
                    <a:bodyPr/>
                    <a:lstStyle/>
                    <a:p>
                      <a:pPr indent="-342900" lvl="0" marL="342900" marR="0" rtl="0" algn="l">
                        <a:lnSpc>
                          <a:spcPct val="114000"/>
                        </a:lnSpc>
                        <a:spcBef>
                          <a:spcPts val="0"/>
                        </a:spcBef>
                        <a:spcAft>
                          <a:spcPts val="0"/>
                        </a:spcAft>
                        <a:buClr>
                          <a:srgbClr val="000000"/>
                        </a:buClr>
                        <a:buSzPts val="1760"/>
                        <a:buFont typeface="Arial"/>
                        <a:buChar char="•"/>
                      </a:pPr>
                      <a:r>
                        <a:rPr lang="en-US" sz="2200" u="none" cap="none" strike="noStrike">
                          <a:solidFill>
                            <a:srgbClr val="3F3F3F"/>
                          </a:solidFill>
                          <a:latin typeface="Open Sans"/>
                          <a:ea typeface="Open Sans"/>
                          <a:cs typeface="Open Sans"/>
                          <a:sym typeface="Open Sans"/>
                        </a:rPr>
                        <a:t>Much slower operation than symmetric systems</a:t>
                      </a:r>
                      <a:endParaRPr/>
                    </a:p>
                    <a:p>
                      <a:pPr indent="-342900" lvl="0" marL="342900" marR="0" rtl="0" algn="l">
                        <a:lnSpc>
                          <a:spcPct val="114000"/>
                        </a:lnSpc>
                        <a:spcBef>
                          <a:spcPts val="0"/>
                        </a:spcBef>
                        <a:spcAft>
                          <a:spcPts val="0"/>
                        </a:spcAft>
                        <a:buClr>
                          <a:srgbClr val="000000"/>
                        </a:buClr>
                        <a:buSzPts val="1760"/>
                        <a:buFont typeface="Arial"/>
                        <a:buChar char="•"/>
                      </a:pPr>
                      <a:r>
                        <a:rPr lang="en-US" sz="2200" u="none" cap="none" strike="noStrike">
                          <a:solidFill>
                            <a:srgbClr val="3F3F3F"/>
                          </a:solidFill>
                          <a:latin typeface="Open Sans"/>
                          <a:ea typeface="Open Sans"/>
                          <a:cs typeface="Open Sans"/>
                          <a:sym typeface="Open Sans"/>
                        </a:rPr>
                        <a:t>More vulnerable to man-in-the-middle attacks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bl>
          </a:graphicData>
        </a:graphic>
      </p:graphicFrame>
      <p:sp>
        <p:nvSpPr>
          <p:cNvPr id="4554" name="Google Shape;4554;p179"/>
          <p:cNvSpPr/>
          <p:nvPr/>
        </p:nvSpPr>
        <p:spPr>
          <a:xfrm>
            <a:off x="4673600" y="859894"/>
            <a:ext cx="69076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437"/>
          <p:cNvSpPr txBox="1"/>
          <p:nvPr>
            <p:ph type="title"/>
          </p:nvPr>
        </p:nvSpPr>
        <p:spPr>
          <a:xfrm>
            <a:off x="-10160" y="238707"/>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Other Types of Asymmetric Cryptography: Diffie-Hellman Key Exchange</a:t>
            </a:r>
            <a:endParaRPr/>
          </a:p>
        </p:txBody>
      </p:sp>
      <p:sp>
        <p:nvSpPr>
          <p:cNvPr id="4560" name="Google Shape;4560;p437"/>
          <p:cNvSpPr txBox="1"/>
          <p:nvPr/>
        </p:nvSpPr>
        <p:spPr>
          <a:xfrm>
            <a:off x="1308100" y="1396314"/>
            <a:ext cx="13220700" cy="2523768"/>
          </a:xfrm>
          <a:prstGeom prst="rect">
            <a:avLst/>
          </a:prstGeom>
          <a:noFill/>
          <a:ln>
            <a:noFill/>
          </a:ln>
        </p:spPr>
        <p:txBody>
          <a:bodyPr anchorCtr="0" anchor="t" bIns="0" lIns="0" spcFirstLastPara="1" rIns="0" wrap="square" tIns="0">
            <a:spAutoFit/>
          </a:bodyPr>
          <a:lstStyle/>
          <a:p>
            <a:pPr indent="-342900" lvl="0" marL="4318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key distribution asymmetric algorithm</a:t>
            </a:r>
            <a:endParaRPr/>
          </a:p>
          <a:p>
            <a:pPr indent="0" lvl="0" marL="88900" marR="0" rtl="0" algn="l">
              <a:lnSpc>
                <a:spcPct val="100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00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A protocol whereby two or more parties can agree on a key in such a way that both influence the outcome</a:t>
            </a:r>
            <a:endParaRPr/>
          </a:p>
          <a:p>
            <a:pPr indent="0" lvl="1" marL="546100" marR="0" rtl="0" algn="l">
              <a:lnSpc>
                <a:spcPct val="100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Allows two users to exchange a secret key</a:t>
            </a:r>
            <a:endParaRPr/>
          </a:p>
          <a:p>
            <a:pPr indent="-31750" lvl="0" marL="260350" marR="0" rtl="0" algn="l">
              <a:lnSpc>
                <a:spcPct val="100000"/>
              </a:lnSpc>
              <a:spcBef>
                <a:spcPts val="0"/>
              </a:spcBef>
              <a:spcAft>
                <a:spcPts val="0"/>
              </a:spcAft>
              <a:buClr>
                <a:srgbClr val="3F3F3F"/>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Requires no prior secrets</a:t>
            </a:r>
            <a:endParaRPr/>
          </a:p>
          <a:p>
            <a:pPr indent="-31750" lvl="0" marL="260350" marR="0" rtl="0" algn="l">
              <a:lnSpc>
                <a:spcPct val="100000"/>
              </a:lnSpc>
              <a:spcBef>
                <a:spcPts val="0"/>
              </a:spcBef>
              <a:spcAft>
                <a:spcPts val="0"/>
              </a:spcAft>
              <a:buClr>
                <a:srgbClr val="3F3F3F"/>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Does not provide for encryption or digital signature functions</a:t>
            </a:r>
            <a:endParaRPr/>
          </a:p>
        </p:txBody>
      </p:sp>
      <p:pic>
        <p:nvPicPr>
          <p:cNvPr descr="Diagram&#10;&#10;Description automatically generated" id="4561" name="Google Shape;4561;p437"/>
          <p:cNvPicPr preferRelativeResize="0"/>
          <p:nvPr/>
        </p:nvPicPr>
        <p:blipFill rotWithShape="1">
          <a:blip r:embed="rId3">
            <a:alphaModFix/>
          </a:blip>
          <a:srcRect b="0" l="0" r="0" t="0"/>
          <a:stretch/>
        </p:blipFill>
        <p:spPr>
          <a:xfrm>
            <a:off x="3985826" y="4198890"/>
            <a:ext cx="8284349" cy="4291721"/>
          </a:xfrm>
          <a:prstGeom prst="rect">
            <a:avLst/>
          </a:prstGeom>
          <a:noFill/>
          <a:ln>
            <a:noFill/>
          </a:ln>
        </p:spPr>
      </p:pic>
      <p:sp>
        <p:nvSpPr>
          <p:cNvPr id="4562" name="Google Shape;4562;p437"/>
          <p:cNvSpPr/>
          <p:nvPr/>
        </p:nvSpPr>
        <p:spPr>
          <a:xfrm>
            <a:off x="241300" y="878493"/>
            <a:ext cx="157917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6" name="Shape 4566"/>
        <p:cNvGrpSpPr/>
        <p:nvPr/>
      </p:nvGrpSpPr>
      <p:grpSpPr>
        <a:xfrm>
          <a:off x="0" y="0"/>
          <a:ext cx="0" cy="0"/>
          <a:chOff x="0" y="0"/>
          <a:chExt cx="0" cy="0"/>
        </a:xfrm>
      </p:grpSpPr>
      <p:sp>
        <p:nvSpPr>
          <p:cNvPr id="4567" name="Google Shape;4567;p438"/>
          <p:cNvSpPr txBox="1"/>
          <p:nvPr>
            <p:ph type="title"/>
          </p:nvPr>
        </p:nvSpPr>
        <p:spPr>
          <a:xfrm>
            <a:off x="-10160" y="238707"/>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115000"/>
              </a:lnSpc>
              <a:spcBef>
                <a:spcPts val="0"/>
              </a:spcBef>
              <a:spcAft>
                <a:spcPts val="0"/>
              </a:spcAft>
              <a:buSzPts val="4400"/>
              <a:buNone/>
            </a:pPr>
            <a:r>
              <a:rPr lang="en-US">
                <a:solidFill>
                  <a:srgbClr val="3F3F3F"/>
                </a:solidFill>
              </a:rPr>
              <a:t>Other Types of Asymmetric Cryptography: Diffie-Hellman Key Exchange</a:t>
            </a:r>
            <a:endParaRPr/>
          </a:p>
        </p:txBody>
      </p:sp>
      <p:grpSp>
        <p:nvGrpSpPr>
          <p:cNvPr id="4568" name="Google Shape;4568;p438"/>
          <p:cNvGrpSpPr/>
          <p:nvPr/>
        </p:nvGrpSpPr>
        <p:grpSpPr>
          <a:xfrm>
            <a:off x="2232479" y="2057400"/>
            <a:ext cx="11791043" cy="5029200"/>
            <a:chOff x="1358900" y="2057400"/>
            <a:chExt cx="11791043" cy="5029200"/>
          </a:xfrm>
        </p:grpSpPr>
        <p:grpSp>
          <p:nvGrpSpPr>
            <p:cNvPr id="4569" name="Google Shape;4569;p438"/>
            <p:cNvGrpSpPr/>
            <p:nvPr/>
          </p:nvGrpSpPr>
          <p:grpSpPr>
            <a:xfrm>
              <a:off x="1358900" y="2057400"/>
              <a:ext cx="7226300" cy="5029200"/>
              <a:chOff x="1358900" y="2057400"/>
              <a:chExt cx="7226300" cy="5029200"/>
            </a:xfrm>
          </p:grpSpPr>
          <p:grpSp>
            <p:nvGrpSpPr>
              <p:cNvPr id="4570" name="Google Shape;4570;p438"/>
              <p:cNvGrpSpPr/>
              <p:nvPr/>
            </p:nvGrpSpPr>
            <p:grpSpPr>
              <a:xfrm>
                <a:off x="1358900" y="2057400"/>
                <a:ext cx="7226300" cy="5029200"/>
                <a:chOff x="1353553" y="2128393"/>
                <a:chExt cx="13539917" cy="4697485"/>
              </a:xfrm>
            </p:grpSpPr>
            <p:sp>
              <p:nvSpPr>
                <p:cNvPr id="4571" name="Google Shape;4571;p438"/>
                <p:cNvSpPr/>
                <p:nvPr/>
              </p:nvSpPr>
              <p:spPr>
                <a:xfrm>
                  <a:off x="1353553" y="2128393"/>
                  <a:ext cx="13539917" cy="469748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572" name="Google Shape;4572;p438"/>
                <p:cNvSpPr/>
                <p:nvPr/>
              </p:nvSpPr>
              <p:spPr>
                <a:xfrm>
                  <a:off x="1503165" y="4726276"/>
                  <a:ext cx="13257864" cy="323719"/>
                </a:xfrm>
                <a:prstGeom prst="roundRect">
                  <a:avLst>
                    <a:gd fmla="val 4780" name="adj"/>
                  </a:avLst>
                </a:prstGeom>
                <a:noFill/>
                <a:ln>
                  <a:noFill/>
                </a:ln>
              </p:spPr>
              <p:txBody>
                <a:bodyPr anchorCtr="0" anchor="ctr" bIns="45675" lIns="45675" spcFirstLastPara="1" rIns="45675" wrap="square" tIns="45675">
                  <a:spAutoFit/>
                </a:bodyPr>
                <a:lstStyle/>
                <a:p>
                  <a:pPr indent="0" lvl="0" marL="0" marR="0" rtl="0" algn="l">
                    <a:lnSpc>
                      <a:spcPct val="115000"/>
                    </a:lnSpc>
                    <a:spcBef>
                      <a:spcPts val="0"/>
                    </a:spcBef>
                    <a:spcAft>
                      <a:spcPts val="0"/>
                    </a:spcAft>
                    <a:buClr>
                      <a:srgbClr val="000000"/>
                    </a:buClr>
                    <a:buSzPts val="2200"/>
                    <a:buFont typeface="Arial"/>
                    <a:buNone/>
                  </a:pPr>
                  <a:r>
                    <a:t/>
                  </a:r>
                  <a:endParaRPr b="0" i="0" sz="1400" u="none" cap="none" strike="noStrike">
                    <a:solidFill>
                      <a:srgbClr val="3F3F3F"/>
                    </a:solidFill>
                    <a:latin typeface="Arial"/>
                    <a:ea typeface="Arial"/>
                    <a:cs typeface="Arial"/>
                    <a:sym typeface="Arial"/>
                  </a:endParaRPr>
                </a:p>
              </p:txBody>
            </p:sp>
          </p:grpSp>
          <p:sp>
            <p:nvSpPr>
              <p:cNvPr id="4573" name="Google Shape;4573;p438"/>
              <p:cNvSpPr txBox="1"/>
              <p:nvPr/>
            </p:nvSpPr>
            <p:spPr>
              <a:xfrm>
                <a:off x="1612900" y="2395251"/>
                <a:ext cx="6614400" cy="4353499"/>
              </a:xfrm>
              <a:prstGeom prst="rect">
                <a:avLst/>
              </a:prstGeom>
              <a:noFill/>
              <a:ln>
                <a:noFill/>
              </a:ln>
            </p:spPr>
            <p:txBody>
              <a:bodyPr anchorCtr="0" anchor="t" bIns="0" lIns="0" spcFirstLastPara="1" rIns="0" wrap="square" tIns="0">
                <a:sp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Vulnerable to man-in-the-middle attack</a:t>
                </a:r>
                <a:endParaRPr/>
              </a:p>
              <a:p>
                <a:pPr indent="0" lvl="0" marL="889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Based on the difficulty of calculating discrete logarithms in a finite field</a:t>
                </a:r>
                <a:endParaRPr/>
              </a:p>
              <a:p>
                <a:pPr indent="0" lvl="0" marL="889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Currently used in many protocols, namely:</a:t>
                </a:r>
                <a:endParaRPr/>
              </a:p>
              <a:p>
                <a:pPr indent="0" lvl="0" marL="889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Secure Sockets Layer (SSL) or Transport Layer Security (TLS)</a:t>
                </a:r>
                <a:endParaRPr/>
              </a:p>
              <a:p>
                <a:pPr indent="0" lvl="1" marL="5461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Secure Shell (SSH)</a:t>
                </a:r>
                <a:endParaRPr/>
              </a:p>
              <a:p>
                <a:pPr indent="0" lvl="1" marL="5461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Internet Protocol Security (IPSec)</a:t>
                </a:r>
                <a:endParaRPr/>
              </a:p>
              <a:p>
                <a:pPr indent="0" lvl="1" marL="546100" marR="0" rtl="0" algn="l">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a:p>
                <a:pPr indent="-368300" lvl="1" marL="914400" marR="0" rtl="0" algn="l">
                  <a:lnSpc>
                    <a:spcPct val="115000"/>
                  </a:lnSpc>
                  <a:spcBef>
                    <a:spcPts val="0"/>
                  </a:spcBef>
                  <a:spcAft>
                    <a:spcPts val="0"/>
                  </a:spcAft>
                  <a:buClr>
                    <a:srgbClr val="3F3F3F"/>
                  </a:buClr>
                  <a:buSzPts val="1870"/>
                  <a:buFont typeface="Courier New"/>
                  <a:buChar char="o"/>
                </a:pPr>
                <a:r>
                  <a:rPr b="0" i="0" lang="en-US" sz="2200" u="none" cap="none" strike="noStrike">
                    <a:solidFill>
                      <a:srgbClr val="3F3F3F"/>
                    </a:solidFill>
                    <a:latin typeface="Open Sans"/>
                    <a:ea typeface="Open Sans"/>
                    <a:cs typeface="Open Sans"/>
                    <a:sym typeface="Open Sans"/>
                  </a:rPr>
                  <a:t>Public Key Infrastructure (PKI)</a:t>
                </a:r>
                <a:endParaRPr b="0" i="0" sz="2200" u="none" cap="none" strike="noStrike">
                  <a:solidFill>
                    <a:srgbClr val="3F3F3F"/>
                  </a:solidFill>
                  <a:latin typeface="Open Sans"/>
                  <a:ea typeface="Open Sans"/>
                  <a:cs typeface="Open Sans"/>
                  <a:sym typeface="Open Sans"/>
                </a:endParaRPr>
              </a:p>
            </p:txBody>
          </p:sp>
        </p:grpSp>
        <p:pic>
          <p:nvPicPr>
            <p:cNvPr id="4574" name="Google Shape;4574;p438"/>
            <p:cNvPicPr preferRelativeResize="0"/>
            <p:nvPr/>
          </p:nvPicPr>
          <p:blipFill rotWithShape="1">
            <a:blip r:embed="rId3">
              <a:alphaModFix/>
            </a:blip>
            <a:srcRect b="0" l="0" r="0" t="0"/>
            <a:stretch/>
          </p:blipFill>
          <p:spPr>
            <a:xfrm>
              <a:off x="9775252" y="3346554"/>
              <a:ext cx="3374691" cy="2450893"/>
            </a:xfrm>
            <a:prstGeom prst="rect">
              <a:avLst/>
            </a:prstGeom>
            <a:noFill/>
            <a:ln>
              <a:noFill/>
            </a:ln>
          </p:spPr>
        </p:pic>
      </p:grpSp>
      <p:sp>
        <p:nvSpPr>
          <p:cNvPr id="4575" name="Google Shape;4575;p438"/>
          <p:cNvSpPr/>
          <p:nvPr/>
        </p:nvSpPr>
        <p:spPr>
          <a:xfrm>
            <a:off x="241300" y="878493"/>
            <a:ext cx="157917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9" name="Shape 4579"/>
        <p:cNvGrpSpPr/>
        <p:nvPr/>
      </p:nvGrpSpPr>
      <p:grpSpPr>
        <a:xfrm>
          <a:off x="0" y="0"/>
          <a:ext cx="0" cy="0"/>
          <a:chOff x="0" y="0"/>
          <a:chExt cx="0" cy="0"/>
        </a:xfrm>
      </p:grpSpPr>
      <p:sp>
        <p:nvSpPr>
          <p:cNvPr id="4580" name="Google Shape;4580;p439"/>
          <p:cNvSpPr txBox="1"/>
          <p:nvPr/>
        </p:nvSpPr>
        <p:spPr>
          <a:xfrm>
            <a:off x="-10099" y="262256"/>
            <a:ext cx="16276199" cy="687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Arial"/>
              <a:buNone/>
            </a:pPr>
            <a:r>
              <a:rPr b="1" i="0" lang="en-US" sz="2800" u="none" cap="none" strike="noStrike">
                <a:solidFill>
                  <a:srgbClr val="3F3F3F"/>
                </a:solidFill>
                <a:latin typeface="Open Sans"/>
                <a:ea typeface="Open Sans"/>
                <a:cs typeface="Open Sans"/>
                <a:sym typeface="Open Sans"/>
              </a:rPr>
              <a:t>Hybrid Cryptography</a:t>
            </a:r>
            <a:endParaRPr b="0" i="0" sz="1400" u="none" cap="none" strike="noStrike">
              <a:solidFill>
                <a:srgbClr val="3F3F3F"/>
              </a:solidFill>
              <a:latin typeface="Arial"/>
              <a:ea typeface="Arial"/>
              <a:cs typeface="Arial"/>
              <a:sym typeface="Arial"/>
            </a:endParaRPr>
          </a:p>
        </p:txBody>
      </p:sp>
      <p:sp>
        <p:nvSpPr>
          <p:cNvPr id="4581" name="Google Shape;4581;p439"/>
          <p:cNvSpPr/>
          <p:nvPr/>
        </p:nvSpPr>
        <p:spPr>
          <a:xfrm>
            <a:off x="914400" y="2533012"/>
            <a:ext cx="8534401" cy="4077976"/>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4582" name="Google Shape;4582;p439"/>
          <p:cNvSpPr txBox="1"/>
          <p:nvPr/>
        </p:nvSpPr>
        <p:spPr>
          <a:xfrm>
            <a:off x="1176751" y="2703047"/>
            <a:ext cx="8272050" cy="373790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hybrid system that combines the symmetric and asymmetric methods</a:t>
            </a:r>
            <a:endParaRPr/>
          </a:p>
          <a:p>
            <a:pPr indent="-107950" lvl="0" marL="171450" marR="0"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more efficient symmetric algorithm encrypts a message using a secret key</a:t>
            </a:r>
            <a:endParaRPr/>
          </a:p>
          <a:p>
            <a:pPr indent="-107950" lvl="0" marL="171450" marR="0"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symmetric secret key is encrypted using recipient’s public key with an asymmetric algorithm</a:t>
            </a:r>
            <a:endParaRPr/>
          </a:p>
          <a:p>
            <a:pPr indent="-107950" lvl="0" marL="171450" marR="0"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message encrypted with that secret key and the encrypted symmetric secret key are sent to the recipient</a:t>
            </a:r>
            <a:endParaRPr/>
          </a:p>
        </p:txBody>
      </p:sp>
      <p:pic>
        <p:nvPicPr>
          <p:cNvPr id="4583" name="Google Shape;4583;p439"/>
          <p:cNvPicPr preferRelativeResize="0"/>
          <p:nvPr/>
        </p:nvPicPr>
        <p:blipFill rotWithShape="1">
          <a:blip r:embed="rId3">
            <a:alphaModFix/>
          </a:blip>
          <a:srcRect b="0" l="0" r="0" t="0"/>
          <a:stretch/>
        </p:blipFill>
        <p:spPr>
          <a:xfrm>
            <a:off x="9892132" y="3012090"/>
            <a:ext cx="5449468" cy="3509826"/>
          </a:xfrm>
          <a:prstGeom prst="rect">
            <a:avLst/>
          </a:prstGeom>
          <a:noFill/>
          <a:ln>
            <a:noFill/>
          </a:ln>
        </p:spPr>
      </p:pic>
      <p:sp>
        <p:nvSpPr>
          <p:cNvPr id="4584" name="Google Shape;4584;p439"/>
          <p:cNvSpPr/>
          <p:nvPr/>
        </p:nvSpPr>
        <p:spPr>
          <a:xfrm>
            <a:off x="5803900" y="868608"/>
            <a:ext cx="46435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8" name="Shape 4588"/>
        <p:cNvGrpSpPr/>
        <p:nvPr/>
      </p:nvGrpSpPr>
      <p:grpSpPr>
        <a:xfrm>
          <a:off x="0" y="0"/>
          <a:ext cx="0" cy="0"/>
          <a:chOff x="0" y="0"/>
          <a:chExt cx="0" cy="0"/>
        </a:xfrm>
      </p:grpSpPr>
      <p:sp>
        <p:nvSpPr>
          <p:cNvPr id="4589" name="Google Shape;4589;p440"/>
          <p:cNvSpPr txBox="1"/>
          <p:nvPr/>
        </p:nvSpPr>
        <p:spPr>
          <a:xfrm>
            <a:off x="-10160" y="258688"/>
            <a:ext cx="16276199" cy="687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Arial"/>
              <a:buNone/>
            </a:pPr>
            <a:r>
              <a:rPr b="1" i="0" lang="en-US" sz="2800" u="none" cap="none" strike="noStrike">
                <a:solidFill>
                  <a:srgbClr val="3F3F3F"/>
                </a:solidFill>
                <a:latin typeface="Open Sans"/>
                <a:ea typeface="Open Sans"/>
                <a:cs typeface="Open Sans"/>
                <a:sym typeface="Open Sans"/>
              </a:rPr>
              <a:t>Hybrid Cryptography</a:t>
            </a:r>
            <a:endParaRPr b="0" i="0" sz="1400" u="none" cap="none" strike="noStrike">
              <a:solidFill>
                <a:srgbClr val="3F3F3F"/>
              </a:solidFill>
              <a:latin typeface="Arial"/>
              <a:ea typeface="Arial"/>
              <a:cs typeface="Arial"/>
              <a:sym typeface="Arial"/>
            </a:endParaRPr>
          </a:p>
        </p:txBody>
      </p:sp>
      <p:sp>
        <p:nvSpPr>
          <p:cNvPr id="4590" name="Google Shape;4590;p440"/>
          <p:cNvSpPr/>
          <p:nvPr/>
        </p:nvSpPr>
        <p:spPr>
          <a:xfrm>
            <a:off x="914400" y="2533012"/>
            <a:ext cx="8534401" cy="4077976"/>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4591" name="Google Shape;4591;p440"/>
          <p:cNvSpPr txBox="1"/>
          <p:nvPr/>
        </p:nvSpPr>
        <p:spPr>
          <a:xfrm>
            <a:off x="1176751" y="2703047"/>
            <a:ext cx="8272050" cy="29592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recipient uses their private key to decrypt the secret key.</a:t>
            </a:r>
            <a:endParaRPr/>
          </a:p>
          <a:p>
            <a:pPr indent="-107950" lvl="0" marL="171450" marR="0"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secret key is then used to decrypt the message.</a:t>
            </a:r>
            <a:endParaRPr/>
          </a:p>
          <a:p>
            <a:pPr indent="-107950" lvl="0" marL="171450" marR="0"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symmetric algorithm is used for bulk encryption.</a:t>
            </a:r>
            <a:endParaRPr/>
          </a:p>
          <a:p>
            <a:pPr indent="-107950" lvl="0" marL="171450" marR="0"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asymmetric algorithm is used to distribute the symmetric key.</a:t>
            </a:r>
            <a:endParaRPr/>
          </a:p>
        </p:txBody>
      </p:sp>
      <p:pic>
        <p:nvPicPr>
          <p:cNvPr id="4592" name="Google Shape;4592;p440"/>
          <p:cNvPicPr preferRelativeResize="0"/>
          <p:nvPr/>
        </p:nvPicPr>
        <p:blipFill rotWithShape="1">
          <a:blip r:embed="rId3">
            <a:alphaModFix/>
          </a:blip>
          <a:srcRect b="0" l="0" r="0" t="0"/>
          <a:stretch/>
        </p:blipFill>
        <p:spPr>
          <a:xfrm>
            <a:off x="9892132" y="3012090"/>
            <a:ext cx="5449468" cy="3509826"/>
          </a:xfrm>
          <a:prstGeom prst="rect">
            <a:avLst/>
          </a:prstGeom>
          <a:noFill/>
          <a:ln>
            <a:noFill/>
          </a:ln>
        </p:spPr>
      </p:pic>
      <p:sp>
        <p:nvSpPr>
          <p:cNvPr id="4593" name="Google Shape;4593;p440"/>
          <p:cNvSpPr/>
          <p:nvPr/>
        </p:nvSpPr>
        <p:spPr>
          <a:xfrm>
            <a:off x="5803900" y="869620"/>
            <a:ext cx="46435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8" name="Shape 4598"/>
        <p:cNvGrpSpPr/>
        <p:nvPr/>
      </p:nvGrpSpPr>
      <p:grpSpPr>
        <a:xfrm>
          <a:off x="0" y="0"/>
          <a:ext cx="0" cy="0"/>
          <a:chOff x="0" y="0"/>
          <a:chExt cx="0" cy="0"/>
        </a:xfrm>
      </p:grpSpPr>
      <p:sp>
        <p:nvSpPr>
          <p:cNvPr id="4599" name="Google Shape;4599;p441"/>
          <p:cNvSpPr txBox="1"/>
          <p:nvPr/>
        </p:nvSpPr>
        <p:spPr>
          <a:xfrm>
            <a:off x="6154062" y="393383"/>
            <a:ext cx="3947876"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Hybrid Cryptography</a:t>
            </a:r>
            <a:endParaRPr b="1" i="0" sz="2800" u="none" cap="none" strike="noStrike">
              <a:solidFill>
                <a:srgbClr val="3F3F3F"/>
              </a:solidFill>
              <a:latin typeface="Open Sans"/>
              <a:ea typeface="Open Sans"/>
              <a:cs typeface="Open Sans"/>
              <a:sym typeface="Open Sans"/>
            </a:endParaRPr>
          </a:p>
        </p:txBody>
      </p:sp>
      <p:grpSp>
        <p:nvGrpSpPr>
          <p:cNvPr id="4600" name="Google Shape;4600;p441"/>
          <p:cNvGrpSpPr/>
          <p:nvPr/>
        </p:nvGrpSpPr>
        <p:grpSpPr>
          <a:xfrm>
            <a:off x="3292254" y="2040601"/>
            <a:ext cx="9671492" cy="5062798"/>
            <a:chOff x="2855696" y="1969236"/>
            <a:chExt cx="9671492" cy="5062798"/>
          </a:xfrm>
        </p:grpSpPr>
        <p:grpSp>
          <p:nvGrpSpPr>
            <p:cNvPr id="4601" name="Google Shape;4601;p441"/>
            <p:cNvGrpSpPr/>
            <p:nvPr/>
          </p:nvGrpSpPr>
          <p:grpSpPr>
            <a:xfrm>
              <a:off x="2855696" y="2145132"/>
              <a:ext cx="1983201" cy="4886902"/>
              <a:chOff x="2855696" y="2145132"/>
              <a:chExt cx="1983201" cy="4886902"/>
            </a:xfrm>
          </p:grpSpPr>
          <p:pic>
            <p:nvPicPr>
              <p:cNvPr id="4602" name="Google Shape;4602;p441"/>
              <p:cNvPicPr preferRelativeResize="0"/>
              <p:nvPr/>
            </p:nvPicPr>
            <p:blipFill rotWithShape="1">
              <a:blip r:embed="rId3">
                <a:alphaModFix/>
              </a:blip>
              <a:srcRect b="0" l="0" r="54250" t="0"/>
              <a:stretch/>
            </p:blipFill>
            <p:spPr>
              <a:xfrm flipH="1">
                <a:off x="2900438" y="2145132"/>
                <a:ext cx="1426993" cy="3775033"/>
              </a:xfrm>
              <a:prstGeom prst="rect">
                <a:avLst/>
              </a:prstGeom>
              <a:noFill/>
              <a:ln>
                <a:noFill/>
              </a:ln>
            </p:spPr>
          </p:pic>
          <p:sp>
            <p:nvSpPr>
              <p:cNvPr id="4603" name="Google Shape;4603;p441"/>
              <p:cNvSpPr/>
              <p:nvPr/>
            </p:nvSpPr>
            <p:spPr>
              <a:xfrm>
                <a:off x="2855696" y="6067004"/>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grpSp>
        <p:grpSp>
          <p:nvGrpSpPr>
            <p:cNvPr id="4604" name="Google Shape;4604;p441"/>
            <p:cNvGrpSpPr/>
            <p:nvPr/>
          </p:nvGrpSpPr>
          <p:grpSpPr>
            <a:xfrm>
              <a:off x="10543987" y="2332701"/>
              <a:ext cx="1983201" cy="4699333"/>
              <a:chOff x="10543987" y="2332701"/>
              <a:chExt cx="1983201" cy="4699333"/>
            </a:xfrm>
          </p:grpSpPr>
          <p:pic>
            <p:nvPicPr>
              <p:cNvPr id="4605" name="Google Shape;4605;p441"/>
              <p:cNvPicPr preferRelativeResize="0"/>
              <p:nvPr/>
            </p:nvPicPr>
            <p:blipFill rotWithShape="1">
              <a:blip r:embed="rId4">
                <a:alphaModFix/>
              </a:blip>
              <a:srcRect b="0" l="0" r="0" t="0"/>
              <a:stretch/>
            </p:blipFill>
            <p:spPr>
              <a:xfrm>
                <a:off x="11060595" y="2332701"/>
                <a:ext cx="949986" cy="3399894"/>
              </a:xfrm>
              <a:prstGeom prst="rect">
                <a:avLst/>
              </a:prstGeom>
              <a:noFill/>
              <a:ln>
                <a:noFill/>
              </a:ln>
            </p:spPr>
          </p:pic>
          <p:sp>
            <p:nvSpPr>
              <p:cNvPr id="4606" name="Google Shape;4606;p441"/>
              <p:cNvSpPr/>
              <p:nvPr/>
            </p:nvSpPr>
            <p:spPr>
              <a:xfrm>
                <a:off x="10543987" y="6067004"/>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grpSp>
        <p:grpSp>
          <p:nvGrpSpPr>
            <p:cNvPr id="4607" name="Google Shape;4607;p441"/>
            <p:cNvGrpSpPr/>
            <p:nvPr/>
          </p:nvGrpSpPr>
          <p:grpSpPr>
            <a:xfrm>
              <a:off x="6252376" y="1969236"/>
              <a:ext cx="3751248" cy="4097768"/>
              <a:chOff x="6252376" y="1969236"/>
              <a:chExt cx="3751248" cy="4097768"/>
            </a:xfrm>
          </p:grpSpPr>
          <p:sp>
            <p:nvSpPr>
              <p:cNvPr id="4608" name="Google Shape;4608;p441"/>
              <p:cNvSpPr/>
              <p:nvPr/>
            </p:nvSpPr>
            <p:spPr>
              <a:xfrm>
                <a:off x="6252376" y="1969236"/>
                <a:ext cx="3751248" cy="1685833"/>
              </a:xfrm>
              <a:prstGeom prst="wedgeRectCallout">
                <a:avLst>
                  <a:gd fmla="val -20833" name="adj1"/>
                  <a:gd fmla="val 62500" name="adj2"/>
                </a:avLst>
              </a:pr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wants to send bulk data to Alice and ensure that only she can read it.</a:t>
                </a:r>
                <a:endParaRPr b="0" i="0" sz="2200" u="none" cap="none" strike="noStrike">
                  <a:solidFill>
                    <a:srgbClr val="3F3F3F"/>
                  </a:solidFill>
                  <a:latin typeface="Open Sans"/>
                  <a:ea typeface="Open Sans"/>
                  <a:cs typeface="Open Sans"/>
                  <a:sym typeface="Open Sans"/>
                </a:endParaRPr>
              </a:p>
            </p:txBody>
          </p:sp>
          <p:pic>
            <p:nvPicPr>
              <p:cNvPr id="4609" name="Google Shape;4609;p441"/>
              <p:cNvPicPr preferRelativeResize="0"/>
              <p:nvPr/>
            </p:nvPicPr>
            <p:blipFill rotWithShape="1">
              <a:blip r:embed="rId5">
                <a:alphaModFix/>
              </a:blip>
              <a:srcRect b="0" l="0" r="0" t="0"/>
              <a:stretch/>
            </p:blipFill>
            <p:spPr>
              <a:xfrm rot="5400000">
                <a:off x="6806854" y="4293210"/>
                <a:ext cx="1773794" cy="1773794"/>
              </a:xfrm>
              <a:prstGeom prst="rect">
                <a:avLst/>
              </a:prstGeom>
              <a:noFill/>
              <a:ln>
                <a:noFill/>
              </a:ln>
            </p:spPr>
          </p:pic>
        </p:grpSp>
      </p:grpSp>
      <p:sp>
        <p:nvSpPr>
          <p:cNvPr id="4610" name="Google Shape;4610;p441"/>
          <p:cNvSpPr/>
          <p:nvPr/>
        </p:nvSpPr>
        <p:spPr>
          <a:xfrm>
            <a:off x="5511800" y="873951"/>
            <a:ext cx="52428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5" name="Shape 4615"/>
        <p:cNvGrpSpPr/>
        <p:nvPr/>
      </p:nvGrpSpPr>
      <p:grpSpPr>
        <a:xfrm>
          <a:off x="0" y="0"/>
          <a:ext cx="0" cy="0"/>
          <a:chOff x="0" y="0"/>
          <a:chExt cx="0" cy="0"/>
        </a:xfrm>
      </p:grpSpPr>
      <p:sp>
        <p:nvSpPr>
          <p:cNvPr id="4616" name="Google Shape;4616;p442"/>
          <p:cNvSpPr txBox="1"/>
          <p:nvPr/>
        </p:nvSpPr>
        <p:spPr>
          <a:xfrm>
            <a:off x="5780563" y="399644"/>
            <a:ext cx="4694875"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Hybrid Key Cryptography</a:t>
            </a:r>
            <a:endParaRPr b="1" i="0" sz="2800" u="none" cap="none" strike="noStrike">
              <a:solidFill>
                <a:srgbClr val="3F3F3F"/>
              </a:solidFill>
              <a:latin typeface="Open Sans"/>
              <a:ea typeface="Open Sans"/>
              <a:cs typeface="Open Sans"/>
              <a:sym typeface="Open Sans"/>
            </a:endParaRPr>
          </a:p>
        </p:txBody>
      </p:sp>
      <p:pic>
        <p:nvPicPr>
          <p:cNvPr id="4617" name="Google Shape;4617;p442"/>
          <p:cNvPicPr preferRelativeResize="0"/>
          <p:nvPr/>
        </p:nvPicPr>
        <p:blipFill rotWithShape="1">
          <a:blip r:embed="rId3">
            <a:alphaModFix/>
          </a:blip>
          <a:srcRect b="0" l="0" r="54250" t="0"/>
          <a:stretch/>
        </p:blipFill>
        <p:spPr>
          <a:xfrm flipH="1">
            <a:off x="2666229" y="3910103"/>
            <a:ext cx="1163663" cy="3078409"/>
          </a:xfrm>
          <a:prstGeom prst="rect">
            <a:avLst/>
          </a:prstGeom>
          <a:noFill/>
          <a:ln>
            <a:noFill/>
          </a:ln>
        </p:spPr>
      </p:pic>
      <p:pic>
        <p:nvPicPr>
          <p:cNvPr id="4618" name="Google Shape;4618;p442"/>
          <p:cNvPicPr preferRelativeResize="0"/>
          <p:nvPr/>
        </p:nvPicPr>
        <p:blipFill rotWithShape="1">
          <a:blip r:embed="rId4">
            <a:alphaModFix/>
          </a:blip>
          <a:srcRect b="0" l="0" r="0" t="0"/>
          <a:stretch/>
        </p:blipFill>
        <p:spPr>
          <a:xfrm>
            <a:off x="12607462" y="4024523"/>
            <a:ext cx="796216" cy="2849569"/>
          </a:xfrm>
          <a:prstGeom prst="rect">
            <a:avLst/>
          </a:prstGeom>
          <a:noFill/>
          <a:ln>
            <a:noFill/>
          </a:ln>
        </p:spPr>
      </p:pic>
      <p:sp>
        <p:nvSpPr>
          <p:cNvPr id="4619" name="Google Shape;4619;p442"/>
          <p:cNvSpPr/>
          <p:nvPr/>
        </p:nvSpPr>
        <p:spPr>
          <a:xfrm>
            <a:off x="914400" y="1766458"/>
            <a:ext cx="3596326" cy="1887925"/>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generates a private and public key pair and exchanges his public key with Alice's public key.</a:t>
            </a:r>
            <a:endParaRPr b="0" i="0" sz="2200" u="none" cap="none" strike="noStrike">
              <a:solidFill>
                <a:srgbClr val="3F3F3F"/>
              </a:solidFill>
              <a:latin typeface="Open Sans"/>
              <a:ea typeface="Open Sans"/>
              <a:cs typeface="Open Sans"/>
              <a:sym typeface="Open Sans"/>
            </a:endParaRPr>
          </a:p>
        </p:txBody>
      </p:sp>
      <p:sp>
        <p:nvSpPr>
          <p:cNvPr id="4620" name="Google Shape;4620;p442"/>
          <p:cNvSpPr/>
          <p:nvPr/>
        </p:nvSpPr>
        <p:spPr>
          <a:xfrm>
            <a:off x="11766138" y="1753498"/>
            <a:ext cx="3778662" cy="1940965"/>
          </a:xfrm>
          <a:prstGeom prst="wedgeRectCallout">
            <a:avLst>
              <a:gd fmla="val -20833" name="adj1"/>
              <a:gd fmla="val 625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Similarly, Alice will also generate a private and public key pair and exchange her public key with Charles's public key.</a:t>
            </a:r>
            <a:endParaRPr b="0" i="0" sz="2200" u="none" cap="none" strike="noStrike">
              <a:solidFill>
                <a:srgbClr val="3F3F3F"/>
              </a:solidFill>
              <a:latin typeface="Open Sans"/>
              <a:ea typeface="Open Sans"/>
              <a:cs typeface="Open Sans"/>
              <a:sym typeface="Open Sans"/>
            </a:endParaRPr>
          </a:p>
        </p:txBody>
      </p:sp>
      <p:grpSp>
        <p:nvGrpSpPr>
          <p:cNvPr id="4621" name="Google Shape;4621;p442"/>
          <p:cNvGrpSpPr/>
          <p:nvPr/>
        </p:nvGrpSpPr>
        <p:grpSpPr>
          <a:xfrm>
            <a:off x="2666229" y="3495843"/>
            <a:ext cx="11498450" cy="5280283"/>
            <a:chOff x="2666229" y="3495843"/>
            <a:chExt cx="11498450" cy="5280283"/>
          </a:xfrm>
        </p:grpSpPr>
        <p:grpSp>
          <p:nvGrpSpPr>
            <p:cNvPr id="4622" name="Google Shape;4622;p442"/>
            <p:cNvGrpSpPr/>
            <p:nvPr/>
          </p:nvGrpSpPr>
          <p:grpSpPr>
            <a:xfrm>
              <a:off x="2666229" y="7145993"/>
              <a:ext cx="11498450" cy="816836"/>
              <a:chOff x="2666229" y="7145993"/>
              <a:chExt cx="11498450" cy="816836"/>
            </a:xfrm>
          </p:grpSpPr>
          <p:sp>
            <p:nvSpPr>
              <p:cNvPr id="4623" name="Google Shape;4623;p442"/>
              <p:cNvSpPr/>
              <p:nvPr/>
            </p:nvSpPr>
            <p:spPr>
              <a:xfrm>
                <a:off x="2666229" y="7154674"/>
                <a:ext cx="1642973" cy="799474"/>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sp>
            <p:nvSpPr>
              <p:cNvPr id="4624" name="Google Shape;4624;p442"/>
              <p:cNvSpPr/>
              <p:nvPr/>
            </p:nvSpPr>
            <p:spPr>
              <a:xfrm>
                <a:off x="12486027" y="7145993"/>
                <a:ext cx="1678652" cy="816836"/>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9C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grpSp>
        <p:grpSp>
          <p:nvGrpSpPr>
            <p:cNvPr id="4625" name="Google Shape;4625;p442"/>
            <p:cNvGrpSpPr/>
            <p:nvPr/>
          </p:nvGrpSpPr>
          <p:grpSpPr>
            <a:xfrm>
              <a:off x="4322811" y="3495843"/>
              <a:ext cx="7641658" cy="5280283"/>
              <a:chOff x="4322811" y="3495843"/>
              <a:chExt cx="7641658" cy="5280283"/>
            </a:xfrm>
          </p:grpSpPr>
          <p:grpSp>
            <p:nvGrpSpPr>
              <p:cNvPr id="4626" name="Google Shape;4626;p442"/>
              <p:cNvGrpSpPr/>
              <p:nvPr/>
            </p:nvGrpSpPr>
            <p:grpSpPr>
              <a:xfrm>
                <a:off x="4727285" y="7133275"/>
                <a:ext cx="6836779" cy="1642851"/>
                <a:chOff x="4727285" y="7133275"/>
                <a:chExt cx="6836779" cy="1642851"/>
              </a:xfrm>
            </p:grpSpPr>
            <p:pic>
              <p:nvPicPr>
                <p:cNvPr id="4627" name="Google Shape;4627;p442"/>
                <p:cNvPicPr preferRelativeResize="0"/>
                <p:nvPr/>
              </p:nvPicPr>
              <p:blipFill rotWithShape="1">
                <a:blip r:embed="rId5">
                  <a:alphaModFix/>
                </a:blip>
                <a:srcRect b="0" l="0" r="0" t="0"/>
                <a:stretch/>
              </p:blipFill>
              <p:spPr>
                <a:xfrm rot="5400000">
                  <a:off x="4779933" y="7080627"/>
                  <a:ext cx="1619405" cy="1724701"/>
                </a:xfrm>
                <a:prstGeom prst="rect">
                  <a:avLst/>
                </a:prstGeom>
                <a:noFill/>
                <a:ln>
                  <a:noFill/>
                </a:ln>
              </p:spPr>
            </p:pic>
            <p:pic>
              <p:nvPicPr>
                <p:cNvPr id="4628" name="Google Shape;4628;p442"/>
                <p:cNvPicPr preferRelativeResize="0"/>
                <p:nvPr/>
              </p:nvPicPr>
              <p:blipFill rotWithShape="1">
                <a:blip r:embed="rId5">
                  <a:alphaModFix/>
                </a:blip>
                <a:srcRect b="0" l="0" r="0" t="0"/>
                <a:stretch/>
              </p:blipFill>
              <p:spPr>
                <a:xfrm rot="5400000">
                  <a:off x="9892011" y="7104073"/>
                  <a:ext cx="1619405" cy="1724701"/>
                </a:xfrm>
                <a:prstGeom prst="rect">
                  <a:avLst/>
                </a:prstGeom>
                <a:noFill/>
                <a:ln>
                  <a:noFill/>
                </a:ln>
              </p:spPr>
            </p:pic>
          </p:grpSp>
          <p:grpSp>
            <p:nvGrpSpPr>
              <p:cNvPr id="4629" name="Google Shape;4629;p442"/>
              <p:cNvGrpSpPr/>
              <p:nvPr/>
            </p:nvGrpSpPr>
            <p:grpSpPr>
              <a:xfrm>
                <a:off x="4322811" y="3495843"/>
                <a:ext cx="7641658" cy="3691280"/>
                <a:chOff x="4322811" y="3495843"/>
                <a:chExt cx="7641658" cy="3691280"/>
              </a:xfrm>
            </p:grpSpPr>
            <p:grpSp>
              <p:nvGrpSpPr>
                <p:cNvPr id="4630" name="Google Shape;4630;p442"/>
                <p:cNvGrpSpPr/>
                <p:nvPr/>
              </p:nvGrpSpPr>
              <p:grpSpPr>
                <a:xfrm>
                  <a:off x="4322811" y="3495843"/>
                  <a:ext cx="7641658" cy="3691280"/>
                  <a:chOff x="4322811" y="3495843"/>
                  <a:chExt cx="7641658" cy="3691280"/>
                </a:xfrm>
              </p:grpSpPr>
              <p:sp>
                <p:nvSpPr>
                  <p:cNvPr id="4631" name="Google Shape;4631;p442"/>
                  <p:cNvSpPr/>
                  <p:nvPr/>
                </p:nvSpPr>
                <p:spPr>
                  <a:xfrm>
                    <a:off x="9771120" y="3495843"/>
                    <a:ext cx="1779534" cy="695121"/>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public key</a:t>
                    </a:r>
                    <a:endParaRPr/>
                  </a:p>
                </p:txBody>
              </p:sp>
              <p:sp>
                <p:nvSpPr>
                  <p:cNvPr id="4632" name="Google Shape;4632;p442"/>
                  <p:cNvSpPr/>
                  <p:nvPr/>
                </p:nvSpPr>
                <p:spPr>
                  <a:xfrm>
                    <a:off x="9771120" y="6401677"/>
                    <a:ext cx="1779534" cy="785446"/>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private key</a:t>
                    </a:r>
                    <a:endParaRPr/>
                  </a:p>
                </p:txBody>
              </p:sp>
              <p:grpSp>
                <p:nvGrpSpPr>
                  <p:cNvPr id="4633" name="Google Shape;4633;p442"/>
                  <p:cNvGrpSpPr/>
                  <p:nvPr/>
                </p:nvGrpSpPr>
                <p:grpSpPr>
                  <a:xfrm>
                    <a:off x="4322811" y="3495843"/>
                    <a:ext cx="2181062" cy="3666074"/>
                    <a:chOff x="4322811" y="3495843"/>
                    <a:chExt cx="2181062" cy="3666074"/>
                  </a:xfrm>
                </p:grpSpPr>
                <p:sp>
                  <p:nvSpPr>
                    <p:cNvPr id="4634" name="Google Shape;4634;p442"/>
                    <p:cNvSpPr/>
                    <p:nvPr/>
                  </p:nvSpPr>
                  <p:spPr>
                    <a:xfrm>
                      <a:off x="4724339" y="3495843"/>
                      <a:ext cx="1779534" cy="695121"/>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public key</a:t>
                      </a:r>
                      <a:endParaRPr/>
                    </a:p>
                  </p:txBody>
                </p:sp>
                <p:sp>
                  <p:nvSpPr>
                    <p:cNvPr id="4635" name="Google Shape;4635;p442"/>
                    <p:cNvSpPr/>
                    <p:nvPr/>
                  </p:nvSpPr>
                  <p:spPr>
                    <a:xfrm>
                      <a:off x="4724339" y="6379992"/>
                      <a:ext cx="1779534" cy="781925"/>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private key</a:t>
                      </a:r>
                      <a:endParaRPr/>
                    </a:p>
                  </p:txBody>
                </p:sp>
                <p:pic>
                  <p:nvPicPr>
                    <p:cNvPr id="4636" name="Google Shape;4636;p442"/>
                    <p:cNvPicPr preferRelativeResize="0"/>
                    <p:nvPr/>
                  </p:nvPicPr>
                  <p:blipFill rotWithShape="1">
                    <a:blip r:embed="rId6">
                      <a:alphaModFix/>
                    </a:blip>
                    <a:srcRect b="0" l="0" r="0" t="0"/>
                    <a:stretch/>
                  </p:blipFill>
                  <p:spPr>
                    <a:xfrm rot="5400000">
                      <a:off x="4322811" y="4572000"/>
                      <a:ext cx="1269614" cy="1269614"/>
                    </a:xfrm>
                    <a:prstGeom prst="rect">
                      <a:avLst/>
                    </a:prstGeom>
                    <a:noFill/>
                    <a:ln>
                      <a:noFill/>
                    </a:ln>
                  </p:spPr>
                </p:pic>
              </p:grpSp>
              <p:pic>
                <p:nvPicPr>
                  <p:cNvPr id="4637" name="Google Shape;4637;p442"/>
                  <p:cNvPicPr preferRelativeResize="0"/>
                  <p:nvPr/>
                </p:nvPicPr>
                <p:blipFill rotWithShape="1">
                  <a:blip r:embed="rId6">
                    <a:alphaModFix/>
                  </a:blip>
                  <a:srcRect b="0" l="0" r="0" t="0"/>
                  <a:stretch/>
                </p:blipFill>
                <p:spPr>
                  <a:xfrm rot="5400000">
                    <a:off x="10717176" y="4583161"/>
                    <a:ext cx="1247293" cy="1247293"/>
                  </a:xfrm>
                  <a:prstGeom prst="rect">
                    <a:avLst/>
                  </a:prstGeom>
                  <a:noFill/>
                  <a:ln>
                    <a:noFill/>
                  </a:ln>
                </p:spPr>
              </p:pic>
            </p:grpSp>
            <p:pic>
              <p:nvPicPr>
                <p:cNvPr id="4638" name="Google Shape;4638;p442"/>
                <p:cNvPicPr preferRelativeResize="0"/>
                <p:nvPr/>
              </p:nvPicPr>
              <p:blipFill rotWithShape="1">
                <a:blip r:embed="rId7">
                  <a:alphaModFix/>
                </a:blip>
                <a:srcRect b="0" l="0" r="0" t="0"/>
                <a:stretch/>
              </p:blipFill>
              <p:spPr>
                <a:xfrm rot="5400000">
                  <a:off x="7243412" y="4364575"/>
                  <a:ext cx="1773794" cy="1773794"/>
                </a:xfrm>
                <a:prstGeom prst="rect">
                  <a:avLst/>
                </a:prstGeom>
                <a:noFill/>
                <a:ln>
                  <a:noFill/>
                </a:ln>
              </p:spPr>
            </p:pic>
          </p:grpSp>
        </p:grpSp>
      </p:grpSp>
      <p:sp>
        <p:nvSpPr>
          <p:cNvPr id="4639" name="Google Shape;4639;p442"/>
          <p:cNvSpPr/>
          <p:nvPr/>
        </p:nvSpPr>
        <p:spPr>
          <a:xfrm>
            <a:off x="5346700" y="880212"/>
            <a:ext cx="55682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4" name="Shape 4644"/>
        <p:cNvGrpSpPr/>
        <p:nvPr/>
      </p:nvGrpSpPr>
      <p:grpSpPr>
        <a:xfrm>
          <a:off x="0" y="0"/>
          <a:ext cx="0" cy="0"/>
          <a:chOff x="0" y="0"/>
          <a:chExt cx="0" cy="0"/>
        </a:xfrm>
      </p:grpSpPr>
      <p:sp>
        <p:nvSpPr>
          <p:cNvPr id="4645" name="Google Shape;4645;p443"/>
          <p:cNvSpPr txBox="1"/>
          <p:nvPr/>
        </p:nvSpPr>
        <p:spPr>
          <a:xfrm>
            <a:off x="4456002" y="385921"/>
            <a:ext cx="7343998" cy="480131"/>
          </a:xfrm>
          <a:prstGeom prst="rect">
            <a:avLst/>
          </a:prstGeom>
          <a:noFill/>
          <a:ln>
            <a:noFill/>
          </a:ln>
        </p:spPr>
        <p:txBody>
          <a:bodyPr anchorCtr="0" anchor="t" bIns="45700" lIns="91425" spcFirstLastPara="1" rIns="91425" wrap="square" tIns="45700">
            <a:spAutoFit/>
          </a:bodyPr>
          <a:lstStyle/>
          <a:p>
            <a:pPr indent="11429"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Communication Process at Sender’s End</a:t>
            </a:r>
            <a:endParaRPr b="1" i="0" sz="2800" u="none" cap="none" strike="noStrike">
              <a:solidFill>
                <a:srgbClr val="3F3F3F"/>
              </a:solidFill>
              <a:latin typeface="Open Sans"/>
              <a:ea typeface="Open Sans"/>
              <a:cs typeface="Open Sans"/>
              <a:sym typeface="Open Sans"/>
            </a:endParaRPr>
          </a:p>
        </p:txBody>
      </p:sp>
      <p:sp>
        <p:nvSpPr>
          <p:cNvPr id="4646" name="Google Shape;4646;p443"/>
          <p:cNvSpPr/>
          <p:nvPr/>
        </p:nvSpPr>
        <p:spPr>
          <a:xfrm>
            <a:off x="2831699" y="4778940"/>
            <a:ext cx="1632735" cy="965030"/>
          </a:xfrm>
          <a:prstGeom prst="roundRect">
            <a:avLst>
              <a:gd fmla="val 16667" name="adj"/>
            </a:avLst>
          </a:prstGeom>
          <a:solidFill>
            <a:srgbClr val="BBD6EE"/>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47" name="Google Shape;4647;p443"/>
          <p:cNvSpPr/>
          <p:nvPr/>
        </p:nvSpPr>
        <p:spPr>
          <a:xfrm>
            <a:off x="8287877" y="1470517"/>
            <a:ext cx="2894079" cy="1589221"/>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symmetric key is then encrypted with Alice's public key.</a:t>
            </a:r>
            <a:endParaRPr b="0" i="0" sz="2000" u="none" cap="none" strike="noStrike">
              <a:solidFill>
                <a:srgbClr val="3F3F3F"/>
              </a:solidFill>
              <a:latin typeface="Open Sans"/>
              <a:ea typeface="Open Sans"/>
              <a:cs typeface="Open Sans"/>
              <a:sym typeface="Open Sans"/>
            </a:endParaRPr>
          </a:p>
        </p:txBody>
      </p:sp>
      <p:grpSp>
        <p:nvGrpSpPr>
          <p:cNvPr id="4648" name="Google Shape;4648;p443"/>
          <p:cNvGrpSpPr/>
          <p:nvPr/>
        </p:nvGrpSpPr>
        <p:grpSpPr>
          <a:xfrm>
            <a:off x="390188" y="1467545"/>
            <a:ext cx="15475625" cy="6836613"/>
            <a:chOff x="390188" y="1153694"/>
            <a:chExt cx="15475625" cy="6836613"/>
          </a:xfrm>
        </p:grpSpPr>
        <p:grpSp>
          <p:nvGrpSpPr>
            <p:cNvPr id="4649" name="Google Shape;4649;p443"/>
            <p:cNvGrpSpPr/>
            <p:nvPr/>
          </p:nvGrpSpPr>
          <p:grpSpPr>
            <a:xfrm>
              <a:off x="390188" y="6401086"/>
              <a:ext cx="15120832" cy="1589221"/>
              <a:chOff x="418969" y="6244031"/>
              <a:chExt cx="15120832" cy="1589221"/>
            </a:xfrm>
          </p:grpSpPr>
          <p:sp>
            <p:nvSpPr>
              <p:cNvPr id="4650" name="Google Shape;4650;p443"/>
              <p:cNvSpPr/>
              <p:nvPr/>
            </p:nvSpPr>
            <p:spPr>
              <a:xfrm>
                <a:off x="2831699" y="6271496"/>
                <a:ext cx="3027127" cy="1561756"/>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generates a symmetric key and uses it to encrypt bulk data.</a:t>
                </a:r>
                <a:endParaRPr b="0" i="0" sz="2200" u="none" cap="none" strike="noStrike">
                  <a:solidFill>
                    <a:srgbClr val="3F3F3F"/>
                  </a:solidFill>
                  <a:latin typeface="Open Sans"/>
                  <a:ea typeface="Open Sans"/>
                  <a:cs typeface="Open Sans"/>
                  <a:sym typeface="Open Sans"/>
                </a:endParaRPr>
              </a:p>
            </p:txBody>
          </p:sp>
          <p:sp>
            <p:nvSpPr>
              <p:cNvPr id="4651" name="Google Shape;4651;p443"/>
              <p:cNvSpPr/>
              <p:nvPr/>
            </p:nvSpPr>
            <p:spPr>
              <a:xfrm>
                <a:off x="418969" y="6369189"/>
                <a:ext cx="1668749" cy="812017"/>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sp>
            <p:nvSpPr>
              <p:cNvPr id="4652" name="Google Shape;4652;p443"/>
              <p:cNvSpPr/>
              <p:nvPr/>
            </p:nvSpPr>
            <p:spPr>
              <a:xfrm>
                <a:off x="13807297" y="6300308"/>
                <a:ext cx="1732504" cy="84304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sp>
            <p:nvSpPr>
              <p:cNvPr id="4653" name="Google Shape;4653;p443"/>
              <p:cNvSpPr/>
              <p:nvPr/>
            </p:nvSpPr>
            <p:spPr>
              <a:xfrm>
                <a:off x="10774015" y="6244031"/>
                <a:ext cx="2897477" cy="1589221"/>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encrypted symmetric key and encrypted data are being sent to Alice.</a:t>
                </a:r>
                <a:endParaRPr b="0" i="0" sz="2200" u="none" cap="none" strike="noStrike">
                  <a:solidFill>
                    <a:srgbClr val="3F3F3F"/>
                  </a:solidFill>
                  <a:latin typeface="Open Sans"/>
                  <a:ea typeface="Open Sans"/>
                  <a:cs typeface="Open Sans"/>
                  <a:sym typeface="Open Sans"/>
                </a:endParaRPr>
              </a:p>
            </p:txBody>
          </p:sp>
        </p:grpSp>
        <p:pic>
          <p:nvPicPr>
            <p:cNvPr id="4654" name="Google Shape;4654;p443"/>
            <p:cNvPicPr preferRelativeResize="0"/>
            <p:nvPr/>
          </p:nvPicPr>
          <p:blipFill rotWithShape="1">
            <a:blip r:embed="rId3">
              <a:alphaModFix/>
            </a:blip>
            <a:srcRect b="0" l="0" r="54250" t="0"/>
            <a:stretch/>
          </p:blipFill>
          <p:spPr>
            <a:xfrm flipH="1">
              <a:off x="390188" y="3239611"/>
              <a:ext cx="1211614" cy="2978888"/>
            </a:xfrm>
            <a:prstGeom prst="rect">
              <a:avLst/>
            </a:prstGeom>
            <a:noFill/>
            <a:ln>
              <a:noFill/>
            </a:ln>
          </p:spPr>
        </p:pic>
        <p:pic>
          <p:nvPicPr>
            <p:cNvPr id="4655" name="Google Shape;4655;p443"/>
            <p:cNvPicPr preferRelativeResize="0"/>
            <p:nvPr/>
          </p:nvPicPr>
          <p:blipFill rotWithShape="1">
            <a:blip r:embed="rId4">
              <a:alphaModFix/>
            </a:blip>
            <a:srcRect b="0" l="0" r="0" t="0"/>
            <a:stretch/>
          </p:blipFill>
          <p:spPr>
            <a:xfrm>
              <a:off x="14242507" y="3517733"/>
              <a:ext cx="806971" cy="2767796"/>
            </a:xfrm>
            <a:prstGeom prst="rect">
              <a:avLst/>
            </a:prstGeom>
            <a:noFill/>
            <a:ln>
              <a:noFill/>
            </a:ln>
          </p:spPr>
        </p:pic>
        <p:grpSp>
          <p:nvGrpSpPr>
            <p:cNvPr id="4656" name="Google Shape;4656;p443"/>
            <p:cNvGrpSpPr/>
            <p:nvPr/>
          </p:nvGrpSpPr>
          <p:grpSpPr>
            <a:xfrm>
              <a:off x="1475235" y="1153694"/>
              <a:ext cx="14390579" cy="5815097"/>
              <a:chOff x="1475235" y="1153694"/>
              <a:chExt cx="14390579" cy="5815097"/>
            </a:xfrm>
          </p:grpSpPr>
          <p:pic>
            <p:nvPicPr>
              <p:cNvPr id="4657" name="Google Shape;4657;p443"/>
              <p:cNvPicPr preferRelativeResize="0"/>
              <p:nvPr/>
            </p:nvPicPr>
            <p:blipFill rotWithShape="1">
              <a:blip r:embed="rId5">
                <a:alphaModFix/>
              </a:blip>
              <a:srcRect b="0" l="0" r="0" t="0"/>
              <a:stretch/>
            </p:blipFill>
            <p:spPr>
              <a:xfrm rot="-5400000">
                <a:off x="8997964" y="2518868"/>
                <a:ext cx="1436326" cy="2034167"/>
              </a:xfrm>
              <a:prstGeom prst="rect">
                <a:avLst/>
              </a:prstGeom>
              <a:noFill/>
              <a:ln>
                <a:noFill/>
              </a:ln>
            </p:spPr>
          </p:pic>
          <p:pic>
            <p:nvPicPr>
              <p:cNvPr id="4658" name="Google Shape;4658;p443"/>
              <p:cNvPicPr preferRelativeResize="0"/>
              <p:nvPr/>
            </p:nvPicPr>
            <p:blipFill rotWithShape="1">
              <a:blip r:embed="rId6">
                <a:alphaModFix/>
              </a:blip>
              <a:srcRect b="0" l="0" r="0" t="0"/>
              <a:stretch/>
            </p:blipFill>
            <p:spPr>
              <a:xfrm rot="-2863143">
                <a:off x="9069411" y="5409651"/>
                <a:ext cx="1205289" cy="1205289"/>
              </a:xfrm>
              <a:prstGeom prst="rect">
                <a:avLst/>
              </a:prstGeom>
              <a:noFill/>
              <a:ln>
                <a:noFill/>
              </a:ln>
            </p:spPr>
          </p:pic>
          <p:sp>
            <p:nvSpPr>
              <p:cNvPr id="4659" name="Google Shape;4659;p443"/>
              <p:cNvSpPr txBox="1"/>
              <p:nvPr/>
            </p:nvSpPr>
            <p:spPr>
              <a:xfrm>
                <a:off x="8555341" y="6568681"/>
                <a:ext cx="22213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Symmetric key</a:t>
                </a:r>
                <a:endParaRPr/>
              </a:p>
            </p:txBody>
          </p:sp>
          <p:grpSp>
            <p:nvGrpSpPr>
              <p:cNvPr id="4660" name="Google Shape;4660;p443"/>
              <p:cNvGrpSpPr/>
              <p:nvPr/>
            </p:nvGrpSpPr>
            <p:grpSpPr>
              <a:xfrm>
                <a:off x="1475235" y="3919563"/>
                <a:ext cx="12416621" cy="2034167"/>
                <a:chOff x="1504016" y="3762508"/>
                <a:chExt cx="12416621" cy="2034167"/>
              </a:xfrm>
            </p:grpSpPr>
            <p:sp>
              <p:nvSpPr>
                <p:cNvPr id="4661" name="Google Shape;4661;p443"/>
                <p:cNvSpPr/>
                <p:nvPr/>
              </p:nvSpPr>
              <p:spPr>
                <a:xfrm>
                  <a:off x="2987543" y="4343998"/>
                  <a:ext cx="132104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F7CAAC"/>
                      </a:solidFill>
                      <a:latin typeface="Arial"/>
                      <a:ea typeface="Arial"/>
                      <a:cs typeface="Arial"/>
                      <a:sym typeface="Arial"/>
                    </a:rPr>
                    <a:t>I Pass CISSP</a:t>
                  </a:r>
                  <a:endParaRPr/>
                </a:p>
              </p:txBody>
            </p:sp>
            <p:pic>
              <p:nvPicPr>
                <p:cNvPr id="4662" name="Google Shape;4662;p443"/>
                <p:cNvPicPr preferRelativeResize="0"/>
                <p:nvPr/>
              </p:nvPicPr>
              <p:blipFill rotWithShape="1">
                <a:blip r:embed="rId5">
                  <a:alphaModFix/>
                </a:blip>
                <a:srcRect b="0" l="0" r="0" t="0"/>
                <a:stretch/>
              </p:blipFill>
              <p:spPr>
                <a:xfrm rot="10800000">
                  <a:off x="4578217" y="3762508"/>
                  <a:ext cx="1529967" cy="2034167"/>
                </a:xfrm>
                <a:prstGeom prst="rect">
                  <a:avLst/>
                </a:prstGeom>
                <a:noFill/>
                <a:ln>
                  <a:noFill/>
                </a:ln>
              </p:spPr>
            </p:pic>
            <p:pic>
              <p:nvPicPr>
                <p:cNvPr descr="A close up of a logo&#10;&#10;Description automatically generated" id="4663" name="Google Shape;4663;p443"/>
                <p:cNvPicPr preferRelativeResize="0"/>
                <p:nvPr/>
              </p:nvPicPr>
              <p:blipFill rotWithShape="1">
                <a:blip r:embed="rId7">
                  <a:alphaModFix/>
                </a:blip>
                <a:srcRect b="0" l="0" r="0" t="0"/>
                <a:stretch/>
              </p:blipFill>
              <p:spPr>
                <a:xfrm>
                  <a:off x="4614283" y="3998047"/>
                  <a:ext cx="1258298" cy="1258298"/>
                </a:xfrm>
                <a:prstGeom prst="rect">
                  <a:avLst/>
                </a:prstGeom>
                <a:noFill/>
                <a:ln>
                  <a:noFill/>
                </a:ln>
              </p:spPr>
            </p:pic>
            <p:pic>
              <p:nvPicPr>
                <p:cNvPr id="4664" name="Google Shape;4664;p443"/>
                <p:cNvPicPr preferRelativeResize="0"/>
                <p:nvPr/>
              </p:nvPicPr>
              <p:blipFill rotWithShape="1">
                <a:blip r:embed="rId8">
                  <a:alphaModFix/>
                </a:blip>
                <a:srcRect b="0" l="0" r="0" t="0"/>
                <a:stretch/>
              </p:blipFill>
              <p:spPr>
                <a:xfrm rot="5400000">
                  <a:off x="1451587" y="4191942"/>
                  <a:ext cx="1280160" cy="1175303"/>
                </a:xfrm>
                <a:prstGeom prst="rect">
                  <a:avLst/>
                </a:prstGeom>
                <a:noFill/>
                <a:ln>
                  <a:noFill/>
                </a:ln>
              </p:spPr>
            </p:pic>
            <p:sp>
              <p:nvSpPr>
                <p:cNvPr id="4665" name="Google Shape;4665;p443"/>
                <p:cNvSpPr/>
                <p:nvPr/>
              </p:nvSpPr>
              <p:spPr>
                <a:xfrm>
                  <a:off x="6146390" y="4297078"/>
                  <a:ext cx="2110454" cy="965030"/>
                </a:xfrm>
                <a:prstGeom prst="roundRect">
                  <a:avLst>
                    <a:gd fmla="val 16667" name="adj"/>
                  </a:avLst>
                </a:prstGeom>
                <a:solidFill>
                  <a:srgbClr val="BBD6EE"/>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7CAAC"/>
                      </a:solidFill>
                      <a:latin typeface="Arial"/>
                      <a:ea typeface="Arial"/>
                      <a:cs typeface="Arial"/>
                      <a:sym typeface="Arial"/>
                    </a:rPr>
                    <a:t>a3421hjkgds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logo&#10;&#10;Description automatically generated" id="4666" name="Google Shape;4666;p443"/>
                <p:cNvPicPr preferRelativeResize="0"/>
                <p:nvPr/>
              </p:nvPicPr>
              <p:blipFill rotWithShape="1">
                <a:blip r:embed="rId7">
                  <a:alphaModFix/>
                </a:blip>
                <a:srcRect b="0" l="0" r="0" t="0"/>
                <a:stretch/>
              </p:blipFill>
              <p:spPr>
                <a:xfrm>
                  <a:off x="9365336" y="4118657"/>
                  <a:ext cx="1175304" cy="1175304"/>
                </a:xfrm>
                <a:prstGeom prst="rect">
                  <a:avLst/>
                </a:prstGeom>
                <a:noFill/>
                <a:ln>
                  <a:noFill/>
                </a:ln>
              </p:spPr>
            </p:pic>
            <p:pic>
              <p:nvPicPr>
                <p:cNvPr id="4667" name="Google Shape;4667;p443"/>
                <p:cNvPicPr preferRelativeResize="0"/>
                <p:nvPr/>
              </p:nvPicPr>
              <p:blipFill rotWithShape="1">
                <a:blip r:embed="rId5">
                  <a:alphaModFix/>
                </a:blip>
                <a:srcRect b="0" l="0" r="0" t="0"/>
                <a:stretch/>
              </p:blipFill>
              <p:spPr>
                <a:xfrm rot="10800000">
                  <a:off x="8368408" y="3848551"/>
                  <a:ext cx="1018905" cy="1862084"/>
                </a:xfrm>
                <a:prstGeom prst="rect">
                  <a:avLst/>
                </a:prstGeom>
                <a:noFill/>
                <a:ln>
                  <a:noFill/>
                </a:ln>
              </p:spPr>
            </p:pic>
            <p:pic>
              <p:nvPicPr>
                <p:cNvPr id="4668" name="Google Shape;4668;p443"/>
                <p:cNvPicPr preferRelativeResize="0"/>
                <p:nvPr/>
              </p:nvPicPr>
              <p:blipFill rotWithShape="1">
                <a:blip r:embed="rId8">
                  <a:alphaModFix/>
                </a:blip>
                <a:srcRect b="0" l="0" r="0" t="0"/>
                <a:stretch/>
              </p:blipFill>
              <p:spPr>
                <a:xfrm rot="5400000">
                  <a:off x="10359941" y="4191942"/>
                  <a:ext cx="1280160" cy="1175303"/>
                </a:xfrm>
                <a:prstGeom prst="rect">
                  <a:avLst/>
                </a:prstGeom>
                <a:noFill/>
                <a:ln>
                  <a:noFill/>
                </a:ln>
              </p:spPr>
            </p:pic>
            <p:sp>
              <p:nvSpPr>
                <p:cNvPr id="4669" name="Google Shape;4669;p443"/>
                <p:cNvSpPr/>
                <p:nvPr/>
              </p:nvSpPr>
              <p:spPr>
                <a:xfrm>
                  <a:off x="11699238" y="4297078"/>
                  <a:ext cx="2221398" cy="965030"/>
                </a:xfrm>
                <a:prstGeom prst="roundRect">
                  <a:avLst>
                    <a:gd fmla="val 16667" name="adj"/>
                  </a:avLst>
                </a:prstGeom>
                <a:solidFill>
                  <a:srgbClr val="BBD6EE"/>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F7CAAC"/>
                      </a:solidFill>
                      <a:latin typeface="Arial"/>
                      <a:ea typeface="Arial"/>
                      <a:cs typeface="Arial"/>
                      <a:sym typeface="Arial"/>
                    </a:rPr>
                    <a:t>a3421hjkgds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4670" name="Google Shape;4670;p443"/>
              <p:cNvPicPr preferRelativeResize="0"/>
              <p:nvPr/>
            </p:nvPicPr>
            <p:blipFill rotWithShape="1">
              <a:blip r:embed="rId9">
                <a:alphaModFix/>
              </a:blip>
              <a:srcRect b="0" l="0" r="0" t="0"/>
              <a:stretch/>
            </p:blipFill>
            <p:spPr>
              <a:xfrm>
                <a:off x="11708725" y="3113142"/>
                <a:ext cx="1130905" cy="1130905"/>
              </a:xfrm>
              <a:prstGeom prst="rect">
                <a:avLst/>
              </a:prstGeom>
              <a:noFill/>
              <a:ln>
                <a:noFill/>
              </a:ln>
            </p:spPr>
          </p:pic>
          <p:pic>
            <p:nvPicPr>
              <p:cNvPr id="4671" name="Google Shape;4671;p443"/>
              <p:cNvPicPr preferRelativeResize="0"/>
              <p:nvPr/>
            </p:nvPicPr>
            <p:blipFill rotWithShape="1">
              <a:blip r:embed="rId10">
                <a:alphaModFix/>
              </a:blip>
              <a:srcRect b="0" l="0" r="0" t="0"/>
              <a:stretch/>
            </p:blipFill>
            <p:spPr>
              <a:xfrm rot="5400000">
                <a:off x="9207984" y="3163813"/>
                <a:ext cx="915921" cy="915921"/>
              </a:xfrm>
              <a:prstGeom prst="rect">
                <a:avLst/>
              </a:prstGeom>
              <a:noFill/>
              <a:ln>
                <a:noFill/>
              </a:ln>
            </p:spPr>
          </p:pic>
          <p:sp>
            <p:nvSpPr>
              <p:cNvPr id="4672" name="Google Shape;4672;p443"/>
              <p:cNvSpPr txBox="1"/>
              <p:nvPr/>
            </p:nvSpPr>
            <p:spPr>
              <a:xfrm>
                <a:off x="6394508" y="2624681"/>
                <a:ext cx="1934197"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Alice public key</a:t>
                </a:r>
                <a:endParaRPr/>
              </a:p>
            </p:txBody>
          </p:sp>
          <p:sp>
            <p:nvSpPr>
              <p:cNvPr id="4673" name="Google Shape;4673;p443"/>
              <p:cNvSpPr txBox="1"/>
              <p:nvPr/>
            </p:nvSpPr>
            <p:spPr>
              <a:xfrm>
                <a:off x="3949833" y="2530897"/>
                <a:ext cx="2392415"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Symmetric key</a:t>
                </a:r>
                <a:endParaRPr/>
              </a:p>
            </p:txBody>
          </p:sp>
          <p:pic>
            <p:nvPicPr>
              <p:cNvPr id="4674" name="Google Shape;4674;p443"/>
              <p:cNvPicPr preferRelativeResize="0"/>
              <p:nvPr/>
            </p:nvPicPr>
            <p:blipFill rotWithShape="1">
              <a:blip r:embed="rId6">
                <a:alphaModFix/>
              </a:blip>
              <a:srcRect b="0" l="0" r="0" t="0"/>
              <a:stretch/>
            </p:blipFill>
            <p:spPr>
              <a:xfrm rot="7930822">
                <a:off x="4750975" y="2939382"/>
                <a:ext cx="1205289" cy="1205289"/>
              </a:xfrm>
              <a:prstGeom prst="rect">
                <a:avLst/>
              </a:prstGeom>
              <a:noFill/>
              <a:ln>
                <a:noFill/>
              </a:ln>
            </p:spPr>
          </p:pic>
          <p:pic>
            <p:nvPicPr>
              <p:cNvPr id="4675" name="Google Shape;4675;p443"/>
              <p:cNvPicPr preferRelativeResize="0"/>
              <p:nvPr/>
            </p:nvPicPr>
            <p:blipFill rotWithShape="1">
              <a:blip r:embed="rId6">
                <a:alphaModFix/>
              </a:blip>
              <a:srcRect b="0" l="0" r="0" t="0"/>
              <a:stretch/>
            </p:blipFill>
            <p:spPr>
              <a:xfrm rot="4293220">
                <a:off x="7876864" y="2707287"/>
                <a:ext cx="1347414" cy="1347414"/>
              </a:xfrm>
              <a:prstGeom prst="rect">
                <a:avLst/>
              </a:prstGeom>
              <a:noFill/>
              <a:ln>
                <a:noFill/>
              </a:ln>
            </p:spPr>
          </p:pic>
          <p:sp>
            <p:nvSpPr>
              <p:cNvPr id="4676" name="Google Shape;4676;p443"/>
              <p:cNvSpPr txBox="1"/>
              <p:nvPr/>
            </p:nvSpPr>
            <p:spPr>
              <a:xfrm>
                <a:off x="11540247" y="1153694"/>
                <a:ext cx="2221398"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Encrypted symmetric key</a:t>
                </a:r>
                <a:endParaRPr/>
              </a:p>
            </p:txBody>
          </p:sp>
          <p:pic>
            <p:nvPicPr>
              <p:cNvPr id="4677" name="Google Shape;4677;p443"/>
              <p:cNvPicPr preferRelativeResize="0"/>
              <p:nvPr/>
            </p:nvPicPr>
            <p:blipFill rotWithShape="1">
              <a:blip r:embed="rId6">
                <a:alphaModFix/>
              </a:blip>
              <a:srcRect b="0" l="0" r="0" t="0"/>
              <a:stretch/>
            </p:blipFill>
            <p:spPr>
              <a:xfrm rot="7930822">
                <a:off x="11667959" y="1881360"/>
                <a:ext cx="1205289" cy="1205289"/>
              </a:xfrm>
              <a:prstGeom prst="rect">
                <a:avLst/>
              </a:prstGeom>
              <a:noFill/>
              <a:ln>
                <a:noFill/>
              </a:ln>
            </p:spPr>
          </p:pic>
          <p:pic>
            <p:nvPicPr>
              <p:cNvPr id="4678" name="Google Shape;4678;p443"/>
              <p:cNvPicPr preferRelativeResize="0"/>
              <p:nvPr/>
            </p:nvPicPr>
            <p:blipFill rotWithShape="1">
              <a:blip r:embed="rId6">
                <a:alphaModFix/>
              </a:blip>
              <a:srcRect b="0" l="0" r="0" t="0"/>
              <a:stretch/>
            </p:blipFill>
            <p:spPr>
              <a:xfrm rot="9236344">
                <a:off x="12842077" y="2885833"/>
                <a:ext cx="1528965" cy="1528965"/>
              </a:xfrm>
              <a:prstGeom prst="rect">
                <a:avLst/>
              </a:prstGeom>
              <a:noFill/>
              <a:ln>
                <a:noFill/>
              </a:ln>
            </p:spPr>
          </p:pic>
          <p:sp>
            <p:nvSpPr>
              <p:cNvPr id="4679" name="Google Shape;4679;p443"/>
              <p:cNvSpPr txBox="1"/>
              <p:nvPr/>
            </p:nvSpPr>
            <p:spPr>
              <a:xfrm>
                <a:off x="13644415" y="2076688"/>
                <a:ext cx="2221398"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Encrypted data</a:t>
                </a:r>
                <a:endParaRPr/>
              </a:p>
            </p:txBody>
          </p:sp>
          <p:pic>
            <p:nvPicPr>
              <p:cNvPr descr="A close up of a logo&#10;&#10;Description automatically generated" id="4680" name="Google Shape;4680;p443"/>
              <p:cNvPicPr preferRelativeResize="0"/>
              <p:nvPr/>
            </p:nvPicPr>
            <p:blipFill rotWithShape="1">
              <a:blip r:embed="rId7">
                <a:alphaModFix/>
              </a:blip>
              <a:srcRect b="0" l="0" r="0" t="0"/>
              <a:stretch/>
            </p:blipFill>
            <p:spPr>
              <a:xfrm>
                <a:off x="2785538" y="3052914"/>
                <a:ext cx="1164295" cy="1164295"/>
              </a:xfrm>
              <a:prstGeom prst="rect">
                <a:avLst/>
              </a:prstGeom>
              <a:noFill/>
              <a:ln>
                <a:noFill/>
              </a:ln>
            </p:spPr>
          </p:pic>
        </p:grpSp>
      </p:grpSp>
      <p:sp>
        <p:nvSpPr>
          <p:cNvPr id="4681" name="Google Shape;4681;p443"/>
          <p:cNvSpPr/>
          <p:nvPr/>
        </p:nvSpPr>
        <p:spPr>
          <a:xfrm>
            <a:off x="3708400" y="866489"/>
            <a:ext cx="88345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6" name="Shape 4686"/>
        <p:cNvGrpSpPr/>
        <p:nvPr/>
      </p:nvGrpSpPr>
      <p:grpSpPr>
        <a:xfrm>
          <a:off x="0" y="0"/>
          <a:ext cx="0" cy="0"/>
          <a:chOff x="0" y="0"/>
          <a:chExt cx="0" cy="0"/>
        </a:xfrm>
      </p:grpSpPr>
      <p:sp>
        <p:nvSpPr>
          <p:cNvPr id="4687" name="Google Shape;4687;p444"/>
          <p:cNvSpPr txBox="1"/>
          <p:nvPr/>
        </p:nvSpPr>
        <p:spPr>
          <a:xfrm>
            <a:off x="4500553" y="397677"/>
            <a:ext cx="7618112" cy="480131"/>
          </a:xfrm>
          <a:prstGeom prst="rect">
            <a:avLst/>
          </a:prstGeom>
          <a:noFill/>
          <a:ln>
            <a:noFill/>
          </a:ln>
        </p:spPr>
        <p:txBody>
          <a:bodyPr anchorCtr="0" anchor="t" bIns="45700" lIns="91425" spcFirstLastPara="1" rIns="91425" wrap="square" tIns="45700">
            <a:spAutoFit/>
          </a:bodyPr>
          <a:lstStyle/>
          <a:p>
            <a:pPr indent="11429"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Communication Process at Receiver’s End</a:t>
            </a:r>
            <a:endParaRPr b="1" i="0" sz="2800" u="none" cap="none" strike="noStrike">
              <a:solidFill>
                <a:srgbClr val="3F3F3F"/>
              </a:solidFill>
              <a:latin typeface="Open Sans"/>
              <a:ea typeface="Open Sans"/>
              <a:cs typeface="Open Sans"/>
              <a:sym typeface="Open Sans"/>
            </a:endParaRPr>
          </a:p>
        </p:txBody>
      </p:sp>
      <p:sp>
        <p:nvSpPr>
          <p:cNvPr id="4688" name="Google Shape;4688;p444"/>
          <p:cNvSpPr/>
          <p:nvPr/>
        </p:nvSpPr>
        <p:spPr>
          <a:xfrm>
            <a:off x="838524" y="5898216"/>
            <a:ext cx="1594104"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pic>
        <p:nvPicPr>
          <p:cNvPr id="4689" name="Google Shape;4689;p444"/>
          <p:cNvPicPr preferRelativeResize="0"/>
          <p:nvPr/>
        </p:nvPicPr>
        <p:blipFill rotWithShape="1">
          <a:blip r:embed="rId3">
            <a:alphaModFix/>
          </a:blip>
          <a:srcRect b="0" l="0" r="0" t="0"/>
          <a:stretch/>
        </p:blipFill>
        <p:spPr>
          <a:xfrm>
            <a:off x="2247165" y="2868970"/>
            <a:ext cx="1079951" cy="1079951"/>
          </a:xfrm>
          <a:prstGeom prst="rect">
            <a:avLst/>
          </a:prstGeom>
          <a:noFill/>
          <a:ln>
            <a:noFill/>
          </a:ln>
        </p:spPr>
      </p:pic>
      <p:sp>
        <p:nvSpPr>
          <p:cNvPr id="4690" name="Google Shape;4690;p444"/>
          <p:cNvSpPr/>
          <p:nvPr/>
        </p:nvSpPr>
        <p:spPr>
          <a:xfrm>
            <a:off x="3644900" y="878245"/>
            <a:ext cx="89714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691" name="Google Shape;4691;p444"/>
          <p:cNvGrpSpPr/>
          <p:nvPr/>
        </p:nvGrpSpPr>
        <p:grpSpPr>
          <a:xfrm>
            <a:off x="1069039" y="2123851"/>
            <a:ext cx="14117922" cy="3627896"/>
            <a:chOff x="949297" y="2123851"/>
            <a:chExt cx="14117922" cy="3627896"/>
          </a:xfrm>
        </p:grpSpPr>
        <p:pic>
          <p:nvPicPr>
            <p:cNvPr id="4692" name="Google Shape;4692;p444"/>
            <p:cNvPicPr preferRelativeResize="0"/>
            <p:nvPr/>
          </p:nvPicPr>
          <p:blipFill rotWithShape="1">
            <a:blip r:embed="rId4">
              <a:alphaModFix/>
            </a:blip>
            <a:srcRect b="0" l="0" r="0" t="0"/>
            <a:stretch/>
          </p:blipFill>
          <p:spPr>
            <a:xfrm>
              <a:off x="949297" y="2794855"/>
              <a:ext cx="861589" cy="2956892"/>
            </a:xfrm>
            <a:prstGeom prst="rect">
              <a:avLst/>
            </a:prstGeom>
            <a:noFill/>
            <a:ln>
              <a:noFill/>
            </a:ln>
          </p:spPr>
        </p:pic>
        <p:sp>
          <p:nvSpPr>
            <p:cNvPr id="4693" name="Google Shape;4693;p444"/>
            <p:cNvSpPr/>
            <p:nvPr/>
          </p:nvSpPr>
          <p:spPr>
            <a:xfrm>
              <a:off x="2014450" y="4179280"/>
              <a:ext cx="1861366" cy="965030"/>
            </a:xfrm>
            <a:prstGeom prst="roundRect">
              <a:avLst>
                <a:gd fmla="val 16667" name="adj"/>
              </a:avLst>
            </a:prstGeom>
            <a:solidFill>
              <a:srgbClr val="BBD6EE"/>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F7CAAC"/>
                </a:solidFill>
                <a:latin typeface="Arial"/>
                <a:ea typeface="Arial"/>
                <a:cs typeface="Arial"/>
                <a:sym typeface="Arial"/>
              </a:endParaRPr>
            </a:p>
            <a:p>
              <a:pPr indent="0" lvl="0" marL="0" marR="0" rtl="0" algn="ctr">
                <a:lnSpc>
                  <a:spcPct val="100000"/>
                </a:lnSpc>
                <a:spcBef>
                  <a:spcPts val="0"/>
                </a:spcBef>
                <a:spcAft>
                  <a:spcPts val="0"/>
                </a:spcAft>
                <a:buNone/>
              </a:pPr>
              <a:r>
                <a:rPr b="1" i="0" lang="en-US" sz="2000" u="none" cap="none" strike="noStrike">
                  <a:solidFill>
                    <a:srgbClr val="F7CAAC"/>
                  </a:solidFill>
                  <a:latin typeface="Arial"/>
                  <a:ea typeface="Arial"/>
                  <a:cs typeface="Arial"/>
                  <a:sym typeface="Arial"/>
                </a:rPr>
                <a:t>a3421hjkgds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694" name="Google Shape;4694;p444"/>
            <p:cNvPicPr preferRelativeResize="0"/>
            <p:nvPr/>
          </p:nvPicPr>
          <p:blipFill rotWithShape="1">
            <a:blip r:embed="rId5">
              <a:alphaModFix/>
            </a:blip>
            <a:srcRect b="0" l="0" r="0" t="0"/>
            <a:stretch/>
          </p:blipFill>
          <p:spPr>
            <a:xfrm rot="10800000">
              <a:off x="6221695" y="3644712"/>
              <a:ext cx="1618160" cy="2034167"/>
            </a:xfrm>
            <a:prstGeom prst="rect">
              <a:avLst/>
            </a:prstGeom>
            <a:noFill/>
            <a:ln>
              <a:noFill/>
            </a:ln>
          </p:spPr>
        </p:pic>
        <p:sp>
          <p:nvSpPr>
            <p:cNvPr id="4695" name="Google Shape;4695;p444"/>
            <p:cNvSpPr/>
            <p:nvPr/>
          </p:nvSpPr>
          <p:spPr>
            <a:xfrm>
              <a:off x="10242619" y="4179280"/>
              <a:ext cx="1854240" cy="965030"/>
            </a:xfrm>
            <a:prstGeom prst="roundRect">
              <a:avLst>
                <a:gd fmla="val 16667" name="adj"/>
              </a:avLst>
            </a:prstGeom>
            <a:solidFill>
              <a:srgbClr val="BBD6EE"/>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400" u="none" cap="none" strike="noStrike">
                <a:solidFill>
                  <a:srgbClr val="F7CAAC"/>
                </a:solidFill>
                <a:latin typeface="Arial"/>
                <a:ea typeface="Arial"/>
                <a:cs typeface="Arial"/>
                <a:sym typeface="Arial"/>
              </a:endParaRPr>
            </a:p>
            <a:p>
              <a:pPr indent="0" lvl="0" marL="0" marR="0" rtl="0" algn="ctr">
                <a:lnSpc>
                  <a:spcPct val="100000"/>
                </a:lnSpc>
                <a:spcBef>
                  <a:spcPts val="0"/>
                </a:spcBef>
                <a:spcAft>
                  <a:spcPts val="0"/>
                </a:spcAft>
                <a:buNone/>
              </a:pPr>
              <a:r>
                <a:rPr b="1" i="0" lang="en-US" sz="2000" u="none" cap="none" strike="noStrike">
                  <a:solidFill>
                    <a:srgbClr val="F7CAAC"/>
                  </a:solidFill>
                  <a:latin typeface="Arial"/>
                  <a:ea typeface="Arial"/>
                  <a:cs typeface="Arial"/>
                  <a:sym typeface="Arial"/>
                </a:rPr>
                <a:t>a3421hjkgds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696" name="Google Shape;4696;p444"/>
            <p:cNvPicPr preferRelativeResize="0"/>
            <p:nvPr/>
          </p:nvPicPr>
          <p:blipFill rotWithShape="1">
            <a:blip r:embed="rId5">
              <a:alphaModFix/>
            </a:blip>
            <a:srcRect b="0" l="0" r="0" t="0"/>
            <a:stretch/>
          </p:blipFill>
          <p:spPr>
            <a:xfrm>
              <a:off x="8353195" y="3644712"/>
              <a:ext cx="1618160" cy="2034167"/>
            </a:xfrm>
            <a:prstGeom prst="rect">
              <a:avLst/>
            </a:prstGeom>
            <a:noFill/>
            <a:ln>
              <a:noFill/>
            </a:ln>
          </p:spPr>
        </p:pic>
        <p:pic>
          <p:nvPicPr>
            <p:cNvPr descr="A close up of a logo&#10;&#10;Description automatically generated" id="4697" name="Google Shape;4697;p444"/>
            <p:cNvPicPr preferRelativeResize="0"/>
            <p:nvPr/>
          </p:nvPicPr>
          <p:blipFill rotWithShape="1">
            <a:blip r:embed="rId6">
              <a:alphaModFix/>
            </a:blip>
            <a:srcRect b="0" l="0" r="0" t="0"/>
            <a:stretch/>
          </p:blipFill>
          <p:spPr>
            <a:xfrm>
              <a:off x="8381569" y="3997524"/>
              <a:ext cx="1328542" cy="1328542"/>
            </a:xfrm>
            <a:prstGeom prst="rect">
              <a:avLst/>
            </a:prstGeom>
            <a:noFill/>
            <a:ln>
              <a:noFill/>
            </a:ln>
          </p:spPr>
        </p:pic>
        <p:pic>
          <p:nvPicPr>
            <p:cNvPr id="4698" name="Google Shape;4698;p444"/>
            <p:cNvPicPr preferRelativeResize="0"/>
            <p:nvPr/>
          </p:nvPicPr>
          <p:blipFill rotWithShape="1">
            <a:blip r:embed="rId7">
              <a:alphaModFix/>
            </a:blip>
            <a:srcRect b="0" l="0" r="0" t="0"/>
            <a:stretch/>
          </p:blipFill>
          <p:spPr>
            <a:xfrm rot="-5608996">
              <a:off x="7404510" y="4172117"/>
              <a:ext cx="1074030" cy="979357"/>
            </a:xfrm>
            <a:prstGeom prst="rect">
              <a:avLst/>
            </a:prstGeom>
            <a:noFill/>
            <a:ln>
              <a:noFill/>
            </a:ln>
          </p:spPr>
        </p:pic>
        <p:pic>
          <p:nvPicPr>
            <p:cNvPr id="4699" name="Google Shape;4699;p444"/>
            <p:cNvPicPr preferRelativeResize="0"/>
            <p:nvPr/>
          </p:nvPicPr>
          <p:blipFill rotWithShape="1">
            <a:blip r:embed="rId7">
              <a:alphaModFix/>
            </a:blip>
            <a:srcRect b="0" l="0" r="0" t="0"/>
            <a:stretch/>
          </p:blipFill>
          <p:spPr>
            <a:xfrm rot="-5608996">
              <a:off x="4042661" y="4172117"/>
              <a:ext cx="1074030" cy="979357"/>
            </a:xfrm>
            <a:prstGeom prst="rect">
              <a:avLst/>
            </a:prstGeom>
            <a:noFill/>
            <a:ln>
              <a:noFill/>
            </a:ln>
          </p:spPr>
        </p:pic>
        <p:pic>
          <p:nvPicPr>
            <p:cNvPr id="4700" name="Google Shape;4700;p444"/>
            <p:cNvPicPr preferRelativeResize="0"/>
            <p:nvPr/>
          </p:nvPicPr>
          <p:blipFill rotWithShape="1">
            <a:blip r:embed="rId7">
              <a:alphaModFix/>
            </a:blip>
            <a:srcRect b="0" l="0" r="0" t="0"/>
            <a:stretch/>
          </p:blipFill>
          <p:spPr>
            <a:xfrm rot="-5608996">
              <a:off x="12246963" y="4172117"/>
              <a:ext cx="1074030" cy="979357"/>
            </a:xfrm>
            <a:prstGeom prst="rect">
              <a:avLst/>
            </a:prstGeom>
            <a:noFill/>
            <a:ln>
              <a:noFill/>
            </a:ln>
          </p:spPr>
        </p:pic>
        <p:sp>
          <p:nvSpPr>
            <p:cNvPr id="4701" name="Google Shape;4701;p444"/>
            <p:cNvSpPr/>
            <p:nvPr/>
          </p:nvSpPr>
          <p:spPr>
            <a:xfrm>
              <a:off x="13308138" y="4179280"/>
              <a:ext cx="1632735" cy="965030"/>
            </a:xfrm>
            <a:prstGeom prst="roundRect">
              <a:avLst>
                <a:gd fmla="val 16667" name="adj"/>
              </a:avLst>
            </a:prstGeom>
            <a:solidFill>
              <a:srgbClr val="BBD6EE"/>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7CAAC"/>
                  </a:solidFill>
                  <a:latin typeface="Arial"/>
                  <a:ea typeface="Arial"/>
                  <a:cs typeface="Arial"/>
                  <a:sym typeface="Arial"/>
                </a:rPr>
                <a:t>I</a:t>
              </a:r>
              <a:r>
                <a:rPr b="1" i="0" lang="en-US" sz="1400" u="none" cap="none" strike="noStrike">
                  <a:solidFill>
                    <a:srgbClr val="F7CAAC"/>
                  </a:solidFill>
                  <a:latin typeface="Arial"/>
                  <a:ea typeface="Arial"/>
                  <a:cs typeface="Arial"/>
                  <a:sym typeface="Arial"/>
                </a:rPr>
                <a:t> </a:t>
              </a:r>
              <a:r>
                <a:rPr b="1" i="0" lang="en-US" sz="2000" u="none" cap="none" strike="noStrike">
                  <a:solidFill>
                    <a:srgbClr val="F7CAAC"/>
                  </a:solidFill>
                  <a:latin typeface="Arial"/>
                  <a:ea typeface="Arial"/>
                  <a:cs typeface="Arial"/>
                  <a:sym typeface="Arial"/>
                </a:rPr>
                <a:t>Pass CISSP</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702" name="Google Shape;4702;p444"/>
            <p:cNvPicPr preferRelativeResize="0"/>
            <p:nvPr/>
          </p:nvPicPr>
          <p:blipFill rotWithShape="1">
            <a:blip r:embed="rId8">
              <a:alphaModFix/>
            </a:blip>
            <a:srcRect b="0" l="0" r="0" t="0"/>
            <a:stretch/>
          </p:blipFill>
          <p:spPr>
            <a:xfrm rot="7930822">
              <a:off x="4779756" y="2782327"/>
              <a:ext cx="1205289" cy="1205289"/>
            </a:xfrm>
            <a:prstGeom prst="rect">
              <a:avLst/>
            </a:prstGeom>
            <a:noFill/>
            <a:ln>
              <a:noFill/>
            </a:ln>
          </p:spPr>
        </p:pic>
        <p:sp>
          <p:nvSpPr>
            <p:cNvPr id="4703" name="Google Shape;4703;p444"/>
            <p:cNvSpPr txBox="1"/>
            <p:nvPr/>
          </p:nvSpPr>
          <p:spPr>
            <a:xfrm>
              <a:off x="4021149" y="2123851"/>
              <a:ext cx="236665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Encrypted symmetric key</a:t>
              </a:r>
              <a:endParaRPr/>
            </a:p>
          </p:txBody>
        </p:sp>
        <p:pic>
          <p:nvPicPr>
            <p:cNvPr id="4704" name="Google Shape;4704;p444"/>
            <p:cNvPicPr preferRelativeResize="0"/>
            <p:nvPr/>
          </p:nvPicPr>
          <p:blipFill rotWithShape="1">
            <a:blip r:embed="rId9">
              <a:alphaModFix/>
            </a:blip>
            <a:srcRect b="0" l="0" r="0" t="0"/>
            <a:stretch/>
          </p:blipFill>
          <p:spPr>
            <a:xfrm flipH="1" rot="10800000">
              <a:off x="6274728" y="4059880"/>
              <a:ext cx="1203830" cy="1203830"/>
            </a:xfrm>
            <a:prstGeom prst="rect">
              <a:avLst/>
            </a:prstGeom>
            <a:noFill/>
            <a:ln>
              <a:noFill/>
            </a:ln>
          </p:spPr>
        </p:pic>
        <p:pic>
          <p:nvPicPr>
            <p:cNvPr id="4705" name="Google Shape;4705;p444"/>
            <p:cNvPicPr preferRelativeResize="0"/>
            <p:nvPr/>
          </p:nvPicPr>
          <p:blipFill rotWithShape="1">
            <a:blip r:embed="rId8">
              <a:alphaModFix/>
            </a:blip>
            <a:srcRect b="0" l="0" r="0" t="0"/>
            <a:stretch/>
          </p:blipFill>
          <p:spPr>
            <a:xfrm rot="9662704">
              <a:off x="6667488" y="2744148"/>
              <a:ext cx="1205289" cy="1205289"/>
            </a:xfrm>
            <a:prstGeom prst="rect">
              <a:avLst/>
            </a:prstGeom>
            <a:noFill/>
            <a:ln>
              <a:noFill/>
            </a:ln>
          </p:spPr>
        </p:pic>
        <p:sp>
          <p:nvSpPr>
            <p:cNvPr id="4706" name="Google Shape;4706;p444"/>
            <p:cNvSpPr txBox="1"/>
            <p:nvPr/>
          </p:nvSpPr>
          <p:spPr>
            <a:xfrm>
              <a:off x="6546185" y="2513267"/>
              <a:ext cx="2540445"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Alice private key</a:t>
              </a:r>
              <a:endParaRPr/>
            </a:p>
          </p:txBody>
        </p:sp>
        <p:sp>
          <p:nvSpPr>
            <p:cNvPr id="4707" name="Google Shape;4707;p444"/>
            <p:cNvSpPr txBox="1"/>
            <p:nvPr/>
          </p:nvSpPr>
          <p:spPr>
            <a:xfrm>
              <a:off x="12427268" y="2575102"/>
              <a:ext cx="263995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Original message</a:t>
              </a:r>
              <a:endParaRPr/>
            </a:p>
          </p:txBody>
        </p:sp>
        <p:pic>
          <p:nvPicPr>
            <p:cNvPr id="4708" name="Google Shape;4708;p444"/>
            <p:cNvPicPr preferRelativeResize="0"/>
            <p:nvPr/>
          </p:nvPicPr>
          <p:blipFill rotWithShape="1">
            <a:blip r:embed="rId8">
              <a:alphaModFix/>
            </a:blip>
            <a:srcRect b="0" l="0" r="0" t="0"/>
            <a:stretch/>
          </p:blipFill>
          <p:spPr>
            <a:xfrm rot="9662704">
              <a:off x="9152342" y="3056875"/>
              <a:ext cx="1205289" cy="1205289"/>
            </a:xfrm>
            <a:prstGeom prst="rect">
              <a:avLst/>
            </a:prstGeom>
            <a:noFill/>
            <a:ln>
              <a:noFill/>
            </a:ln>
          </p:spPr>
        </p:pic>
        <p:sp>
          <p:nvSpPr>
            <p:cNvPr id="4709" name="Google Shape;4709;p444"/>
            <p:cNvSpPr txBox="1"/>
            <p:nvPr/>
          </p:nvSpPr>
          <p:spPr>
            <a:xfrm>
              <a:off x="9037486" y="2838950"/>
              <a:ext cx="2293129"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Symmetric key</a:t>
              </a:r>
              <a:endParaRPr/>
            </a:p>
          </p:txBody>
        </p:sp>
        <p:pic>
          <p:nvPicPr>
            <p:cNvPr id="4710" name="Google Shape;4710;p444"/>
            <p:cNvPicPr preferRelativeResize="0"/>
            <p:nvPr/>
          </p:nvPicPr>
          <p:blipFill rotWithShape="1">
            <a:blip r:embed="rId8">
              <a:alphaModFix/>
            </a:blip>
            <a:srcRect b="0" l="0" r="0" t="0"/>
            <a:stretch/>
          </p:blipFill>
          <p:spPr>
            <a:xfrm rot="7841232">
              <a:off x="13328219" y="2933211"/>
              <a:ext cx="1205289" cy="1205289"/>
            </a:xfrm>
            <a:prstGeom prst="rect">
              <a:avLst/>
            </a:prstGeom>
            <a:noFill/>
            <a:ln>
              <a:noFill/>
            </a:ln>
          </p:spPr>
        </p:pic>
        <p:pic>
          <p:nvPicPr>
            <p:cNvPr id="4711" name="Google Shape;4711;p444"/>
            <p:cNvPicPr preferRelativeResize="0"/>
            <p:nvPr/>
          </p:nvPicPr>
          <p:blipFill rotWithShape="1">
            <a:blip r:embed="rId3">
              <a:alphaModFix/>
            </a:blip>
            <a:srcRect b="0" l="0" r="0" t="0"/>
            <a:stretch/>
          </p:blipFill>
          <p:spPr>
            <a:xfrm rot="-5400000">
              <a:off x="4978282" y="4121820"/>
              <a:ext cx="1079951" cy="1079951"/>
            </a:xfrm>
            <a:prstGeom prst="rect">
              <a:avLst/>
            </a:prstGeom>
            <a:noFill/>
            <a:ln>
              <a:noFill/>
            </a:ln>
          </p:spPr>
        </p:pic>
      </p:grpSp>
      <p:grpSp>
        <p:nvGrpSpPr>
          <p:cNvPr id="4712" name="Google Shape;4712;p444"/>
          <p:cNvGrpSpPr/>
          <p:nvPr/>
        </p:nvGrpSpPr>
        <p:grpSpPr>
          <a:xfrm>
            <a:off x="2607075" y="6292131"/>
            <a:ext cx="3348092" cy="1981001"/>
            <a:chOff x="2519991" y="6292131"/>
            <a:chExt cx="3348092" cy="1981001"/>
          </a:xfrm>
        </p:grpSpPr>
        <p:sp>
          <p:nvSpPr>
            <p:cNvPr id="4713" name="Google Shape;4713;p444"/>
            <p:cNvSpPr/>
            <p:nvPr/>
          </p:nvSpPr>
          <p:spPr>
            <a:xfrm>
              <a:off x="2519991" y="6292131"/>
              <a:ext cx="3348092" cy="1981001"/>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14" name="Google Shape;4714;p444"/>
            <p:cNvSpPr txBox="1"/>
            <p:nvPr/>
          </p:nvSpPr>
          <p:spPr>
            <a:xfrm>
              <a:off x="2782616" y="6451635"/>
              <a:ext cx="2822842"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received encrypted data and an encrypted symmetric key.</a:t>
              </a:r>
              <a:endParaRPr b="0" i="0" sz="1400" u="none" cap="none" strike="noStrike">
                <a:solidFill>
                  <a:srgbClr val="000000"/>
                </a:solidFill>
                <a:latin typeface="Arial"/>
                <a:ea typeface="Arial"/>
                <a:cs typeface="Arial"/>
                <a:sym typeface="Arial"/>
              </a:endParaRPr>
            </a:p>
          </p:txBody>
        </p:sp>
      </p:grpSp>
      <p:grpSp>
        <p:nvGrpSpPr>
          <p:cNvPr id="4715" name="Google Shape;4715;p444"/>
          <p:cNvGrpSpPr/>
          <p:nvPr/>
        </p:nvGrpSpPr>
        <p:grpSpPr>
          <a:xfrm>
            <a:off x="10817841" y="6292141"/>
            <a:ext cx="3348092" cy="1981001"/>
            <a:chOff x="12290911" y="6612907"/>
            <a:chExt cx="3348092" cy="1981001"/>
          </a:xfrm>
        </p:grpSpPr>
        <p:sp>
          <p:nvSpPr>
            <p:cNvPr id="4716" name="Google Shape;4716;p444"/>
            <p:cNvSpPr/>
            <p:nvPr/>
          </p:nvSpPr>
          <p:spPr>
            <a:xfrm>
              <a:off x="12290911" y="6612907"/>
              <a:ext cx="3348092" cy="1981001"/>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17" name="Google Shape;4717;p444"/>
            <p:cNvSpPr txBox="1"/>
            <p:nvPr/>
          </p:nvSpPr>
          <p:spPr>
            <a:xfrm>
              <a:off x="12553536" y="6710855"/>
              <a:ext cx="2822842"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then uses the symmetric key received from Charles to decrypt encrypted data.</a:t>
              </a:r>
              <a:endParaRPr/>
            </a:p>
          </p:txBody>
        </p:sp>
      </p:grpSp>
      <p:grpSp>
        <p:nvGrpSpPr>
          <p:cNvPr id="4718" name="Google Shape;4718;p444"/>
          <p:cNvGrpSpPr/>
          <p:nvPr/>
        </p:nvGrpSpPr>
        <p:grpSpPr>
          <a:xfrm>
            <a:off x="6779686" y="6296786"/>
            <a:ext cx="3348092" cy="1981001"/>
            <a:chOff x="6387799" y="6296786"/>
            <a:chExt cx="3348092" cy="1981001"/>
          </a:xfrm>
        </p:grpSpPr>
        <p:sp>
          <p:nvSpPr>
            <p:cNvPr id="4719" name="Google Shape;4719;p444"/>
            <p:cNvSpPr/>
            <p:nvPr/>
          </p:nvSpPr>
          <p:spPr>
            <a:xfrm>
              <a:off x="6387799" y="6296786"/>
              <a:ext cx="3348092" cy="1981001"/>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20" name="Google Shape;4720;p444"/>
            <p:cNvSpPr txBox="1"/>
            <p:nvPr/>
          </p:nvSpPr>
          <p:spPr>
            <a:xfrm>
              <a:off x="6650424" y="6394734"/>
              <a:ext cx="2822842"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will decrypt the encrypted symmetric key with her private key. </a:t>
              </a:r>
              <a:endParaRPr b="0" i="0" sz="2200" u="none" cap="none" strike="noStrike">
                <a:solidFill>
                  <a:srgbClr val="3F3F3F"/>
                </a:solidFill>
                <a:latin typeface="Open Sans"/>
                <a:ea typeface="Open Sans"/>
                <a:cs typeface="Open Sans"/>
                <a:sym typeface="Open San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CIA Triad: Availability</a:t>
            </a:r>
            <a:endParaRPr>
              <a:latin typeface="Open Sans"/>
              <a:ea typeface="Open Sans"/>
              <a:cs typeface="Open Sans"/>
              <a:sym typeface="Open Sans"/>
            </a:endParaRPr>
          </a:p>
        </p:txBody>
      </p:sp>
      <p:sp>
        <p:nvSpPr>
          <p:cNvPr id="397" name="Google Shape;397;p57"/>
          <p:cNvSpPr/>
          <p:nvPr/>
        </p:nvSpPr>
        <p:spPr>
          <a:xfrm>
            <a:off x="3350650" y="1718100"/>
            <a:ext cx="9554700" cy="8283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The following are some countermeasures to ensure availability:</a:t>
            </a:r>
            <a:endParaRPr b="0" i="0" sz="2200" u="none" cap="none" strike="noStrike">
              <a:solidFill>
                <a:srgbClr val="3F3F3F"/>
              </a:solidFill>
              <a:latin typeface="Open Sans"/>
              <a:ea typeface="Open Sans"/>
              <a:cs typeface="Open Sans"/>
              <a:sym typeface="Open Sans"/>
            </a:endParaRPr>
          </a:p>
        </p:txBody>
      </p:sp>
      <p:pic>
        <p:nvPicPr>
          <p:cNvPr id="398" name="Google Shape;398;p57"/>
          <p:cNvPicPr preferRelativeResize="0"/>
          <p:nvPr/>
        </p:nvPicPr>
        <p:blipFill rotWithShape="1">
          <a:blip r:embed="rId3">
            <a:alphaModFix/>
          </a:blip>
          <a:srcRect b="0" l="0" r="0" t="0"/>
          <a:stretch/>
        </p:blipFill>
        <p:spPr>
          <a:xfrm>
            <a:off x="10566175" y="3310131"/>
            <a:ext cx="3650900" cy="3892218"/>
          </a:xfrm>
          <a:prstGeom prst="rect">
            <a:avLst/>
          </a:prstGeom>
          <a:noFill/>
          <a:ln>
            <a:noFill/>
          </a:ln>
        </p:spPr>
      </p:pic>
      <p:sp>
        <p:nvSpPr>
          <p:cNvPr id="399" name="Google Shape;399;p57"/>
          <p:cNvSpPr txBox="1"/>
          <p:nvPr/>
        </p:nvSpPr>
        <p:spPr>
          <a:xfrm>
            <a:off x="10943525" y="3500014"/>
            <a:ext cx="28962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Security devices</a:t>
            </a:r>
            <a:endParaRPr/>
          </a:p>
        </p:txBody>
      </p:sp>
      <p:sp>
        <p:nvSpPr>
          <p:cNvPr id="400" name="Google Shape;400;p57"/>
          <p:cNvSpPr txBox="1"/>
          <p:nvPr/>
        </p:nvSpPr>
        <p:spPr>
          <a:xfrm>
            <a:off x="10943525" y="4600914"/>
            <a:ext cx="2896200" cy="2470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Prevent DoS/DDoS attacks by deploying intrusion prevention system (IPS) and web application firewall (WAF)</a:t>
            </a:r>
            <a:endParaRPr b="0" i="0" sz="2200" u="none" cap="none" strike="noStrike">
              <a:solidFill>
                <a:srgbClr val="3F3F3F"/>
              </a:solidFill>
              <a:latin typeface="Open Sans"/>
              <a:ea typeface="Open Sans"/>
              <a:cs typeface="Open Sans"/>
              <a:sym typeface="Open Sans"/>
            </a:endParaRPr>
          </a:p>
        </p:txBody>
      </p:sp>
      <p:pic>
        <p:nvPicPr>
          <p:cNvPr id="401" name="Google Shape;401;p57"/>
          <p:cNvPicPr preferRelativeResize="0"/>
          <p:nvPr/>
        </p:nvPicPr>
        <p:blipFill rotWithShape="1">
          <a:blip r:embed="rId4">
            <a:alphaModFix/>
          </a:blip>
          <a:srcRect b="0" l="0" r="0" t="0"/>
          <a:stretch/>
        </p:blipFill>
        <p:spPr>
          <a:xfrm>
            <a:off x="6451550" y="3310136"/>
            <a:ext cx="3650900" cy="3892217"/>
          </a:xfrm>
          <a:prstGeom prst="rect">
            <a:avLst/>
          </a:prstGeom>
          <a:noFill/>
          <a:ln>
            <a:noFill/>
          </a:ln>
        </p:spPr>
      </p:pic>
      <p:pic>
        <p:nvPicPr>
          <p:cNvPr id="402" name="Google Shape;402;p57"/>
          <p:cNvPicPr preferRelativeResize="0"/>
          <p:nvPr/>
        </p:nvPicPr>
        <p:blipFill rotWithShape="1">
          <a:blip r:embed="rId5">
            <a:alphaModFix/>
          </a:blip>
          <a:srcRect b="0" l="0" r="0" t="0"/>
          <a:stretch/>
        </p:blipFill>
        <p:spPr>
          <a:xfrm>
            <a:off x="2336925" y="3310123"/>
            <a:ext cx="3650900" cy="3892218"/>
          </a:xfrm>
          <a:prstGeom prst="rect">
            <a:avLst/>
          </a:prstGeom>
          <a:noFill/>
          <a:ln>
            <a:noFill/>
          </a:ln>
        </p:spPr>
      </p:pic>
      <p:sp>
        <p:nvSpPr>
          <p:cNvPr id="403" name="Google Shape;403;p57"/>
          <p:cNvSpPr txBox="1"/>
          <p:nvPr/>
        </p:nvSpPr>
        <p:spPr>
          <a:xfrm>
            <a:off x="6828900" y="3500014"/>
            <a:ext cx="28962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Backup procedures</a:t>
            </a:r>
            <a:endParaRPr/>
          </a:p>
        </p:txBody>
      </p:sp>
      <p:sp>
        <p:nvSpPr>
          <p:cNvPr id="404" name="Google Shape;404;p57"/>
          <p:cNvSpPr txBox="1"/>
          <p:nvPr/>
        </p:nvSpPr>
        <p:spPr>
          <a:xfrm>
            <a:off x="2714275" y="3500014"/>
            <a:ext cx="2896200" cy="57397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High availability</a:t>
            </a:r>
            <a:endParaRPr/>
          </a:p>
        </p:txBody>
      </p:sp>
      <p:sp>
        <p:nvSpPr>
          <p:cNvPr id="405" name="Google Shape;405;p57"/>
          <p:cNvSpPr txBox="1"/>
          <p:nvPr/>
        </p:nvSpPr>
        <p:spPr>
          <a:xfrm>
            <a:off x="6828900" y="4600889"/>
            <a:ext cx="2896200" cy="1302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Ensure data restoration after a disaster</a:t>
            </a:r>
            <a:endParaRPr b="0" i="0" sz="2200" u="none" cap="none" strike="noStrike">
              <a:solidFill>
                <a:srgbClr val="3F3F3F"/>
              </a:solidFill>
              <a:latin typeface="Open Sans"/>
              <a:ea typeface="Open Sans"/>
              <a:cs typeface="Open Sans"/>
              <a:sym typeface="Open Sans"/>
            </a:endParaRPr>
          </a:p>
        </p:txBody>
      </p:sp>
      <p:sp>
        <p:nvSpPr>
          <p:cNvPr id="406" name="Google Shape;406;p57"/>
          <p:cNvSpPr txBox="1"/>
          <p:nvPr/>
        </p:nvSpPr>
        <p:spPr>
          <a:xfrm>
            <a:off x="2714275" y="4600889"/>
            <a:ext cx="2896200" cy="1352648"/>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Ensure system availability at all times.</a:t>
            </a:r>
            <a:endParaRPr b="0" i="0" sz="2200" u="none" cap="none" strike="noStrike">
              <a:solidFill>
                <a:srgbClr val="3F3F3F"/>
              </a:solidFill>
              <a:latin typeface="Open Sans"/>
              <a:ea typeface="Open Sans"/>
              <a:cs typeface="Open Sans"/>
              <a:sym typeface="Open Sans"/>
            </a:endParaRPr>
          </a:p>
        </p:txBody>
      </p:sp>
      <p:sp>
        <p:nvSpPr>
          <p:cNvPr id="407" name="Google Shape;407;p57"/>
          <p:cNvSpPr/>
          <p:nvPr/>
        </p:nvSpPr>
        <p:spPr>
          <a:xfrm>
            <a:off x="5765800" y="816352"/>
            <a:ext cx="47367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5" name="Shape 4725"/>
        <p:cNvGrpSpPr/>
        <p:nvPr/>
      </p:nvGrpSpPr>
      <p:grpSpPr>
        <a:xfrm>
          <a:off x="0" y="0"/>
          <a:ext cx="0" cy="0"/>
          <a:chOff x="0" y="0"/>
          <a:chExt cx="0" cy="0"/>
        </a:xfrm>
      </p:grpSpPr>
      <p:sp>
        <p:nvSpPr>
          <p:cNvPr id="4726" name="Google Shape;4726;p44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Hybrid Cryptography-Digital Envelope</a:t>
            </a:r>
            <a:endParaRPr/>
          </a:p>
        </p:txBody>
      </p:sp>
      <p:grpSp>
        <p:nvGrpSpPr>
          <p:cNvPr id="4727" name="Google Shape;4727;p445"/>
          <p:cNvGrpSpPr/>
          <p:nvPr/>
        </p:nvGrpSpPr>
        <p:grpSpPr>
          <a:xfrm>
            <a:off x="1193214" y="1135558"/>
            <a:ext cx="13376085" cy="7792365"/>
            <a:chOff x="518300" y="119558"/>
            <a:chExt cx="13376085" cy="7792365"/>
          </a:xfrm>
        </p:grpSpPr>
        <p:sp>
          <p:nvSpPr>
            <p:cNvPr id="4728" name="Google Shape;4728;p445"/>
            <p:cNvSpPr/>
            <p:nvPr/>
          </p:nvSpPr>
          <p:spPr>
            <a:xfrm>
              <a:off x="4429716" y="1141078"/>
              <a:ext cx="787617" cy="91440"/>
            </a:xfrm>
            <a:custGeom>
              <a:rect b="b" l="l" r="r" t="t"/>
              <a:pathLst>
                <a:path extrusionOk="0" h="120000" w="120000">
                  <a:moveTo>
                    <a:pt x="0" y="60000"/>
                  </a:moveTo>
                  <a:lnTo>
                    <a:pt x="120000" y="6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45"/>
            <p:cNvSpPr txBox="1"/>
            <p:nvPr/>
          </p:nvSpPr>
          <p:spPr>
            <a:xfrm>
              <a:off x="4803070" y="1182703"/>
              <a:ext cx="40910" cy="819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30" name="Google Shape;4730;p445"/>
            <p:cNvSpPr/>
            <p:nvPr/>
          </p:nvSpPr>
          <p:spPr>
            <a:xfrm>
              <a:off x="518300" y="119558"/>
              <a:ext cx="3913216" cy="2134481"/>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45"/>
            <p:cNvSpPr txBox="1"/>
            <p:nvPr/>
          </p:nvSpPr>
          <p:spPr>
            <a:xfrm>
              <a:off x="518300" y="119558"/>
              <a:ext cx="3913216" cy="2134481"/>
            </a:xfrm>
            <a:prstGeom prst="rect">
              <a:avLst/>
            </a:prstGeom>
            <a:noFill/>
            <a:ln>
              <a:noFill/>
            </a:ln>
          </p:spPr>
          <p:txBody>
            <a:bodyPr anchorCtr="0" anchor="t"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1 </a:t>
              </a:r>
              <a:endParaRPr b="1" i="0" sz="2200" u="none" cap="none" strike="noStrike">
                <a:solidFill>
                  <a:srgbClr val="3F3F3F"/>
                </a:solidFill>
                <a:latin typeface="Open Sans"/>
                <a:ea typeface="Open Sans"/>
                <a:cs typeface="Open Sans"/>
                <a:sym typeface="Open Sans"/>
              </a:endParaRPr>
            </a:p>
            <a:p>
              <a:pPr indent="0" lvl="0" marL="0" marR="0" rtl="0" algn="ctr">
                <a:lnSpc>
                  <a:spcPct val="90000"/>
                </a:lnSpc>
                <a:spcBef>
                  <a:spcPts val="77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generates symmetric key, and it encrypts bulk data using a symmetric key</a:t>
              </a:r>
              <a:endParaRPr b="0" i="0" sz="2200" u="none" cap="none" strike="noStrike">
                <a:solidFill>
                  <a:srgbClr val="3F3F3F"/>
                </a:solidFill>
                <a:latin typeface="Open Sans"/>
                <a:ea typeface="Open Sans"/>
                <a:cs typeface="Open Sans"/>
                <a:sym typeface="Open Sans"/>
              </a:endParaRPr>
            </a:p>
          </p:txBody>
        </p:sp>
        <p:sp>
          <p:nvSpPr>
            <p:cNvPr id="4732" name="Google Shape;4732;p445"/>
            <p:cNvSpPr/>
            <p:nvPr/>
          </p:nvSpPr>
          <p:spPr>
            <a:xfrm>
              <a:off x="9161151" y="1141078"/>
              <a:ext cx="787617" cy="91440"/>
            </a:xfrm>
            <a:custGeom>
              <a:rect b="b" l="l" r="r" t="t"/>
              <a:pathLst>
                <a:path extrusionOk="0" h="120000" w="120000">
                  <a:moveTo>
                    <a:pt x="0" y="60000"/>
                  </a:moveTo>
                  <a:lnTo>
                    <a:pt x="120000" y="6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45"/>
            <p:cNvSpPr txBox="1"/>
            <p:nvPr/>
          </p:nvSpPr>
          <p:spPr>
            <a:xfrm>
              <a:off x="9534504" y="1182703"/>
              <a:ext cx="40910" cy="819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34" name="Google Shape;4734;p445"/>
            <p:cNvSpPr/>
            <p:nvPr/>
          </p:nvSpPr>
          <p:spPr>
            <a:xfrm>
              <a:off x="5249734" y="119558"/>
              <a:ext cx="3913216" cy="2134481"/>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45"/>
            <p:cNvSpPr txBox="1"/>
            <p:nvPr/>
          </p:nvSpPr>
          <p:spPr>
            <a:xfrm>
              <a:off x="5249734" y="119558"/>
              <a:ext cx="3913216" cy="2134481"/>
            </a:xfrm>
            <a:prstGeom prst="rect">
              <a:avLst/>
            </a:prstGeom>
            <a:noFill/>
            <a:ln>
              <a:noFill/>
            </a:ln>
          </p:spPr>
          <p:txBody>
            <a:bodyPr anchorCtr="0" anchor="t"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2</a:t>
              </a:r>
              <a:endParaRPr b="1" i="0" sz="2200" u="none" cap="none" strike="noStrike">
                <a:solidFill>
                  <a:srgbClr val="3F3F3F"/>
                </a:solidFill>
                <a:latin typeface="Open Sans"/>
                <a:ea typeface="Open Sans"/>
                <a:cs typeface="Open Sans"/>
                <a:sym typeface="Open Sans"/>
              </a:endParaRPr>
            </a:p>
            <a:p>
              <a:pPr indent="0" lvl="0" marL="0" marR="0" rtl="0" algn="ctr">
                <a:lnSpc>
                  <a:spcPct val="90000"/>
                </a:lnSpc>
                <a:spcBef>
                  <a:spcPts val="77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wants to send a symmetric key and encrypted data securely to User B</a:t>
              </a:r>
              <a:endParaRPr b="0" i="0" sz="2200" u="none" cap="none" strike="noStrike">
                <a:solidFill>
                  <a:srgbClr val="3F3F3F"/>
                </a:solidFill>
                <a:latin typeface="Open Sans"/>
                <a:ea typeface="Open Sans"/>
                <a:cs typeface="Open Sans"/>
                <a:sym typeface="Open Sans"/>
              </a:endParaRPr>
            </a:p>
          </p:txBody>
        </p:sp>
        <p:sp>
          <p:nvSpPr>
            <p:cNvPr id="4736" name="Google Shape;4736;p445"/>
            <p:cNvSpPr/>
            <p:nvPr/>
          </p:nvSpPr>
          <p:spPr>
            <a:xfrm>
              <a:off x="2474908" y="2252239"/>
              <a:ext cx="9462868" cy="673380"/>
            </a:xfrm>
            <a:custGeom>
              <a:rect b="b" l="l" r="r" t="t"/>
              <a:pathLst>
                <a:path extrusionOk="0" h="120000" w="120000">
                  <a:moveTo>
                    <a:pt x="120000" y="0"/>
                  </a:moveTo>
                  <a:lnTo>
                    <a:pt x="120000" y="63047"/>
                  </a:lnTo>
                  <a:lnTo>
                    <a:pt x="0" y="63047"/>
                  </a:lnTo>
                  <a:lnTo>
                    <a:pt x="0" y="12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45"/>
            <p:cNvSpPr txBox="1"/>
            <p:nvPr/>
          </p:nvSpPr>
          <p:spPr>
            <a:xfrm>
              <a:off x="6969117" y="2584834"/>
              <a:ext cx="474450" cy="819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38" name="Google Shape;4738;p445"/>
            <p:cNvSpPr/>
            <p:nvPr/>
          </p:nvSpPr>
          <p:spPr>
            <a:xfrm>
              <a:off x="9981169" y="119558"/>
              <a:ext cx="3913216" cy="2134481"/>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45"/>
            <p:cNvSpPr txBox="1"/>
            <p:nvPr/>
          </p:nvSpPr>
          <p:spPr>
            <a:xfrm>
              <a:off x="9981169" y="119558"/>
              <a:ext cx="3913216" cy="2134481"/>
            </a:xfrm>
            <a:prstGeom prst="rect">
              <a:avLst/>
            </a:prstGeom>
            <a:noFill/>
            <a:ln>
              <a:noFill/>
            </a:ln>
          </p:spPr>
          <p:txBody>
            <a:bodyPr anchorCtr="0" anchor="t"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3</a:t>
              </a:r>
              <a:endParaRPr b="1" i="0" sz="2200" u="none" cap="none" strike="noStrike">
                <a:solidFill>
                  <a:srgbClr val="3F3F3F"/>
                </a:solidFill>
                <a:latin typeface="Open Sans"/>
                <a:ea typeface="Open Sans"/>
                <a:cs typeface="Open Sans"/>
                <a:sym typeface="Open Sans"/>
              </a:endParaRPr>
            </a:p>
            <a:p>
              <a:pPr indent="0" lvl="0" marL="0" marR="0" rtl="0" algn="ctr">
                <a:lnSpc>
                  <a:spcPct val="90000"/>
                </a:lnSpc>
                <a:spcBef>
                  <a:spcPts val="77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will encrypt the symmetric key with public key of receiver</a:t>
              </a:r>
              <a:endParaRPr b="0" i="0" sz="2200" u="none" cap="none" strike="noStrike">
                <a:solidFill>
                  <a:srgbClr val="3F3F3F"/>
                </a:solidFill>
                <a:latin typeface="Open Sans"/>
                <a:ea typeface="Open Sans"/>
                <a:cs typeface="Open Sans"/>
                <a:sym typeface="Open Sans"/>
              </a:endParaRPr>
            </a:p>
          </p:txBody>
        </p:sp>
        <p:sp>
          <p:nvSpPr>
            <p:cNvPr id="4740" name="Google Shape;4740;p445"/>
            <p:cNvSpPr/>
            <p:nvPr/>
          </p:nvSpPr>
          <p:spPr>
            <a:xfrm>
              <a:off x="4429716" y="3979541"/>
              <a:ext cx="787617" cy="91440"/>
            </a:xfrm>
            <a:custGeom>
              <a:rect b="b" l="l" r="r" t="t"/>
              <a:pathLst>
                <a:path extrusionOk="0" h="120000" w="120000">
                  <a:moveTo>
                    <a:pt x="0" y="60000"/>
                  </a:moveTo>
                  <a:lnTo>
                    <a:pt x="120000" y="6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45"/>
            <p:cNvSpPr txBox="1"/>
            <p:nvPr/>
          </p:nvSpPr>
          <p:spPr>
            <a:xfrm>
              <a:off x="4803070" y="4021165"/>
              <a:ext cx="40910" cy="819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42" name="Google Shape;4742;p445"/>
            <p:cNvSpPr/>
            <p:nvPr/>
          </p:nvSpPr>
          <p:spPr>
            <a:xfrm>
              <a:off x="518300" y="2958020"/>
              <a:ext cx="3913216" cy="2134481"/>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45"/>
            <p:cNvSpPr txBox="1"/>
            <p:nvPr/>
          </p:nvSpPr>
          <p:spPr>
            <a:xfrm>
              <a:off x="518300" y="2958020"/>
              <a:ext cx="3913216" cy="2134481"/>
            </a:xfrm>
            <a:prstGeom prst="rect">
              <a:avLst/>
            </a:prstGeom>
            <a:noFill/>
            <a:ln>
              <a:noFill/>
            </a:ln>
          </p:spPr>
          <p:txBody>
            <a:bodyPr anchorCtr="0" anchor="t"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4</a:t>
              </a:r>
              <a:endParaRPr b="1" i="0" sz="2200" u="none" cap="none" strike="noStrike">
                <a:solidFill>
                  <a:srgbClr val="3F3F3F"/>
                </a:solidFill>
                <a:latin typeface="Open Sans"/>
                <a:ea typeface="Open Sans"/>
                <a:cs typeface="Open Sans"/>
                <a:sym typeface="Open Sans"/>
              </a:endParaRPr>
            </a:p>
            <a:p>
              <a:pPr indent="0" lvl="0" marL="0" marR="0" rtl="0" algn="ctr">
                <a:lnSpc>
                  <a:spcPct val="90000"/>
                </a:lnSpc>
                <a:spcBef>
                  <a:spcPts val="77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will generate a private key and a public key on their system</a:t>
              </a:r>
              <a:endParaRPr b="0" i="0" sz="2200" u="none" cap="none" strike="noStrike">
                <a:solidFill>
                  <a:srgbClr val="3F3F3F"/>
                </a:solidFill>
                <a:latin typeface="Open Sans"/>
                <a:ea typeface="Open Sans"/>
                <a:cs typeface="Open Sans"/>
                <a:sym typeface="Open Sans"/>
              </a:endParaRPr>
            </a:p>
          </p:txBody>
        </p:sp>
        <p:sp>
          <p:nvSpPr>
            <p:cNvPr id="4744" name="Google Shape;4744;p445"/>
            <p:cNvSpPr/>
            <p:nvPr/>
          </p:nvSpPr>
          <p:spPr>
            <a:xfrm>
              <a:off x="9161151" y="3979541"/>
              <a:ext cx="787617" cy="91440"/>
            </a:xfrm>
            <a:custGeom>
              <a:rect b="b" l="l" r="r" t="t"/>
              <a:pathLst>
                <a:path extrusionOk="0" h="120000" w="120000">
                  <a:moveTo>
                    <a:pt x="0" y="60000"/>
                  </a:moveTo>
                  <a:lnTo>
                    <a:pt x="120000" y="6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45"/>
            <p:cNvSpPr txBox="1"/>
            <p:nvPr/>
          </p:nvSpPr>
          <p:spPr>
            <a:xfrm>
              <a:off x="9534504" y="4021165"/>
              <a:ext cx="40910" cy="819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46" name="Google Shape;4746;p445"/>
            <p:cNvSpPr/>
            <p:nvPr/>
          </p:nvSpPr>
          <p:spPr>
            <a:xfrm>
              <a:off x="5249734" y="2958020"/>
              <a:ext cx="3913216" cy="2134481"/>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45"/>
            <p:cNvSpPr txBox="1"/>
            <p:nvPr/>
          </p:nvSpPr>
          <p:spPr>
            <a:xfrm>
              <a:off x="5249734" y="2958020"/>
              <a:ext cx="3913216" cy="2134481"/>
            </a:xfrm>
            <a:prstGeom prst="rect">
              <a:avLst/>
            </a:prstGeom>
            <a:noFill/>
            <a:ln>
              <a:noFill/>
            </a:ln>
          </p:spPr>
          <p:txBody>
            <a:bodyPr anchorCtr="0" anchor="t"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5</a:t>
              </a:r>
              <a:endParaRPr b="1" i="0" sz="2200" u="none" cap="none" strike="noStrike">
                <a:solidFill>
                  <a:srgbClr val="3F3F3F"/>
                </a:solidFill>
                <a:latin typeface="Open Sans"/>
                <a:ea typeface="Open Sans"/>
                <a:cs typeface="Open Sans"/>
                <a:sym typeface="Open Sans"/>
              </a:endParaRPr>
            </a:p>
            <a:p>
              <a:pPr indent="0" lvl="0" marL="0" marR="0" rtl="0" algn="ctr">
                <a:lnSpc>
                  <a:spcPct val="90000"/>
                </a:lnSpc>
                <a:spcBef>
                  <a:spcPts val="77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B will generate a private key and a public key on their system</a:t>
              </a:r>
              <a:endParaRPr b="0" i="0" sz="2200" u="none" cap="none" strike="noStrike">
                <a:solidFill>
                  <a:srgbClr val="3F3F3F"/>
                </a:solidFill>
                <a:latin typeface="Open Sans"/>
                <a:ea typeface="Open Sans"/>
                <a:cs typeface="Open Sans"/>
                <a:sym typeface="Open Sans"/>
              </a:endParaRPr>
            </a:p>
          </p:txBody>
        </p:sp>
        <p:sp>
          <p:nvSpPr>
            <p:cNvPr id="4748" name="Google Shape;4748;p445"/>
            <p:cNvSpPr/>
            <p:nvPr/>
          </p:nvSpPr>
          <p:spPr>
            <a:xfrm>
              <a:off x="2474908" y="5090701"/>
              <a:ext cx="9462868" cy="654340"/>
            </a:xfrm>
            <a:custGeom>
              <a:rect b="b" l="l" r="r" t="t"/>
              <a:pathLst>
                <a:path extrusionOk="0" h="120000" w="120000">
                  <a:moveTo>
                    <a:pt x="120000" y="0"/>
                  </a:moveTo>
                  <a:lnTo>
                    <a:pt x="120000" y="63136"/>
                  </a:lnTo>
                  <a:lnTo>
                    <a:pt x="0" y="63136"/>
                  </a:lnTo>
                  <a:lnTo>
                    <a:pt x="0" y="12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45"/>
            <p:cNvSpPr txBox="1"/>
            <p:nvPr/>
          </p:nvSpPr>
          <p:spPr>
            <a:xfrm>
              <a:off x="6969152" y="5413777"/>
              <a:ext cx="474381" cy="819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50" name="Google Shape;4750;p445"/>
            <p:cNvSpPr/>
            <p:nvPr/>
          </p:nvSpPr>
          <p:spPr>
            <a:xfrm>
              <a:off x="9981169" y="2958020"/>
              <a:ext cx="3913216" cy="2134481"/>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45"/>
            <p:cNvSpPr txBox="1"/>
            <p:nvPr/>
          </p:nvSpPr>
          <p:spPr>
            <a:xfrm>
              <a:off x="9981169" y="2958020"/>
              <a:ext cx="3913216" cy="2134481"/>
            </a:xfrm>
            <a:prstGeom prst="rect">
              <a:avLst/>
            </a:prstGeom>
            <a:noFill/>
            <a:ln>
              <a:noFill/>
            </a:ln>
          </p:spPr>
          <p:txBody>
            <a:bodyPr anchorCtr="0" anchor="t"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6</a:t>
              </a:r>
              <a:endParaRPr b="1" i="0" sz="2200" u="none" cap="none" strike="noStrike">
                <a:solidFill>
                  <a:srgbClr val="3F3F3F"/>
                </a:solidFill>
                <a:latin typeface="Open Sans"/>
                <a:ea typeface="Open Sans"/>
                <a:cs typeface="Open Sans"/>
                <a:sym typeface="Open Sans"/>
              </a:endParaRPr>
            </a:p>
            <a:p>
              <a:pPr indent="0" lvl="0" marL="0" marR="0" rtl="0" algn="ctr">
                <a:lnSpc>
                  <a:spcPct val="90000"/>
                </a:lnSpc>
                <a:spcBef>
                  <a:spcPts val="77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and User B exchange each other’s public key</a:t>
              </a:r>
              <a:endParaRPr b="0" i="0" sz="2200" u="none" cap="none" strike="noStrike">
                <a:solidFill>
                  <a:srgbClr val="3F3F3F"/>
                </a:solidFill>
                <a:latin typeface="Open Sans"/>
                <a:ea typeface="Open Sans"/>
                <a:cs typeface="Open Sans"/>
                <a:sym typeface="Open Sans"/>
              </a:endParaRPr>
            </a:p>
          </p:txBody>
        </p:sp>
        <p:sp>
          <p:nvSpPr>
            <p:cNvPr id="4752" name="Google Shape;4752;p445"/>
            <p:cNvSpPr/>
            <p:nvPr/>
          </p:nvSpPr>
          <p:spPr>
            <a:xfrm>
              <a:off x="4429716" y="6798963"/>
              <a:ext cx="787617" cy="91440"/>
            </a:xfrm>
            <a:custGeom>
              <a:rect b="b" l="l" r="r" t="t"/>
              <a:pathLst>
                <a:path extrusionOk="0" h="120000" w="120000">
                  <a:moveTo>
                    <a:pt x="0" y="60000"/>
                  </a:moveTo>
                  <a:lnTo>
                    <a:pt x="120000" y="6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45"/>
            <p:cNvSpPr txBox="1"/>
            <p:nvPr/>
          </p:nvSpPr>
          <p:spPr>
            <a:xfrm>
              <a:off x="4803070" y="6840588"/>
              <a:ext cx="40910" cy="819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54" name="Google Shape;4754;p445"/>
            <p:cNvSpPr/>
            <p:nvPr/>
          </p:nvSpPr>
          <p:spPr>
            <a:xfrm>
              <a:off x="518300" y="5777442"/>
              <a:ext cx="3913216" cy="2134481"/>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45"/>
            <p:cNvSpPr txBox="1"/>
            <p:nvPr/>
          </p:nvSpPr>
          <p:spPr>
            <a:xfrm>
              <a:off x="518300" y="5777442"/>
              <a:ext cx="3913216" cy="2134481"/>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sp>
          <p:nvSpPr>
            <p:cNvPr id="4756" name="Google Shape;4756;p445"/>
            <p:cNvSpPr/>
            <p:nvPr/>
          </p:nvSpPr>
          <p:spPr>
            <a:xfrm>
              <a:off x="9161151" y="6798963"/>
              <a:ext cx="787617" cy="91440"/>
            </a:xfrm>
            <a:custGeom>
              <a:rect b="b" l="l" r="r" t="t"/>
              <a:pathLst>
                <a:path extrusionOk="0" h="120000" w="120000">
                  <a:moveTo>
                    <a:pt x="0" y="60000"/>
                  </a:moveTo>
                  <a:lnTo>
                    <a:pt x="120000" y="6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45"/>
            <p:cNvSpPr txBox="1"/>
            <p:nvPr/>
          </p:nvSpPr>
          <p:spPr>
            <a:xfrm>
              <a:off x="9534504" y="6840588"/>
              <a:ext cx="40910" cy="819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58" name="Google Shape;4758;p445"/>
            <p:cNvSpPr/>
            <p:nvPr/>
          </p:nvSpPr>
          <p:spPr>
            <a:xfrm>
              <a:off x="5249734" y="5777442"/>
              <a:ext cx="3913216" cy="2134481"/>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45"/>
            <p:cNvSpPr txBox="1"/>
            <p:nvPr/>
          </p:nvSpPr>
          <p:spPr>
            <a:xfrm>
              <a:off x="5249734" y="5777442"/>
              <a:ext cx="3913216" cy="2134481"/>
            </a:xfrm>
            <a:prstGeom prst="rect">
              <a:avLst/>
            </a:prstGeom>
            <a:noFill/>
            <a:ln>
              <a:noFill/>
            </a:ln>
          </p:spPr>
          <p:txBody>
            <a:bodyPr anchorCtr="0" anchor="ctr" bIns="156450" lIns="156450" spcFirstLastPara="1" rIns="156450" wrap="square" tIns="156450">
              <a:noAutofit/>
            </a:bodyPr>
            <a:lstStyle/>
            <a:p>
              <a:pPr indent="-228600" lvl="1" marL="228600" marR="0" rtl="0" algn="l">
                <a:lnSpc>
                  <a:spcPct val="90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4760" name="Google Shape;4760;p445"/>
            <p:cNvSpPr/>
            <p:nvPr/>
          </p:nvSpPr>
          <p:spPr>
            <a:xfrm>
              <a:off x="9981169" y="5777442"/>
              <a:ext cx="3913216" cy="2134481"/>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45"/>
            <p:cNvSpPr txBox="1"/>
            <p:nvPr/>
          </p:nvSpPr>
          <p:spPr>
            <a:xfrm>
              <a:off x="9981169" y="5777442"/>
              <a:ext cx="3913216" cy="2134481"/>
            </a:xfrm>
            <a:prstGeom prst="rect">
              <a:avLst/>
            </a:prstGeom>
            <a:noFill/>
            <a:ln>
              <a:noFill/>
            </a:ln>
          </p:spPr>
          <p:txBody>
            <a:bodyPr anchorCtr="0" anchor="t" bIns="156450" lIns="156450" spcFirstLastPara="1" rIns="156450" wrap="square" tIns="156450">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9</a:t>
              </a:r>
              <a:endParaRPr b="1" i="0" sz="2200" u="none" cap="none" strike="noStrike">
                <a:solidFill>
                  <a:srgbClr val="3F3F3F"/>
                </a:solidFill>
                <a:latin typeface="Open Sans"/>
                <a:ea typeface="Open Sans"/>
                <a:cs typeface="Open Sans"/>
                <a:sym typeface="Open Sans"/>
              </a:endParaRPr>
            </a:p>
            <a:p>
              <a:pPr indent="0" lvl="0" marL="0" marR="0" rtl="0" algn="ctr">
                <a:lnSpc>
                  <a:spcPct val="90000"/>
                </a:lnSpc>
                <a:spcBef>
                  <a:spcPts val="77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B will decrypt bulk data using a symmetric key</a:t>
              </a:r>
              <a:endParaRPr b="0" i="0" sz="2200" u="none" cap="none" strike="noStrike">
                <a:solidFill>
                  <a:srgbClr val="3F3F3F"/>
                </a:solidFill>
                <a:latin typeface="Open Sans"/>
                <a:ea typeface="Open Sans"/>
                <a:cs typeface="Open Sans"/>
                <a:sym typeface="Open Sans"/>
              </a:endParaRPr>
            </a:p>
          </p:txBody>
        </p:sp>
      </p:grpSp>
      <p:sp>
        <p:nvSpPr>
          <p:cNvPr id="4762" name="Google Shape;4762;p445"/>
          <p:cNvSpPr txBox="1"/>
          <p:nvPr/>
        </p:nvSpPr>
        <p:spPr>
          <a:xfrm>
            <a:off x="6067356" y="7182339"/>
            <a:ext cx="3276601" cy="1523494"/>
          </a:xfrm>
          <a:prstGeom prst="rect">
            <a:avLst/>
          </a:prstGeom>
          <a:noFill/>
          <a:ln>
            <a:noFill/>
          </a:ln>
        </p:spPr>
        <p:txBody>
          <a:bodyPr anchorCtr="0" anchor="t" bIns="45700" lIns="91425" spcFirstLastPara="1" rIns="91425" wrap="square" tIns="45700">
            <a:spAutoFit/>
          </a:bodyPr>
          <a:lstStyle/>
          <a:p>
            <a:pPr indent="-228600" lvl="0" marL="22860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Step 8 </a:t>
            </a:r>
            <a:endParaRPr/>
          </a:p>
          <a:p>
            <a:pPr indent="-228600" lvl="0" marL="228600" marR="0" rtl="0" algn="ctr">
              <a:lnSpc>
                <a:spcPct val="90000"/>
              </a:lnSpc>
              <a:spcBef>
                <a:spcPts val="330"/>
              </a:spcBef>
              <a:spcAft>
                <a:spcPts val="0"/>
              </a:spcAft>
              <a:buNone/>
            </a:pPr>
            <a:r>
              <a:t/>
            </a:r>
            <a:endParaRPr b="1" i="0" sz="1000" u="none" cap="none" strike="noStrike">
              <a:solidFill>
                <a:srgbClr val="3F3F3F"/>
              </a:solidFill>
              <a:latin typeface="Open Sans"/>
              <a:ea typeface="Open Sans"/>
              <a:cs typeface="Open Sans"/>
              <a:sym typeface="Open Sans"/>
            </a:endParaRPr>
          </a:p>
          <a:p>
            <a:pPr indent="0" lvl="0" marL="0" marR="0" rtl="0" algn="ctr">
              <a:lnSpc>
                <a:spcPct val="90000"/>
              </a:lnSpc>
              <a:spcBef>
                <a:spcPts val="150"/>
              </a:spcBef>
              <a:spcAft>
                <a:spcPts val="0"/>
              </a:spcAft>
              <a:buNone/>
            </a:pPr>
            <a:r>
              <a:rPr b="0" i="0" lang="en-US" sz="2200" u="none" cap="none" strike="noStrike">
                <a:solidFill>
                  <a:srgbClr val="3F3F3F"/>
                </a:solidFill>
                <a:latin typeface="Open Sans"/>
                <a:ea typeface="Open Sans"/>
                <a:cs typeface="Open Sans"/>
                <a:sym typeface="Open Sans"/>
              </a:rPr>
              <a:t>User B decrypts the symmetric key using its own private key</a:t>
            </a:r>
            <a:endParaRPr b="0" i="0" sz="1400" u="none" cap="none" strike="noStrike">
              <a:solidFill>
                <a:srgbClr val="000000"/>
              </a:solidFill>
              <a:latin typeface="Arial"/>
              <a:ea typeface="Arial"/>
              <a:cs typeface="Arial"/>
              <a:sym typeface="Arial"/>
            </a:endParaRPr>
          </a:p>
        </p:txBody>
      </p:sp>
      <p:sp>
        <p:nvSpPr>
          <p:cNvPr id="4763" name="Google Shape;4763;p445"/>
          <p:cNvSpPr txBox="1"/>
          <p:nvPr/>
        </p:nvSpPr>
        <p:spPr>
          <a:xfrm>
            <a:off x="1073150" y="6858489"/>
            <a:ext cx="4146550" cy="213302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Step 7</a:t>
            </a:r>
            <a:endParaRPr/>
          </a:p>
          <a:p>
            <a:pPr indent="0" lvl="0" marL="0" marR="0" rtl="0" algn="ctr">
              <a:lnSpc>
                <a:spcPct val="115000"/>
              </a:lnSpc>
              <a:spcBef>
                <a:spcPts val="77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User A encrypts the symmetric key with public key of B and sends the encrypted key and data to User B</a:t>
            </a:r>
            <a:endParaRPr/>
          </a:p>
        </p:txBody>
      </p:sp>
      <p:sp>
        <p:nvSpPr>
          <p:cNvPr id="4764" name="Google Shape;4764;p445"/>
          <p:cNvSpPr/>
          <p:nvPr/>
        </p:nvSpPr>
        <p:spPr>
          <a:xfrm>
            <a:off x="3949700" y="838123"/>
            <a:ext cx="83562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9" name="Shape 4769"/>
        <p:cNvGrpSpPr/>
        <p:nvPr/>
      </p:nvGrpSpPr>
      <p:grpSpPr>
        <a:xfrm>
          <a:off x="0" y="0"/>
          <a:ext cx="0" cy="0"/>
          <a:chOff x="0" y="0"/>
          <a:chExt cx="0" cy="0"/>
        </a:xfrm>
      </p:grpSpPr>
      <p:sp>
        <p:nvSpPr>
          <p:cNvPr id="4770" name="Google Shape;4770;p446"/>
          <p:cNvSpPr txBox="1"/>
          <p:nvPr>
            <p:ph type="title"/>
          </p:nvPr>
        </p:nvSpPr>
        <p:spPr>
          <a:xfrm>
            <a:off x="-10160" y="313006"/>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SSL or TLS</a:t>
            </a:r>
            <a:endParaRPr/>
          </a:p>
        </p:txBody>
      </p:sp>
      <p:grpSp>
        <p:nvGrpSpPr>
          <p:cNvPr id="4771" name="Google Shape;4771;p446"/>
          <p:cNvGrpSpPr/>
          <p:nvPr/>
        </p:nvGrpSpPr>
        <p:grpSpPr>
          <a:xfrm>
            <a:off x="1071559" y="1504100"/>
            <a:ext cx="14613015" cy="7196932"/>
            <a:chOff x="1196195" y="1521945"/>
            <a:chExt cx="14613015" cy="7196932"/>
          </a:xfrm>
        </p:grpSpPr>
        <p:grpSp>
          <p:nvGrpSpPr>
            <p:cNvPr id="4772" name="Google Shape;4772;p446"/>
            <p:cNvGrpSpPr/>
            <p:nvPr/>
          </p:nvGrpSpPr>
          <p:grpSpPr>
            <a:xfrm>
              <a:off x="1196195" y="1521945"/>
              <a:ext cx="9283606" cy="7196932"/>
              <a:chOff x="235723" y="237431"/>
              <a:chExt cx="9283606" cy="7196932"/>
            </a:xfrm>
          </p:grpSpPr>
          <p:sp>
            <p:nvSpPr>
              <p:cNvPr id="4773" name="Google Shape;4773;p446"/>
              <p:cNvSpPr/>
              <p:nvPr/>
            </p:nvSpPr>
            <p:spPr>
              <a:xfrm>
                <a:off x="3130766" y="1228999"/>
                <a:ext cx="608359" cy="91440"/>
              </a:xfrm>
              <a:custGeom>
                <a:rect b="b" l="l" r="r" t="t"/>
                <a:pathLst>
                  <a:path extrusionOk="0" h="120000" w="120000">
                    <a:moveTo>
                      <a:pt x="0" y="67634"/>
                    </a:moveTo>
                    <a:lnTo>
                      <a:pt x="63373" y="67634"/>
                    </a:lnTo>
                    <a:lnTo>
                      <a:pt x="63373" y="60000"/>
                    </a:lnTo>
                    <a:lnTo>
                      <a:pt x="120000" y="6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46"/>
              <p:cNvSpPr txBox="1"/>
              <p:nvPr/>
            </p:nvSpPr>
            <p:spPr>
              <a:xfrm>
                <a:off x="3418971" y="1271397"/>
                <a:ext cx="31949" cy="664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75" name="Google Shape;4775;p446"/>
              <p:cNvSpPr/>
              <p:nvPr/>
            </p:nvSpPr>
            <p:spPr>
              <a:xfrm>
                <a:off x="246833" y="263593"/>
                <a:ext cx="2885733" cy="2033888"/>
              </a:xfrm>
              <a:prstGeom prst="rect">
                <a:avLst/>
              </a:prstGeom>
              <a:solidFill>
                <a:schemeClr val="lt1"/>
              </a:solidFill>
              <a:ln cap="flat" cmpd="sng" w="381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46"/>
              <p:cNvSpPr txBox="1"/>
              <p:nvPr/>
            </p:nvSpPr>
            <p:spPr>
              <a:xfrm>
                <a:off x="246833" y="263593"/>
                <a:ext cx="2885733" cy="2033888"/>
              </a:xfrm>
              <a:prstGeom prst="rect">
                <a:avLst/>
              </a:prstGeom>
              <a:noFill/>
              <a:ln>
                <a:noFill/>
              </a:ln>
            </p:spPr>
            <p:txBody>
              <a:bodyPr anchorCtr="0" anchor="t" bIns="156450" lIns="156450" spcFirstLastPara="1" rIns="156450" wrap="square" tIns="156450">
                <a:noAutofit/>
              </a:bodyPr>
              <a:lstStyle/>
              <a:p>
                <a:pPr indent="-228600" lvl="1" marL="228600" marR="0" rtl="0" algn="l">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1 </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90000"/>
                  </a:lnSpc>
                  <a:spcBef>
                    <a:spcPts val="33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client browser requests a TLS or SSL session from the server.</a:t>
                </a:r>
                <a:endParaRPr b="0" i="0" sz="2200" u="none" cap="none" strike="noStrike">
                  <a:solidFill>
                    <a:srgbClr val="3F3F3F"/>
                  </a:solidFill>
                  <a:latin typeface="Open Sans"/>
                  <a:ea typeface="Open Sans"/>
                  <a:cs typeface="Open Sans"/>
                  <a:sym typeface="Open Sans"/>
                </a:endParaRPr>
              </a:p>
            </p:txBody>
          </p:sp>
          <p:sp>
            <p:nvSpPr>
              <p:cNvPr id="4777" name="Google Shape;4777;p446"/>
              <p:cNvSpPr/>
              <p:nvPr/>
            </p:nvSpPr>
            <p:spPr>
              <a:xfrm>
                <a:off x="2700832" y="2310207"/>
                <a:ext cx="2513560" cy="511952"/>
              </a:xfrm>
              <a:custGeom>
                <a:rect b="b" l="l" r="r" t="t"/>
                <a:pathLst>
                  <a:path extrusionOk="0" h="120000" w="120000">
                    <a:moveTo>
                      <a:pt x="120000" y="0"/>
                    </a:moveTo>
                    <a:lnTo>
                      <a:pt x="120000" y="64008"/>
                    </a:lnTo>
                    <a:lnTo>
                      <a:pt x="0" y="64008"/>
                    </a:lnTo>
                    <a:lnTo>
                      <a:pt x="0" y="12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46"/>
              <p:cNvSpPr txBox="1"/>
              <p:nvPr/>
            </p:nvSpPr>
            <p:spPr>
              <a:xfrm>
                <a:off x="3893326" y="2562862"/>
                <a:ext cx="128572" cy="664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79" name="Google Shape;4779;p446"/>
              <p:cNvSpPr/>
              <p:nvPr/>
            </p:nvSpPr>
            <p:spPr>
              <a:xfrm>
                <a:off x="3771526" y="237431"/>
                <a:ext cx="2885733" cy="2074576"/>
              </a:xfrm>
              <a:prstGeom prst="rect">
                <a:avLst/>
              </a:prstGeom>
              <a:solidFill>
                <a:schemeClr val="lt1"/>
              </a:solidFill>
              <a:ln cap="flat" cmpd="sng" w="381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46"/>
              <p:cNvSpPr txBox="1"/>
              <p:nvPr/>
            </p:nvSpPr>
            <p:spPr>
              <a:xfrm>
                <a:off x="3771526" y="237431"/>
                <a:ext cx="2885733" cy="2074576"/>
              </a:xfrm>
              <a:prstGeom prst="rect">
                <a:avLst/>
              </a:prstGeom>
              <a:noFill/>
              <a:ln>
                <a:noFill/>
              </a:ln>
            </p:spPr>
            <p:txBody>
              <a:bodyPr anchorCtr="0" anchor="t" bIns="156450" lIns="156450" spcFirstLastPara="1" rIns="156450" wrap="square" tIns="156450">
                <a:noAutofit/>
              </a:bodyPr>
              <a:lstStyle/>
              <a:p>
                <a:pPr indent="-228600" lvl="1" marL="228600" marR="0" rtl="0" algn="l">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2</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90000"/>
                  </a:lnSpc>
                  <a:spcBef>
                    <a:spcPts val="33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TLS certificate and the server's public key are sent to the client.</a:t>
                </a:r>
                <a:endParaRPr b="0" i="0" sz="2200" u="none" cap="none" strike="noStrike">
                  <a:solidFill>
                    <a:srgbClr val="3F3F3F"/>
                  </a:solidFill>
                  <a:latin typeface="Open Sans"/>
                  <a:ea typeface="Open Sans"/>
                  <a:cs typeface="Open Sans"/>
                  <a:sym typeface="Open Sans"/>
                </a:endParaRPr>
              </a:p>
            </p:txBody>
          </p:sp>
          <p:sp>
            <p:nvSpPr>
              <p:cNvPr id="4781" name="Google Shape;4781;p446"/>
              <p:cNvSpPr/>
              <p:nvPr/>
            </p:nvSpPr>
            <p:spPr>
              <a:xfrm>
                <a:off x="5164141" y="3910148"/>
                <a:ext cx="540630" cy="91440"/>
              </a:xfrm>
              <a:custGeom>
                <a:rect b="b" l="l" r="r" t="t"/>
                <a:pathLst>
                  <a:path extrusionOk="0" h="120000" w="120000">
                    <a:moveTo>
                      <a:pt x="0" y="60000"/>
                    </a:moveTo>
                    <a:lnTo>
                      <a:pt x="120000" y="6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46"/>
              <p:cNvSpPr txBox="1"/>
              <p:nvPr/>
            </p:nvSpPr>
            <p:spPr>
              <a:xfrm>
                <a:off x="5420175" y="3952547"/>
                <a:ext cx="28561" cy="664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83" name="Google Shape;4783;p446"/>
              <p:cNvSpPr/>
              <p:nvPr/>
            </p:nvSpPr>
            <p:spPr>
              <a:xfrm>
                <a:off x="235723" y="2854560"/>
                <a:ext cx="4930217" cy="2202616"/>
              </a:xfrm>
              <a:prstGeom prst="rect">
                <a:avLst/>
              </a:prstGeom>
              <a:solidFill>
                <a:schemeClr val="lt1"/>
              </a:solidFill>
              <a:ln cap="flat" cmpd="sng" w="381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46"/>
              <p:cNvSpPr txBox="1"/>
              <p:nvPr/>
            </p:nvSpPr>
            <p:spPr>
              <a:xfrm>
                <a:off x="235723" y="2854560"/>
                <a:ext cx="4930217" cy="2202616"/>
              </a:xfrm>
              <a:prstGeom prst="rect">
                <a:avLst/>
              </a:prstGeom>
              <a:noFill/>
              <a:ln>
                <a:noFill/>
              </a:ln>
            </p:spPr>
            <p:txBody>
              <a:bodyPr anchorCtr="0" anchor="t" bIns="156450" lIns="156450" spcFirstLastPara="1" rIns="156450" wrap="square" tIns="156450">
                <a:noAutofit/>
              </a:bodyPr>
              <a:lstStyle/>
              <a:p>
                <a:pPr indent="-228600" lvl="1" marL="228600" marR="0" rtl="0" algn="l">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3</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90000"/>
                  </a:lnSpc>
                  <a:spcBef>
                    <a:spcPts val="33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client generates a session key, encrypts this session key with the server’s public key, and sends it to the server.​</a:t>
                </a:r>
                <a:endParaRPr b="0" i="0" sz="2200" u="none" cap="none" strike="noStrike">
                  <a:solidFill>
                    <a:srgbClr val="3F3F3F"/>
                  </a:solidFill>
                  <a:latin typeface="Open Sans"/>
                  <a:ea typeface="Open Sans"/>
                  <a:cs typeface="Open Sans"/>
                  <a:sym typeface="Open Sans"/>
                </a:endParaRPr>
              </a:p>
            </p:txBody>
          </p:sp>
          <p:sp>
            <p:nvSpPr>
              <p:cNvPr id="4785" name="Google Shape;4785;p446"/>
              <p:cNvSpPr/>
              <p:nvPr/>
            </p:nvSpPr>
            <p:spPr>
              <a:xfrm>
                <a:off x="3751643" y="5166968"/>
                <a:ext cx="3876607" cy="503555"/>
              </a:xfrm>
              <a:custGeom>
                <a:rect b="b" l="l" r="r" t="t"/>
                <a:pathLst>
                  <a:path extrusionOk="0" h="120000" w="120000">
                    <a:moveTo>
                      <a:pt x="120000" y="0"/>
                    </a:moveTo>
                    <a:lnTo>
                      <a:pt x="120000" y="64075"/>
                    </a:lnTo>
                    <a:lnTo>
                      <a:pt x="0" y="64075"/>
                    </a:lnTo>
                    <a:lnTo>
                      <a:pt x="0" y="120000"/>
                    </a:lnTo>
                  </a:path>
                </a:pathLst>
              </a:custGeom>
              <a:noFill/>
              <a:ln cap="flat" cmpd="sng" w="9525">
                <a:solidFill>
                  <a:schemeClr val="dk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46"/>
              <p:cNvSpPr txBox="1"/>
              <p:nvPr/>
            </p:nvSpPr>
            <p:spPr>
              <a:xfrm>
                <a:off x="5592116" y="5415424"/>
                <a:ext cx="195661" cy="664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87" name="Google Shape;4787;p446"/>
              <p:cNvSpPr/>
              <p:nvPr/>
            </p:nvSpPr>
            <p:spPr>
              <a:xfrm>
                <a:off x="5737172" y="2742969"/>
                <a:ext cx="3782157" cy="2425799"/>
              </a:xfrm>
              <a:prstGeom prst="rect">
                <a:avLst/>
              </a:prstGeom>
              <a:solidFill>
                <a:schemeClr val="lt1"/>
              </a:solidFill>
              <a:ln cap="flat" cmpd="sng" w="381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46"/>
              <p:cNvSpPr txBox="1"/>
              <p:nvPr/>
            </p:nvSpPr>
            <p:spPr>
              <a:xfrm>
                <a:off x="5737172" y="2742969"/>
                <a:ext cx="3782157" cy="2425799"/>
              </a:xfrm>
              <a:prstGeom prst="rect">
                <a:avLst/>
              </a:prstGeom>
              <a:noFill/>
              <a:ln>
                <a:noFill/>
              </a:ln>
            </p:spPr>
            <p:txBody>
              <a:bodyPr anchorCtr="0" anchor="t" bIns="156450" lIns="156450" spcFirstLastPara="1" rIns="156450" wrap="square" tIns="156450">
                <a:noAutofit/>
              </a:bodyPr>
              <a:lstStyle/>
              <a:p>
                <a:pPr indent="-228600" lvl="1" marL="228600" marR="0" rtl="0" algn="l">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4</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90000"/>
                  </a:lnSpc>
                  <a:spcBef>
                    <a:spcPts val="33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server, on receiving the encrypted session key, performs the decryption process with its private key.</a:t>
                </a:r>
                <a:endParaRPr b="0" i="0" sz="2200" u="none" cap="none" strike="noStrike">
                  <a:solidFill>
                    <a:srgbClr val="3F3F3F"/>
                  </a:solidFill>
                  <a:latin typeface="Open Sans"/>
                  <a:ea typeface="Open Sans"/>
                  <a:cs typeface="Open Sans"/>
                  <a:sym typeface="Open Sans"/>
                </a:endParaRPr>
              </a:p>
            </p:txBody>
          </p:sp>
          <p:sp>
            <p:nvSpPr>
              <p:cNvPr id="4789" name="Google Shape;4789;p446"/>
              <p:cNvSpPr/>
              <p:nvPr/>
            </p:nvSpPr>
            <p:spPr>
              <a:xfrm>
                <a:off x="254220" y="5702923"/>
                <a:ext cx="6994844" cy="1731440"/>
              </a:xfrm>
              <a:prstGeom prst="rect">
                <a:avLst/>
              </a:prstGeom>
              <a:solidFill>
                <a:schemeClr val="lt1"/>
              </a:solidFill>
              <a:ln cap="flat" cmpd="sng" w="381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46"/>
              <p:cNvSpPr txBox="1"/>
              <p:nvPr/>
            </p:nvSpPr>
            <p:spPr>
              <a:xfrm>
                <a:off x="254220" y="5702923"/>
                <a:ext cx="6994844" cy="1731440"/>
              </a:xfrm>
              <a:prstGeom prst="rect">
                <a:avLst/>
              </a:prstGeom>
              <a:noFill/>
              <a:ln>
                <a:noFill/>
              </a:ln>
            </p:spPr>
            <p:txBody>
              <a:bodyPr anchorCtr="0" anchor="t" bIns="156450" lIns="156450" spcFirstLastPara="1" rIns="156450" wrap="square" tIns="156450">
                <a:noAutofit/>
              </a:bodyPr>
              <a:lstStyle/>
              <a:p>
                <a:pPr indent="-228600" lvl="1" marL="228600" marR="0" rtl="0" algn="l">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5</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90000"/>
                  </a:lnSpc>
                  <a:spcBef>
                    <a:spcPts val="33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client now sends the data encrypted with the session key, and the server already has a session key that it uses to decrypt the actual data.​</a:t>
                </a:r>
                <a:endParaRPr b="0" i="0" sz="1800" u="none" cap="none" strike="noStrike">
                  <a:solidFill>
                    <a:srgbClr val="3F3F3F"/>
                  </a:solidFill>
                  <a:latin typeface="Open Sans"/>
                  <a:ea typeface="Open Sans"/>
                  <a:cs typeface="Open Sans"/>
                  <a:sym typeface="Open Sans"/>
                </a:endParaRPr>
              </a:p>
            </p:txBody>
          </p:sp>
        </p:grpSp>
        <p:pic>
          <p:nvPicPr>
            <p:cNvPr id="4791" name="Google Shape;4791;p446"/>
            <p:cNvPicPr preferRelativeResize="0"/>
            <p:nvPr/>
          </p:nvPicPr>
          <p:blipFill rotWithShape="1">
            <a:blip r:embed="rId3">
              <a:alphaModFix/>
            </a:blip>
            <a:srcRect b="0" l="6441" r="1145" t="0"/>
            <a:stretch/>
          </p:blipFill>
          <p:spPr>
            <a:xfrm>
              <a:off x="10850141" y="3249053"/>
              <a:ext cx="4959069" cy="3844506"/>
            </a:xfrm>
            <a:prstGeom prst="rect">
              <a:avLst/>
            </a:prstGeom>
            <a:noFill/>
            <a:ln>
              <a:noFill/>
            </a:ln>
          </p:spPr>
        </p:pic>
      </p:grpSp>
      <p:sp>
        <p:nvSpPr>
          <p:cNvPr id="4792" name="Google Shape;4792;p446"/>
          <p:cNvSpPr/>
          <p:nvPr/>
        </p:nvSpPr>
        <p:spPr>
          <a:xfrm>
            <a:off x="7035801" y="899480"/>
            <a:ext cx="22027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6" name="Shape 4796"/>
        <p:cNvGrpSpPr/>
        <p:nvPr/>
      </p:nvGrpSpPr>
      <p:grpSpPr>
        <a:xfrm>
          <a:off x="0" y="0"/>
          <a:ext cx="0" cy="0"/>
          <a:chOff x="0" y="0"/>
          <a:chExt cx="0" cy="0"/>
        </a:xfrm>
      </p:grpSpPr>
      <p:sp>
        <p:nvSpPr>
          <p:cNvPr id="4797" name="Google Shape;4797;p447"/>
          <p:cNvSpPr txBox="1"/>
          <p:nvPr>
            <p:ph type="title"/>
          </p:nvPr>
        </p:nvSpPr>
        <p:spPr>
          <a:xfrm>
            <a:off x="-10160" y="26149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115000"/>
              </a:lnSpc>
              <a:spcBef>
                <a:spcPts val="0"/>
              </a:spcBef>
              <a:spcAft>
                <a:spcPts val="0"/>
              </a:spcAft>
              <a:buSzPts val="4400"/>
              <a:buNone/>
            </a:pPr>
            <a:r>
              <a:rPr lang="en-US">
                <a:solidFill>
                  <a:srgbClr val="3F3F3F"/>
                </a:solidFill>
              </a:rPr>
              <a:t>Session Key</a:t>
            </a:r>
            <a:endParaRPr/>
          </a:p>
        </p:txBody>
      </p:sp>
      <p:grpSp>
        <p:nvGrpSpPr>
          <p:cNvPr id="4798" name="Google Shape;4798;p447"/>
          <p:cNvGrpSpPr/>
          <p:nvPr/>
        </p:nvGrpSpPr>
        <p:grpSpPr>
          <a:xfrm>
            <a:off x="2032866" y="2728330"/>
            <a:ext cx="12190268" cy="3687340"/>
            <a:chOff x="2233276" y="2682378"/>
            <a:chExt cx="12190268" cy="3687340"/>
          </a:xfrm>
        </p:grpSpPr>
        <p:grpSp>
          <p:nvGrpSpPr>
            <p:cNvPr id="4799" name="Google Shape;4799;p447"/>
            <p:cNvGrpSpPr/>
            <p:nvPr/>
          </p:nvGrpSpPr>
          <p:grpSpPr>
            <a:xfrm>
              <a:off x="2233276" y="2742534"/>
              <a:ext cx="9309207" cy="3567029"/>
              <a:chOff x="2233276" y="2802689"/>
              <a:chExt cx="9309207" cy="3567029"/>
            </a:xfrm>
          </p:grpSpPr>
          <p:sp>
            <p:nvSpPr>
              <p:cNvPr id="4800" name="Google Shape;4800;p447"/>
              <p:cNvSpPr/>
              <p:nvPr/>
            </p:nvSpPr>
            <p:spPr>
              <a:xfrm>
                <a:off x="2233276" y="2802689"/>
                <a:ext cx="9309207" cy="3567029"/>
              </a:xfrm>
              <a:prstGeom prst="roundRect">
                <a:avLst>
                  <a:gd fmla="val 11116" name="adj"/>
                </a:avLst>
              </a:prstGeom>
              <a:noFill/>
              <a:ln cap="flat" cmpd="sng" w="19050">
                <a:solidFill>
                  <a:srgbClr val="427AA1"/>
                </a:solidFill>
                <a:prstDash val="solid"/>
                <a:round/>
                <a:headEnd len="sm" w="sm" type="none"/>
                <a:tailEnd len="sm" w="sm" type="none"/>
              </a:ln>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4801" name="Google Shape;4801;p447"/>
              <p:cNvSpPr txBox="1"/>
              <p:nvPr/>
            </p:nvSpPr>
            <p:spPr>
              <a:xfrm>
                <a:off x="2547309" y="2958065"/>
                <a:ext cx="8340900" cy="3150093"/>
              </a:xfrm>
              <a:prstGeom prst="rect">
                <a:avLst/>
              </a:prstGeom>
              <a:noFill/>
              <a:ln>
                <a:noFill/>
              </a:ln>
            </p:spPr>
            <p:txBody>
              <a:bodyPr anchorCtr="0" anchor="t" bIns="0" lIns="0" spcFirstLastPara="1" rIns="0" wrap="square" tIns="0">
                <a:spAutoFit/>
              </a:bodyPr>
              <a:lstStyle/>
              <a:p>
                <a:pPr indent="-342900" lvl="0" marL="342900" marR="48260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single-use symmetric key is used to encrypt or decrypt communication between two users for a single session.</a:t>
                </a:r>
                <a:endParaRPr/>
              </a:p>
              <a:p>
                <a:pPr indent="-31750" lvl="0" marL="171450" marR="48260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42900" marR="48260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It’s more secure than static symmetric keys.</a:t>
                </a:r>
                <a:endParaRPr/>
              </a:p>
              <a:p>
                <a:pPr indent="-31750" lvl="0" marL="171450" marR="48260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342900" marR="508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Peers decide on the session key and continue to use it until the session is over.</a:t>
                </a:r>
                <a:endParaRPr/>
              </a:p>
              <a:p>
                <a:pPr indent="-203200" lvl="0" marL="342900" marR="508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Arial"/>
                  <a:ea typeface="Arial"/>
                  <a:cs typeface="Arial"/>
                  <a:sym typeface="Arial"/>
                </a:endParaRPr>
              </a:p>
              <a:p>
                <a:pPr indent="-342900" lvl="0" marL="342900" marR="508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Eavesdropping is difficult here, and attempting to break the keys is futile.</a:t>
                </a:r>
                <a:endParaRPr b="0" i="0" sz="1400" u="none" cap="none" strike="noStrike">
                  <a:solidFill>
                    <a:srgbClr val="3F3F3F"/>
                  </a:solidFill>
                  <a:latin typeface="Arial"/>
                  <a:ea typeface="Arial"/>
                  <a:cs typeface="Arial"/>
                  <a:sym typeface="Arial"/>
                </a:endParaRPr>
              </a:p>
            </p:txBody>
          </p:sp>
        </p:grpSp>
        <p:grpSp>
          <p:nvGrpSpPr>
            <p:cNvPr id="4802" name="Google Shape;4802;p447"/>
            <p:cNvGrpSpPr/>
            <p:nvPr/>
          </p:nvGrpSpPr>
          <p:grpSpPr>
            <a:xfrm>
              <a:off x="10986976" y="2682378"/>
              <a:ext cx="3436568" cy="3687340"/>
              <a:chOff x="10986976" y="2682378"/>
              <a:chExt cx="3436568" cy="3687340"/>
            </a:xfrm>
          </p:grpSpPr>
          <p:sp>
            <p:nvSpPr>
              <p:cNvPr id="4803" name="Google Shape;4803;p447"/>
              <p:cNvSpPr/>
              <p:nvPr/>
            </p:nvSpPr>
            <p:spPr>
              <a:xfrm>
                <a:off x="10986976" y="2682378"/>
                <a:ext cx="3436568" cy="3687340"/>
              </a:xfrm>
              <a:prstGeom prst="roundRect">
                <a:avLst>
                  <a:gd fmla="val 5273" name="adj"/>
                </a:avLst>
              </a:prstGeom>
              <a:solidFill>
                <a:srgbClr val="F2F2F2"/>
              </a:solidFill>
              <a:ln cap="flat" cmpd="sng" w="381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4804" name="Google Shape;4804;p447"/>
              <p:cNvPicPr preferRelativeResize="0"/>
              <p:nvPr/>
            </p:nvPicPr>
            <p:blipFill rotWithShape="1">
              <a:blip r:embed="rId3">
                <a:alphaModFix/>
              </a:blip>
              <a:srcRect b="0" l="0" r="0" t="0"/>
              <a:stretch/>
            </p:blipFill>
            <p:spPr>
              <a:xfrm>
                <a:off x="11724081" y="2742534"/>
                <a:ext cx="1962358" cy="3567029"/>
              </a:xfrm>
              <a:prstGeom prst="rect">
                <a:avLst/>
              </a:prstGeom>
              <a:noFill/>
              <a:ln>
                <a:noFill/>
              </a:ln>
            </p:spPr>
          </p:pic>
        </p:grpSp>
      </p:grpSp>
      <p:sp>
        <p:nvSpPr>
          <p:cNvPr id="4805" name="Google Shape;4805;p447"/>
          <p:cNvSpPr/>
          <p:nvPr/>
        </p:nvSpPr>
        <p:spPr>
          <a:xfrm>
            <a:off x="6845300" y="880011"/>
            <a:ext cx="2573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9" name="Shape 4809"/>
        <p:cNvGrpSpPr/>
        <p:nvPr/>
      </p:nvGrpSpPr>
      <p:grpSpPr>
        <a:xfrm>
          <a:off x="0" y="0"/>
          <a:ext cx="0" cy="0"/>
          <a:chOff x="0" y="0"/>
          <a:chExt cx="0" cy="0"/>
        </a:xfrm>
      </p:grpSpPr>
      <p:sp>
        <p:nvSpPr>
          <p:cNvPr id="4810" name="Google Shape;4810;p448"/>
          <p:cNvSpPr/>
          <p:nvPr/>
        </p:nvSpPr>
        <p:spPr>
          <a:xfrm>
            <a:off x="2848708" y="2508739"/>
            <a:ext cx="9097107" cy="89219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4400" u="none" cap="none" strike="noStrike">
              <a:solidFill>
                <a:srgbClr val="000000"/>
              </a:solidFill>
              <a:latin typeface="Arial"/>
              <a:ea typeface="Arial"/>
              <a:cs typeface="Arial"/>
              <a:sym typeface="Arial"/>
            </a:endParaRPr>
          </a:p>
        </p:txBody>
      </p:sp>
      <p:sp>
        <p:nvSpPr>
          <p:cNvPr id="4811" name="Google Shape;4811;p448"/>
          <p:cNvSpPr txBox="1"/>
          <p:nvPr>
            <p:ph idx="1" type="body"/>
          </p:nvPr>
        </p:nvSpPr>
        <p:spPr>
          <a:xfrm>
            <a:off x="3195112" y="4114800"/>
            <a:ext cx="9865777"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lang="en-US" sz="2800"/>
              <a:t>Hashing Process</a:t>
            </a:r>
            <a:endParaRPr sz="2800"/>
          </a:p>
          <a:p>
            <a:pPr indent="-228600" lvl="0" marL="457200" rtl="0" algn="ctr">
              <a:lnSpc>
                <a:spcPct val="90000"/>
              </a:lnSpc>
              <a:spcBef>
                <a:spcPts val="1000"/>
              </a:spcBef>
              <a:spcAft>
                <a:spcPts val="0"/>
              </a:spcAft>
              <a:buSzPts val="2800"/>
              <a:buNone/>
            </a:pPr>
            <a:r>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5" name="Shape 4815"/>
        <p:cNvGrpSpPr/>
        <p:nvPr/>
      </p:nvGrpSpPr>
      <p:grpSpPr>
        <a:xfrm>
          <a:off x="0" y="0"/>
          <a:ext cx="0" cy="0"/>
          <a:chOff x="0" y="0"/>
          <a:chExt cx="0" cy="0"/>
        </a:xfrm>
      </p:grpSpPr>
      <p:sp>
        <p:nvSpPr>
          <p:cNvPr id="4816" name="Google Shape;4816;p449"/>
          <p:cNvSpPr txBox="1"/>
          <p:nvPr>
            <p:ph type="title"/>
          </p:nvPr>
        </p:nvSpPr>
        <p:spPr>
          <a:xfrm>
            <a:off x="-10160" y="282755"/>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a:solidFill>
                  <a:srgbClr val="3F3F3F"/>
                </a:solidFill>
              </a:rPr>
              <a:t>One-Way Hash</a:t>
            </a:r>
            <a:endParaRPr/>
          </a:p>
        </p:txBody>
      </p:sp>
      <p:sp>
        <p:nvSpPr>
          <p:cNvPr id="4817" name="Google Shape;4817;p449"/>
          <p:cNvSpPr/>
          <p:nvPr/>
        </p:nvSpPr>
        <p:spPr>
          <a:xfrm>
            <a:off x="1670551" y="1455014"/>
            <a:ext cx="13011150" cy="1068298"/>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 hash function uses an algorithm without any key for encryption. This encryption cannot be reversed and hence is called one-way</a:t>
            </a:r>
            <a:r>
              <a:rPr b="1" i="0" lang="en-US" sz="2200" u="none" cap="none" strike="noStrike">
                <a:solidFill>
                  <a:srgbClr val="3F3F3F"/>
                </a:solidFill>
                <a:latin typeface="Open Sans"/>
                <a:ea typeface="Open Sans"/>
                <a:cs typeface="Open Sans"/>
                <a:sym typeface="Open Sans"/>
              </a:rPr>
              <a:t>.</a:t>
            </a:r>
            <a:endParaRPr b="1" i="0" sz="2200" u="none" cap="none" strike="noStrike">
              <a:solidFill>
                <a:srgbClr val="3F3F3F"/>
              </a:solidFill>
              <a:latin typeface="Open Sans"/>
              <a:ea typeface="Open Sans"/>
              <a:cs typeface="Open Sans"/>
              <a:sym typeface="Open Sans"/>
            </a:endParaRPr>
          </a:p>
        </p:txBody>
      </p:sp>
      <p:sp>
        <p:nvSpPr>
          <p:cNvPr id="4818" name="Google Shape;4818;p449"/>
          <p:cNvSpPr/>
          <p:nvPr/>
        </p:nvSpPr>
        <p:spPr>
          <a:xfrm>
            <a:off x="1318380" y="2959889"/>
            <a:ext cx="7504043" cy="4729097"/>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342900" lvl="0" marL="3556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fixed-length hash value (message digest or hash) is created or hashed</a:t>
            </a:r>
            <a:r>
              <a:rPr b="1" i="0" lang="en-US" sz="2200" u="none" cap="none" strike="noStrike">
                <a:solidFill>
                  <a:srgbClr val="3F3F3F"/>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from variable-length plaintext.</a:t>
            </a:r>
            <a:endParaRPr b="0" i="0" sz="2200" u="none" cap="none" strike="noStrike">
              <a:solidFill>
                <a:srgbClr val="3F3F3F"/>
              </a:solidFill>
              <a:latin typeface="Arial"/>
              <a:ea typeface="Arial"/>
              <a:cs typeface="Arial"/>
              <a:sym typeface="Arial"/>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When the plaintext changes, its hash value also changes. Thus, hash functions are used to provide integrity.</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guarantees the integrity of data. </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can be applied to data blocks of any size.</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produces a fixed-length output.</a:t>
            </a:r>
            <a:endParaRPr/>
          </a:p>
        </p:txBody>
      </p:sp>
      <p:grpSp>
        <p:nvGrpSpPr>
          <p:cNvPr id="4819" name="Google Shape;4819;p449"/>
          <p:cNvGrpSpPr/>
          <p:nvPr/>
        </p:nvGrpSpPr>
        <p:grpSpPr>
          <a:xfrm>
            <a:off x="9271955" y="4046451"/>
            <a:ext cx="6153724" cy="2555973"/>
            <a:chOff x="8697796" y="3912315"/>
            <a:chExt cx="6153724" cy="2555973"/>
          </a:xfrm>
        </p:grpSpPr>
        <p:grpSp>
          <p:nvGrpSpPr>
            <p:cNvPr id="4820" name="Google Shape;4820;p449"/>
            <p:cNvGrpSpPr/>
            <p:nvPr/>
          </p:nvGrpSpPr>
          <p:grpSpPr>
            <a:xfrm>
              <a:off x="8697796" y="3912315"/>
              <a:ext cx="6153724" cy="2555973"/>
              <a:chOff x="8827678" y="5735926"/>
              <a:chExt cx="6153724" cy="2555973"/>
            </a:xfrm>
          </p:grpSpPr>
          <p:sp>
            <p:nvSpPr>
              <p:cNvPr id="4821" name="Google Shape;4821;p449"/>
              <p:cNvSpPr txBox="1"/>
              <p:nvPr/>
            </p:nvSpPr>
            <p:spPr>
              <a:xfrm>
                <a:off x="13295477" y="7167812"/>
                <a:ext cx="168592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Fixed length digest data</a:t>
                </a:r>
                <a:endParaRPr/>
              </a:p>
            </p:txBody>
          </p:sp>
          <p:sp>
            <p:nvSpPr>
              <p:cNvPr id="4822" name="Google Shape;4822;p449"/>
              <p:cNvSpPr/>
              <p:nvPr/>
            </p:nvSpPr>
            <p:spPr>
              <a:xfrm>
                <a:off x="11171652" y="5735926"/>
                <a:ext cx="1609726" cy="1615879"/>
              </a:xfrm>
              <a:prstGeom prst="ellipse">
                <a:avLst/>
              </a:prstGeom>
              <a:solidFill>
                <a:schemeClr val="lt1"/>
              </a:solidFill>
              <a:ln cap="flat" cmpd="sng" w="57150">
                <a:solidFill>
                  <a:srgbClr val="539C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3F3F3F"/>
                    </a:solidFill>
                    <a:latin typeface="Open Sans"/>
                    <a:ea typeface="Open Sans"/>
                    <a:cs typeface="Open Sans"/>
                    <a:sym typeface="Open Sans"/>
                  </a:rPr>
                  <a:t>Hashing of data</a:t>
                </a:r>
                <a:endParaRPr/>
              </a:p>
            </p:txBody>
          </p:sp>
          <p:sp>
            <p:nvSpPr>
              <p:cNvPr id="4823" name="Google Shape;4823;p449"/>
              <p:cNvSpPr txBox="1"/>
              <p:nvPr/>
            </p:nvSpPr>
            <p:spPr>
              <a:xfrm>
                <a:off x="8827678" y="7276236"/>
                <a:ext cx="1685925"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Variable length original data</a:t>
                </a:r>
                <a:endParaRPr/>
              </a:p>
            </p:txBody>
          </p:sp>
          <p:cxnSp>
            <p:nvCxnSpPr>
              <p:cNvPr id="4824" name="Google Shape;4824;p449"/>
              <p:cNvCxnSpPr/>
              <p:nvPr/>
            </p:nvCxnSpPr>
            <p:spPr>
              <a:xfrm>
                <a:off x="10494011" y="6543865"/>
                <a:ext cx="590550" cy="0"/>
              </a:xfrm>
              <a:prstGeom prst="straightConnector1">
                <a:avLst/>
              </a:prstGeom>
              <a:noFill/>
              <a:ln cap="flat" cmpd="sng" w="28575">
                <a:solidFill>
                  <a:srgbClr val="7F7F7F"/>
                </a:solidFill>
                <a:prstDash val="solid"/>
                <a:round/>
                <a:headEnd len="sm" w="sm" type="none"/>
                <a:tailEnd len="med" w="med" type="triangle"/>
              </a:ln>
            </p:spPr>
          </p:cxnSp>
          <p:cxnSp>
            <p:nvCxnSpPr>
              <p:cNvPr id="4825" name="Google Shape;4825;p449"/>
              <p:cNvCxnSpPr/>
              <p:nvPr/>
            </p:nvCxnSpPr>
            <p:spPr>
              <a:xfrm>
                <a:off x="12894311" y="6543865"/>
                <a:ext cx="590550" cy="0"/>
              </a:xfrm>
              <a:prstGeom prst="straightConnector1">
                <a:avLst/>
              </a:prstGeom>
              <a:noFill/>
              <a:ln cap="flat" cmpd="sng" w="28575">
                <a:solidFill>
                  <a:srgbClr val="7F7F7F"/>
                </a:solidFill>
                <a:prstDash val="solid"/>
                <a:round/>
                <a:headEnd len="sm" w="sm" type="none"/>
                <a:tailEnd len="med" w="med" type="triangle"/>
              </a:ln>
            </p:spPr>
          </p:cxnSp>
          <p:sp>
            <p:nvSpPr>
              <p:cNvPr id="4826" name="Google Shape;4826;p449"/>
              <p:cNvSpPr/>
              <p:nvPr/>
            </p:nvSpPr>
            <p:spPr>
              <a:xfrm>
                <a:off x="13612727" y="6369091"/>
                <a:ext cx="1051426" cy="349548"/>
              </a:xfrm>
              <a:prstGeom prst="roundRect">
                <a:avLst>
                  <a:gd fmla="val 50000" name="adj"/>
                </a:avLst>
              </a:prstGeom>
              <a:solidFill>
                <a:srgbClr val="EF6461"/>
              </a:solidFill>
              <a:ln cap="flat" cmpd="sng" w="25400">
                <a:solidFill>
                  <a:srgbClr val="EF64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827" name="Google Shape;4827;p449"/>
            <p:cNvGrpSpPr/>
            <p:nvPr/>
          </p:nvGrpSpPr>
          <p:grpSpPr>
            <a:xfrm flipH="1">
              <a:off x="8741860" y="4073967"/>
              <a:ext cx="1405647" cy="1138173"/>
              <a:chOff x="5456824" y="6243673"/>
              <a:chExt cx="1784854" cy="1445222"/>
            </a:xfrm>
          </p:grpSpPr>
          <p:sp>
            <p:nvSpPr>
              <p:cNvPr id="4828" name="Google Shape;4828;p449"/>
              <p:cNvSpPr/>
              <p:nvPr/>
            </p:nvSpPr>
            <p:spPr>
              <a:xfrm>
                <a:off x="6104603" y="6243673"/>
                <a:ext cx="1137075" cy="1290689"/>
              </a:xfrm>
              <a:prstGeom prst="roundRect">
                <a:avLst>
                  <a:gd fmla="val 8812"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9" name="Google Shape;4829;p449"/>
              <p:cNvSpPr/>
              <p:nvPr/>
            </p:nvSpPr>
            <p:spPr>
              <a:xfrm>
                <a:off x="6306922" y="6443471"/>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0" name="Google Shape;4830;p449"/>
              <p:cNvSpPr/>
              <p:nvPr/>
            </p:nvSpPr>
            <p:spPr>
              <a:xfrm>
                <a:off x="6306922" y="6540476"/>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1" name="Google Shape;4831;p449"/>
              <p:cNvSpPr/>
              <p:nvPr/>
            </p:nvSpPr>
            <p:spPr>
              <a:xfrm>
                <a:off x="6306922" y="6637480"/>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2" name="Google Shape;4832;p449"/>
              <p:cNvSpPr/>
              <p:nvPr/>
            </p:nvSpPr>
            <p:spPr>
              <a:xfrm>
                <a:off x="6707720" y="6734485"/>
                <a:ext cx="407787"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3" name="Google Shape;4833;p449"/>
              <p:cNvSpPr/>
              <p:nvPr/>
            </p:nvSpPr>
            <p:spPr>
              <a:xfrm>
                <a:off x="6907002" y="6831061"/>
                <a:ext cx="20850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4" name="Google Shape;4834;p449"/>
              <p:cNvSpPr/>
              <p:nvPr/>
            </p:nvSpPr>
            <p:spPr>
              <a:xfrm>
                <a:off x="6306922" y="6911563"/>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5" name="Google Shape;4835;p449"/>
              <p:cNvSpPr/>
              <p:nvPr/>
            </p:nvSpPr>
            <p:spPr>
              <a:xfrm>
                <a:off x="6306922" y="7008568"/>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6" name="Google Shape;4836;p449"/>
              <p:cNvSpPr/>
              <p:nvPr/>
            </p:nvSpPr>
            <p:spPr>
              <a:xfrm>
                <a:off x="6306922" y="7105572"/>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7" name="Google Shape;4837;p449"/>
              <p:cNvSpPr/>
              <p:nvPr/>
            </p:nvSpPr>
            <p:spPr>
              <a:xfrm>
                <a:off x="6303427" y="7202577"/>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8" name="Google Shape;4838;p449"/>
              <p:cNvSpPr/>
              <p:nvPr/>
            </p:nvSpPr>
            <p:spPr>
              <a:xfrm>
                <a:off x="6303427" y="7299581"/>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39" name="Google Shape;4839;p449"/>
              <p:cNvSpPr/>
              <p:nvPr/>
            </p:nvSpPr>
            <p:spPr>
              <a:xfrm>
                <a:off x="5456824" y="6398206"/>
                <a:ext cx="1137075" cy="1290689"/>
              </a:xfrm>
              <a:prstGeom prst="roundRect">
                <a:avLst>
                  <a:gd fmla="val 8812" name="adj"/>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0" name="Google Shape;4840;p449"/>
              <p:cNvSpPr/>
              <p:nvPr/>
            </p:nvSpPr>
            <p:spPr>
              <a:xfrm>
                <a:off x="5626829" y="6598004"/>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1" name="Google Shape;4841;p449"/>
              <p:cNvSpPr/>
              <p:nvPr/>
            </p:nvSpPr>
            <p:spPr>
              <a:xfrm>
                <a:off x="5626829" y="6695009"/>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2" name="Google Shape;4842;p449"/>
              <p:cNvSpPr/>
              <p:nvPr/>
            </p:nvSpPr>
            <p:spPr>
              <a:xfrm>
                <a:off x="5626829" y="6792013"/>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3" name="Google Shape;4843;p449"/>
              <p:cNvSpPr/>
              <p:nvPr/>
            </p:nvSpPr>
            <p:spPr>
              <a:xfrm>
                <a:off x="6027627" y="6889018"/>
                <a:ext cx="407787"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4" name="Google Shape;4844;p449"/>
              <p:cNvSpPr/>
              <p:nvPr/>
            </p:nvSpPr>
            <p:spPr>
              <a:xfrm>
                <a:off x="6226909" y="6985594"/>
                <a:ext cx="20850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5" name="Google Shape;4845;p449"/>
              <p:cNvSpPr/>
              <p:nvPr/>
            </p:nvSpPr>
            <p:spPr>
              <a:xfrm>
                <a:off x="5626829" y="7066096"/>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6" name="Google Shape;4846;p449"/>
              <p:cNvSpPr/>
              <p:nvPr/>
            </p:nvSpPr>
            <p:spPr>
              <a:xfrm>
                <a:off x="5626829" y="7163101"/>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7" name="Google Shape;4847;p449"/>
              <p:cNvSpPr/>
              <p:nvPr/>
            </p:nvSpPr>
            <p:spPr>
              <a:xfrm>
                <a:off x="5626829" y="7260105"/>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8" name="Google Shape;4848;p449"/>
              <p:cNvSpPr/>
              <p:nvPr/>
            </p:nvSpPr>
            <p:spPr>
              <a:xfrm>
                <a:off x="5623334" y="7357110"/>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9" name="Google Shape;4849;p449"/>
              <p:cNvSpPr/>
              <p:nvPr/>
            </p:nvSpPr>
            <p:spPr>
              <a:xfrm>
                <a:off x="5623334" y="7454114"/>
                <a:ext cx="808585" cy="41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850" name="Google Shape;4850;p449"/>
          <p:cNvSpPr/>
          <p:nvPr/>
        </p:nvSpPr>
        <p:spPr>
          <a:xfrm>
            <a:off x="6515100" y="869201"/>
            <a:ext cx="323460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4" name="Shape 4854"/>
        <p:cNvGrpSpPr/>
        <p:nvPr/>
      </p:nvGrpSpPr>
      <p:grpSpPr>
        <a:xfrm>
          <a:off x="0" y="0"/>
          <a:ext cx="0" cy="0"/>
          <a:chOff x="0" y="0"/>
          <a:chExt cx="0" cy="0"/>
        </a:xfrm>
      </p:grpSpPr>
      <p:sp>
        <p:nvSpPr>
          <p:cNvPr id="4855" name="Google Shape;4855;p450"/>
          <p:cNvSpPr txBox="1"/>
          <p:nvPr>
            <p:ph type="title"/>
          </p:nvPr>
        </p:nvSpPr>
        <p:spPr>
          <a:xfrm>
            <a:off x="-10160" y="282755"/>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a:t>One-Way Hash</a:t>
            </a:r>
            <a:endParaRPr/>
          </a:p>
        </p:txBody>
      </p:sp>
      <p:grpSp>
        <p:nvGrpSpPr>
          <p:cNvPr id="4856" name="Google Shape;4856;p450"/>
          <p:cNvGrpSpPr/>
          <p:nvPr/>
        </p:nvGrpSpPr>
        <p:grpSpPr>
          <a:xfrm>
            <a:off x="2519617" y="2575973"/>
            <a:ext cx="11492551" cy="3999699"/>
            <a:chOff x="1308100" y="2538907"/>
            <a:chExt cx="11492551" cy="3808287"/>
          </a:xfrm>
        </p:grpSpPr>
        <p:grpSp>
          <p:nvGrpSpPr>
            <p:cNvPr id="4857" name="Google Shape;4857;p450"/>
            <p:cNvGrpSpPr/>
            <p:nvPr/>
          </p:nvGrpSpPr>
          <p:grpSpPr>
            <a:xfrm>
              <a:off x="1308100" y="2538907"/>
              <a:ext cx="7342318" cy="3791555"/>
              <a:chOff x="1406183" y="2053878"/>
              <a:chExt cx="6478926" cy="3791555"/>
            </a:xfrm>
          </p:grpSpPr>
          <p:sp>
            <p:nvSpPr>
              <p:cNvPr id="4858" name="Google Shape;4858;p450"/>
              <p:cNvSpPr/>
              <p:nvPr/>
            </p:nvSpPr>
            <p:spPr>
              <a:xfrm>
                <a:off x="1406183" y="2425436"/>
                <a:ext cx="6437820" cy="3419997"/>
              </a:xfrm>
              <a:prstGeom prst="roundRect">
                <a:avLst>
                  <a:gd fmla="val 4130" name="adj"/>
                </a:avLst>
              </a:prstGeom>
              <a:solidFill>
                <a:srgbClr val="F3F3F3"/>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450"/>
              <p:cNvSpPr/>
              <p:nvPr/>
            </p:nvSpPr>
            <p:spPr>
              <a:xfrm>
                <a:off x="1406183" y="2053878"/>
                <a:ext cx="6437820" cy="743118"/>
              </a:xfrm>
              <a:prstGeom prst="round2SameRect">
                <a:avLst>
                  <a:gd fmla="val 16667" name="adj1"/>
                  <a:gd fmla="val 0" name="adj2"/>
                </a:avLst>
              </a:prstGeom>
              <a:solidFill>
                <a:srgbClr val="427AA1"/>
              </a:solidFill>
              <a:ln>
                <a:noFill/>
              </a:ln>
            </p:spPr>
            <p:txBody>
              <a:bodyPr anchorCtr="0" anchor="ctr" bIns="91425" lIns="91425" spcFirstLastPara="1" rIns="91425" wrap="square" tIns="91425">
                <a:noAutofit/>
              </a:bodyPr>
              <a:lstStyle/>
              <a:p>
                <a:pPr indent="1270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Characteristics:</a:t>
                </a:r>
                <a:endParaRPr b="1" i="0" sz="2400" u="none" cap="none" strike="noStrike">
                  <a:solidFill>
                    <a:schemeClr val="lt1"/>
                  </a:solidFill>
                  <a:latin typeface="Arial"/>
                  <a:ea typeface="Arial"/>
                  <a:cs typeface="Arial"/>
                  <a:sym typeface="Arial"/>
                </a:endParaRPr>
              </a:p>
            </p:txBody>
          </p:sp>
          <p:sp>
            <p:nvSpPr>
              <p:cNvPr id="4860" name="Google Shape;4860;p450"/>
              <p:cNvSpPr txBox="1"/>
              <p:nvPr/>
            </p:nvSpPr>
            <p:spPr>
              <a:xfrm>
                <a:off x="1447289" y="2931050"/>
                <a:ext cx="6437820" cy="27839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Hash should be computed over the entire message.</a:t>
                </a:r>
                <a:endParaRPr/>
              </a:p>
              <a:p>
                <a:pPr indent="-203200" lvl="0" marL="342900" marR="0" rtl="0" algn="l">
                  <a:lnSpc>
                    <a:spcPct val="100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Hash should be a one-way function.</a:t>
                </a:r>
                <a:endParaRPr/>
              </a:p>
              <a:p>
                <a:pPr indent="-203200" lvl="0" marL="342900" marR="0" rtl="0" algn="l">
                  <a:lnSpc>
                    <a:spcPct val="100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Given a message and hash value, computing another message with the same value should be impossible.</a:t>
                </a:r>
                <a:endParaRPr/>
              </a:p>
              <a:p>
                <a:pPr indent="-203200" lvl="0" marL="342900" marR="0" rtl="0" algn="l">
                  <a:lnSpc>
                    <a:spcPct val="100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should be resistant to birthday attacks.</a:t>
                </a:r>
                <a:endParaRPr b="0" i="0" sz="2200" u="none" cap="none" strike="noStrike">
                  <a:solidFill>
                    <a:srgbClr val="3F3F3F"/>
                  </a:solidFill>
                  <a:latin typeface="Open Sans"/>
                  <a:ea typeface="Open Sans"/>
                  <a:cs typeface="Open Sans"/>
                  <a:sym typeface="Open Sans"/>
                </a:endParaRPr>
              </a:p>
            </p:txBody>
          </p:sp>
        </p:grpSp>
        <p:pic>
          <p:nvPicPr>
            <p:cNvPr descr="Logo&#10;&#10;Description automatically generated with medium confidence" id="4861" name="Google Shape;4861;p450"/>
            <p:cNvPicPr preferRelativeResize="0"/>
            <p:nvPr/>
          </p:nvPicPr>
          <p:blipFill rotWithShape="1">
            <a:blip r:embed="rId3">
              <a:alphaModFix/>
            </a:blip>
            <a:srcRect b="0" l="0" r="0" t="0"/>
            <a:stretch/>
          </p:blipFill>
          <p:spPr>
            <a:xfrm>
              <a:off x="9208758" y="2927197"/>
              <a:ext cx="3591893" cy="3419997"/>
            </a:xfrm>
            <a:prstGeom prst="rect">
              <a:avLst/>
            </a:prstGeom>
            <a:noFill/>
            <a:ln>
              <a:noFill/>
            </a:ln>
          </p:spPr>
        </p:pic>
      </p:grpSp>
      <p:sp>
        <p:nvSpPr>
          <p:cNvPr id="4862" name="Google Shape;4862;p450"/>
          <p:cNvSpPr/>
          <p:nvPr/>
        </p:nvSpPr>
        <p:spPr>
          <a:xfrm>
            <a:off x="6515100" y="869201"/>
            <a:ext cx="323460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7" name="Shape 4867"/>
        <p:cNvGrpSpPr/>
        <p:nvPr/>
      </p:nvGrpSpPr>
      <p:grpSpPr>
        <a:xfrm>
          <a:off x="0" y="0"/>
          <a:ext cx="0" cy="0"/>
          <a:chOff x="0" y="0"/>
          <a:chExt cx="0" cy="0"/>
        </a:xfrm>
      </p:grpSpPr>
      <p:sp>
        <p:nvSpPr>
          <p:cNvPr id="4868" name="Google Shape;4868;p451"/>
          <p:cNvSpPr txBox="1"/>
          <p:nvPr/>
        </p:nvSpPr>
        <p:spPr>
          <a:xfrm>
            <a:off x="6531890" y="389835"/>
            <a:ext cx="3192221" cy="491225"/>
          </a:xfrm>
          <a:prstGeom prst="rect">
            <a:avLst/>
          </a:prstGeom>
          <a:noFill/>
          <a:ln>
            <a:noFill/>
          </a:ln>
        </p:spPr>
        <p:txBody>
          <a:bodyPr anchorCtr="0" anchor="t" bIns="45700" lIns="91425" spcFirstLastPara="1" rIns="91425" wrap="square" tIns="45700">
            <a:spAutoFit/>
          </a:bodyPr>
          <a:lstStyle/>
          <a:p>
            <a:pPr indent="11429"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Hashing Process</a:t>
            </a:r>
            <a:endParaRPr b="1" i="0" sz="2800" u="none" cap="none" strike="noStrike">
              <a:solidFill>
                <a:srgbClr val="3F3F3F"/>
              </a:solidFill>
              <a:latin typeface="Open Sans"/>
              <a:ea typeface="Open Sans"/>
              <a:cs typeface="Open Sans"/>
              <a:sym typeface="Open Sans"/>
            </a:endParaRPr>
          </a:p>
        </p:txBody>
      </p:sp>
      <p:grpSp>
        <p:nvGrpSpPr>
          <p:cNvPr id="4869" name="Google Shape;4869;p451"/>
          <p:cNvGrpSpPr/>
          <p:nvPr/>
        </p:nvGrpSpPr>
        <p:grpSpPr>
          <a:xfrm>
            <a:off x="1463040" y="1410273"/>
            <a:ext cx="10915077" cy="6656210"/>
            <a:chOff x="1463040" y="1738517"/>
            <a:chExt cx="10915077" cy="6656210"/>
          </a:xfrm>
        </p:grpSpPr>
        <p:grpSp>
          <p:nvGrpSpPr>
            <p:cNvPr id="4870" name="Google Shape;4870;p451"/>
            <p:cNvGrpSpPr/>
            <p:nvPr/>
          </p:nvGrpSpPr>
          <p:grpSpPr>
            <a:xfrm>
              <a:off x="3877883" y="2943833"/>
              <a:ext cx="8500234" cy="5450894"/>
              <a:chOff x="4052356" y="2792181"/>
              <a:chExt cx="8500234" cy="5450894"/>
            </a:xfrm>
          </p:grpSpPr>
          <p:grpSp>
            <p:nvGrpSpPr>
              <p:cNvPr id="4871" name="Google Shape;4871;p451"/>
              <p:cNvGrpSpPr/>
              <p:nvPr/>
            </p:nvGrpSpPr>
            <p:grpSpPr>
              <a:xfrm>
                <a:off x="4052356" y="7278045"/>
                <a:ext cx="8500234" cy="965030"/>
                <a:chOff x="4052356" y="7278045"/>
                <a:chExt cx="8500234" cy="965030"/>
              </a:xfrm>
            </p:grpSpPr>
            <p:sp>
              <p:nvSpPr>
                <p:cNvPr id="4872" name="Google Shape;4872;p451"/>
                <p:cNvSpPr/>
                <p:nvPr/>
              </p:nvSpPr>
              <p:spPr>
                <a:xfrm>
                  <a:off x="4052356" y="7278045"/>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DDEA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Charles</a:t>
                  </a:r>
                  <a:endParaRPr/>
                </a:p>
              </p:txBody>
            </p:sp>
            <p:sp>
              <p:nvSpPr>
                <p:cNvPr id="4873" name="Google Shape;4873;p451"/>
                <p:cNvSpPr/>
                <p:nvPr/>
              </p:nvSpPr>
              <p:spPr>
                <a:xfrm>
                  <a:off x="10569389" y="7278045"/>
                  <a:ext cx="1983201" cy="96503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DDEA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Alice</a:t>
                  </a:r>
                  <a:endParaRPr/>
                </a:p>
              </p:txBody>
            </p:sp>
          </p:grpSp>
          <p:grpSp>
            <p:nvGrpSpPr>
              <p:cNvPr id="4874" name="Google Shape;4874;p451"/>
              <p:cNvGrpSpPr/>
              <p:nvPr/>
            </p:nvGrpSpPr>
            <p:grpSpPr>
              <a:xfrm>
                <a:off x="4100642" y="2792181"/>
                <a:ext cx="7803248" cy="4475352"/>
                <a:chOff x="4100642" y="2792181"/>
                <a:chExt cx="7803248" cy="4475352"/>
              </a:xfrm>
            </p:grpSpPr>
            <p:pic>
              <p:nvPicPr>
                <p:cNvPr id="4875" name="Google Shape;4875;p451"/>
                <p:cNvPicPr preferRelativeResize="0"/>
                <p:nvPr/>
              </p:nvPicPr>
              <p:blipFill rotWithShape="1">
                <a:blip r:embed="rId3">
                  <a:alphaModFix/>
                </a:blip>
                <a:srcRect b="0" l="0" r="54250" t="0"/>
                <a:stretch/>
              </p:blipFill>
              <p:spPr>
                <a:xfrm flipH="1">
                  <a:off x="4100642" y="3492500"/>
                  <a:ext cx="1426993" cy="3775033"/>
                </a:xfrm>
                <a:prstGeom prst="rect">
                  <a:avLst/>
                </a:prstGeom>
                <a:noFill/>
                <a:ln>
                  <a:noFill/>
                </a:ln>
              </p:spPr>
            </p:pic>
            <p:pic>
              <p:nvPicPr>
                <p:cNvPr id="4876" name="Google Shape;4876;p451"/>
                <p:cNvPicPr preferRelativeResize="0"/>
                <p:nvPr/>
              </p:nvPicPr>
              <p:blipFill rotWithShape="1">
                <a:blip r:embed="rId4">
                  <a:alphaModFix/>
                </a:blip>
                <a:srcRect b="0" l="0" r="0" t="0"/>
                <a:stretch/>
              </p:blipFill>
              <p:spPr>
                <a:xfrm>
                  <a:off x="10953904" y="3712447"/>
                  <a:ext cx="949986" cy="3399894"/>
                </a:xfrm>
                <a:prstGeom prst="rect">
                  <a:avLst/>
                </a:prstGeom>
                <a:noFill/>
                <a:ln>
                  <a:noFill/>
                </a:ln>
              </p:spPr>
            </p:pic>
            <p:grpSp>
              <p:nvGrpSpPr>
                <p:cNvPr id="4877" name="Google Shape;4877;p451"/>
                <p:cNvGrpSpPr/>
                <p:nvPr/>
              </p:nvGrpSpPr>
              <p:grpSpPr>
                <a:xfrm>
                  <a:off x="7122693" y="2792181"/>
                  <a:ext cx="2236153" cy="4180868"/>
                  <a:chOff x="7018121" y="2792181"/>
                  <a:chExt cx="2236153" cy="4180868"/>
                </a:xfrm>
              </p:grpSpPr>
              <p:pic>
                <p:nvPicPr>
                  <p:cNvPr id="4878" name="Google Shape;4878;p451"/>
                  <p:cNvPicPr preferRelativeResize="0"/>
                  <p:nvPr/>
                </p:nvPicPr>
                <p:blipFill rotWithShape="1">
                  <a:blip r:embed="rId5">
                    <a:alphaModFix/>
                  </a:blip>
                  <a:srcRect b="0" l="0" r="0" t="0"/>
                  <a:stretch/>
                </p:blipFill>
                <p:spPr>
                  <a:xfrm rot="5400000">
                    <a:off x="7337002" y="5374660"/>
                    <a:ext cx="1598390" cy="1598388"/>
                  </a:xfrm>
                  <a:prstGeom prst="rect">
                    <a:avLst/>
                  </a:prstGeom>
                  <a:noFill/>
                  <a:ln>
                    <a:noFill/>
                  </a:ln>
                </p:spPr>
              </p:pic>
              <p:pic>
                <p:nvPicPr>
                  <p:cNvPr id="4879" name="Google Shape;4879;p451"/>
                  <p:cNvPicPr preferRelativeResize="0"/>
                  <p:nvPr/>
                </p:nvPicPr>
                <p:blipFill rotWithShape="1">
                  <a:blip r:embed="rId6">
                    <a:alphaModFix/>
                  </a:blip>
                  <a:srcRect b="0" l="0" r="0" t="0"/>
                  <a:stretch/>
                </p:blipFill>
                <p:spPr>
                  <a:xfrm>
                    <a:off x="7018121" y="2792181"/>
                    <a:ext cx="2236153" cy="2236153"/>
                  </a:xfrm>
                  <a:prstGeom prst="rect">
                    <a:avLst/>
                  </a:prstGeom>
                  <a:noFill/>
                  <a:ln>
                    <a:noFill/>
                  </a:ln>
                </p:spPr>
              </p:pic>
            </p:grpSp>
          </p:grpSp>
        </p:grpSp>
        <p:grpSp>
          <p:nvGrpSpPr>
            <p:cNvPr id="4880" name="Google Shape;4880;p451"/>
            <p:cNvGrpSpPr/>
            <p:nvPr/>
          </p:nvGrpSpPr>
          <p:grpSpPr>
            <a:xfrm>
              <a:off x="1463040" y="1738517"/>
              <a:ext cx="5783580" cy="1502826"/>
              <a:chOff x="1463040" y="1738517"/>
              <a:chExt cx="5783580" cy="1502826"/>
            </a:xfrm>
          </p:grpSpPr>
          <p:sp>
            <p:nvSpPr>
              <p:cNvPr id="4881" name="Google Shape;4881;p451"/>
              <p:cNvSpPr/>
              <p:nvPr/>
            </p:nvSpPr>
            <p:spPr>
              <a:xfrm>
                <a:off x="2658216" y="1738517"/>
                <a:ext cx="4588404" cy="1502826"/>
              </a:xfrm>
              <a:prstGeom prst="wedgeRectCallout">
                <a:avLst>
                  <a:gd fmla="val -7798" name="adj1"/>
                  <a:gd fmla="val 73445" name="adj2"/>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wants to send an email to Alice and ensure that it is not tampered with during transit.</a:t>
                </a:r>
                <a:endParaRPr b="0" i="0" sz="2200" u="none" cap="none" strike="noStrike">
                  <a:solidFill>
                    <a:srgbClr val="3F3F3F"/>
                  </a:solidFill>
                  <a:latin typeface="Open Sans"/>
                  <a:ea typeface="Open Sans"/>
                  <a:cs typeface="Open Sans"/>
                  <a:sym typeface="Open Sans"/>
                </a:endParaRPr>
              </a:p>
            </p:txBody>
          </p:sp>
          <p:pic>
            <p:nvPicPr>
              <p:cNvPr id="4882" name="Google Shape;4882;p451"/>
              <p:cNvPicPr preferRelativeResize="0"/>
              <p:nvPr/>
            </p:nvPicPr>
            <p:blipFill rotWithShape="1">
              <a:blip r:embed="rId7">
                <a:alphaModFix/>
              </a:blip>
              <a:srcRect b="0" l="0" r="0" t="0"/>
              <a:stretch/>
            </p:blipFill>
            <p:spPr>
              <a:xfrm>
                <a:off x="1463040" y="2012429"/>
                <a:ext cx="955003" cy="955003"/>
              </a:xfrm>
              <a:prstGeom prst="rect">
                <a:avLst/>
              </a:prstGeom>
              <a:noFill/>
              <a:ln>
                <a:noFill/>
              </a:ln>
            </p:spPr>
          </p:pic>
        </p:grpSp>
      </p:grpSp>
      <p:sp>
        <p:nvSpPr>
          <p:cNvPr id="4883" name="Google Shape;4883;p451"/>
          <p:cNvSpPr/>
          <p:nvPr/>
        </p:nvSpPr>
        <p:spPr>
          <a:xfrm>
            <a:off x="6324600" y="870403"/>
            <a:ext cx="36017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8" name="Shape 4888"/>
        <p:cNvGrpSpPr/>
        <p:nvPr/>
      </p:nvGrpSpPr>
      <p:grpSpPr>
        <a:xfrm>
          <a:off x="0" y="0"/>
          <a:ext cx="0" cy="0"/>
          <a:chOff x="0" y="0"/>
          <a:chExt cx="0" cy="0"/>
        </a:xfrm>
      </p:grpSpPr>
      <p:sp>
        <p:nvSpPr>
          <p:cNvPr id="4889" name="Google Shape;4889;p452"/>
          <p:cNvSpPr txBox="1"/>
          <p:nvPr/>
        </p:nvSpPr>
        <p:spPr>
          <a:xfrm>
            <a:off x="3688964" y="372375"/>
            <a:ext cx="8878072" cy="480131"/>
          </a:xfrm>
          <a:prstGeom prst="rect">
            <a:avLst/>
          </a:prstGeom>
          <a:noFill/>
          <a:ln>
            <a:noFill/>
          </a:ln>
        </p:spPr>
        <p:txBody>
          <a:bodyPr anchorCtr="0" anchor="t" bIns="45700" lIns="91425" spcFirstLastPara="1" rIns="91425" wrap="square" tIns="45700">
            <a:spAutoFit/>
          </a:bodyPr>
          <a:lstStyle/>
          <a:p>
            <a:pPr indent="11429"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Hashing Communication Process at Sender’s End</a:t>
            </a:r>
            <a:endParaRPr b="1" i="0" sz="2800" u="none" cap="none" strike="noStrike">
              <a:solidFill>
                <a:srgbClr val="3F3F3F"/>
              </a:solidFill>
              <a:latin typeface="Open Sans"/>
              <a:ea typeface="Open Sans"/>
              <a:cs typeface="Open Sans"/>
              <a:sym typeface="Open Sans"/>
            </a:endParaRPr>
          </a:p>
        </p:txBody>
      </p:sp>
      <p:sp>
        <p:nvSpPr>
          <p:cNvPr id="4890" name="Google Shape;4890;p452"/>
          <p:cNvSpPr/>
          <p:nvPr/>
        </p:nvSpPr>
        <p:spPr>
          <a:xfrm>
            <a:off x="2705100" y="875803"/>
            <a:ext cx="108486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891" name="Google Shape;4891;p452"/>
          <p:cNvGrpSpPr/>
          <p:nvPr/>
        </p:nvGrpSpPr>
        <p:grpSpPr>
          <a:xfrm>
            <a:off x="615231" y="1894532"/>
            <a:ext cx="15025538" cy="5823269"/>
            <a:chOff x="512034" y="2162324"/>
            <a:chExt cx="15025538" cy="5823269"/>
          </a:xfrm>
        </p:grpSpPr>
        <p:grpSp>
          <p:nvGrpSpPr>
            <p:cNvPr id="4892" name="Google Shape;4892;p452"/>
            <p:cNvGrpSpPr/>
            <p:nvPr/>
          </p:nvGrpSpPr>
          <p:grpSpPr>
            <a:xfrm>
              <a:off x="988191" y="2162324"/>
              <a:ext cx="14076465" cy="3990392"/>
              <a:chOff x="988191" y="2162324"/>
              <a:chExt cx="14076465" cy="3990392"/>
            </a:xfrm>
          </p:grpSpPr>
          <p:pic>
            <p:nvPicPr>
              <p:cNvPr id="4893" name="Google Shape;4893;p452"/>
              <p:cNvPicPr preferRelativeResize="0"/>
              <p:nvPr/>
            </p:nvPicPr>
            <p:blipFill rotWithShape="1">
              <a:blip r:embed="rId3">
                <a:alphaModFix/>
              </a:blip>
              <a:srcRect b="0" l="0" r="54250" t="0"/>
              <a:stretch/>
            </p:blipFill>
            <p:spPr>
              <a:xfrm flipH="1">
                <a:off x="988191" y="2644295"/>
                <a:ext cx="1426993" cy="3508421"/>
              </a:xfrm>
              <a:prstGeom prst="rect">
                <a:avLst/>
              </a:prstGeom>
              <a:noFill/>
              <a:ln>
                <a:noFill/>
              </a:ln>
            </p:spPr>
          </p:pic>
          <p:pic>
            <p:nvPicPr>
              <p:cNvPr id="4894" name="Google Shape;4894;p452"/>
              <p:cNvPicPr preferRelativeResize="0"/>
              <p:nvPr/>
            </p:nvPicPr>
            <p:blipFill rotWithShape="1">
              <a:blip r:embed="rId4">
                <a:alphaModFix/>
              </a:blip>
              <a:srcRect b="0" l="0" r="0" t="0"/>
              <a:stretch/>
            </p:blipFill>
            <p:spPr>
              <a:xfrm>
                <a:off x="14114670" y="2894399"/>
                <a:ext cx="949986" cy="3258317"/>
              </a:xfrm>
              <a:prstGeom prst="rect">
                <a:avLst/>
              </a:prstGeom>
              <a:noFill/>
              <a:ln>
                <a:noFill/>
              </a:ln>
            </p:spPr>
          </p:pic>
          <p:grpSp>
            <p:nvGrpSpPr>
              <p:cNvPr id="4895" name="Google Shape;4895;p452"/>
              <p:cNvGrpSpPr/>
              <p:nvPr/>
            </p:nvGrpSpPr>
            <p:grpSpPr>
              <a:xfrm>
                <a:off x="2388041" y="2162324"/>
                <a:ext cx="11659988" cy="3494062"/>
                <a:chOff x="2228894" y="2162324"/>
                <a:chExt cx="11659988" cy="3494062"/>
              </a:xfrm>
            </p:grpSpPr>
            <p:grpSp>
              <p:nvGrpSpPr>
                <p:cNvPr id="4896" name="Google Shape;4896;p452"/>
                <p:cNvGrpSpPr/>
                <p:nvPr/>
              </p:nvGrpSpPr>
              <p:grpSpPr>
                <a:xfrm>
                  <a:off x="4365793" y="2955542"/>
                  <a:ext cx="9523089" cy="949986"/>
                  <a:chOff x="4365793" y="2955542"/>
                  <a:chExt cx="9523089" cy="949986"/>
                </a:xfrm>
              </p:grpSpPr>
              <p:sp>
                <p:nvSpPr>
                  <p:cNvPr id="4897" name="Google Shape;4897;p452"/>
                  <p:cNvSpPr/>
                  <p:nvPr/>
                </p:nvSpPr>
                <p:spPr>
                  <a:xfrm>
                    <a:off x="11477890" y="3216654"/>
                    <a:ext cx="2410992" cy="688054"/>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a3421hjkgds</a:t>
                    </a:r>
                    <a:endParaRPr/>
                  </a:p>
                </p:txBody>
              </p:sp>
              <p:grpSp>
                <p:nvGrpSpPr>
                  <p:cNvPr id="4898" name="Google Shape;4898;p452"/>
                  <p:cNvGrpSpPr/>
                  <p:nvPr/>
                </p:nvGrpSpPr>
                <p:grpSpPr>
                  <a:xfrm>
                    <a:off x="4365793" y="2955542"/>
                    <a:ext cx="5423293" cy="949986"/>
                    <a:chOff x="4365793" y="2894399"/>
                    <a:chExt cx="5423293" cy="949986"/>
                  </a:xfrm>
                </p:grpSpPr>
                <p:pic>
                  <p:nvPicPr>
                    <p:cNvPr id="4899" name="Google Shape;4899;p452"/>
                    <p:cNvPicPr preferRelativeResize="0"/>
                    <p:nvPr/>
                  </p:nvPicPr>
                  <p:blipFill rotWithShape="1">
                    <a:blip r:embed="rId5">
                      <a:alphaModFix/>
                    </a:blip>
                    <a:srcRect b="0" l="0" r="0" t="0"/>
                    <a:stretch/>
                  </p:blipFill>
                  <p:spPr>
                    <a:xfrm>
                      <a:off x="4365793" y="2894399"/>
                      <a:ext cx="949986" cy="949986"/>
                    </a:xfrm>
                    <a:prstGeom prst="rect">
                      <a:avLst/>
                    </a:prstGeom>
                    <a:noFill/>
                    <a:ln>
                      <a:noFill/>
                    </a:ln>
                  </p:spPr>
                </p:pic>
                <p:pic>
                  <p:nvPicPr>
                    <p:cNvPr id="4900" name="Google Shape;4900;p452"/>
                    <p:cNvPicPr preferRelativeResize="0"/>
                    <p:nvPr/>
                  </p:nvPicPr>
                  <p:blipFill rotWithShape="1">
                    <a:blip r:embed="rId6">
                      <a:alphaModFix/>
                    </a:blip>
                    <a:srcRect b="0" l="0" r="0" t="0"/>
                    <a:stretch/>
                  </p:blipFill>
                  <p:spPr>
                    <a:xfrm>
                      <a:off x="8839100" y="2894399"/>
                      <a:ext cx="949986" cy="949986"/>
                    </a:xfrm>
                    <a:prstGeom prst="rect">
                      <a:avLst/>
                    </a:prstGeom>
                    <a:noFill/>
                    <a:ln>
                      <a:noFill/>
                    </a:ln>
                  </p:spPr>
                </p:pic>
              </p:grpSp>
            </p:grpSp>
            <p:pic>
              <p:nvPicPr>
                <p:cNvPr id="4901" name="Google Shape;4901;p452"/>
                <p:cNvPicPr preferRelativeResize="0"/>
                <p:nvPr/>
              </p:nvPicPr>
              <p:blipFill rotWithShape="1">
                <a:blip r:embed="rId7">
                  <a:alphaModFix/>
                </a:blip>
                <a:srcRect b="0" l="0" r="0" t="0"/>
                <a:stretch/>
              </p:blipFill>
              <p:spPr>
                <a:xfrm>
                  <a:off x="12312008" y="2162324"/>
                  <a:ext cx="949986" cy="949986"/>
                </a:xfrm>
                <a:prstGeom prst="rect">
                  <a:avLst/>
                </a:prstGeom>
                <a:noFill/>
                <a:ln>
                  <a:noFill/>
                </a:ln>
              </p:spPr>
            </p:pic>
            <p:grpSp>
              <p:nvGrpSpPr>
                <p:cNvPr id="4902" name="Google Shape;4902;p452"/>
                <p:cNvGrpSpPr/>
                <p:nvPr/>
              </p:nvGrpSpPr>
              <p:grpSpPr>
                <a:xfrm>
                  <a:off x="2228894" y="3796844"/>
                  <a:ext cx="11018958" cy="1859542"/>
                  <a:chOff x="2228894" y="3796844"/>
                  <a:chExt cx="11018958" cy="1859542"/>
                </a:xfrm>
              </p:grpSpPr>
              <p:pic>
                <p:nvPicPr>
                  <p:cNvPr id="4903" name="Google Shape;4903;p452"/>
                  <p:cNvPicPr preferRelativeResize="0"/>
                  <p:nvPr/>
                </p:nvPicPr>
                <p:blipFill rotWithShape="1">
                  <a:blip r:embed="rId8">
                    <a:alphaModFix/>
                  </a:blip>
                  <a:srcRect b="0" l="0" r="0" t="0"/>
                  <a:stretch/>
                </p:blipFill>
                <p:spPr>
                  <a:xfrm rot="5400000">
                    <a:off x="4089907" y="4138964"/>
                    <a:ext cx="1280160" cy="1175303"/>
                  </a:xfrm>
                  <a:prstGeom prst="rect">
                    <a:avLst/>
                  </a:prstGeom>
                  <a:noFill/>
                  <a:ln>
                    <a:noFill/>
                  </a:ln>
                </p:spPr>
              </p:pic>
              <p:pic>
                <p:nvPicPr>
                  <p:cNvPr id="4904" name="Google Shape;4904;p452"/>
                  <p:cNvPicPr preferRelativeResize="0"/>
                  <p:nvPr/>
                </p:nvPicPr>
                <p:blipFill rotWithShape="1">
                  <a:blip r:embed="rId8">
                    <a:alphaModFix/>
                  </a:blip>
                  <a:srcRect b="0" l="0" r="0" t="0"/>
                  <a:stretch/>
                </p:blipFill>
                <p:spPr>
                  <a:xfrm rot="5400000">
                    <a:off x="6781765" y="4138964"/>
                    <a:ext cx="1280160" cy="1175303"/>
                  </a:xfrm>
                  <a:prstGeom prst="rect">
                    <a:avLst/>
                  </a:prstGeom>
                  <a:noFill/>
                  <a:ln>
                    <a:noFill/>
                  </a:ln>
                </p:spPr>
              </p:pic>
              <p:pic>
                <p:nvPicPr>
                  <p:cNvPr id="4905" name="Google Shape;4905;p452"/>
                  <p:cNvPicPr preferRelativeResize="0"/>
                  <p:nvPr/>
                </p:nvPicPr>
                <p:blipFill rotWithShape="1">
                  <a:blip r:embed="rId9">
                    <a:alphaModFix/>
                  </a:blip>
                  <a:srcRect b="0" l="0" r="0" t="0"/>
                  <a:stretch/>
                </p:blipFill>
                <p:spPr>
                  <a:xfrm>
                    <a:off x="5441875" y="4069129"/>
                    <a:ext cx="1314973" cy="1314973"/>
                  </a:xfrm>
                  <a:prstGeom prst="rect">
                    <a:avLst/>
                  </a:prstGeom>
                  <a:noFill/>
                  <a:ln>
                    <a:noFill/>
                  </a:ln>
                </p:spPr>
              </p:pic>
              <p:sp>
                <p:nvSpPr>
                  <p:cNvPr id="4906" name="Google Shape;4906;p452"/>
                  <p:cNvSpPr/>
                  <p:nvPr/>
                </p:nvSpPr>
                <p:spPr>
                  <a:xfrm>
                    <a:off x="8110287" y="4236050"/>
                    <a:ext cx="1950747" cy="949986"/>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a3421hjkgds</a:t>
                    </a:r>
                    <a:endParaRPr/>
                  </a:p>
                </p:txBody>
              </p:sp>
              <p:pic>
                <p:nvPicPr>
                  <p:cNvPr id="4907" name="Google Shape;4907;p452"/>
                  <p:cNvPicPr preferRelativeResize="0"/>
                  <p:nvPr/>
                </p:nvPicPr>
                <p:blipFill rotWithShape="1">
                  <a:blip r:embed="rId8">
                    <a:alphaModFix/>
                  </a:blip>
                  <a:srcRect b="0" l="0" r="0" t="0"/>
                  <a:stretch/>
                </p:blipFill>
                <p:spPr>
                  <a:xfrm rot="5400000">
                    <a:off x="10153573" y="4138964"/>
                    <a:ext cx="1280160" cy="1175303"/>
                  </a:xfrm>
                  <a:prstGeom prst="rect">
                    <a:avLst/>
                  </a:prstGeom>
                  <a:noFill/>
                  <a:ln>
                    <a:noFill/>
                  </a:ln>
                </p:spPr>
              </p:pic>
              <p:pic>
                <p:nvPicPr>
                  <p:cNvPr id="4908" name="Google Shape;4908;p452"/>
                  <p:cNvPicPr preferRelativeResize="0"/>
                  <p:nvPr/>
                </p:nvPicPr>
                <p:blipFill rotWithShape="1">
                  <a:blip r:embed="rId10">
                    <a:alphaModFix/>
                  </a:blip>
                  <a:srcRect b="0" l="0" r="0" t="0"/>
                  <a:stretch/>
                </p:blipFill>
                <p:spPr>
                  <a:xfrm>
                    <a:off x="11388310" y="3796844"/>
                    <a:ext cx="1859542" cy="1859542"/>
                  </a:xfrm>
                  <a:prstGeom prst="rect">
                    <a:avLst/>
                  </a:prstGeom>
                  <a:noFill/>
                  <a:ln>
                    <a:noFill/>
                  </a:ln>
                </p:spPr>
              </p:pic>
              <p:pic>
                <p:nvPicPr>
                  <p:cNvPr id="4909" name="Google Shape;4909;p452"/>
                  <p:cNvPicPr preferRelativeResize="0"/>
                  <p:nvPr/>
                </p:nvPicPr>
                <p:blipFill rotWithShape="1">
                  <a:blip r:embed="rId10">
                    <a:alphaModFix/>
                  </a:blip>
                  <a:srcRect b="0" l="0" r="0" t="0"/>
                  <a:stretch/>
                </p:blipFill>
                <p:spPr>
                  <a:xfrm>
                    <a:off x="2228894" y="3796844"/>
                    <a:ext cx="1859542" cy="1859542"/>
                  </a:xfrm>
                  <a:prstGeom prst="rect">
                    <a:avLst/>
                  </a:prstGeom>
                  <a:noFill/>
                  <a:ln>
                    <a:noFill/>
                  </a:ln>
                </p:spPr>
              </p:pic>
            </p:grpSp>
          </p:grpSp>
        </p:grpSp>
        <p:grpSp>
          <p:nvGrpSpPr>
            <p:cNvPr id="4910" name="Google Shape;4910;p452"/>
            <p:cNvGrpSpPr/>
            <p:nvPr/>
          </p:nvGrpSpPr>
          <p:grpSpPr>
            <a:xfrm>
              <a:off x="512034" y="6015561"/>
              <a:ext cx="15025538" cy="1970032"/>
              <a:chOff x="512034" y="6015561"/>
              <a:chExt cx="15025538" cy="1970032"/>
            </a:xfrm>
          </p:grpSpPr>
          <p:sp>
            <p:nvSpPr>
              <p:cNvPr id="4911" name="Google Shape;4911;p452"/>
              <p:cNvSpPr/>
              <p:nvPr/>
            </p:nvSpPr>
            <p:spPr>
              <a:xfrm>
                <a:off x="512034" y="6467181"/>
                <a:ext cx="1940663" cy="944331"/>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sp>
            <p:nvSpPr>
              <p:cNvPr id="4912" name="Google Shape;4912;p452"/>
              <p:cNvSpPr/>
              <p:nvPr/>
            </p:nvSpPr>
            <p:spPr>
              <a:xfrm>
                <a:off x="13906486" y="6542501"/>
                <a:ext cx="1631086" cy="793690"/>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grpSp>
            <p:nvGrpSpPr>
              <p:cNvPr id="4913" name="Google Shape;4913;p452"/>
              <p:cNvGrpSpPr/>
              <p:nvPr/>
            </p:nvGrpSpPr>
            <p:grpSpPr>
              <a:xfrm>
                <a:off x="3848635" y="6015561"/>
                <a:ext cx="9911759" cy="1970032"/>
                <a:chOff x="3848635" y="6015561"/>
                <a:chExt cx="9911759" cy="1970032"/>
              </a:xfrm>
            </p:grpSpPr>
            <p:grpSp>
              <p:nvGrpSpPr>
                <p:cNvPr id="4914" name="Google Shape;4914;p452"/>
                <p:cNvGrpSpPr/>
                <p:nvPr/>
              </p:nvGrpSpPr>
              <p:grpSpPr>
                <a:xfrm>
                  <a:off x="3848635" y="6015561"/>
                  <a:ext cx="2081976" cy="1926999"/>
                  <a:chOff x="3359540" y="6054926"/>
                  <a:chExt cx="2081976" cy="1926999"/>
                </a:xfrm>
              </p:grpSpPr>
              <p:sp>
                <p:nvSpPr>
                  <p:cNvPr id="4915" name="Google Shape;4915;p452"/>
                  <p:cNvSpPr/>
                  <p:nvPr/>
                </p:nvSpPr>
                <p:spPr>
                  <a:xfrm>
                    <a:off x="3359540" y="6054926"/>
                    <a:ext cx="2081976" cy="1926999"/>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16" name="Google Shape;4916;p452"/>
                  <p:cNvSpPr txBox="1"/>
                  <p:nvPr/>
                </p:nvSpPr>
                <p:spPr>
                  <a:xfrm>
                    <a:off x="3498419" y="6125873"/>
                    <a:ext cx="1804218"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inputs an email into the hashing algorithm.</a:t>
                    </a:r>
                    <a:endParaRPr b="0" i="0" sz="2200" u="none" cap="none" strike="noStrike">
                      <a:solidFill>
                        <a:srgbClr val="3F3F3F"/>
                      </a:solidFill>
                      <a:latin typeface="Open Sans"/>
                      <a:ea typeface="Open Sans"/>
                      <a:cs typeface="Open Sans"/>
                      <a:sym typeface="Open Sans"/>
                    </a:endParaRPr>
                  </a:p>
                </p:txBody>
              </p:sp>
            </p:grpSp>
            <p:grpSp>
              <p:nvGrpSpPr>
                <p:cNvPr id="4917" name="Google Shape;4917;p452"/>
                <p:cNvGrpSpPr/>
                <p:nvPr/>
              </p:nvGrpSpPr>
              <p:grpSpPr>
                <a:xfrm>
                  <a:off x="8268535" y="6015910"/>
                  <a:ext cx="2006538" cy="1969683"/>
                  <a:chOff x="2247772" y="6735234"/>
                  <a:chExt cx="2006538" cy="1969683"/>
                </a:xfrm>
              </p:grpSpPr>
              <p:sp>
                <p:nvSpPr>
                  <p:cNvPr id="4918" name="Google Shape;4918;p452"/>
                  <p:cNvSpPr/>
                  <p:nvPr/>
                </p:nvSpPr>
                <p:spPr>
                  <a:xfrm>
                    <a:off x="2247772" y="6735234"/>
                    <a:ext cx="2006538" cy="1969683"/>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19" name="Google Shape;4919;p452"/>
                  <p:cNvSpPr txBox="1"/>
                  <p:nvPr/>
                </p:nvSpPr>
                <p:spPr>
                  <a:xfrm>
                    <a:off x="2418608" y="6834753"/>
                    <a:ext cx="1835701"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 fixed-length digest is created as an output.</a:t>
                    </a:r>
                    <a:endParaRPr/>
                  </a:p>
                </p:txBody>
              </p:sp>
            </p:grpSp>
            <p:grpSp>
              <p:nvGrpSpPr>
                <p:cNvPr id="4920" name="Google Shape;4920;p452"/>
                <p:cNvGrpSpPr/>
                <p:nvPr/>
              </p:nvGrpSpPr>
              <p:grpSpPr>
                <a:xfrm>
                  <a:off x="11181916" y="6015910"/>
                  <a:ext cx="2578478" cy="1926301"/>
                  <a:chOff x="9916308" y="5961138"/>
                  <a:chExt cx="2578478" cy="1926301"/>
                </a:xfrm>
              </p:grpSpPr>
              <p:sp>
                <p:nvSpPr>
                  <p:cNvPr id="4921" name="Google Shape;4921;p452"/>
                  <p:cNvSpPr/>
                  <p:nvPr/>
                </p:nvSpPr>
                <p:spPr>
                  <a:xfrm>
                    <a:off x="9916308" y="5961138"/>
                    <a:ext cx="2578478" cy="1926301"/>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22" name="Google Shape;4922;p452"/>
                  <p:cNvSpPr txBox="1"/>
                  <p:nvPr/>
                </p:nvSpPr>
                <p:spPr>
                  <a:xfrm>
                    <a:off x="9996273" y="6010108"/>
                    <a:ext cx="2418548" cy="17851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 fixed-length digest is appended to the email and sent to the receiver.</a:t>
                    </a:r>
                    <a:endParaRPr/>
                  </a:p>
                </p:txBody>
              </p:sp>
            </p:grpSp>
          </p:grpSp>
        </p:grpSp>
      </p:gr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7" name="Shape 4927"/>
        <p:cNvGrpSpPr/>
        <p:nvPr/>
      </p:nvGrpSpPr>
      <p:grpSpPr>
        <a:xfrm>
          <a:off x="0" y="0"/>
          <a:ext cx="0" cy="0"/>
          <a:chOff x="0" y="0"/>
          <a:chExt cx="0" cy="0"/>
        </a:xfrm>
      </p:grpSpPr>
      <p:sp>
        <p:nvSpPr>
          <p:cNvPr id="4928" name="Google Shape;4928;p453"/>
          <p:cNvSpPr txBox="1"/>
          <p:nvPr/>
        </p:nvSpPr>
        <p:spPr>
          <a:xfrm>
            <a:off x="3546297" y="360911"/>
            <a:ext cx="9163406" cy="480131"/>
          </a:xfrm>
          <a:prstGeom prst="rect">
            <a:avLst/>
          </a:prstGeom>
          <a:noFill/>
          <a:ln>
            <a:noFill/>
          </a:ln>
        </p:spPr>
        <p:txBody>
          <a:bodyPr anchorCtr="0" anchor="t" bIns="45700" lIns="91425" spcFirstLastPara="1" rIns="91425" wrap="square" tIns="45700">
            <a:spAutoFit/>
          </a:bodyPr>
          <a:lstStyle/>
          <a:p>
            <a:pPr indent="11429"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Hashing Communication Process at Receiver’s End</a:t>
            </a:r>
            <a:endParaRPr b="1" i="0" sz="2800" u="none" cap="none" strike="noStrike">
              <a:solidFill>
                <a:srgbClr val="3F3F3F"/>
              </a:solidFill>
              <a:latin typeface="Open Sans"/>
              <a:ea typeface="Open Sans"/>
              <a:cs typeface="Open Sans"/>
              <a:sym typeface="Open Sans"/>
            </a:endParaRPr>
          </a:p>
        </p:txBody>
      </p:sp>
      <p:grpSp>
        <p:nvGrpSpPr>
          <p:cNvPr id="4929" name="Google Shape;4929;p453"/>
          <p:cNvGrpSpPr/>
          <p:nvPr/>
        </p:nvGrpSpPr>
        <p:grpSpPr>
          <a:xfrm>
            <a:off x="915695" y="1779447"/>
            <a:ext cx="14424610" cy="6317450"/>
            <a:chOff x="499935" y="1908187"/>
            <a:chExt cx="14424610" cy="6317450"/>
          </a:xfrm>
        </p:grpSpPr>
        <p:grpSp>
          <p:nvGrpSpPr>
            <p:cNvPr id="4930" name="Google Shape;4930;p453"/>
            <p:cNvGrpSpPr/>
            <p:nvPr/>
          </p:nvGrpSpPr>
          <p:grpSpPr>
            <a:xfrm>
              <a:off x="499935" y="1908187"/>
              <a:ext cx="3558782" cy="4645650"/>
              <a:chOff x="499935" y="1908187"/>
              <a:chExt cx="3558782" cy="4645650"/>
            </a:xfrm>
          </p:grpSpPr>
          <p:sp>
            <p:nvSpPr>
              <p:cNvPr id="4931" name="Google Shape;4931;p453"/>
              <p:cNvSpPr/>
              <p:nvPr/>
            </p:nvSpPr>
            <p:spPr>
              <a:xfrm>
                <a:off x="499935" y="5632230"/>
                <a:ext cx="1522375" cy="921607"/>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grpSp>
            <p:nvGrpSpPr>
              <p:cNvPr id="4932" name="Google Shape;4932;p453"/>
              <p:cNvGrpSpPr/>
              <p:nvPr/>
            </p:nvGrpSpPr>
            <p:grpSpPr>
              <a:xfrm>
                <a:off x="760784" y="1908187"/>
                <a:ext cx="3297933" cy="3542744"/>
                <a:chOff x="760784" y="1908187"/>
                <a:chExt cx="3297933" cy="3542744"/>
              </a:xfrm>
            </p:grpSpPr>
            <p:pic>
              <p:nvPicPr>
                <p:cNvPr id="4933" name="Google Shape;4933;p453"/>
                <p:cNvPicPr preferRelativeResize="0"/>
                <p:nvPr/>
              </p:nvPicPr>
              <p:blipFill rotWithShape="1">
                <a:blip r:embed="rId3">
                  <a:alphaModFix/>
                </a:blip>
                <a:srcRect b="0" l="0" r="0" t="0"/>
                <a:stretch/>
              </p:blipFill>
              <p:spPr>
                <a:xfrm>
                  <a:off x="760784" y="2598022"/>
                  <a:ext cx="831290" cy="2852909"/>
                </a:xfrm>
                <a:prstGeom prst="rect">
                  <a:avLst/>
                </a:prstGeom>
                <a:noFill/>
                <a:ln>
                  <a:noFill/>
                </a:ln>
              </p:spPr>
            </p:pic>
            <p:grpSp>
              <p:nvGrpSpPr>
                <p:cNvPr id="4934" name="Google Shape;4934;p453"/>
                <p:cNvGrpSpPr/>
                <p:nvPr/>
              </p:nvGrpSpPr>
              <p:grpSpPr>
                <a:xfrm>
                  <a:off x="2150169" y="1908187"/>
                  <a:ext cx="1908548" cy="3484617"/>
                  <a:chOff x="2150169" y="1908187"/>
                  <a:chExt cx="1908548" cy="3484617"/>
                </a:xfrm>
              </p:grpSpPr>
              <p:pic>
                <p:nvPicPr>
                  <p:cNvPr id="4935" name="Google Shape;4935;p453"/>
                  <p:cNvPicPr preferRelativeResize="0"/>
                  <p:nvPr/>
                </p:nvPicPr>
                <p:blipFill rotWithShape="1">
                  <a:blip r:embed="rId4">
                    <a:alphaModFix/>
                  </a:blip>
                  <a:srcRect b="0" l="0" r="0" t="0"/>
                  <a:stretch/>
                </p:blipFill>
                <p:spPr>
                  <a:xfrm>
                    <a:off x="2216557" y="3617032"/>
                    <a:ext cx="1775772" cy="1775772"/>
                  </a:xfrm>
                  <a:prstGeom prst="rect">
                    <a:avLst/>
                  </a:prstGeom>
                  <a:noFill/>
                  <a:ln>
                    <a:noFill/>
                  </a:ln>
                </p:spPr>
              </p:pic>
              <p:sp>
                <p:nvSpPr>
                  <p:cNvPr id="4936" name="Google Shape;4936;p453"/>
                  <p:cNvSpPr/>
                  <p:nvPr/>
                </p:nvSpPr>
                <p:spPr>
                  <a:xfrm>
                    <a:off x="2150169" y="3084058"/>
                    <a:ext cx="1908548" cy="575625"/>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a3421hjkgds</a:t>
                    </a:r>
                    <a:endParaRPr/>
                  </a:p>
                </p:txBody>
              </p:sp>
              <p:pic>
                <p:nvPicPr>
                  <p:cNvPr id="4937" name="Google Shape;4937;p453"/>
                  <p:cNvPicPr preferRelativeResize="0"/>
                  <p:nvPr/>
                </p:nvPicPr>
                <p:blipFill rotWithShape="1">
                  <a:blip r:embed="rId5">
                    <a:alphaModFix/>
                  </a:blip>
                  <a:srcRect b="0" l="0" r="0" t="0"/>
                  <a:stretch/>
                </p:blipFill>
                <p:spPr>
                  <a:xfrm>
                    <a:off x="2586983" y="1908187"/>
                    <a:ext cx="1024852" cy="1024852"/>
                  </a:xfrm>
                  <a:prstGeom prst="rect">
                    <a:avLst/>
                  </a:prstGeom>
                  <a:noFill/>
                  <a:ln>
                    <a:noFill/>
                  </a:ln>
                </p:spPr>
              </p:pic>
            </p:grpSp>
          </p:grpSp>
        </p:grpSp>
        <p:grpSp>
          <p:nvGrpSpPr>
            <p:cNvPr id="4938" name="Google Shape;4938;p453"/>
            <p:cNvGrpSpPr/>
            <p:nvPr/>
          </p:nvGrpSpPr>
          <p:grpSpPr>
            <a:xfrm>
              <a:off x="6042156" y="2138108"/>
              <a:ext cx="5307658" cy="1024852"/>
              <a:chOff x="6042156" y="2138108"/>
              <a:chExt cx="5307658" cy="1024852"/>
            </a:xfrm>
          </p:grpSpPr>
          <p:pic>
            <p:nvPicPr>
              <p:cNvPr id="4939" name="Google Shape;4939;p453"/>
              <p:cNvPicPr preferRelativeResize="0"/>
              <p:nvPr/>
            </p:nvPicPr>
            <p:blipFill rotWithShape="1">
              <a:blip r:embed="rId6">
                <a:alphaModFix/>
              </a:blip>
              <a:srcRect b="0" l="0" r="0" t="0"/>
              <a:stretch/>
            </p:blipFill>
            <p:spPr>
              <a:xfrm>
                <a:off x="6042156" y="2138108"/>
                <a:ext cx="1024852" cy="1024852"/>
              </a:xfrm>
              <a:prstGeom prst="rect">
                <a:avLst/>
              </a:prstGeom>
              <a:noFill/>
              <a:ln>
                <a:noFill/>
              </a:ln>
            </p:spPr>
          </p:pic>
          <p:pic>
            <p:nvPicPr>
              <p:cNvPr id="4940" name="Google Shape;4940;p453"/>
              <p:cNvPicPr preferRelativeResize="0"/>
              <p:nvPr/>
            </p:nvPicPr>
            <p:blipFill rotWithShape="1">
              <a:blip r:embed="rId7">
                <a:alphaModFix/>
              </a:blip>
              <a:srcRect b="0" l="0" r="0" t="0"/>
              <a:stretch/>
            </p:blipFill>
            <p:spPr>
              <a:xfrm>
                <a:off x="10324962" y="2138108"/>
                <a:ext cx="1024852" cy="1024852"/>
              </a:xfrm>
              <a:prstGeom prst="rect">
                <a:avLst/>
              </a:prstGeom>
              <a:noFill/>
              <a:ln>
                <a:noFill/>
              </a:ln>
            </p:spPr>
          </p:pic>
        </p:grpSp>
        <p:grpSp>
          <p:nvGrpSpPr>
            <p:cNvPr id="4941" name="Google Shape;4941;p453"/>
            <p:cNvGrpSpPr/>
            <p:nvPr/>
          </p:nvGrpSpPr>
          <p:grpSpPr>
            <a:xfrm>
              <a:off x="4614916" y="3928756"/>
              <a:ext cx="7365947" cy="1282591"/>
              <a:chOff x="4614916" y="3928756"/>
              <a:chExt cx="7365947" cy="1282591"/>
            </a:xfrm>
          </p:grpSpPr>
          <p:pic>
            <p:nvPicPr>
              <p:cNvPr id="4942" name="Google Shape;4942;p453"/>
              <p:cNvPicPr preferRelativeResize="0"/>
              <p:nvPr/>
            </p:nvPicPr>
            <p:blipFill rotWithShape="1">
              <a:blip r:embed="rId8">
                <a:alphaModFix/>
              </a:blip>
              <a:srcRect b="0" l="0" r="0" t="0"/>
              <a:stretch/>
            </p:blipFill>
            <p:spPr>
              <a:xfrm rot="5400000">
                <a:off x="5977184" y="3982400"/>
                <a:ext cx="1280160" cy="1175303"/>
              </a:xfrm>
              <a:prstGeom prst="rect">
                <a:avLst/>
              </a:prstGeom>
              <a:noFill/>
              <a:ln>
                <a:noFill/>
              </a:ln>
            </p:spPr>
          </p:pic>
          <p:pic>
            <p:nvPicPr>
              <p:cNvPr id="4943" name="Google Shape;4943;p453"/>
              <p:cNvPicPr preferRelativeResize="0"/>
              <p:nvPr/>
            </p:nvPicPr>
            <p:blipFill rotWithShape="1">
              <a:blip r:embed="rId9">
                <a:alphaModFix/>
              </a:blip>
              <a:srcRect b="0" l="0" r="0" t="0"/>
              <a:stretch/>
            </p:blipFill>
            <p:spPr>
              <a:xfrm>
                <a:off x="7313584" y="3982399"/>
                <a:ext cx="1175304" cy="1175304"/>
              </a:xfrm>
              <a:prstGeom prst="rect">
                <a:avLst/>
              </a:prstGeom>
              <a:noFill/>
              <a:ln>
                <a:noFill/>
              </a:ln>
            </p:spPr>
          </p:pic>
          <p:pic>
            <p:nvPicPr>
              <p:cNvPr id="4944" name="Google Shape;4944;p453"/>
              <p:cNvPicPr preferRelativeResize="0"/>
              <p:nvPr/>
            </p:nvPicPr>
            <p:blipFill rotWithShape="1">
              <a:blip r:embed="rId8">
                <a:alphaModFix/>
              </a:blip>
              <a:srcRect b="0" l="0" r="0" t="0"/>
              <a:stretch/>
            </p:blipFill>
            <p:spPr>
              <a:xfrm rot="5400000">
                <a:off x="8538094" y="3982400"/>
                <a:ext cx="1280160" cy="1175303"/>
              </a:xfrm>
              <a:prstGeom prst="rect">
                <a:avLst/>
              </a:prstGeom>
              <a:noFill/>
              <a:ln>
                <a:noFill/>
              </a:ln>
            </p:spPr>
          </p:pic>
          <p:sp>
            <p:nvSpPr>
              <p:cNvPr id="4945" name="Google Shape;4945;p453"/>
              <p:cNvSpPr/>
              <p:nvPr/>
            </p:nvSpPr>
            <p:spPr>
              <a:xfrm>
                <a:off x="9897931" y="4247886"/>
                <a:ext cx="2082932" cy="644330"/>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a3421hjkgds</a:t>
                </a:r>
                <a:endParaRPr/>
              </a:p>
            </p:txBody>
          </p:sp>
          <p:pic>
            <p:nvPicPr>
              <p:cNvPr id="4946" name="Google Shape;4946;p453"/>
              <p:cNvPicPr preferRelativeResize="0"/>
              <p:nvPr/>
            </p:nvPicPr>
            <p:blipFill rotWithShape="1">
              <a:blip r:embed="rId4">
                <a:alphaModFix/>
              </a:blip>
              <a:srcRect b="0" l="0" r="0" t="0"/>
              <a:stretch/>
            </p:blipFill>
            <p:spPr>
              <a:xfrm>
                <a:off x="4614916" y="3928756"/>
                <a:ext cx="1282591" cy="1282591"/>
              </a:xfrm>
              <a:prstGeom prst="rect">
                <a:avLst/>
              </a:prstGeom>
              <a:noFill/>
              <a:ln>
                <a:noFill/>
              </a:ln>
            </p:spPr>
          </p:pic>
        </p:grpSp>
        <p:grpSp>
          <p:nvGrpSpPr>
            <p:cNvPr id="4947" name="Google Shape;4947;p453"/>
            <p:cNvGrpSpPr/>
            <p:nvPr/>
          </p:nvGrpSpPr>
          <p:grpSpPr>
            <a:xfrm>
              <a:off x="2162627" y="3179483"/>
              <a:ext cx="12761918" cy="5046154"/>
              <a:chOff x="2162627" y="3179483"/>
              <a:chExt cx="12761918" cy="5046154"/>
            </a:xfrm>
          </p:grpSpPr>
          <p:pic>
            <p:nvPicPr>
              <p:cNvPr id="4948" name="Google Shape;4948;p453"/>
              <p:cNvPicPr preferRelativeResize="0"/>
              <p:nvPr/>
            </p:nvPicPr>
            <p:blipFill rotWithShape="1">
              <a:blip r:embed="rId10">
                <a:alphaModFix/>
              </a:blip>
              <a:srcRect b="0" l="0" r="0" t="0"/>
              <a:stretch/>
            </p:blipFill>
            <p:spPr>
              <a:xfrm rot="2665783">
                <a:off x="13177775" y="3811833"/>
                <a:ext cx="1126708" cy="1126708"/>
              </a:xfrm>
              <a:prstGeom prst="rect">
                <a:avLst/>
              </a:prstGeom>
              <a:noFill/>
              <a:ln>
                <a:noFill/>
              </a:ln>
            </p:spPr>
          </p:pic>
          <p:sp>
            <p:nvSpPr>
              <p:cNvPr id="4949" name="Google Shape;4949;p453"/>
              <p:cNvSpPr/>
              <p:nvPr/>
            </p:nvSpPr>
            <p:spPr>
              <a:xfrm>
                <a:off x="12557714" y="5057609"/>
                <a:ext cx="2366831" cy="575625"/>
              </a:xfrm>
              <a:prstGeom prst="roundRect">
                <a:avLst>
                  <a:gd fmla="val 16667" name="adj"/>
                </a:avLst>
              </a:prstGeom>
              <a:solidFill>
                <a:srgbClr val="BBD6EE"/>
              </a:solidFill>
              <a:ln cap="flat" cmpd="sng" w="25400">
                <a:solidFill>
                  <a:srgbClr val="BBD6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a3421hjkgds</a:t>
                </a:r>
                <a:endParaRPr/>
              </a:p>
            </p:txBody>
          </p:sp>
          <p:sp>
            <p:nvSpPr>
              <p:cNvPr id="4950" name="Google Shape;4950;p453"/>
              <p:cNvSpPr/>
              <p:nvPr/>
            </p:nvSpPr>
            <p:spPr>
              <a:xfrm>
                <a:off x="12557714" y="3179483"/>
                <a:ext cx="2366831" cy="575625"/>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a3421hjkgds</a:t>
                </a:r>
                <a:endParaRPr/>
              </a:p>
            </p:txBody>
          </p:sp>
          <p:grpSp>
            <p:nvGrpSpPr>
              <p:cNvPr id="4951" name="Google Shape;4951;p453"/>
              <p:cNvGrpSpPr/>
              <p:nvPr/>
            </p:nvGrpSpPr>
            <p:grpSpPr>
              <a:xfrm>
                <a:off x="2162627" y="5842693"/>
                <a:ext cx="12754209" cy="2382944"/>
                <a:chOff x="2162627" y="5842693"/>
                <a:chExt cx="12754209" cy="2382944"/>
              </a:xfrm>
            </p:grpSpPr>
            <p:grpSp>
              <p:nvGrpSpPr>
                <p:cNvPr id="4952" name="Google Shape;4952;p453"/>
                <p:cNvGrpSpPr/>
                <p:nvPr/>
              </p:nvGrpSpPr>
              <p:grpSpPr>
                <a:xfrm>
                  <a:off x="2162627" y="5842693"/>
                  <a:ext cx="2877205" cy="2382944"/>
                  <a:chOff x="2162627" y="5823643"/>
                  <a:chExt cx="2877205" cy="2382944"/>
                </a:xfrm>
              </p:grpSpPr>
              <p:sp>
                <p:nvSpPr>
                  <p:cNvPr id="4953" name="Google Shape;4953;p453"/>
                  <p:cNvSpPr/>
                  <p:nvPr/>
                </p:nvSpPr>
                <p:spPr>
                  <a:xfrm>
                    <a:off x="2162627" y="5823643"/>
                    <a:ext cx="2877205" cy="2382944"/>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4" name="Google Shape;4954;p453"/>
                  <p:cNvSpPr txBox="1"/>
                  <p:nvPr/>
                </p:nvSpPr>
                <p:spPr>
                  <a:xfrm>
                    <a:off x="2374981" y="6003295"/>
                    <a:ext cx="2452496"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on receiving the email appended with hash, will separate email and hash digest.</a:t>
                    </a:r>
                    <a:endParaRPr/>
                  </a:p>
                </p:txBody>
              </p:sp>
            </p:grpSp>
            <p:grpSp>
              <p:nvGrpSpPr>
                <p:cNvPr id="4955" name="Google Shape;4955;p453"/>
                <p:cNvGrpSpPr/>
                <p:nvPr/>
              </p:nvGrpSpPr>
              <p:grpSpPr>
                <a:xfrm>
                  <a:off x="5720517" y="5864674"/>
                  <a:ext cx="3457657" cy="2338983"/>
                  <a:chOff x="5720517" y="5871348"/>
                  <a:chExt cx="3457657" cy="2338983"/>
                </a:xfrm>
              </p:grpSpPr>
              <p:sp>
                <p:nvSpPr>
                  <p:cNvPr id="4956" name="Google Shape;4956;p453"/>
                  <p:cNvSpPr/>
                  <p:nvPr/>
                </p:nvSpPr>
                <p:spPr>
                  <a:xfrm>
                    <a:off x="5720517" y="5871348"/>
                    <a:ext cx="3457657" cy="2338983"/>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57" name="Google Shape;4957;p453"/>
                  <p:cNvSpPr txBox="1"/>
                  <p:nvPr/>
                </p:nvSpPr>
                <p:spPr>
                  <a:xfrm>
                    <a:off x="5850127" y="5979010"/>
                    <a:ext cx="3198436"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will input the email received from Charles into the hashing algorithm, and a fixed-length digest will be created again.</a:t>
                    </a:r>
                    <a:endParaRPr/>
                  </a:p>
                </p:txBody>
              </p:sp>
            </p:grpSp>
            <p:grpSp>
              <p:nvGrpSpPr>
                <p:cNvPr id="4958" name="Google Shape;4958;p453"/>
                <p:cNvGrpSpPr/>
                <p:nvPr/>
              </p:nvGrpSpPr>
              <p:grpSpPr>
                <a:xfrm>
                  <a:off x="9475334" y="5859169"/>
                  <a:ext cx="2874561" cy="2349993"/>
                  <a:chOff x="9475334" y="5894695"/>
                  <a:chExt cx="2874561" cy="2349993"/>
                </a:xfrm>
              </p:grpSpPr>
              <p:sp>
                <p:nvSpPr>
                  <p:cNvPr id="4959" name="Google Shape;4959;p453"/>
                  <p:cNvSpPr/>
                  <p:nvPr/>
                </p:nvSpPr>
                <p:spPr>
                  <a:xfrm>
                    <a:off x="9475334" y="5894695"/>
                    <a:ext cx="2874561" cy="2349993"/>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60" name="Google Shape;4960;p453"/>
                  <p:cNvSpPr txBox="1"/>
                  <p:nvPr/>
                </p:nvSpPr>
                <p:spPr>
                  <a:xfrm>
                    <a:off x="9564628" y="6007862"/>
                    <a:ext cx="2729315"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Fixed length digest created at the receiver end and that is received from the sender will be compared.</a:t>
                    </a:r>
                    <a:endParaRPr/>
                  </a:p>
                </p:txBody>
              </p:sp>
            </p:grpSp>
            <p:grpSp>
              <p:nvGrpSpPr>
                <p:cNvPr id="4961" name="Google Shape;4961;p453"/>
                <p:cNvGrpSpPr/>
                <p:nvPr/>
              </p:nvGrpSpPr>
              <p:grpSpPr>
                <a:xfrm>
                  <a:off x="12565422" y="5892898"/>
                  <a:ext cx="2351414" cy="2282534"/>
                  <a:chOff x="12573131" y="5924054"/>
                  <a:chExt cx="2351414" cy="2282534"/>
                </a:xfrm>
              </p:grpSpPr>
              <p:sp>
                <p:nvSpPr>
                  <p:cNvPr id="4962" name="Google Shape;4962;p453"/>
                  <p:cNvSpPr/>
                  <p:nvPr/>
                </p:nvSpPr>
                <p:spPr>
                  <a:xfrm>
                    <a:off x="12573131" y="5924054"/>
                    <a:ext cx="2351414" cy="2282534"/>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63" name="Google Shape;4963;p453"/>
                  <p:cNvSpPr txBox="1"/>
                  <p:nvPr/>
                </p:nvSpPr>
                <p:spPr>
                  <a:xfrm>
                    <a:off x="12817358" y="6033623"/>
                    <a:ext cx="1862960"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If they are the same, no tampering happens in transit.</a:t>
                    </a:r>
                    <a:endParaRPr/>
                  </a:p>
                </p:txBody>
              </p:sp>
            </p:grpSp>
          </p:grpSp>
        </p:grpSp>
      </p:grpSp>
      <p:sp>
        <p:nvSpPr>
          <p:cNvPr id="4964" name="Google Shape;4964;p453"/>
          <p:cNvSpPr/>
          <p:nvPr/>
        </p:nvSpPr>
        <p:spPr>
          <a:xfrm>
            <a:off x="2692400" y="883043"/>
            <a:ext cx="10884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9" name="Shape 4969"/>
        <p:cNvGrpSpPr/>
        <p:nvPr/>
      </p:nvGrpSpPr>
      <p:grpSpPr>
        <a:xfrm>
          <a:off x="0" y="0"/>
          <a:ext cx="0" cy="0"/>
          <a:chOff x="0" y="0"/>
          <a:chExt cx="0" cy="0"/>
        </a:xfrm>
      </p:grpSpPr>
      <p:sp>
        <p:nvSpPr>
          <p:cNvPr id="4970" name="Google Shape;4970;p454"/>
          <p:cNvSpPr txBox="1"/>
          <p:nvPr>
            <p:ph type="title"/>
          </p:nvPr>
        </p:nvSpPr>
        <p:spPr>
          <a:xfrm>
            <a:off x="-10100" y="252548"/>
            <a:ext cx="16276199" cy="687300"/>
          </a:xfrm>
          <a:prstGeom prst="rect">
            <a:avLst/>
          </a:prstGeom>
          <a:noFill/>
          <a:ln>
            <a:noFill/>
          </a:ln>
        </p:spPr>
        <p:txBody>
          <a:bodyPr anchorCtr="0" anchor="ctr" bIns="45700" lIns="91425" spcFirstLastPara="1" rIns="91425" wrap="square" tIns="45700">
            <a:noAutofit/>
          </a:bodyPr>
          <a:lstStyle/>
          <a:p>
            <a:pPr indent="11429" lvl="0" marL="0" rtl="0" algn="ctr">
              <a:lnSpc>
                <a:spcPct val="90000"/>
              </a:lnSpc>
              <a:spcBef>
                <a:spcPts val="0"/>
              </a:spcBef>
              <a:spcAft>
                <a:spcPts val="0"/>
              </a:spcAft>
              <a:buSzPts val="4400"/>
              <a:buNone/>
            </a:pPr>
            <a:r>
              <a:rPr lang="en-US">
                <a:solidFill>
                  <a:srgbClr val="3F3F3F"/>
                </a:solidFill>
              </a:rPr>
              <a:t>Hashing Process Summarized - Integrity</a:t>
            </a:r>
            <a:endParaRPr/>
          </a:p>
        </p:txBody>
      </p:sp>
      <p:grpSp>
        <p:nvGrpSpPr>
          <p:cNvPr id="4971" name="Google Shape;4971;p454"/>
          <p:cNvGrpSpPr/>
          <p:nvPr/>
        </p:nvGrpSpPr>
        <p:grpSpPr>
          <a:xfrm>
            <a:off x="752627" y="1526062"/>
            <a:ext cx="14328757" cy="6594684"/>
            <a:chOff x="153019" y="399528"/>
            <a:chExt cx="14328757" cy="6594684"/>
          </a:xfrm>
        </p:grpSpPr>
        <p:sp>
          <p:nvSpPr>
            <p:cNvPr id="4972" name="Google Shape;4972;p454"/>
            <p:cNvSpPr/>
            <p:nvPr/>
          </p:nvSpPr>
          <p:spPr>
            <a:xfrm rot="5364897">
              <a:off x="438307" y="2049318"/>
              <a:ext cx="2222795" cy="234316"/>
            </a:xfrm>
            <a:prstGeom prst="rect">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454"/>
            <p:cNvSpPr/>
            <p:nvPr/>
          </p:nvSpPr>
          <p:spPr>
            <a:xfrm>
              <a:off x="153683" y="511016"/>
              <a:ext cx="4314549" cy="1888966"/>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454"/>
            <p:cNvSpPr txBox="1"/>
            <p:nvPr/>
          </p:nvSpPr>
          <p:spPr>
            <a:xfrm>
              <a:off x="209009" y="566342"/>
              <a:ext cx="4203897" cy="1778314"/>
            </a:xfrm>
            <a:prstGeom prst="rect">
              <a:avLst/>
            </a:prstGeom>
            <a:noFill/>
            <a:ln>
              <a:noFill/>
            </a:ln>
          </p:spPr>
          <p:txBody>
            <a:bodyPr anchorCtr="0" anchor="ctr" bIns="83800" lIns="83800" spcFirstLastPara="1" rIns="83800" wrap="square" tIns="83800">
              <a:noAutofit/>
            </a:bodyPr>
            <a:lstStyle/>
            <a:p>
              <a:pPr indent="-228600" lvl="1" marL="2286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1 </a:t>
              </a:r>
              <a:endParaRPr/>
            </a:p>
            <a:p>
              <a:pPr indent="-228600" lvl="1" marL="22860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  User A wants to send an email to User B and ensure that the email is not tampered with in transit.</a:t>
              </a:r>
              <a:endParaRPr b="0" i="0" sz="2200" u="none" cap="none" strike="noStrike">
                <a:solidFill>
                  <a:srgbClr val="3F3F3F"/>
                </a:solidFill>
                <a:latin typeface="Open Sans"/>
                <a:ea typeface="Open Sans"/>
                <a:cs typeface="Open Sans"/>
                <a:sym typeface="Open Sans"/>
              </a:endParaRPr>
            </a:p>
          </p:txBody>
        </p:sp>
        <p:sp>
          <p:nvSpPr>
            <p:cNvPr id="4975" name="Google Shape;4975;p454"/>
            <p:cNvSpPr/>
            <p:nvPr/>
          </p:nvSpPr>
          <p:spPr>
            <a:xfrm rot="5396320">
              <a:off x="438390" y="4295247"/>
              <a:ext cx="2269179" cy="234316"/>
            </a:xfrm>
            <a:prstGeom prst="rect">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54"/>
            <p:cNvSpPr/>
            <p:nvPr/>
          </p:nvSpPr>
          <p:spPr>
            <a:xfrm>
              <a:off x="153019" y="2775795"/>
              <a:ext cx="4382526" cy="1804768"/>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54"/>
            <p:cNvSpPr txBox="1"/>
            <p:nvPr/>
          </p:nvSpPr>
          <p:spPr>
            <a:xfrm>
              <a:off x="205879" y="2828655"/>
              <a:ext cx="4276806" cy="1699048"/>
            </a:xfrm>
            <a:prstGeom prst="rect">
              <a:avLst/>
            </a:prstGeom>
            <a:noFill/>
            <a:ln>
              <a:noFill/>
            </a:ln>
          </p:spPr>
          <p:txBody>
            <a:bodyPr anchorCtr="0" anchor="t" bIns="83800" lIns="83800" spcFirstLastPara="1" rIns="83800" wrap="square" tIns="83800">
              <a:noAutofit/>
            </a:bodyPr>
            <a:lstStyle/>
            <a:p>
              <a:pPr indent="-228600" lvl="1" marL="2286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2 </a:t>
              </a:r>
              <a:endParaRPr b="1" i="0" sz="2200" u="none" cap="none" strike="noStrike">
                <a:solidFill>
                  <a:srgbClr val="3F3F3F"/>
                </a:solidFill>
                <a:latin typeface="Open Sans"/>
                <a:ea typeface="Open Sans"/>
                <a:cs typeface="Open Sans"/>
                <a:sym typeface="Open Sans"/>
              </a:endParaRPr>
            </a:p>
            <a:p>
              <a:pPr indent="-228600" lvl="1" marL="22860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feeds the email into an MD5 or SHA hashing algorithm.</a:t>
              </a:r>
              <a:endParaRPr b="0" i="0" sz="2200" u="none" cap="none" strike="noStrike">
                <a:solidFill>
                  <a:srgbClr val="3F3F3F"/>
                </a:solidFill>
                <a:latin typeface="Open Sans"/>
                <a:ea typeface="Open Sans"/>
                <a:cs typeface="Open Sans"/>
                <a:sym typeface="Open Sans"/>
              </a:endParaRPr>
            </a:p>
          </p:txBody>
        </p:sp>
        <p:sp>
          <p:nvSpPr>
            <p:cNvPr id="4978" name="Google Shape;4978;p454"/>
            <p:cNvSpPr/>
            <p:nvPr/>
          </p:nvSpPr>
          <p:spPr>
            <a:xfrm>
              <a:off x="1578925" y="5490635"/>
              <a:ext cx="4997640" cy="234316"/>
            </a:xfrm>
            <a:prstGeom prst="rect">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54"/>
            <p:cNvSpPr/>
            <p:nvPr/>
          </p:nvSpPr>
          <p:spPr>
            <a:xfrm>
              <a:off x="154634" y="4908998"/>
              <a:ext cx="4394867" cy="2085214"/>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454"/>
            <p:cNvSpPr txBox="1"/>
            <p:nvPr/>
          </p:nvSpPr>
          <p:spPr>
            <a:xfrm>
              <a:off x="215708" y="4970072"/>
              <a:ext cx="4272719" cy="1963066"/>
            </a:xfrm>
            <a:prstGeom prst="rect">
              <a:avLst/>
            </a:prstGeom>
            <a:noFill/>
            <a:ln>
              <a:noFill/>
            </a:ln>
          </p:spPr>
          <p:txBody>
            <a:bodyPr anchorCtr="0" anchor="t" bIns="83800" lIns="83800" spcFirstLastPara="1" rIns="83800" wrap="square" tIns="83800">
              <a:noAutofit/>
            </a:bodyPr>
            <a:lstStyle/>
            <a:p>
              <a:pPr indent="-228600" lvl="1" marL="2286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3 </a:t>
              </a:r>
              <a:endParaRPr b="1" i="0" sz="2200" u="none" cap="none" strike="noStrike">
                <a:solidFill>
                  <a:srgbClr val="3F3F3F"/>
                </a:solidFill>
                <a:latin typeface="Open Sans"/>
                <a:ea typeface="Open Sans"/>
                <a:cs typeface="Open Sans"/>
                <a:sym typeface="Open Sans"/>
              </a:endParaRPr>
            </a:p>
            <a:p>
              <a:pPr indent="-228600" lvl="1" marL="22860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hashing algorithm processes an email and produces a fixed-length digest as output (</a:t>
              </a:r>
              <a:r>
                <a:rPr b="1" i="0" lang="en-US" sz="2200" u="none" cap="none" strike="noStrike">
                  <a:solidFill>
                    <a:srgbClr val="3F3F3F"/>
                  </a:solidFill>
                  <a:latin typeface="Open Sans"/>
                  <a:ea typeface="Open Sans"/>
                  <a:cs typeface="Open Sans"/>
                  <a:sym typeface="Open Sans"/>
                </a:rPr>
                <a:t>MD5 128 B, SHA 160).</a:t>
              </a:r>
              <a:endParaRPr b="1" i="0" sz="2200" u="none" cap="none" strike="noStrike">
                <a:solidFill>
                  <a:srgbClr val="3F3F3F"/>
                </a:solidFill>
                <a:latin typeface="Open Sans"/>
                <a:ea typeface="Open Sans"/>
                <a:cs typeface="Open Sans"/>
                <a:sym typeface="Open Sans"/>
              </a:endParaRPr>
            </a:p>
          </p:txBody>
        </p:sp>
        <p:sp>
          <p:nvSpPr>
            <p:cNvPr id="4981" name="Google Shape;4981;p454"/>
            <p:cNvSpPr/>
            <p:nvPr/>
          </p:nvSpPr>
          <p:spPr>
            <a:xfrm flipH="1" rot="-5458735">
              <a:off x="5116857" y="4505701"/>
              <a:ext cx="2133342" cy="191895"/>
            </a:xfrm>
            <a:prstGeom prst="rect">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54"/>
            <p:cNvSpPr/>
            <p:nvPr/>
          </p:nvSpPr>
          <p:spPr>
            <a:xfrm>
              <a:off x="5237871" y="5200456"/>
              <a:ext cx="4242223" cy="1728506"/>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54"/>
            <p:cNvSpPr txBox="1"/>
            <p:nvPr/>
          </p:nvSpPr>
          <p:spPr>
            <a:xfrm>
              <a:off x="5288497" y="5251082"/>
              <a:ext cx="4140971" cy="1627254"/>
            </a:xfrm>
            <a:prstGeom prst="rect">
              <a:avLst/>
            </a:prstGeom>
            <a:noFill/>
            <a:ln>
              <a:noFill/>
            </a:ln>
          </p:spPr>
          <p:txBody>
            <a:bodyPr anchorCtr="0" anchor="t" bIns="83800" lIns="83800" spcFirstLastPara="1" rIns="83800" wrap="square" tIns="83800">
              <a:noAutofit/>
            </a:bodyPr>
            <a:lstStyle/>
            <a:p>
              <a:pPr indent="-228600" lvl="1" marL="2286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4 </a:t>
              </a:r>
              <a:endParaRPr b="1" i="0" sz="2200" u="none" cap="none" strike="noStrike">
                <a:solidFill>
                  <a:srgbClr val="3F3F3F"/>
                </a:solidFill>
                <a:latin typeface="Open Sans"/>
                <a:ea typeface="Open Sans"/>
                <a:cs typeface="Open Sans"/>
                <a:sym typeface="Open Sans"/>
              </a:endParaRPr>
            </a:p>
            <a:p>
              <a:pPr indent="-228600" lvl="1" marL="22860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 appends this digest to the email and sends it to User B.</a:t>
              </a:r>
              <a:endParaRPr b="0" i="0" sz="2200" u="none" cap="none" strike="noStrike">
                <a:solidFill>
                  <a:srgbClr val="3F3F3F"/>
                </a:solidFill>
                <a:latin typeface="Open Sans"/>
                <a:ea typeface="Open Sans"/>
                <a:cs typeface="Open Sans"/>
                <a:sym typeface="Open Sans"/>
              </a:endParaRPr>
            </a:p>
          </p:txBody>
        </p:sp>
        <p:sp>
          <p:nvSpPr>
            <p:cNvPr id="4984" name="Google Shape;4984;p454"/>
            <p:cNvSpPr/>
            <p:nvPr/>
          </p:nvSpPr>
          <p:spPr>
            <a:xfrm rot="-5438979">
              <a:off x="5103367" y="2055935"/>
              <a:ext cx="2340068" cy="234316"/>
            </a:xfrm>
            <a:prstGeom prst="rect">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54"/>
            <p:cNvSpPr/>
            <p:nvPr/>
          </p:nvSpPr>
          <p:spPr>
            <a:xfrm>
              <a:off x="5312878" y="2750333"/>
              <a:ext cx="3894445" cy="1994440"/>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54"/>
            <p:cNvSpPr txBox="1"/>
            <p:nvPr/>
          </p:nvSpPr>
          <p:spPr>
            <a:xfrm>
              <a:off x="5371293" y="2808748"/>
              <a:ext cx="3777615" cy="1877610"/>
            </a:xfrm>
            <a:prstGeom prst="rect">
              <a:avLst/>
            </a:prstGeom>
            <a:noFill/>
            <a:ln>
              <a:noFill/>
            </a:ln>
          </p:spPr>
          <p:txBody>
            <a:bodyPr anchorCtr="0" anchor="t" bIns="83800" lIns="83800" spcFirstLastPara="1" rIns="83800" wrap="square" tIns="83800">
              <a:noAutofit/>
            </a:bodyPr>
            <a:lstStyle/>
            <a:p>
              <a:pPr indent="-228600" lvl="1" marL="2286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5 </a:t>
              </a:r>
              <a:endParaRPr b="1" i="0" sz="2200" u="none" cap="none" strike="noStrike">
                <a:solidFill>
                  <a:srgbClr val="3F3F3F"/>
                </a:solidFill>
                <a:latin typeface="Open Sans"/>
                <a:ea typeface="Open Sans"/>
                <a:cs typeface="Open Sans"/>
                <a:sym typeface="Open Sans"/>
              </a:endParaRPr>
            </a:p>
            <a:p>
              <a:pPr indent="-228600" lvl="1" marL="22860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B receives an email along with the digest.</a:t>
              </a:r>
              <a:endParaRPr b="0" i="0" sz="2200" u="none" cap="none" strike="noStrike">
                <a:solidFill>
                  <a:srgbClr val="3F3F3F"/>
                </a:solidFill>
                <a:latin typeface="Open Sans"/>
                <a:ea typeface="Open Sans"/>
                <a:cs typeface="Open Sans"/>
                <a:sym typeface="Open Sans"/>
              </a:endParaRPr>
            </a:p>
          </p:txBody>
        </p:sp>
        <p:sp>
          <p:nvSpPr>
            <p:cNvPr id="4987" name="Google Shape;4987;p454"/>
            <p:cNvSpPr/>
            <p:nvPr/>
          </p:nvSpPr>
          <p:spPr>
            <a:xfrm rot="14869">
              <a:off x="6475962" y="1087810"/>
              <a:ext cx="5026723" cy="234316"/>
            </a:xfrm>
            <a:prstGeom prst="rect">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454"/>
            <p:cNvSpPr/>
            <p:nvPr/>
          </p:nvSpPr>
          <p:spPr>
            <a:xfrm>
              <a:off x="5233146" y="404886"/>
              <a:ext cx="4048391" cy="1988972"/>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54"/>
            <p:cNvSpPr txBox="1"/>
            <p:nvPr/>
          </p:nvSpPr>
          <p:spPr>
            <a:xfrm>
              <a:off x="5291401" y="463141"/>
              <a:ext cx="3931881" cy="1872462"/>
            </a:xfrm>
            <a:prstGeom prst="rect">
              <a:avLst/>
            </a:prstGeom>
            <a:noFill/>
            <a:ln>
              <a:noFill/>
            </a:ln>
          </p:spPr>
          <p:txBody>
            <a:bodyPr anchorCtr="0" anchor="t" bIns="83800" lIns="83800" spcFirstLastPara="1" rIns="83800" wrap="square" tIns="83800">
              <a:noAutofit/>
            </a:bodyPr>
            <a:lstStyle/>
            <a:p>
              <a:pPr indent="-228600" lvl="1" marL="2286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6 </a:t>
              </a:r>
              <a:endParaRPr b="1" i="0" sz="2200" u="none" cap="none" strike="noStrike">
                <a:solidFill>
                  <a:srgbClr val="3F3F3F"/>
                </a:solidFill>
                <a:latin typeface="Open Sans"/>
                <a:ea typeface="Open Sans"/>
                <a:cs typeface="Open Sans"/>
                <a:sym typeface="Open Sans"/>
              </a:endParaRPr>
            </a:p>
            <a:p>
              <a:pPr indent="-228600" lvl="1" marL="22860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B removes the digest and feeds the email back into the hashing algorithm.</a:t>
              </a:r>
              <a:endParaRPr b="0" i="0" sz="2200" u="none" cap="none" strike="noStrike">
                <a:solidFill>
                  <a:srgbClr val="3F3F3F"/>
                </a:solidFill>
                <a:latin typeface="Open Sans"/>
                <a:ea typeface="Open Sans"/>
                <a:cs typeface="Open Sans"/>
                <a:sym typeface="Open Sans"/>
              </a:endParaRPr>
            </a:p>
          </p:txBody>
        </p:sp>
        <p:sp>
          <p:nvSpPr>
            <p:cNvPr id="4990" name="Google Shape;4990;p454"/>
            <p:cNvSpPr/>
            <p:nvPr/>
          </p:nvSpPr>
          <p:spPr>
            <a:xfrm rot="5441664">
              <a:off x="10079518" y="2782905"/>
              <a:ext cx="2957968" cy="234316"/>
            </a:xfrm>
            <a:prstGeom prst="rect">
              <a:avLst/>
            </a:pr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54"/>
            <p:cNvSpPr/>
            <p:nvPr/>
          </p:nvSpPr>
          <p:spPr>
            <a:xfrm>
              <a:off x="10086245" y="399528"/>
              <a:ext cx="4371722" cy="2835074"/>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54"/>
            <p:cNvSpPr txBox="1"/>
            <p:nvPr/>
          </p:nvSpPr>
          <p:spPr>
            <a:xfrm>
              <a:off x="10169281" y="482564"/>
              <a:ext cx="4205650" cy="2669002"/>
            </a:xfrm>
            <a:prstGeom prst="rect">
              <a:avLst/>
            </a:prstGeom>
            <a:noFill/>
            <a:ln>
              <a:noFill/>
            </a:ln>
          </p:spPr>
          <p:txBody>
            <a:bodyPr anchorCtr="0" anchor="t" bIns="83800" lIns="83800" spcFirstLastPara="1" rIns="83800" wrap="square" tIns="83800">
              <a:noAutofit/>
            </a:bodyPr>
            <a:lstStyle/>
            <a:p>
              <a:pPr indent="-228600" lvl="1" marL="2286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7 </a:t>
              </a:r>
              <a:endParaRPr b="1" i="0" sz="2200" u="none" cap="none" strike="noStrike">
                <a:solidFill>
                  <a:srgbClr val="3F3F3F"/>
                </a:solidFill>
                <a:latin typeface="Open Sans"/>
                <a:ea typeface="Open Sans"/>
                <a:cs typeface="Open Sans"/>
                <a:sym typeface="Open Sans"/>
              </a:endParaRPr>
            </a:p>
            <a:p>
              <a:pPr indent="-228600" lvl="1" marL="22860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email received from User A will be fed into a hashing algorithm at the receiving end, which will produce a message digest as output.</a:t>
              </a:r>
              <a:endParaRPr b="0" i="0" sz="2200" u="none" cap="none" strike="noStrike">
                <a:solidFill>
                  <a:srgbClr val="3F3F3F"/>
                </a:solidFill>
                <a:latin typeface="Open Sans"/>
                <a:ea typeface="Open Sans"/>
                <a:cs typeface="Open Sans"/>
                <a:sym typeface="Open Sans"/>
              </a:endParaRPr>
            </a:p>
          </p:txBody>
        </p:sp>
        <p:sp>
          <p:nvSpPr>
            <p:cNvPr id="4993" name="Google Shape;4993;p454"/>
            <p:cNvSpPr/>
            <p:nvPr/>
          </p:nvSpPr>
          <p:spPr>
            <a:xfrm>
              <a:off x="10329661" y="3642251"/>
              <a:ext cx="4152115" cy="2271527"/>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54"/>
            <p:cNvSpPr txBox="1"/>
            <p:nvPr/>
          </p:nvSpPr>
          <p:spPr>
            <a:xfrm>
              <a:off x="10396192" y="3708782"/>
              <a:ext cx="4019053" cy="2138465"/>
            </a:xfrm>
            <a:prstGeom prst="rect">
              <a:avLst/>
            </a:prstGeom>
            <a:noFill/>
            <a:ln>
              <a:noFill/>
            </a:ln>
          </p:spPr>
          <p:txBody>
            <a:bodyPr anchorCtr="0" anchor="t" bIns="83800" lIns="83800" spcFirstLastPara="1" rIns="83800" wrap="square" tIns="83800">
              <a:noAutofit/>
            </a:bodyPr>
            <a:lstStyle/>
            <a:p>
              <a:pPr indent="-228600" lvl="1" marL="2286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Step 8 </a:t>
              </a:r>
              <a:endParaRPr b="1" i="0" sz="2200" u="none" cap="none" strike="noStrike">
                <a:solidFill>
                  <a:srgbClr val="3F3F3F"/>
                </a:solidFill>
                <a:latin typeface="Open Sans"/>
                <a:ea typeface="Open Sans"/>
                <a:cs typeface="Open Sans"/>
                <a:sym typeface="Open Sans"/>
              </a:endParaRPr>
            </a:p>
            <a:p>
              <a:pPr indent="-228600" lvl="1" marL="22860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Both message digests will be compared; if they are the same, then the data has not been tampered with.</a:t>
              </a:r>
              <a:endParaRPr b="0" i="0" sz="2200" u="none" cap="none" strike="noStrike">
                <a:solidFill>
                  <a:srgbClr val="3F3F3F"/>
                </a:solidFill>
                <a:latin typeface="Open Sans"/>
                <a:ea typeface="Open Sans"/>
                <a:cs typeface="Open Sans"/>
                <a:sym typeface="Open Sans"/>
              </a:endParaRPr>
            </a:p>
          </p:txBody>
        </p:sp>
      </p:grpSp>
      <p:sp>
        <p:nvSpPr>
          <p:cNvPr id="4995" name="Google Shape;4995;p454"/>
          <p:cNvSpPr/>
          <p:nvPr/>
        </p:nvSpPr>
        <p:spPr>
          <a:xfrm>
            <a:off x="3797300" y="839022"/>
            <a:ext cx="867576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67"/>
          <p:cNvSpPr txBox="1"/>
          <p:nvPr>
            <p:ph idx="1" type="body"/>
          </p:nvPr>
        </p:nvSpPr>
        <p:spPr>
          <a:xfrm>
            <a:off x="4068169" y="4126230"/>
            <a:ext cx="81198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US"/>
              <a:t>Non-Repudiation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9" name="Shape 4999"/>
        <p:cNvGrpSpPr/>
        <p:nvPr/>
      </p:nvGrpSpPr>
      <p:grpSpPr>
        <a:xfrm>
          <a:off x="0" y="0"/>
          <a:ext cx="0" cy="0"/>
          <a:chOff x="0" y="0"/>
          <a:chExt cx="0" cy="0"/>
        </a:xfrm>
      </p:grpSpPr>
      <p:sp>
        <p:nvSpPr>
          <p:cNvPr id="5000" name="Google Shape;5000;p455"/>
          <p:cNvSpPr txBox="1"/>
          <p:nvPr>
            <p:ph type="title"/>
          </p:nvPr>
        </p:nvSpPr>
        <p:spPr>
          <a:xfrm>
            <a:off x="-10160" y="283238"/>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90000"/>
              </a:lnSpc>
              <a:spcBef>
                <a:spcPts val="0"/>
              </a:spcBef>
              <a:spcAft>
                <a:spcPts val="0"/>
              </a:spcAft>
              <a:buSzPts val="4400"/>
              <a:buNone/>
            </a:pPr>
            <a:r>
              <a:rPr lang="en-US">
                <a:solidFill>
                  <a:srgbClr val="3F3F3F"/>
                </a:solidFill>
              </a:rPr>
              <a:t>Hashing Algorithms</a:t>
            </a:r>
            <a:endParaRPr/>
          </a:p>
        </p:txBody>
      </p:sp>
      <p:sp>
        <p:nvSpPr>
          <p:cNvPr id="5001" name="Google Shape;5001;p455"/>
          <p:cNvSpPr txBox="1"/>
          <p:nvPr/>
        </p:nvSpPr>
        <p:spPr>
          <a:xfrm>
            <a:off x="1374775" y="1389659"/>
            <a:ext cx="13506600" cy="1109751"/>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hash function is any algorithm or subroutine that maps large data sets of variable length to smaller data sets of a fixed length.</a:t>
            </a:r>
            <a:endParaRPr/>
          </a:p>
          <a:p>
            <a:pPr indent="0" lvl="0" marL="0" marR="0" rtl="0" algn="l">
              <a:lnSpc>
                <a:spcPct val="114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grpSp>
        <p:nvGrpSpPr>
          <p:cNvPr id="5002" name="Google Shape;5002;p455"/>
          <p:cNvGrpSpPr/>
          <p:nvPr/>
        </p:nvGrpSpPr>
        <p:grpSpPr>
          <a:xfrm>
            <a:off x="2633519" y="2638921"/>
            <a:ext cx="10988962" cy="5486448"/>
            <a:chOff x="2230143" y="2701267"/>
            <a:chExt cx="10988962" cy="5486448"/>
          </a:xfrm>
        </p:grpSpPr>
        <p:grpSp>
          <p:nvGrpSpPr>
            <p:cNvPr id="5003" name="Google Shape;5003;p455"/>
            <p:cNvGrpSpPr/>
            <p:nvPr/>
          </p:nvGrpSpPr>
          <p:grpSpPr>
            <a:xfrm>
              <a:off x="2230143" y="2701267"/>
              <a:ext cx="10988962" cy="2566704"/>
              <a:chOff x="2230143" y="2701267"/>
              <a:chExt cx="10988962" cy="2566704"/>
            </a:xfrm>
          </p:grpSpPr>
          <p:grpSp>
            <p:nvGrpSpPr>
              <p:cNvPr id="5004" name="Google Shape;5004;p455"/>
              <p:cNvGrpSpPr/>
              <p:nvPr/>
            </p:nvGrpSpPr>
            <p:grpSpPr>
              <a:xfrm>
                <a:off x="2230143" y="2701267"/>
                <a:ext cx="10988962" cy="2566704"/>
                <a:chOff x="805681" y="1599943"/>
                <a:chExt cx="10988962" cy="1775872"/>
              </a:xfrm>
            </p:grpSpPr>
            <p:grpSp>
              <p:nvGrpSpPr>
                <p:cNvPr id="5005" name="Google Shape;5005;p455"/>
                <p:cNvGrpSpPr/>
                <p:nvPr/>
              </p:nvGrpSpPr>
              <p:grpSpPr>
                <a:xfrm>
                  <a:off x="805681" y="1599943"/>
                  <a:ext cx="10988962" cy="1775872"/>
                  <a:chOff x="1377718" y="4707251"/>
                  <a:chExt cx="10988962" cy="1829171"/>
                </a:xfrm>
              </p:grpSpPr>
              <p:sp>
                <p:nvSpPr>
                  <p:cNvPr id="5006" name="Google Shape;5006;p455"/>
                  <p:cNvSpPr/>
                  <p:nvPr/>
                </p:nvSpPr>
                <p:spPr>
                  <a:xfrm>
                    <a:off x="1562536" y="4707251"/>
                    <a:ext cx="10804144" cy="1829171"/>
                  </a:xfrm>
                  <a:prstGeom prst="roundRect">
                    <a:avLst>
                      <a:gd fmla="val 4437" name="adj"/>
                    </a:avLst>
                  </a:prstGeom>
                  <a:solidFill>
                    <a:srgbClr val="33B3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07" name="Google Shape;5007;p455"/>
                  <p:cNvSpPr txBox="1"/>
                  <p:nvPr/>
                </p:nvSpPr>
                <p:spPr>
                  <a:xfrm>
                    <a:off x="1377718" y="5467241"/>
                    <a:ext cx="2127255" cy="7699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 MD5</a:t>
                    </a:r>
                    <a:r>
                      <a:rPr b="0" i="0" lang="en-US" sz="2200" u="none" cap="none" strike="noStrike">
                        <a:solidFill>
                          <a:schemeClr val="lt1"/>
                        </a:solidFill>
                        <a:latin typeface="Open Sans"/>
                        <a:ea typeface="Open Sans"/>
                        <a:cs typeface="Open Sans"/>
                        <a:sym typeface="Open Sans"/>
                      </a:rPr>
                      <a:t>:</a:t>
                    </a:r>
                    <a:endParaRPr b="0" i="0" sz="2400" u="none" cap="none" strike="noStrike">
                      <a:solidFill>
                        <a:srgbClr val="000000"/>
                      </a:solidFill>
                      <a:latin typeface="Open Sans SemiBold"/>
                      <a:ea typeface="Open Sans SemiBold"/>
                      <a:cs typeface="Open Sans SemiBold"/>
                      <a:sym typeface="Open Sans SemiBold"/>
                    </a:endParaRPr>
                  </a:p>
                </p:txBody>
              </p:sp>
            </p:grpSp>
            <p:sp>
              <p:nvSpPr>
                <p:cNvPr id="5008" name="Google Shape;5008;p455"/>
                <p:cNvSpPr/>
                <p:nvPr/>
              </p:nvSpPr>
              <p:spPr>
                <a:xfrm>
                  <a:off x="2641104" y="1712806"/>
                  <a:ext cx="9052956" cy="1590272"/>
                </a:xfrm>
                <a:prstGeom prst="roundRect">
                  <a:avLst>
                    <a:gd fmla="val 4909" name="adj"/>
                  </a:avLst>
                </a:prstGeom>
                <a:solidFill>
                  <a:schemeClr val="lt1"/>
                </a:solidFill>
                <a:ln cap="flat" cmpd="sng" w="38100">
                  <a:solidFill>
                    <a:srgbClr val="2992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009" name="Google Shape;5009;p455"/>
              <p:cNvSpPr txBox="1"/>
              <p:nvPr/>
            </p:nvSpPr>
            <p:spPr>
              <a:xfrm>
                <a:off x="4279726" y="2985271"/>
                <a:ext cx="8685988" cy="1969473"/>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most widely used hash algorithm in the MD (Message-Digest Algorithm) family.</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is harder to break; for any input length, it creates a 128-bit hash value.</a:t>
                </a:r>
                <a:endParaRPr/>
              </a:p>
            </p:txBody>
          </p:sp>
        </p:grpSp>
        <p:grpSp>
          <p:nvGrpSpPr>
            <p:cNvPr id="5010" name="Google Shape;5010;p455"/>
            <p:cNvGrpSpPr/>
            <p:nvPr/>
          </p:nvGrpSpPr>
          <p:grpSpPr>
            <a:xfrm>
              <a:off x="2230143" y="5621011"/>
              <a:ext cx="10988962" cy="2566704"/>
              <a:chOff x="2230143" y="5621011"/>
              <a:chExt cx="10988962" cy="2566704"/>
            </a:xfrm>
          </p:grpSpPr>
          <p:grpSp>
            <p:nvGrpSpPr>
              <p:cNvPr id="5011" name="Google Shape;5011;p455"/>
              <p:cNvGrpSpPr/>
              <p:nvPr/>
            </p:nvGrpSpPr>
            <p:grpSpPr>
              <a:xfrm>
                <a:off x="2230143" y="5621011"/>
                <a:ext cx="10988962" cy="2566704"/>
                <a:chOff x="805681" y="1599943"/>
                <a:chExt cx="10988962" cy="1775872"/>
              </a:xfrm>
            </p:grpSpPr>
            <p:grpSp>
              <p:nvGrpSpPr>
                <p:cNvPr id="5012" name="Google Shape;5012;p455"/>
                <p:cNvGrpSpPr/>
                <p:nvPr/>
              </p:nvGrpSpPr>
              <p:grpSpPr>
                <a:xfrm>
                  <a:off x="805681" y="1599943"/>
                  <a:ext cx="10988962" cy="1775872"/>
                  <a:chOff x="1377718" y="4707251"/>
                  <a:chExt cx="10988962" cy="1829171"/>
                </a:xfrm>
              </p:grpSpPr>
              <p:sp>
                <p:nvSpPr>
                  <p:cNvPr id="5013" name="Google Shape;5013;p455"/>
                  <p:cNvSpPr/>
                  <p:nvPr/>
                </p:nvSpPr>
                <p:spPr>
                  <a:xfrm>
                    <a:off x="1562536" y="4707251"/>
                    <a:ext cx="10804144" cy="1829171"/>
                  </a:xfrm>
                  <a:prstGeom prst="roundRect">
                    <a:avLst>
                      <a:gd fmla="val 4437" name="adj"/>
                    </a:avLst>
                  </a:prstGeom>
                  <a:solidFill>
                    <a:srgbClr val="DD9F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14" name="Google Shape;5014;p455"/>
                  <p:cNvSpPr txBox="1"/>
                  <p:nvPr/>
                </p:nvSpPr>
                <p:spPr>
                  <a:xfrm>
                    <a:off x="1377718" y="5467241"/>
                    <a:ext cx="2127255" cy="7699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 SHA-1</a:t>
                    </a:r>
                    <a:r>
                      <a:rPr b="0" i="0" lang="en-US" sz="2200" u="none" cap="none" strike="noStrike">
                        <a:solidFill>
                          <a:schemeClr val="lt1"/>
                        </a:solidFill>
                        <a:latin typeface="Open Sans"/>
                        <a:ea typeface="Open Sans"/>
                        <a:cs typeface="Open Sans"/>
                        <a:sym typeface="Open Sans"/>
                      </a:rPr>
                      <a:t>:</a:t>
                    </a:r>
                    <a:endParaRPr b="0" i="0" sz="2400" u="none" cap="none" strike="noStrike">
                      <a:solidFill>
                        <a:srgbClr val="000000"/>
                      </a:solidFill>
                      <a:latin typeface="Open Sans SemiBold"/>
                      <a:ea typeface="Open Sans SemiBold"/>
                      <a:cs typeface="Open Sans SemiBold"/>
                      <a:sym typeface="Open Sans SemiBold"/>
                    </a:endParaRPr>
                  </a:p>
                </p:txBody>
              </p:sp>
            </p:grpSp>
            <p:sp>
              <p:nvSpPr>
                <p:cNvPr id="5015" name="Google Shape;5015;p455"/>
                <p:cNvSpPr/>
                <p:nvPr/>
              </p:nvSpPr>
              <p:spPr>
                <a:xfrm>
                  <a:off x="2641104" y="1712806"/>
                  <a:ext cx="9052956" cy="1590272"/>
                </a:xfrm>
                <a:prstGeom prst="roundRect">
                  <a:avLst>
                    <a:gd fmla="val 4909" name="adj"/>
                  </a:avLst>
                </a:prstGeom>
                <a:solidFill>
                  <a:schemeClr val="lt1"/>
                </a:solidFill>
                <a:ln cap="flat" cmpd="sng" w="38100">
                  <a:solidFill>
                    <a:srgbClr val="E4B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016" name="Google Shape;5016;p455"/>
              <p:cNvSpPr txBox="1"/>
              <p:nvPr/>
            </p:nvSpPr>
            <p:spPr>
              <a:xfrm>
                <a:off x="4279726" y="5862811"/>
                <a:ext cx="8685988" cy="2136185"/>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Belongs to the Secure Hash Algorithm (SHA) family</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Generates a 160-bit hash value</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SHA-2 includes SHA-224, SHA-256, SHA-384, and SHA-512, termed after the length of the hash value each creates</a:t>
                </a:r>
                <a:endParaRPr/>
              </a:p>
            </p:txBody>
          </p:sp>
        </p:grpSp>
      </p:grpSp>
      <p:sp>
        <p:nvSpPr>
          <p:cNvPr id="5017" name="Google Shape;5017;p455"/>
          <p:cNvSpPr/>
          <p:nvPr/>
        </p:nvSpPr>
        <p:spPr>
          <a:xfrm>
            <a:off x="5956300" y="869684"/>
            <a:ext cx="436173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1" name="Shape 5021"/>
        <p:cNvGrpSpPr/>
        <p:nvPr/>
      </p:nvGrpSpPr>
      <p:grpSpPr>
        <a:xfrm>
          <a:off x="0" y="0"/>
          <a:ext cx="0" cy="0"/>
          <a:chOff x="0" y="0"/>
          <a:chExt cx="0" cy="0"/>
        </a:xfrm>
      </p:grpSpPr>
      <p:sp>
        <p:nvSpPr>
          <p:cNvPr id="5022" name="Google Shape;5022;p456"/>
          <p:cNvSpPr txBox="1"/>
          <p:nvPr>
            <p:ph type="title"/>
          </p:nvPr>
        </p:nvSpPr>
        <p:spPr>
          <a:xfrm>
            <a:off x="-10110" y="249160"/>
            <a:ext cx="16276200"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solidFill>
                  <a:srgbClr val="3F3F3F"/>
                </a:solidFill>
              </a:rPr>
              <a:t>Application of Hashing</a:t>
            </a:r>
            <a:endParaRPr/>
          </a:p>
        </p:txBody>
      </p:sp>
      <p:grpSp>
        <p:nvGrpSpPr>
          <p:cNvPr id="5023" name="Google Shape;5023;p456"/>
          <p:cNvGrpSpPr/>
          <p:nvPr/>
        </p:nvGrpSpPr>
        <p:grpSpPr>
          <a:xfrm>
            <a:off x="1554559" y="1983256"/>
            <a:ext cx="13146882" cy="5551564"/>
            <a:chOff x="1514941" y="2660074"/>
            <a:chExt cx="13146882" cy="5551564"/>
          </a:xfrm>
        </p:grpSpPr>
        <p:grpSp>
          <p:nvGrpSpPr>
            <p:cNvPr id="5024" name="Google Shape;5024;p456"/>
            <p:cNvGrpSpPr/>
            <p:nvPr/>
          </p:nvGrpSpPr>
          <p:grpSpPr>
            <a:xfrm>
              <a:off x="1514941" y="2660075"/>
              <a:ext cx="4075869" cy="5551562"/>
              <a:chOff x="1514941" y="2660074"/>
              <a:chExt cx="4075869" cy="5551562"/>
            </a:xfrm>
          </p:grpSpPr>
          <p:sp>
            <p:nvSpPr>
              <p:cNvPr id="5025" name="Google Shape;5025;p456"/>
              <p:cNvSpPr/>
              <p:nvPr/>
            </p:nvSpPr>
            <p:spPr>
              <a:xfrm>
                <a:off x="1514941" y="3780387"/>
                <a:ext cx="4075869" cy="4431249"/>
              </a:xfrm>
              <a:prstGeom prst="roundRect">
                <a:avLst>
                  <a:gd fmla="val 16667" name="adj"/>
                </a:avLst>
              </a:prstGeom>
              <a:noFill/>
              <a:ln cap="flat" cmpd="sng" w="28575">
                <a:solidFill>
                  <a:srgbClr val="EE6C69"/>
                </a:solidFill>
                <a:prstDash val="solid"/>
                <a:round/>
                <a:headEnd len="sm" w="sm" type="none"/>
                <a:tailEnd len="sm" w="sm" type="none"/>
              </a:ln>
            </p:spPr>
            <p:txBody>
              <a:bodyPr anchorCtr="0" anchor="ctr" bIns="0" lIns="91425" spcFirstLastPara="1" rIns="91425" wrap="square" tIns="0">
                <a:noAutofit/>
              </a:bodyPr>
              <a:lstStyle/>
              <a:p>
                <a:pPr indent="0" lvl="0" marL="12700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Storing passwords in normal text files is dangerous, which is why almost all sites store passwords as hashes. </a:t>
                </a:r>
                <a:endParaRPr/>
              </a:p>
              <a:p>
                <a:pPr indent="0" lvl="0" marL="127000" marR="0" rtl="0" algn="l">
                  <a:lnSpc>
                    <a:spcPct val="100000"/>
                  </a:lnSpc>
                  <a:spcBef>
                    <a:spcPts val="0"/>
                  </a:spcBef>
                  <a:spcAft>
                    <a:spcPts val="0"/>
                  </a:spcAft>
                  <a:buNone/>
                </a:pPr>
                <a:r>
                  <a:t/>
                </a:r>
                <a:endParaRPr b="0" i="0" sz="2000" u="none" cap="none" strike="noStrike">
                  <a:solidFill>
                    <a:srgbClr val="3F3F3F"/>
                  </a:solidFill>
                  <a:latin typeface="Open Sans"/>
                  <a:ea typeface="Open Sans"/>
                  <a:cs typeface="Open Sans"/>
                  <a:sym typeface="Open Sans"/>
                </a:endParaRPr>
              </a:p>
            </p:txBody>
          </p:sp>
          <p:sp>
            <p:nvSpPr>
              <p:cNvPr id="5026" name="Google Shape;5026;p456"/>
              <p:cNvSpPr/>
              <p:nvPr/>
            </p:nvSpPr>
            <p:spPr>
              <a:xfrm>
                <a:off x="1838059" y="2660074"/>
                <a:ext cx="3429635" cy="871674"/>
              </a:xfrm>
              <a:prstGeom prst="roundRect">
                <a:avLst>
                  <a:gd fmla="val 16667" name="adj"/>
                </a:avLst>
              </a:prstGeom>
              <a:solidFill>
                <a:srgbClr val="EF64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Password verification</a:t>
                </a:r>
                <a:endParaRPr b="0" i="0" sz="2200" u="none" cap="none" strike="noStrike">
                  <a:solidFill>
                    <a:schemeClr val="lt1"/>
                  </a:solidFill>
                  <a:latin typeface="Arial"/>
                  <a:ea typeface="Arial"/>
                  <a:cs typeface="Arial"/>
                  <a:sym typeface="Arial"/>
                </a:endParaRPr>
              </a:p>
            </p:txBody>
          </p:sp>
        </p:grpSp>
        <p:grpSp>
          <p:nvGrpSpPr>
            <p:cNvPr id="5027" name="Google Shape;5027;p456"/>
            <p:cNvGrpSpPr/>
            <p:nvPr/>
          </p:nvGrpSpPr>
          <p:grpSpPr>
            <a:xfrm>
              <a:off x="10585954" y="2660075"/>
              <a:ext cx="4075869" cy="5551563"/>
              <a:chOff x="10585954" y="2660074"/>
              <a:chExt cx="4075869" cy="5551563"/>
            </a:xfrm>
          </p:grpSpPr>
          <p:sp>
            <p:nvSpPr>
              <p:cNvPr id="5028" name="Google Shape;5028;p456"/>
              <p:cNvSpPr/>
              <p:nvPr/>
            </p:nvSpPr>
            <p:spPr>
              <a:xfrm>
                <a:off x="10585954" y="3780388"/>
                <a:ext cx="4075869" cy="4431249"/>
              </a:xfrm>
              <a:prstGeom prst="roundRect">
                <a:avLst>
                  <a:gd fmla="val 11342" name="adj"/>
                </a:avLst>
              </a:prstGeom>
              <a:noFill/>
              <a:ln cap="flat" cmpd="sng" w="28575">
                <a:solidFill>
                  <a:srgbClr val="EE6C69"/>
                </a:solidFill>
                <a:prstDash val="solid"/>
                <a:round/>
                <a:headEnd len="sm" w="sm" type="none"/>
                <a:tailEnd len="sm" w="sm" type="none"/>
              </a:ln>
            </p:spPr>
            <p:txBody>
              <a:bodyPr anchorCtr="0" anchor="ctr" bIns="0" lIns="91425" spcFirstLastPara="1" rIns="91425" wrap="square" tIns="0">
                <a:noAutofit/>
              </a:bodyPr>
              <a:lstStyle/>
              <a:p>
                <a:pPr indent="0" lvl="0" marL="1270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Data integrity checks are a crucial application of hashing. They involve generating checksums for data files, which provide users with assurance about the correctness of the data.</a:t>
                </a:r>
                <a:endParaRPr b="0" i="0" sz="2000" u="none" cap="none" strike="noStrike">
                  <a:solidFill>
                    <a:srgbClr val="000000"/>
                  </a:solidFill>
                  <a:latin typeface="Arial"/>
                  <a:ea typeface="Arial"/>
                  <a:cs typeface="Arial"/>
                  <a:sym typeface="Arial"/>
                </a:endParaRPr>
              </a:p>
            </p:txBody>
          </p:sp>
          <p:sp>
            <p:nvSpPr>
              <p:cNvPr id="5029" name="Google Shape;5029;p456"/>
              <p:cNvSpPr/>
              <p:nvPr/>
            </p:nvSpPr>
            <p:spPr>
              <a:xfrm>
                <a:off x="10962858" y="2660074"/>
                <a:ext cx="3429635" cy="871673"/>
              </a:xfrm>
              <a:prstGeom prst="roundRect">
                <a:avLst>
                  <a:gd fmla="val 16667" name="adj"/>
                </a:avLst>
              </a:prstGeom>
              <a:solidFill>
                <a:srgbClr val="EF6461"/>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Data integrity checks</a:t>
                </a:r>
                <a:endParaRPr b="1" i="0" sz="1400" u="none" cap="none" strike="noStrike">
                  <a:solidFill>
                    <a:schemeClr val="lt1"/>
                  </a:solidFill>
                  <a:latin typeface="Arial"/>
                  <a:ea typeface="Arial"/>
                  <a:cs typeface="Arial"/>
                  <a:sym typeface="Arial"/>
                </a:endParaRPr>
              </a:p>
            </p:txBody>
          </p:sp>
        </p:grpSp>
        <p:grpSp>
          <p:nvGrpSpPr>
            <p:cNvPr id="5030" name="Google Shape;5030;p456"/>
            <p:cNvGrpSpPr/>
            <p:nvPr/>
          </p:nvGrpSpPr>
          <p:grpSpPr>
            <a:xfrm>
              <a:off x="6050448" y="2660074"/>
              <a:ext cx="4075869" cy="5551564"/>
              <a:chOff x="6040887" y="2660074"/>
              <a:chExt cx="4075869" cy="5551564"/>
            </a:xfrm>
          </p:grpSpPr>
          <p:sp>
            <p:nvSpPr>
              <p:cNvPr id="5031" name="Google Shape;5031;p456"/>
              <p:cNvSpPr/>
              <p:nvPr/>
            </p:nvSpPr>
            <p:spPr>
              <a:xfrm>
                <a:off x="6040887" y="3780388"/>
                <a:ext cx="4075869" cy="4431250"/>
              </a:xfrm>
              <a:prstGeom prst="roundRect">
                <a:avLst>
                  <a:gd fmla="val 8841" name="adj"/>
                </a:avLst>
              </a:prstGeom>
              <a:noFill/>
              <a:ln cap="flat" cmpd="sng" w="28575">
                <a:solidFill>
                  <a:srgbClr val="EE6C69"/>
                </a:solidFill>
                <a:prstDash val="solid"/>
                <a:round/>
                <a:headEnd len="sm" w="sm" type="none"/>
                <a:tailEnd len="sm" w="sm" type="none"/>
              </a:ln>
            </p:spPr>
            <p:txBody>
              <a:bodyPr anchorCtr="0" anchor="ctr" bIns="0" lIns="91425" spcFirstLastPara="1" rIns="91425" wrap="square" tIns="0">
                <a:no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Generating and verifying signatures is a mathematical process used to verify the authenticity of digital documents or messages.</a:t>
                </a:r>
                <a:endParaRPr b="0" i="0" sz="2200" u="none" cap="none" strike="noStrike">
                  <a:solidFill>
                    <a:srgbClr val="3F3F3F"/>
                  </a:solidFill>
                  <a:latin typeface="Open Sans"/>
                  <a:ea typeface="Open Sans"/>
                  <a:cs typeface="Open Sans"/>
                  <a:sym typeface="Open Sans"/>
                </a:endParaRPr>
              </a:p>
            </p:txBody>
          </p:sp>
          <p:sp>
            <p:nvSpPr>
              <p:cNvPr id="5032" name="Google Shape;5032;p456"/>
              <p:cNvSpPr/>
              <p:nvPr/>
            </p:nvSpPr>
            <p:spPr>
              <a:xfrm>
                <a:off x="6364005" y="2660074"/>
                <a:ext cx="3429635" cy="871674"/>
              </a:xfrm>
              <a:prstGeom prst="roundRect">
                <a:avLst>
                  <a:gd fmla="val 16667" name="adj"/>
                </a:avLst>
              </a:prstGeom>
              <a:solidFill>
                <a:srgbClr val="EF6461"/>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Signature verification</a:t>
                </a:r>
                <a:endParaRPr b="1" i="0" sz="2200" u="none" cap="none" strike="noStrike">
                  <a:solidFill>
                    <a:schemeClr val="lt1"/>
                  </a:solidFill>
                  <a:latin typeface="Arial"/>
                  <a:ea typeface="Arial"/>
                  <a:cs typeface="Arial"/>
                  <a:sym typeface="Arial"/>
                </a:endParaRPr>
              </a:p>
            </p:txBody>
          </p:sp>
        </p:grpSp>
      </p:grpSp>
      <p:sp>
        <p:nvSpPr>
          <p:cNvPr id="5033" name="Google Shape;5033;p456"/>
          <p:cNvSpPr/>
          <p:nvPr/>
        </p:nvSpPr>
        <p:spPr>
          <a:xfrm>
            <a:off x="5626100" y="856416"/>
            <a:ext cx="5008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7" name="Shape 5037"/>
        <p:cNvGrpSpPr/>
        <p:nvPr/>
      </p:nvGrpSpPr>
      <p:grpSpPr>
        <a:xfrm>
          <a:off x="0" y="0"/>
          <a:ext cx="0" cy="0"/>
          <a:chOff x="0" y="0"/>
          <a:chExt cx="0" cy="0"/>
        </a:xfrm>
      </p:grpSpPr>
      <p:sp>
        <p:nvSpPr>
          <p:cNvPr id="5038" name="Google Shape;5038;p457"/>
          <p:cNvSpPr txBox="1"/>
          <p:nvPr>
            <p:ph type="title"/>
          </p:nvPr>
        </p:nvSpPr>
        <p:spPr>
          <a:xfrm>
            <a:off x="-10160" y="262456"/>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a:solidFill>
                  <a:srgbClr val="3F3F3F"/>
                </a:solidFill>
              </a:rPr>
              <a:t>Digital Signatures</a:t>
            </a:r>
            <a:endParaRPr/>
          </a:p>
        </p:txBody>
      </p:sp>
      <p:grpSp>
        <p:nvGrpSpPr>
          <p:cNvPr id="5039" name="Google Shape;5039;p457"/>
          <p:cNvGrpSpPr/>
          <p:nvPr/>
        </p:nvGrpSpPr>
        <p:grpSpPr>
          <a:xfrm>
            <a:off x="1273249" y="1595248"/>
            <a:ext cx="13709502" cy="6161325"/>
            <a:chOff x="2741426" y="2278251"/>
            <a:chExt cx="10783038" cy="6303464"/>
          </a:xfrm>
        </p:grpSpPr>
        <p:grpSp>
          <p:nvGrpSpPr>
            <p:cNvPr id="5040" name="Google Shape;5040;p457"/>
            <p:cNvGrpSpPr/>
            <p:nvPr/>
          </p:nvGrpSpPr>
          <p:grpSpPr>
            <a:xfrm>
              <a:off x="2741426" y="2278251"/>
              <a:ext cx="10783038" cy="6303464"/>
              <a:chOff x="990499" y="1599943"/>
              <a:chExt cx="10783038" cy="4361291"/>
            </a:xfrm>
          </p:grpSpPr>
          <p:grpSp>
            <p:nvGrpSpPr>
              <p:cNvPr id="5041" name="Google Shape;5041;p457"/>
              <p:cNvGrpSpPr/>
              <p:nvPr/>
            </p:nvGrpSpPr>
            <p:grpSpPr>
              <a:xfrm>
                <a:off x="990499" y="1599943"/>
                <a:ext cx="10783038" cy="4361291"/>
                <a:chOff x="1562536" y="4707251"/>
                <a:chExt cx="10783038" cy="4492186"/>
              </a:xfrm>
            </p:grpSpPr>
            <p:sp>
              <p:nvSpPr>
                <p:cNvPr id="5042" name="Google Shape;5042;p457"/>
                <p:cNvSpPr/>
                <p:nvPr/>
              </p:nvSpPr>
              <p:spPr>
                <a:xfrm>
                  <a:off x="1562536" y="4707251"/>
                  <a:ext cx="10783038" cy="4492186"/>
                </a:xfrm>
                <a:prstGeom prst="roundRect">
                  <a:avLst>
                    <a:gd fmla="val 4437" name="adj"/>
                  </a:avLst>
                </a:prstGeom>
                <a:solidFill>
                  <a:srgbClr val="33B3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43" name="Google Shape;5043;p457"/>
                <p:cNvSpPr txBox="1"/>
                <p:nvPr/>
              </p:nvSpPr>
              <p:spPr>
                <a:xfrm>
                  <a:off x="1755467" y="6682963"/>
                  <a:ext cx="1579071" cy="564701"/>
                </a:xfrm>
                <a:prstGeom prst="rect">
                  <a:avLst/>
                </a:prstGeom>
                <a:noFill/>
                <a:ln>
                  <a:noFill/>
                </a:ln>
              </p:spPr>
              <p:txBody>
                <a:bodyPr anchorCtr="0" anchor="ctr"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Digital signatures:</a:t>
                  </a:r>
                  <a:endParaRPr b="0" i="0" sz="2200" u="none" cap="none" strike="noStrike">
                    <a:solidFill>
                      <a:schemeClr val="lt1"/>
                    </a:solidFill>
                    <a:latin typeface="Open Sans"/>
                    <a:ea typeface="Open Sans"/>
                    <a:cs typeface="Open Sans"/>
                    <a:sym typeface="Open Sans"/>
                  </a:endParaRPr>
                </a:p>
              </p:txBody>
            </p:sp>
          </p:grpSp>
          <p:sp>
            <p:nvSpPr>
              <p:cNvPr id="5044" name="Google Shape;5044;p457"/>
              <p:cNvSpPr/>
              <p:nvPr/>
            </p:nvSpPr>
            <p:spPr>
              <a:xfrm>
                <a:off x="2837490" y="1712806"/>
                <a:ext cx="8700386" cy="4158806"/>
              </a:xfrm>
              <a:prstGeom prst="roundRect">
                <a:avLst>
                  <a:gd fmla="val 4909" name="adj"/>
                </a:avLst>
              </a:prstGeom>
              <a:solidFill>
                <a:schemeClr val="lt1"/>
              </a:solidFill>
              <a:ln cap="flat" cmpd="sng" w="38100">
                <a:solidFill>
                  <a:srgbClr val="2992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045" name="Google Shape;5045;p457"/>
            <p:cNvSpPr txBox="1"/>
            <p:nvPr/>
          </p:nvSpPr>
          <p:spPr>
            <a:xfrm>
              <a:off x="4665538" y="2375676"/>
              <a:ext cx="8623264" cy="5574788"/>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3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Are used for signing the document cryptographically</a:t>
              </a:r>
              <a:endParaRPr/>
            </a:p>
            <a:p>
              <a:pPr indent="-342900" lvl="0" marL="355600" marR="0" rtl="0" algn="l">
                <a:lnSpc>
                  <a:spcPct val="113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To digitally sign the data:</a:t>
              </a:r>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Create a hash of the data</a:t>
              </a:r>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Encrypt that hash with the sender's private key</a:t>
              </a:r>
              <a:endParaRPr/>
            </a:p>
            <a:p>
              <a:pPr indent="-271780" lvl="1" marL="964566" marR="0" rtl="0" algn="l">
                <a:lnSpc>
                  <a:spcPct val="113000"/>
                </a:lnSpc>
                <a:spcBef>
                  <a:spcPts val="0"/>
                </a:spcBef>
                <a:spcAft>
                  <a:spcPts val="0"/>
                </a:spcAft>
                <a:buClr>
                  <a:srgbClr val="000000"/>
                </a:buClr>
                <a:buSzPts val="1120"/>
                <a:buFont typeface="Courier New"/>
                <a:buNone/>
              </a:pPr>
              <a:r>
                <a:t/>
              </a:r>
              <a:endParaRPr b="0" i="0" sz="1400" u="none" cap="none" strike="noStrike">
                <a:solidFill>
                  <a:srgbClr val="3F3F3F"/>
                </a:solidFill>
                <a:latin typeface="Arial"/>
                <a:ea typeface="Arial"/>
                <a:cs typeface="Arial"/>
                <a:sym typeface="Arial"/>
              </a:endParaRPr>
            </a:p>
            <a:p>
              <a:pPr indent="-342900" lvl="0" marL="355600" marR="0" rtl="0" algn="l">
                <a:lnSpc>
                  <a:spcPct val="113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To verify the digital signature:</a:t>
              </a:r>
              <a:endParaRPr b="0" i="0" sz="2200" u="none" cap="none" strike="noStrike">
                <a:solidFill>
                  <a:srgbClr val="3F3F3F"/>
                </a:solidFill>
                <a:latin typeface="Open Sans"/>
                <a:ea typeface="Open Sans"/>
                <a:cs typeface="Open Sans"/>
                <a:sym typeface="Open Sans"/>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Hash the data</a:t>
              </a:r>
              <a:endParaRPr b="0" i="0" sz="2200" u="none" cap="none" strike="noStrike">
                <a:solidFill>
                  <a:srgbClr val="3F3F3F"/>
                </a:solidFill>
                <a:latin typeface="Open Sans"/>
                <a:ea typeface="Open Sans"/>
                <a:cs typeface="Open Sans"/>
                <a:sym typeface="Open Sans"/>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Find the sender’s public key</a:t>
              </a:r>
              <a:endParaRPr b="0" i="0" sz="2200" u="none" cap="none" strike="noStrike">
                <a:solidFill>
                  <a:srgbClr val="3F3F3F"/>
                </a:solidFill>
                <a:latin typeface="Open Sans"/>
                <a:ea typeface="Open Sans"/>
                <a:cs typeface="Open Sans"/>
                <a:sym typeface="Open Sans"/>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Decrypt the signature with the sender's public key</a:t>
              </a:r>
              <a:endParaRPr b="0" i="0" sz="2200" u="none" cap="none" strike="noStrike">
                <a:solidFill>
                  <a:srgbClr val="3F3F3F"/>
                </a:solidFill>
                <a:latin typeface="Open Sans"/>
                <a:ea typeface="Open Sans"/>
                <a:cs typeface="Open Sans"/>
                <a:sym typeface="Open Sans"/>
              </a:endParaRPr>
            </a:p>
            <a:p>
              <a:pPr indent="-342900" lvl="1" marL="964566" marR="0" rtl="0" algn="l">
                <a:lnSpc>
                  <a:spcPct val="113000"/>
                </a:lnSpc>
                <a:spcBef>
                  <a:spcPts val="0"/>
                </a:spcBef>
                <a:spcAft>
                  <a:spcPts val="0"/>
                </a:spcAft>
                <a:buClr>
                  <a:srgbClr val="000000"/>
                </a:buClr>
                <a:buSzPts val="1760"/>
                <a:buFont typeface="Courier New"/>
                <a:buChar char="o"/>
              </a:pPr>
              <a:r>
                <a:rPr b="0" i="0" lang="en-US" sz="2200" u="none" cap="none" strike="noStrike">
                  <a:solidFill>
                    <a:srgbClr val="3F3F3F"/>
                  </a:solidFill>
                  <a:latin typeface="Open Sans"/>
                  <a:ea typeface="Open Sans"/>
                  <a:cs typeface="Open Sans"/>
                  <a:sym typeface="Open Sans"/>
                </a:rPr>
                <a:t>Check whether the hash you have created matches the hash you received</a:t>
              </a:r>
              <a:endParaRPr b="0" i="0" sz="2200" u="none" cap="none" strike="noStrike">
                <a:solidFill>
                  <a:srgbClr val="3F3F3F"/>
                </a:solidFill>
                <a:latin typeface="Open Sans"/>
                <a:ea typeface="Open Sans"/>
                <a:cs typeface="Open Sans"/>
                <a:sym typeface="Open Sans"/>
              </a:endParaRPr>
            </a:p>
            <a:p>
              <a:pPr indent="-342900" lvl="0" marL="355600" marR="5080" rtl="0" algn="l">
                <a:lnSpc>
                  <a:spcPct val="113000"/>
                </a:lnSpc>
                <a:spcBef>
                  <a:spcPts val="11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Hashing provides message integrity; signing of hash provides authentication and non-repudiation</a:t>
              </a:r>
              <a:endParaRPr b="0" i="0" sz="2200" u="none" cap="none" strike="noStrike">
                <a:solidFill>
                  <a:srgbClr val="3F3F3F"/>
                </a:solidFill>
                <a:latin typeface="Open Sans"/>
                <a:ea typeface="Open Sans"/>
                <a:cs typeface="Open Sans"/>
                <a:sym typeface="Open Sans"/>
              </a:endParaRPr>
            </a:p>
            <a:p>
              <a:pPr indent="-342900" lvl="0" marL="35560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Involve encrypting the hash value of a message with a private key</a:t>
              </a:r>
              <a:endParaRPr/>
            </a:p>
          </p:txBody>
        </p:sp>
      </p:grpSp>
      <p:sp>
        <p:nvSpPr>
          <p:cNvPr id="5046" name="Google Shape;5046;p457"/>
          <p:cNvSpPr/>
          <p:nvPr/>
        </p:nvSpPr>
        <p:spPr>
          <a:xfrm>
            <a:off x="6172200" y="848902"/>
            <a:ext cx="39212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0" name="Shape 5050"/>
        <p:cNvGrpSpPr/>
        <p:nvPr/>
      </p:nvGrpSpPr>
      <p:grpSpPr>
        <a:xfrm>
          <a:off x="0" y="0"/>
          <a:ext cx="0" cy="0"/>
          <a:chOff x="0" y="0"/>
          <a:chExt cx="0" cy="0"/>
        </a:xfrm>
      </p:grpSpPr>
      <p:sp>
        <p:nvSpPr>
          <p:cNvPr id="5051" name="Google Shape;5051;p458"/>
          <p:cNvSpPr txBox="1"/>
          <p:nvPr>
            <p:ph type="title"/>
          </p:nvPr>
        </p:nvSpPr>
        <p:spPr>
          <a:xfrm>
            <a:off x="-10160" y="262456"/>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a:solidFill>
                  <a:srgbClr val="3F3F3F"/>
                </a:solidFill>
              </a:rPr>
              <a:t>Digital Signatures</a:t>
            </a:r>
            <a:endParaRPr/>
          </a:p>
        </p:txBody>
      </p:sp>
      <p:sp>
        <p:nvSpPr>
          <p:cNvPr id="5052" name="Google Shape;5052;p458"/>
          <p:cNvSpPr txBox="1"/>
          <p:nvPr/>
        </p:nvSpPr>
        <p:spPr>
          <a:xfrm>
            <a:off x="4414300" y="1527739"/>
            <a:ext cx="7427400" cy="47823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working of digital signatures is illustrated below:</a:t>
            </a:r>
            <a:endParaRPr/>
          </a:p>
        </p:txBody>
      </p:sp>
      <p:pic>
        <p:nvPicPr>
          <p:cNvPr descr="Diagram&#10;&#10;Description automatically generated" id="5053" name="Google Shape;5053;p458"/>
          <p:cNvPicPr preferRelativeResize="0"/>
          <p:nvPr/>
        </p:nvPicPr>
        <p:blipFill rotWithShape="1">
          <a:blip r:embed="rId3">
            <a:alphaModFix/>
          </a:blip>
          <a:srcRect b="0" l="0" r="0" t="0"/>
          <a:stretch/>
        </p:blipFill>
        <p:spPr>
          <a:xfrm>
            <a:off x="3070930" y="2489172"/>
            <a:ext cx="10114141" cy="4913802"/>
          </a:xfrm>
          <a:prstGeom prst="rect">
            <a:avLst/>
          </a:prstGeom>
          <a:noFill/>
          <a:ln>
            <a:noFill/>
          </a:ln>
        </p:spPr>
      </p:pic>
      <p:sp>
        <p:nvSpPr>
          <p:cNvPr id="5054" name="Google Shape;5054;p458"/>
          <p:cNvSpPr/>
          <p:nvPr/>
        </p:nvSpPr>
        <p:spPr>
          <a:xfrm>
            <a:off x="6172200" y="848902"/>
            <a:ext cx="39212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8" name="Shape 5058"/>
        <p:cNvGrpSpPr/>
        <p:nvPr/>
      </p:nvGrpSpPr>
      <p:grpSpPr>
        <a:xfrm>
          <a:off x="0" y="0"/>
          <a:ext cx="0" cy="0"/>
          <a:chOff x="0" y="0"/>
          <a:chExt cx="0" cy="0"/>
        </a:xfrm>
      </p:grpSpPr>
      <p:grpSp>
        <p:nvGrpSpPr>
          <p:cNvPr id="5059" name="Google Shape;5059;p459"/>
          <p:cNvGrpSpPr/>
          <p:nvPr/>
        </p:nvGrpSpPr>
        <p:grpSpPr>
          <a:xfrm rot="-3600000">
            <a:off x="6703582" y="2599650"/>
            <a:ext cx="2658801" cy="2722183"/>
            <a:chOff x="1649637" y="6077896"/>
            <a:chExt cx="3409402" cy="3409930"/>
          </a:xfrm>
        </p:grpSpPr>
        <p:sp>
          <p:nvSpPr>
            <p:cNvPr id="5060" name="Google Shape;5060;p459"/>
            <p:cNvSpPr/>
            <p:nvPr/>
          </p:nvSpPr>
          <p:spPr>
            <a:xfrm>
              <a:off x="1649637" y="6859186"/>
              <a:ext cx="1636956" cy="2609712"/>
            </a:xfrm>
            <a:custGeom>
              <a:rect b="b" l="l" r="r" t="t"/>
              <a:pathLst>
                <a:path extrusionOk="0" h="2609712" w="1636956">
                  <a:moveTo>
                    <a:pt x="315147" y="1077253"/>
                  </a:moveTo>
                  <a:cubicBezTo>
                    <a:pt x="309532" y="1026230"/>
                    <a:pt x="306732" y="974931"/>
                    <a:pt x="306753" y="923600"/>
                  </a:cubicBezTo>
                  <a:lnTo>
                    <a:pt x="744721" y="923600"/>
                  </a:lnTo>
                  <a:lnTo>
                    <a:pt x="439759" y="329007"/>
                  </a:lnTo>
                  <a:lnTo>
                    <a:pt x="271090" y="-199"/>
                  </a:lnTo>
                  <a:cubicBezTo>
                    <a:pt x="93395" y="275173"/>
                    <a:pt x="-956" y="596026"/>
                    <a:pt x="-606" y="923756"/>
                  </a:cubicBezTo>
                  <a:cubicBezTo>
                    <a:pt x="-606" y="975337"/>
                    <a:pt x="1651" y="1026558"/>
                    <a:pt x="6172" y="1077410"/>
                  </a:cubicBezTo>
                  <a:cubicBezTo>
                    <a:pt x="76601" y="1859447"/>
                    <a:pt x="672273" y="2492128"/>
                    <a:pt x="1448649" y="2609514"/>
                  </a:cubicBezTo>
                  <a:lnTo>
                    <a:pt x="1636349" y="2319412"/>
                  </a:lnTo>
                  <a:cubicBezTo>
                    <a:pt x="948375" y="2286304"/>
                    <a:pt x="389393" y="1753704"/>
                    <a:pt x="315147" y="1077253"/>
                  </a:cubicBezTo>
                  <a:close/>
                </a:path>
              </a:pathLst>
            </a:custGeom>
            <a:solidFill>
              <a:srgbClr val="FEE5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61" name="Google Shape;5061;p459"/>
            <p:cNvSpPr/>
            <p:nvPr/>
          </p:nvSpPr>
          <p:spPr>
            <a:xfrm>
              <a:off x="3270899" y="7144125"/>
              <a:ext cx="1788140" cy="2343701"/>
            </a:xfrm>
            <a:custGeom>
              <a:rect b="b" l="l" r="r" t="t"/>
              <a:pathLst>
                <a:path extrusionOk="0" h="2343701" w="1788140">
                  <a:moveTo>
                    <a:pt x="1670604" y="17164"/>
                  </a:moveTo>
                  <a:lnTo>
                    <a:pt x="1325339" y="-199"/>
                  </a:lnTo>
                  <a:cubicBezTo>
                    <a:pt x="1427375" y="197319"/>
                    <a:pt x="1480452" y="416449"/>
                    <a:pt x="1480192" y="638765"/>
                  </a:cubicBezTo>
                  <a:cubicBezTo>
                    <a:pt x="1480192" y="1099934"/>
                    <a:pt x="1255629" y="1509485"/>
                    <a:pt x="910104" y="1764236"/>
                  </a:cubicBezTo>
                  <a:cubicBezTo>
                    <a:pt x="868758" y="1794712"/>
                    <a:pt x="825796" y="1822872"/>
                    <a:pt x="781373" y="1848598"/>
                  </a:cubicBezTo>
                  <a:lnTo>
                    <a:pt x="562389" y="1469756"/>
                  </a:lnTo>
                  <a:lnTo>
                    <a:pt x="199867" y="2031240"/>
                  </a:lnTo>
                  <a:lnTo>
                    <a:pt x="-607" y="2341467"/>
                  </a:lnTo>
                  <a:cubicBezTo>
                    <a:pt x="27198" y="2342823"/>
                    <a:pt x="55009" y="2343501"/>
                    <a:pt x="82815" y="2343501"/>
                  </a:cubicBezTo>
                  <a:cubicBezTo>
                    <a:pt x="310782" y="2343918"/>
                    <a:pt x="536476" y="2298343"/>
                    <a:pt x="746440" y="2209503"/>
                  </a:cubicBezTo>
                  <a:cubicBezTo>
                    <a:pt x="811301" y="2182120"/>
                    <a:pt x="874389" y="2150779"/>
                    <a:pt x="935392" y="2115653"/>
                  </a:cubicBezTo>
                  <a:cubicBezTo>
                    <a:pt x="979814" y="2089964"/>
                    <a:pt x="1022985" y="2062315"/>
                    <a:pt x="1064957" y="2032700"/>
                  </a:cubicBezTo>
                  <a:cubicBezTo>
                    <a:pt x="1325183" y="1848848"/>
                    <a:pt x="1528994" y="1596062"/>
                    <a:pt x="1653502" y="1302755"/>
                  </a:cubicBezTo>
                  <a:cubicBezTo>
                    <a:pt x="1826082" y="892869"/>
                    <a:pt x="1832234" y="431861"/>
                    <a:pt x="1670604" y="17529"/>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62" name="Google Shape;5062;p459"/>
            <p:cNvSpPr/>
            <p:nvPr/>
          </p:nvSpPr>
          <p:spPr>
            <a:xfrm>
              <a:off x="2022431" y="6077896"/>
              <a:ext cx="2848873" cy="948864"/>
            </a:xfrm>
            <a:custGeom>
              <a:rect b="b" l="l" r="r" t="t"/>
              <a:pathLst>
                <a:path extrusionOk="0" h="948864" w="2848873">
                  <a:moveTo>
                    <a:pt x="2536736" y="499592"/>
                  </a:moveTo>
                  <a:cubicBezTo>
                    <a:pt x="2431468" y="394188"/>
                    <a:pt x="2312799" y="303039"/>
                    <a:pt x="2183860" y="228470"/>
                  </a:cubicBezTo>
                  <a:cubicBezTo>
                    <a:pt x="2139542" y="202885"/>
                    <a:pt x="2094024" y="179287"/>
                    <a:pt x="2047307" y="157665"/>
                  </a:cubicBezTo>
                  <a:cubicBezTo>
                    <a:pt x="2029945" y="149636"/>
                    <a:pt x="2012531" y="141904"/>
                    <a:pt x="1995168" y="134463"/>
                  </a:cubicBezTo>
                  <a:cubicBezTo>
                    <a:pt x="1355934" y="-135956"/>
                    <a:pt x="616556" y="8485"/>
                    <a:pt x="126090" y="499592"/>
                  </a:cubicBezTo>
                  <a:cubicBezTo>
                    <a:pt x="81303" y="544396"/>
                    <a:pt x="39008" y="591618"/>
                    <a:pt x="-607" y="641046"/>
                  </a:cubicBezTo>
                  <a:lnTo>
                    <a:pt x="157061" y="948665"/>
                  </a:lnTo>
                  <a:cubicBezTo>
                    <a:pt x="406077" y="563254"/>
                    <a:pt x="839508" y="307669"/>
                    <a:pt x="1331491" y="307669"/>
                  </a:cubicBezTo>
                  <a:cubicBezTo>
                    <a:pt x="1576884" y="307340"/>
                    <a:pt x="1817948" y="372107"/>
                    <a:pt x="2030153" y="495369"/>
                  </a:cubicBezTo>
                  <a:lnTo>
                    <a:pt x="1811170" y="874211"/>
                  </a:lnTo>
                  <a:lnTo>
                    <a:pt x="2478080" y="907632"/>
                  </a:lnTo>
                  <a:lnTo>
                    <a:pt x="2848266" y="926142"/>
                  </a:lnTo>
                  <a:cubicBezTo>
                    <a:pt x="2767294" y="768598"/>
                    <a:pt x="2662183" y="624679"/>
                    <a:pt x="2536736" y="499592"/>
                  </a:cubicBezTo>
                  <a:close/>
                </a:path>
              </a:pathLst>
            </a:custGeom>
            <a:solidFill>
              <a:srgbClr val="F7CAA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063" name="Google Shape;5063;p459"/>
          <p:cNvSpPr txBox="1"/>
          <p:nvPr>
            <p:ph type="title"/>
          </p:nvPr>
        </p:nvSpPr>
        <p:spPr>
          <a:xfrm>
            <a:off x="-10160" y="285817"/>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solidFill>
                  <a:srgbClr val="3F3F3F"/>
                </a:solidFill>
              </a:rPr>
              <a:t>Goal of Digital Signature</a:t>
            </a:r>
            <a:endParaRPr/>
          </a:p>
        </p:txBody>
      </p:sp>
      <p:grpSp>
        <p:nvGrpSpPr>
          <p:cNvPr id="5064" name="Google Shape;5064;p459"/>
          <p:cNvGrpSpPr/>
          <p:nvPr/>
        </p:nvGrpSpPr>
        <p:grpSpPr>
          <a:xfrm>
            <a:off x="9455464" y="2591453"/>
            <a:ext cx="4762694" cy="3101628"/>
            <a:chOff x="9455464" y="2591453"/>
            <a:chExt cx="4762694" cy="3101628"/>
          </a:xfrm>
        </p:grpSpPr>
        <p:sp>
          <p:nvSpPr>
            <p:cNvPr id="5065" name="Google Shape;5065;p459"/>
            <p:cNvSpPr/>
            <p:nvPr/>
          </p:nvSpPr>
          <p:spPr>
            <a:xfrm rot="10800000">
              <a:off x="9455464" y="3997311"/>
              <a:ext cx="377239" cy="289914"/>
            </a:xfrm>
            <a:prstGeom prst="rightArrow">
              <a:avLst>
                <a:gd fmla="val 50000" name="adj1"/>
                <a:gd fmla="val 50000" name="adj2"/>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066" name="Google Shape;5066;p459"/>
            <p:cNvGrpSpPr/>
            <p:nvPr/>
          </p:nvGrpSpPr>
          <p:grpSpPr>
            <a:xfrm>
              <a:off x="9815358" y="2591453"/>
              <a:ext cx="4402800" cy="3101628"/>
              <a:chOff x="9815358" y="2591453"/>
              <a:chExt cx="4402800" cy="3101628"/>
            </a:xfrm>
          </p:grpSpPr>
          <p:sp>
            <p:nvSpPr>
              <p:cNvPr id="5067" name="Google Shape;5067;p459"/>
              <p:cNvSpPr/>
              <p:nvPr/>
            </p:nvSpPr>
            <p:spPr>
              <a:xfrm>
                <a:off x="9815358" y="2591453"/>
                <a:ext cx="4402800" cy="3101628"/>
              </a:xfrm>
              <a:prstGeom prst="roundRect">
                <a:avLst>
                  <a:gd fmla="val 7873" name="adj"/>
                </a:avLst>
              </a:prstGeom>
              <a:solidFill>
                <a:srgbClr val="DDEAF6">
                  <a:alpha val="73333"/>
                </a:srgbClr>
              </a:solidFill>
              <a:ln>
                <a:noFill/>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068" name="Google Shape;5068;p459"/>
              <p:cNvSpPr txBox="1"/>
              <p:nvPr/>
            </p:nvSpPr>
            <p:spPr>
              <a:xfrm>
                <a:off x="9832704" y="3517237"/>
                <a:ext cx="4241106" cy="1250060"/>
              </a:xfrm>
              <a:prstGeom prst="rect">
                <a:avLst/>
              </a:prstGeom>
              <a:noFill/>
              <a:ln>
                <a:noFill/>
              </a:ln>
            </p:spPr>
            <p:txBody>
              <a:bodyPr anchorCtr="0" anchor="ctr" bIns="45675" lIns="45675" spcFirstLastPara="1" rIns="45675" wrap="square" tIns="45675">
                <a:spAutoFit/>
              </a:bodyPr>
              <a:lstStyle/>
              <a:p>
                <a:pPr indent="-342900" lvl="0" marL="342900" marR="0" rtl="0" algn="l">
                  <a:lnSpc>
                    <a:spcPct val="114000"/>
                  </a:lnSpc>
                  <a:spcBef>
                    <a:spcPts val="0"/>
                  </a:spcBef>
                  <a:spcAft>
                    <a:spcPts val="0"/>
                  </a:spcAft>
                  <a:buClr>
                    <a:srgbClr val="3F3F3F"/>
                  </a:buClr>
                  <a:buSzPts val="2000"/>
                  <a:buFont typeface="Arial"/>
                  <a:buChar char="•"/>
                </a:pPr>
                <a:r>
                  <a:rPr b="0" i="0" lang="en-US" sz="2200" u="none" cap="none" strike="noStrike">
                    <a:solidFill>
                      <a:srgbClr val="3F3F3F"/>
                    </a:solidFill>
                    <a:latin typeface="Open Sans"/>
                    <a:ea typeface="Open Sans"/>
                    <a:cs typeface="Open Sans"/>
                    <a:sym typeface="Open Sans"/>
                  </a:rPr>
                  <a:t>Ensures that the data is not tampered with or unauthorized.</a:t>
                </a:r>
                <a:endParaRPr b="0" i="0" sz="2200" u="none" cap="none" strike="noStrike">
                  <a:solidFill>
                    <a:srgbClr val="000000"/>
                  </a:solidFill>
                  <a:latin typeface="Open Sans"/>
                  <a:ea typeface="Open Sans"/>
                  <a:cs typeface="Open Sans"/>
                  <a:sym typeface="Open Sans"/>
                </a:endParaRPr>
              </a:p>
            </p:txBody>
          </p:sp>
          <p:sp>
            <p:nvSpPr>
              <p:cNvPr id="5069" name="Google Shape;5069;p459"/>
              <p:cNvSpPr txBox="1"/>
              <p:nvPr/>
            </p:nvSpPr>
            <p:spPr>
              <a:xfrm>
                <a:off x="10910744" y="2642298"/>
                <a:ext cx="2212028" cy="478182"/>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Integrity</a:t>
                </a:r>
                <a:endParaRPr b="1" i="0" sz="2200" u="none" cap="none" strike="noStrike">
                  <a:solidFill>
                    <a:srgbClr val="3F3F3F"/>
                  </a:solidFill>
                  <a:latin typeface="Open Sans"/>
                  <a:ea typeface="Open Sans"/>
                  <a:cs typeface="Open Sans"/>
                  <a:sym typeface="Open Sans"/>
                </a:endParaRPr>
              </a:p>
            </p:txBody>
          </p:sp>
        </p:grpSp>
      </p:grpSp>
      <p:grpSp>
        <p:nvGrpSpPr>
          <p:cNvPr id="5070" name="Google Shape;5070;p459"/>
          <p:cNvGrpSpPr/>
          <p:nvPr/>
        </p:nvGrpSpPr>
        <p:grpSpPr>
          <a:xfrm>
            <a:off x="5880880" y="5410272"/>
            <a:ext cx="4402800" cy="3036990"/>
            <a:chOff x="5880880" y="5410272"/>
            <a:chExt cx="4402800" cy="3036990"/>
          </a:xfrm>
        </p:grpSpPr>
        <p:sp>
          <p:nvSpPr>
            <p:cNvPr id="5071" name="Google Shape;5071;p459"/>
            <p:cNvSpPr/>
            <p:nvPr/>
          </p:nvSpPr>
          <p:spPr>
            <a:xfrm flipH="1" rot="5400000">
              <a:off x="7928276" y="5446999"/>
              <a:ext cx="377239" cy="303784"/>
            </a:xfrm>
            <a:prstGeom prst="rightArrow">
              <a:avLst>
                <a:gd fmla="val 50000" name="adj1"/>
                <a:gd fmla="val 50000" name="adj2"/>
              </a:avLst>
            </a:prstGeom>
            <a:solidFill>
              <a:srgbClr val="FEE5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072" name="Google Shape;5072;p459"/>
            <p:cNvGrpSpPr/>
            <p:nvPr/>
          </p:nvGrpSpPr>
          <p:grpSpPr>
            <a:xfrm>
              <a:off x="5880880" y="5814129"/>
              <a:ext cx="4402800" cy="2633132"/>
              <a:chOff x="5880880" y="5814129"/>
              <a:chExt cx="4402800" cy="2633132"/>
            </a:xfrm>
          </p:grpSpPr>
          <p:grpSp>
            <p:nvGrpSpPr>
              <p:cNvPr id="5073" name="Google Shape;5073;p459"/>
              <p:cNvGrpSpPr/>
              <p:nvPr/>
            </p:nvGrpSpPr>
            <p:grpSpPr>
              <a:xfrm>
                <a:off x="5880880" y="5814129"/>
                <a:ext cx="4402800" cy="2633132"/>
                <a:chOff x="-1" y="-1"/>
                <a:chExt cx="4402798" cy="2393753"/>
              </a:xfrm>
            </p:grpSpPr>
            <p:sp>
              <p:nvSpPr>
                <p:cNvPr id="5074" name="Google Shape;5074;p459"/>
                <p:cNvSpPr/>
                <p:nvPr/>
              </p:nvSpPr>
              <p:spPr>
                <a:xfrm>
                  <a:off x="-1" y="-1"/>
                  <a:ext cx="4402798" cy="2393753"/>
                </a:xfrm>
                <a:prstGeom prst="roundRect">
                  <a:avLst>
                    <a:gd fmla="val 7870" name="adj"/>
                  </a:avLst>
                </a:prstGeom>
                <a:solidFill>
                  <a:srgbClr val="FEE599"/>
                </a:solidFill>
                <a:ln>
                  <a:noFill/>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075" name="Google Shape;5075;p459"/>
                <p:cNvSpPr txBox="1"/>
                <p:nvPr/>
              </p:nvSpPr>
              <p:spPr>
                <a:xfrm>
                  <a:off x="-1" y="654639"/>
                  <a:ext cx="4402798" cy="1136417"/>
                </a:xfrm>
                <a:prstGeom prst="rect">
                  <a:avLst/>
                </a:prstGeom>
                <a:noFill/>
                <a:ln>
                  <a:noFill/>
                </a:ln>
              </p:spPr>
              <p:txBody>
                <a:bodyPr anchorCtr="0" anchor="ctr" bIns="45675" lIns="45675" spcFirstLastPara="1" rIns="45675" wrap="square" tIns="45675">
                  <a:spAutoFit/>
                </a:bodyPr>
                <a:lstStyle/>
                <a:p>
                  <a:pPr indent="-342900" lvl="0" marL="342900" marR="0" rtl="0" algn="l">
                    <a:lnSpc>
                      <a:spcPct val="114000"/>
                    </a:lnSpc>
                    <a:spcBef>
                      <a:spcPts val="0"/>
                    </a:spcBef>
                    <a:spcAft>
                      <a:spcPts val="0"/>
                    </a:spcAft>
                    <a:buClr>
                      <a:srgbClr val="3F3F3F"/>
                    </a:buClr>
                    <a:buSzPts val="2000"/>
                    <a:buFont typeface="Arial"/>
                    <a:buChar char="•"/>
                  </a:pPr>
                  <a:r>
                    <a:rPr b="0" i="0" lang="en-US" sz="2200" u="none" cap="none" strike="noStrike">
                      <a:solidFill>
                        <a:srgbClr val="3F3F3F"/>
                      </a:solidFill>
                      <a:latin typeface="Open Sans"/>
                      <a:ea typeface="Open Sans"/>
                      <a:cs typeface="Open Sans"/>
                      <a:sym typeface="Open Sans"/>
                    </a:rPr>
                    <a:t>Ensures the ability to prevent unauthorized denial of sending the data.</a:t>
                  </a:r>
                  <a:endParaRPr b="0" i="0" sz="2200" u="none" cap="none" strike="noStrike">
                    <a:solidFill>
                      <a:srgbClr val="000000"/>
                    </a:solidFill>
                    <a:latin typeface="Open Sans"/>
                    <a:ea typeface="Open Sans"/>
                    <a:cs typeface="Open Sans"/>
                    <a:sym typeface="Open Sans"/>
                  </a:endParaRPr>
                </a:p>
              </p:txBody>
            </p:sp>
          </p:grpSp>
          <p:sp>
            <p:nvSpPr>
              <p:cNvPr id="5076" name="Google Shape;5076;p459"/>
              <p:cNvSpPr txBox="1"/>
              <p:nvPr/>
            </p:nvSpPr>
            <p:spPr>
              <a:xfrm>
                <a:off x="6843947" y="5953305"/>
                <a:ext cx="2476667" cy="478182"/>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Non-repudiation</a:t>
                </a:r>
                <a:endParaRPr b="1" i="0" sz="2200" u="none" cap="none" strike="noStrike">
                  <a:solidFill>
                    <a:srgbClr val="3F3F3F"/>
                  </a:solidFill>
                  <a:latin typeface="Open Sans"/>
                  <a:ea typeface="Open Sans"/>
                  <a:cs typeface="Open Sans"/>
                  <a:sym typeface="Open Sans"/>
                </a:endParaRPr>
              </a:p>
            </p:txBody>
          </p:sp>
        </p:grpSp>
      </p:grpSp>
      <p:grpSp>
        <p:nvGrpSpPr>
          <p:cNvPr id="5077" name="Google Shape;5077;p459"/>
          <p:cNvGrpSpPr/>
          <p:nvPr/>
        </p:nvGrpSpPr>
        <p:grpSpPr>
          <a:xfrm>
            <a:off x="1833364" y="2554493"/>
            <a:ext cx="4778345" cy="3101628"/>
            <a:chOff x="1833364" y="2554493"/>
            <a:chExt cx="4778345" cy="3101628"/>
          </a:xfrm>
        </p:grpSpPr>
        <p:sp>
          <p:nvSpPr>
            <p:cNvPr id="5078" name="Google Shape;5078;p459"/>
            <p:cNvSpPr/>
            <p:nvPr/>
          </p:nvSpPr>
          <p:spPr>
            <a:xfrm>
              <a:off x="6234470" y="3960350"/>
              <a:ext cx="377239" cy="289914"/>
            </a:xfrm>
            <a:prstGeom prst="rightArrow">
              <a:avLst>
                <a:gd fmla="val 50000" name="adj1"/>
                <a:gd fmla="val 50000" name="adj2"/>
              </a:avLst>
            </a:prstGeom>
            <a:solidFill>
              <a:srgbClr val="F7CA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079" name="Google Shape;5079;p459"/>
            <p:cNvGrpSpPr/>
            <p:nvPr/>
          </p:nvGrpSpPr>
          <p:grpSpPr>
            <a:xfrm>
              <a:off x="1833364" y="2554493"/>
              <a:ext cx="4404203" cy="3101628"/>
              <a:chOff x="1833364" y="2554493"/>
              <a:chExt cx="4404203" cy="3101628"/>
            </a:xfrm>
          </p:grpSpPr>
          <p:sp>
            <p:nvSpPr>
              <p:cNvPr id="5080" name="Google Shape;5080;p459"/>
              <p:cNvSpPr/>
              <p:nvPr/>
            </p:nvSpPr>
            <p:spPr>
              <a:xfrm>
                <a:off x="1833364" y="2554493"/>
                <a:ext cx="4404203" cy="3101628"/>
              </a:xfrm>
              <a:prstGeom prst="roundRect">
                <a:avLst>
                  <a:gd fmla="val 5124" name="adj"/>
                </a:avLst>
              </a:prstGeom>
              <a:solidFill>
                <a:srgbClr val="F7CAAC"/>
              </a:solidFill>
              <a:ln>
                <a:noFill/>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081" name="Google Shape;5081;p459"/>
              <p:cNvSpPr txBox="1"/>
              <p:nvPr/>
            </p:nvSpPr>
            <p:spPr>
              <a:xfrm>
                <a:off x="1887838" y="3480277"/>
                <a:ext cx="4295254" cy="1250060"/>
              </a:xfrm>
              <a:prstGeom prst="rect">
                <a:avLst/>
              </a:prstGeom>
              <a:noFill/>
              <a:ln>
                <a:noFill/>
              </a:ln>
            </p:spPr>
            <p:txBody>
              <a:bodyPr anchorCtr="0" anchor="ctr" bIns="45675" lIns="45675" spcFirstLastPara="1" rIns="45675" wrap="square" tIns="45675">
                <a:spAutoFit/>
              </a:bodyPr>
              <a:lstStyle/>
              <a:p>
                <a:pPr indent="-342900" lvl="0" marL="342900" marR="0" rtl="0" algn="l">
                  <a:lnSpc>
                    <a:spcPct val="114000"/>
                  </a:lnSpc>
                  <a:spcBef>
                    <a:spcPts val="0"/>
                  </a:spcBef>
                  <a:spcAft>
                    <a:spcPts val="0"/>
                  </a:spcAft>
                  <a:buClr>
                    <a:srgbClr val="3F3F3F"/>
                  </a:buClr>
                  <a:buSzPts val="2000"/>
                  <a:buFont typeface="Arial"/>
                  <a:buChar char="•"/>
                </a:pPr>
                <a:r>
                  <a:rPr b="0" i="0" lang="en-US" sz="2200" u="none" cap="none" strike="noStrike">
                    <a:solidFill>
                      <a:srgbClr val="3F3F3F"/>
                    </a:solidFill>
                    <a:latin typeface="Open Sans"/>
                    <a:ea typeface="Open Sans"/>
                    <a:cs typeface="Open Sans"/>
                    <a:sym typeface="Open Sans"/>
                  </a:rPr>
                  <a:t>Ensures the ability to authenticate the identity of communicating entities.</a:t>
                </a:r>
                <a:endParaRPr b="0" i="0" sz="2200" u="none" cap="none" strike="noStrike">
                  <a:solidFill>
                    <a:srgbClr val="000000"/>
                  </a:solidFill>
                  <a:latin typeface="Open Sans"/>
                  <a:ea typeface="Open Sans"/>
                  <a:cs typeface="Open Sans"/>
                  <a:sym typeface="Open Sans"/>
                </a:endParaRPr>
              </a:p>
            </p:txBody>
          </p:sp>
          <p:sp>
            <p:nvSpPr>
              <p:cNvPr id="5082" name="Google Shape;5082;p459"/>
              <p:cNvSpPr txBox="1"/>
              <p:nvPr/>
            </p:nvSpPr>
            <p:spPr>
              <a:xfrm>
                <a:off x="2968884" y="2743294"/>
                <a:ext cx="2295541" cy="478182"/>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Authentication</a:t>
                </a:r>
                <a:endParaRPr b="1" i="0" sz="2200" u="none" cap="none" strike="noStrike">
                  <a:solidFill>
                    <a:srgbClr val="3F3F3F"/>
                  </a:solidFill>
                  <a:latin typeface="Open Sans"/>
                  <a:ea typeface="Open Sans"/>
                  <a:cs typeface="Open Sans"/>
                  <a:sym typeface="Open Sans"/>
                </a:endParaRPr>
              </a:p>
            </p:txBody>
          </p:sp>
        </p:grpSp>
      </p:grpSp>
      <p:sp>
        <p:nvSpPr>
          <p:cNvPr id="5083" name="Google Shape;5083;p459"/>
          <p:cNvSpPr/>
          <p:nvPr/>
        </p:nvSpPr>
        <p:spPr>
          <a:xfrm>
            <a:off x="5435600" y="872291"/>
            <a:ext cx="53797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7" name="Shape 5087"/>
        <p:cNvGrpSpPr/>
        <p:nvPr/>
      </p:nvGrpSpPr>
      <p:grpSpPr>
        <a:xfrm>
          <a:off x="0" y="0"/>
          <a:ext cx="0" cy="0"/>
          <a:chOff x="0" y="0"/>
          <a:chExt cx="0" cy="0"/>
        </a:xfrm>
      </p:grpSpPr>
      <p:sp>
        <p:nvSpPr>
          <p:cNvPr id="5088" name="Google Shape;5088;p460"/>
          <p:cNvSpPr/>
          <p:nvPr/>
        </p:nvSpPr>
        <p:spPr>
          <a:xfrm>
            <a:off x="2848708" y="2508739"/>
            <a:ext cx="9097107" cy="89219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4400" u="none" cap="none" strike="noStrike">
              <a:solidFill>
                <a:srgbClr val="000000"/>
              </a:solidFill>
              <a:latin typeface="Arial"/>
              <a:ea typeface="Arial"/>
              <a:cs typeface="Arial"/>
              <a:sym typeface="Arial"/>
            </a:endParaRPr>
          </a:p>
        </p:txBody>
      </p:sp>
      <p:sp>
        <p:nvSpPr>
          <p:cNvPr id="5089" name="Google Shape;5089;p460"/>
          <p:cNvSpPr txBox="1"/>
          <p:nvPr>
            <p:ph idx="1" type="body"/>
          </p:nvPr>
        </p:nvSpPr>
        <p:spPr>
          <a:xfrm>
            <a:off x="1" y="4125915"/>
            <a:ext cx="16256000"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lang="en-US" sz="2800"/>
              <a:t>Digital Signature Process</a:t>
            </a:r>
            <a:endParaRPr sz="2800"/>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4" name="Shape 5094"/>
        <p:cNvGrpSpPr/>
        <p:nvPr/>
      </p:nvGrpSpPr>
      <p:grpSpPr>
        <a:xfrm>
          <a:off x="0" y="0"/>
          <a:ext cx="0" cy="0"/>
          <a:chOff x="0" y="0"/>
          <a:chExt cx="0" cy="0"/>
        </a:xfrm>
      </p:grpSpPr>
      <p:sp>
        <p:nvSpPr>
          <p:cNvPr id="5095" name="Google Shape;5095;p461"/>
          <p:cNvSpPr txBox="1"/>
          <p:nvPr/>
        </p:nvSpPr>
        <p:spPr>
          <a:xfrm>
            <a:off x="6534776" y="368081"/>
            <a:ext cx="3186449"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Digital Signature</a:t>
            </a:r>
            <a:endParaRPr b="1" i="0" sz="2800" u="none" cap="none" strike="noStrike">
              <a:solidFill>
                <a:srgbClr val="3F3F3F"/>
              </a:solidFill>
              <a:latin typeface="Open Sans"/>
              <a:ea typeface="Open Sans"/>
              <a:cs typeface="Open Sans"/>
              <a:sym typeface="Open Sans"/>
            </a:endParaRPr>
          </a:p>
        </p:txBody>
      </p:sp>
      <p:grpSp>
        <p:nvGrpSpPr>
          <p:cNvPr id="5096" name="Google Shape;5096;p461"/>
          <p:cNvGrpSpPr/>
          <p:nvPr/>
        </p:nvGrpSpPr>
        <p:grpSpPr>
          <a:xfrm>
            <a:off x="1434287" y="1495792"/>
            <a:ext cx="13387426" cy="6152416"/>
            <a:chOff x="1700174" y="1458026"/>
            <a:chExt cx="13387426" cy="6152416"/>
          </a:xfrm>
        </p:grpSpPr>
        <p:grpSp>
          <p:nvGrpSpPr>
            <p:cNvPr id="5097" name="Google Shape;5097;p461"/>
            <p:cNvGrpSpPr/>
            <p:nvPr/>
          </p:nvGrpSpPr>
          <p:grpSpPr>
            <a:xfrm>
              <a:off x="2687618" y="3118627"/>
              <a:ext cx="11803634" cy="4491815"/>
              <a:chOff x="2687618" y="3118627"/>
              <a:chExt cx="11803634" cy="4491815"/>
            </a:xfrm>
          </p:grpSpPr>
          <p:grpSp>
            <p:nvGrpSpPr>
              <p:cNvPr id="5098" name="Google Shape;5098;p461"/>
              <p:cNvGrpSpPr/>
              <p:nvPr/>
            </p:nvGrpSpPr>
            <p:grpSpPr>
              <a:xfrm>
                <a:off x="2689603" y="6714924"/>
                <a:ext cx="11801649" cy="895518"/>
                <a:chOff x="2689603" y="6714924"/>
                <a:chExt cx="11801649" cy="895518"/>
              </a:xfrm>
            </p:grpSpPr>
            <p:sp>
              <p:nvSpPr>
                <p:cNvPr id="5099" name="Google Shape;5099;p461"/>
                <p:cNvSpPr/>
                <p:nvPr/>
              </p:nvSpPr>
              <p:spPr>
                <a:xfrm>
                  <a:off x="2689603" y="6723315"/>
                  <a:ext cx="1585536" cy="878736"/>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DDEAF6"/>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sp>
              <p:nvSpPr>
                <p:cNvPr id="5100" name="Google Shape;5100;p461"/>
                <p:cNvSpPr/>
                <p:nvPr/>
              </p:nvSpPr>
              <p:spPr>
                <a:xfrm>
                  <a:off x="13033956" y="6714924"/>
                  <a:ext cx="1457296" cy="895518"/>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DDEAF6"/>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grpSp>
          <p:grpSp>
            <p:nvGrpSpPr>
              <p:cNvPr id="5101" name="Google Shape;5101;p461"/>
              <p:cNvGrpSpPr/>
              <p:nvPr/>
            </p:nvGrpSpPr>
            <p:grpSpPr>
              <a:xfrm>
                <a:off x="2687618" y="3118627"/>
                <a:ext cx="11412538" cy="3522524"/>
                <a:chOff x="2687618" y="3118627"/>
                <a:chExt cx="11412538" cy="3522524"/>
              </a:xfrm>
            </p:grpSpPr>
            <p:pic>
              <p:nvPicPr>
                <p:cNvPr id="5102" name="Google Shape;5102;p461"/>
                <p:cNvPicPr preferRelativeResize="0"/>
                <p:nvPr/>
              </p:nvPicPr>
              <p:blipFill rotWithShape="1">
                <a:blip r:embed="rId3">
                  <a:alphaModFix/>
                </a:blip>
                <a:srcRect b="0" l="0" r="54250" t="0"/>
                <a:stretch/>
              </p:blipFill>
              <p:spPr>
                <a:xfrm flipH="1">
                  <a:off x="2687618" y="3519393"/>
                  <a:ext cx="1180050" cy="3121758"/>
                </a:xfrm>
                <a:prstGeom prst="rect">
                  <a:avLst/>
                </a:prstGeom>
                <a:noFill/>
                <a:ln>
                  <a:noFill/>
                </a:ln>
              </p:spPr>
            </p:pic>
            <p:pic>
              <p:nvPicPr>
                <p:cNvPr id="5103" name="Google Shape;5103;p461"/>
                <p:cNvPicPr preferRelativeResize="0"/>
                <p:nvPr/>
              </p:nvPicPr>
              <p:blipFill rotWithShape="1">
                <a:blip r:embed="rId4">
                  <a:alphaModFix/>
                </a:blip>
                <a:srcRect b="0" l="0" r="0" t="0"/>
                <a:stretch/>
              </p:blipFill>
              <p:spPr>
                <a:xfrm>
                  <a:off x="13280265" y="3611895"/>
                  <a:ext cx="819891" cy="2934298"/>
                </a:xfrm>
                <a:prstGeom prst="rect">
                  <a:avLst/>
                </a:prstGeom>
                <a:noFill/>
                <a:ln>
                  <a:noFill/>
                </a:ln>
              </p:spPr>
            </p:pic>
            <p:grpSp>
              <p:nvGrpSpPr>
                <p:cNvPr id="5104" name="Google Shape;5104;p461"/>
                <p:cNvGrpSpPr/>
                <p:nvPr/>
              </p:nvGrpSpPr>
              <p:grpSpPr>
                <a:xfrm>
                  <a:off x="3962210" y="3118627"/>
                  <a:ext cx="9223513" cy="2495679"/>
                  <a:chOff x="3995530" y="3118627"/>
                  <a:chExt cx="9223513" cy="2495679"/>
                </a:xfrm>
              </p:grpSpPr>
              <p:cxnSp>
                <p:nvCxnSpPr>
                  <p:cNvPr id="5105" name="Google Shape;5105;p461"/>
                  <p:cNvCxnSpPr/>
                  <p:nvPr/>
                </p:nvCxnSpPr>
                <p:spPr>
                  <a:xfrm flipH="1" rot="10800000">
                    <a:off x="4181262" y="4462169"/>
                    <a:ext cx="8620338" cy="658610"/>
                  </a:xfrm>
                  <a:prstGeom prst="curvedConnector3">
                    <a:avLst>
                      <a:gd fmla="val 50000" name="adj1"/>
                    </a:avLst>
                  </a:prstGeom>
                  <a:noFill/>
                  <a:ln cap="flat" cmpd="sng" w="9525">
                    <a:solidFill>
                      <a:srgbClr val="5597D3"/>
                    </a:solidFill>
                    <a:prstDash val="solid"/>
                    <a:round/>
                    <a:headEnd len="med" w="med" type="triangle"/>
                    <a:tailEnd len="med" w="med" type="triangle"/>
                  </a:ln>
                </p:spPr>
              </p:cxnSp>
              <p:cxnSp>
                <p:nvCxnSpPr>
                  <p:cNvPr id="5106" name="Google Shape;5106;p461"/>
                  <p:cNvCxnSpPr/>
                  <p:nvPr/>
                </p:nvCxnSpPr>
                <p:spPr>
                  <a:xfrm flipH="1" rot="10800000">
                    <a:off x="3995530" y="4855169"/>
                    <a:ext cx="9223513" cy="759137"/>
                  </a:xfrm>
                  <a:prstGeom prst="curvedConnector3">
                    <a:avLst>
                      <a:gd fmla="val 50000" name="adj1"/>
                    </a:avLst>
                  </a:prstGeom>
                  <a:noFill/>
                  <a:ln cap="flat" cmpd="sng" w="9525">
                    <a:solidFill>
                      <a:srgbClr val="5597D3"/>
                    </a:solidFill>
                    <a:prstDash val="solid"/>
                    <a:round/>
                    <a:headEnd len="med" w="med" type="triangle"/>
                    <a:tailEnd len="med" w="med" type="triangle"/>
                  </a:ln>
                </p:spPr>
              </p:cxnSp>
              <p:pic>
                <p:nvPicPr>
                  <p:cNvPr id="5107" name="Google Shape;5107;p461"/>
                  <p:cNvPicPr preferRelativeResize="0"/>
                  <p:nvPr/>
                </p:nvPicPr>
                <p:blipFill rotWithShape="1">
                  <a:blip r:embed="rId5">
                    <a:alphaModFix/>
                  </a:blip>
                  <a:srcRect b="0" l="0" r="0" t="0"/>
                  <a:stretch/>
                </p:blipFill>
                <p:spPr>
                  <a:xfrm>
                    <a:off x="7117377" y="3118627"/>
                    <a:ext cx="2021247" cy="1418639"/>
                  </a:xfrm>
                  <a:prstGeom prst="rect">
                    <a:avLst/>
                  </a:prstGeom>
                  <a:noFill/>
                  <a:ln>
                    <a:noFill/>
                  </a:ln>
                </p:spPr>
              </p:pic>
            </p:grpSp>
          </p:grpSp>
        </p:grpSp>
        <p:grpSp>
          <p:nvGrpSpPr>
            <p:cNvPr id="5108" name="Google Shape;5108;p461"/>
            <p:cNvGrpSpPr/>
            <p:nvPr/>
          </p:nvGrpSpPr>
          <p:grpSpPr>
            <a:xfrm>
              <a:off x="1700174" y="1458026"/>
              <a:ext cx="13387426" cy="1902705"/>
              <a:chOff x="1700174" y="1458026"/>
              <a:chExt cx="13387426" cy="1902705"/>
            </a:xfrm>
          </p:grpSpPr>
          <p:sp>
            <p:nvSpPr>
              <p:cNvPr id="5109" name="Google Shape;5109;p461"/>
              <p:cNvSpPr/>
              <p:nvPr/>
            </p:nvSpPr>
            <p:spPr>
              <a:xfrm>
                <a:off x="1700174" y="1458026"/>
                <a:ext cx="3945251" cy="1902705"/>
              </a:xfrm>
              <a:prstGeom prst="wedgeRectCallout">
                <a:avLst>
                  <a:gd fmla="val 329" name="adj1"/>
                  <a:gd fmla="val 64589" name="adj2"/>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wants to send an email to Alice and wants that email not to be tampered with in transit.</a:t>
                </a:r>
                <a:endParaRPr b="0" i="0" sz="2200" u="none" cap="none" strike="noStrike">
                  <a:solidFill>
                    <a:srgbClr val="3F3F3F"/>
                  </a:solidFill>
                  <a:latin typeface="Open Sans"/>
                  <a:ea typeface="Open Sans"/>
                  <a:cs typeface="Open Sans"/>
                  <a:sym typeface="Open Sans"/>
                </a:endParaRPr>
              </a:p>
            </p:txBody>
          </p:sp>
          <p:sp>
            <p:nvSpPr>
              <p:cNvPr id="5110" name="Google Shape;5110;p461"/>
              <p:cNvSpPr/>
              <p:nvPr/>
            </p:nvSpPr>
            <p:spPr>
              <a:xfrm>
                <a:off x="11523208" y="1467937"/>
                <a:ext cx="3564392" cy="1882883"/>
              </a:xfrm>
              <a:prstGeom prst="wedgeRectCallout">
                <a:avLst>
                  <a:gd fmla="val -756" name="adj1"/>
                  <a:gd fmla="val 65667" name="adj2"/>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wants to ensure not only integrity but also authentication and non-repudiation.</a:t>
                </a:r>
                <a:endParaRPr b="0" i="0" sz="2200" u="none" cap="none" strike="noStrike">
                  <a:solidFill>
                    <a:srgbClr val="3F3F3F"/>
                  </a:solidFill>
                  <a:latin typeface="Open Sans"/>
                  <a:ea typeface="Open Sans"/>
                  <a:cs typeface="Open Sans"/>
                  <a:sym typeface="Open Sans"/>
                </a:endParaRPr>
              </a:p>
            </p:txBody>
          </p:sp>
        </p:grpSp>
      </p:grpSp>
      <p:sp>
        <p:nvSpPr>
          <p:cNvPr id="5111" name="Google Shape;5111;p461"/>
          <p:cNvSpPr/>
          <p:nvPr/>
        </p:nvSpPr>
        <p:spPr>
          <a:xfrm>
            <a:off x="6159500" y="852901"/>
            <a:ext cx="394104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6" name="Shape 5116"/>
        <p:cNvGrpSpPr/>
        <p:nvPr/>
      </p:nvGrpSpPr>
      <p:grpSpPr>
        <a:xfrm>
          <a:off x="0" y="0"/>
          <a:ext cx="0" cy="0"/>
          <a:chOff x="0" y="0"/>
          <a:chExt cx="0" cy="0"/>
        </a:xfrm>
      </p:grpSpPr>
      <p:sp>
        <p:nvSpPr>
          <p:cNvPr id="5117" name="Google Shape;5117;p462"/>
          <p:cNvSpPr txBox="1"/>
          <p:nvPr/>
        </p:nvSpPr>
        <p:spPr>
          <a:xfrm>
            <a:off x="6534776" y="380063"/>
            <a:ext cx="3186449"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Digital Signature</a:t>
            </a:r>
            <a:endParaRPr b="1" i="0" sz="2800" u="none" cap="none" strike="noStrike">
              <a:solidFill>
                <a:srgbClr val="3F3F3F"/>
              </a:solidFill>
              <a:latin typeface="Open Sans"/>
              <a:ea typeface="Open Sans"/>
              <a:cs typeface="Open Sans"/>
              <a:sym typeface="Open Sans"/>
            </a:endParaRPr>
          </a:p>
        </p:txBody>
      </p:sp>
      <p:pic>
        <p:nvPicPr>
          <p:cNvPr id="5118" name="Google Shape;5118;p462"/>
          <p:cNvPicPr preferRelativeResize="0"/>
          <p:nvPr/>
        </p:nvPicPr>
        <p:blipFill rotWithShape="1">
          <a:blip r:embed="rId3">
            <a:alphaModFix/>
          </a:blip>
          <a:srcRect b="0" l="0" r="54250" t="0"/>
          <a:stretch/>
        </p:blipFill>
        <p:spPr>
          <a:xfrm flipH="1">
            <a:off x="2473389" y="3715635"/>
            <a:ext cx="1150037" cy="3042361"/>
          </a:xfrm>
          <a:prstGeom prst="rect">
            <a:avLst/>
          </a:prstGeom>
          <a:noFill/>
          <a:ln>
            <a:noFill/>
          </a:ln>
        </p:spPr>
      </p:pic>
      <p:pic>
        <p:nvPicPr>
          <p:cNvPr id="5119" name="Google Shape;5119;p462"/>
          <p:cNvPicPr preferRelativeResize="0"/>
          <p:nvPr/>
        </p:nvPicPr>
        <p:blipFill rotWithShape="1">
          <a:blip r:embed="rId4">
            <a:alphaModFix/>
          </a:blip>
          <a:srcRect b="0" l="0" r="0" t="0"/>
          <a:stretch/>
        </p:blipFill>
        <p:spPr>
          <a:xfrm>
            <a:off x="13378359" y="3953403"/>
            <a:ext cx="789344" cy="2824974"/>
          </a:xfrm>
          <a:prstGeom prst="rect">
            <a:avLst/>
          </a:prstGeom>
          <a:noFill/>
          <a:ln>
            <a:noFill/>
          </a:ln>
        </p:spPr>
      </p:pic>
      <p:sp>
        <p:nvSpPr>
          <p:cNvPr id="5120" name="Google Shape;5120;p462"/>
          <p:cNvSpPr/>
          <p:nvPr/>
        </p:nvSpPr>
        <p:spPr>
          <a:xfrm>
            <a:off x="1029993" y="1493134"/>
            <a:ext cx="3742101" cy="2026063"/>
          </a:xfrm>
          <a:prstGeom prst="wedgeRectCallout">
            <a:avLst>
              <a:gd fmla="val -2241" name="adj1"/>
              <a:gd fmla="val 63482" name="adj2"/>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generates a private and public key pair, then exchanges his public key with Alice's public key.</a:t>
            </a:r>
            <a:endParaRPr b="0" i="0" sz="2200" u="none" cap="none" strike="noStrike">
              <a:solidFill>
                <a:srgbClr val="3F3F3F"/>
              </a:solidFill>
              <a:latin typeface="Open Sans"/>
              <a:ea typeface="Open Sans"/>
              <a:cs typeface="Open Sans"/>
              <a:sym typeface="Open Sans"/>
            </a:endParaRPr>
          </a:p>
        </p:txBody>
      </p:sp>
      <p:sp>
        <p:nvSpPr>
          <p:cNvPr id="5121" name="Google Shape;5121;p462"/>
          <p:cNvSpPr/>
          <p:nvPr/>
        </p:nvSpPr>
        <p:spPr>
          <a:xfrm>
            <a:off x="2382978" y="6992271"/>
            <a:ext cx="1573507" cy="765672"/>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sp>
        <p:nvSpPr>
          <p:cNvPr id="5122" name="Google Shape;5122;p462"/>
          <p:cNvSpPr/>
          <p:nvPr/>
        </p:nvSpPr>
        <p:spPr>
          <a:xfrm>
            <a:off x="13435816" y="7024606"/>
            <a:ext cx="1440605" cy="701002"/>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cxnSp>
        <p:nvCxnSpPr>
          <p:cNvPr id="5123" name="Google Shape;5123;p462"/>
          <p:cNvCxnSpPr/>
          <p:nvPr/>
        </p:nvCxnSpPr>
        <p:spPr>
          <a:xfrm flipH="1" rot="10800000">
            <a:off x="4420587" y="4703490"/>
            <a:ext cx="8423700" cy="662400"/>
          </a:xfrm>
          <a:prstGeom prst="curvedConnector3">
            <a:avLst>
              <a:gd fmla="val 50000" name="adj1"/>
            </a:avLst>
          </a:prstGeom>
          <a:noFill/>
          <a:ln cap="flat" cmpd="sng" w="9525">
            <a:solidFill>
              <a:srgbClr val="5597D3"/>
            </a:solidFill>
            <a:prstDash val="solid"/>
            <a:round/>
            <a:headEnd len="med" w="med" type="triangle"/>
            <a:tailEnd len="med" w="med" type="triangle"/>
          </a:ln>
        </p:spPr>
      </p:cxnSp>
      <p:cxnSp>
        <p:nvCxnSpPr>
          <p:cNvPr id="5124" name="Google Shape;5124;p462"/>
          <p:cNvCxnSpPr/>
          <p:nvPr/>
        </p:nvCxnSpPr>
        <p:spPr>
          <a:xfrm flipH="1" rot="10800000">
            <a:off x="3896583" y="5212047"/>
            <a:ext cx="9243000" cy="839100"/>
          </a:xfrm>
          <a:prstGeom prst="curvedConnector3">
            <a:avLst>
              <a:gd fmla="val 50000" name="adj1"/>
            </a:avLst>
          </a:prstGeom>
          <a:noFill/>
          <a:ln cap="flat" cmpd="sng" w="9525">
            <a:solidFill>
              <a:srgbClr val="5597D3"/>
            </a:solidFill>
            <a:prstDash val="solid"/>
            <a:round/>
            <a:headEnd len="med" w="med" type="triangle"/>
            <a:tailEnd len="med" w="med" type="triangle"/>
          </a:ln>
        </p:spPr>
      </p:cxnSp>
      <p:sp>
        <p:nvSpPr>
          <p:cNvPr id="5125" name="Google Shape;5125;p462"/>
          <p:cNvSpPr/>
          <p:nvPr/>
        </p:nvSpPr>
        <p:spPr>
          <a:xfrm>
            <a:off x="11683433" y="1469103"/>
            <a:ext cx="3742100" cy="2026063"/>
          </a:xfrm>
          <a:prstGeom prst="wedgeRectCallout">
            <a:avLst>
              <a:gd fmla="val -136" name="adj1"/>
              <a:gd fmla="val 66915" name="adj2"/>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Similarly, Alice will generate her own private and public key pair and exchange her public key with Charles's public key.</a:t>
            </a:r>
            <a:endParaRPr b="0" i="0" sz="2200" u="none" cap="none" strike="noStrike">
              <a:solidFill>
                <a:srgbClr val="3F3F3F"/>
              </a:solidFill>
              <a:latin typeface="Open Sans"/>
              <a:ea typeface="Open Sans"/>
              <a:cs typeface="Open Sans"/>
              <a:sym typeface="Open Sans"/>
            </a:endParaRPr>
          </a:p>
        </p:txBody>
      </p:sp>
      <p:grpSp>
        <p:nvGrpSpPr>
          <p:cNvPr id="5126" name="Google Shape;5126;p462"/>
          <p:cNvGrpSpPr/>
          <p:nvPr/>
        </p:nvGrpSpPr>
        <p:grpSpPr>
          <a:xfrm>
            <a:off x="4386077" y="2743995"/>
            <a:ext cx="3192252" cy="2433187"/>
            <a:chOff x="3107240" y="2503343"/>
            <a:chExt cx="3192252" cy="2433187"/>
          </a:xfrm>
        </p:grpSpPr>
        <p:pic>
          <p:nvPicPr>
            <p:cNvPr id="5127" name="Google Shape;5127;p462"/>
            <p:cNvPicPr preferRelativeResize="0"/>
            <p:nvPr/>
          </p:nvPicPr>
          <p:blipFill rotWithShape="1">
            <a:blip r:embed="rId5">
              <a:alphaModFix/>
            </a:blip>
            <a:srcRect b="0" l="0" r="0" t="0"/>
            <a:stretch/>
          </p:blipFill>
          <p:spPr>
            <a:xfrm rot="5400000">
              <a:off x="3218365" y="4063405"/>
              <a:ext cx="762000" cy="984250"/>
            </a:xfrm>
            <a:prstGeom prst="rect">
              <a:avLst/>
            </a:prstGeom>
            <a:noFill/>
            <a:ln>
              <a:noFill/>
            </a:ln>
          </p:spPr>
        </p:pic>
        <p:sp>
          <p:nvSpPr>
            <p:cNvPr id="5128" name="Google Shape;5128;p462"/>
            <p:cNvSpPr/>
            <p:nvPr/>
          </p:nvSpPr>
          <p:spPr>
            <a:xfrm>
              <a:off x="4206723" y="2503343"/>
              <a:ext cx="2092769" cy="826032"/>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public key</a:t>
              </a:r>
              <a:endParaRPr/>
            </a:p>
          </p:txBody>
        </p:sp>
        <p:cxnSp>
          <p:nvCxnSpPr>
            <p:cNvPr id="5129" name="Google Shape;5129;p462"/>
            <p:cNvCxnSpPr/>
            <p:nvPr/>
          </p:nvCxnSpPr>
          <p:spPr>
            <a:xfrm flipH="1">
              <a:off x="3824240" y="3030204"/>
              <a:ext cx="695719" cy="1137563"/>
            </a:xfrm>
            <a:prstGeom prst="bentConnector2">
              <a:avLst/>
            </a:prstGeom>
            <a:noFill/>
            <a:ln cap="flat" cmpd="sng" w="9525">
              <a:solidFill>
                <a:srgbClr val="5597D3"/>
              </a:solidFill>
              <a:prstDash val="solid"/>
              <a:round/>
              <a:headEnd len="med" w="med" type="triangle"/>
              <a:tailEnd len="med" w="med" type="triangle"/>
            </a:ln>
          </p:spPr>
        </p:cxnSp>
      </p:grpSp>
      <p:grpSp>
        <p:nvGrpSpPr>
          <p:cNvPr id="5130" name="Google Shape;5130;p462"/>
          <p:cNvGrpSpPr/>
          <p:nvPr/>
        </p:nvGrpSpPr>
        <p:grpSpPr>
          <a:xfrm>
            <a:off x="4002858" y="6301787"/>
            <a:ext cx="2696115" cy="2369586"/>
            <a:chOff x="3187849" y="6301787"/>
            <a:chExt cx="2696115" cy="2369586"/>
          </a:xfrm>
        </p:grpSpPr>
        <p:sp>
          <p:nvSpPr>
            <p:cNvPr id="5131" name="Google Shape;5131;p462"/>
            <p:cNvSpPr/>
            <p:nvPr/>
          </p:nvSpPr>
          <p:spPr>
            <a:xfrm>
              <a:off x="3896583" y="6301787"/>
              <a:ext cx="1987381" cy="766286"/>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private key</a:t>
              </a:r>
              <a:endParaRPr/>
            </a:p>
          </p:txBody>
        </p:sp>
        <p:cxnSp>
          <p:nvCxnSpPr>
            <p:cNvPr id="5132" name="Google Shape;5132;p462"/>
            <p:cNvCxnSpPr>
              <a:stCxn id="5131" idx="1"/>
            </p:cNvCxnSpPr>
            <p:nvPr/>
          </p:nvCxnSpPr>
          <p:spPr>
            <a:xfrm flipH="1">
              <a:off x="3557583" y="6684930"/>
              <a:ext cx="339000" cy="1151400"/>
            </a:xfrm>
            <a:prstGeom prst="bentConnector2">
              <a:avLst/>
            </a:prstGeom>
            <a:noFill/>
            <a:ln cap="flat" cmpd="sng" w="9525">
              <a:solidFill>
                <a:srgbClr val="5597D3"/>
              </a:solidFill>
              <a:prstDash val="solid"/>
              <a:round/>
              <a:headEnd len="med" w="med" type="triangle"/>
              <a:tailEnd len="med" w="med" type="triangle"/>
            </a:ln>
          </p:spPr>
        </p:cxnSp>
        <p:pic>
          <p:nvPicPr>
            <p:cNvPr id="5133" name="Google Shape;5133;p462"/>
            <p:cNvPicPr preferRelativeResize="0"/>
            <p:nvPr/>
          </p:nvPicPr>
          <p:blipFill rotWithShape="1">
            <a:blip r:embed="rId5">
              <a:alphaModFix/>
            </a:blip>
            <a:srcRect b="0" l="0" r="0" t="0"/>
            <a:stretch/>
          </p:blipFill>
          <p:spPr>
            <a:xfrm rot="5400000">
              <a:off x="3298974" y="7798248"/>
              <a:ext cx="762000" cy="984250"/>
            </a:xfrm>
            <a:prstGeom prst="rect">
              <a:avLst/>
            </a:prstGeom>
            <a:noFill/>
            <a:ln>
              <a:noFill/>
            </a:ln>
          </p:spPr>
        </p:pic>
      </p:grpSp>
      <p:grpSp>
        <p:nvGrpSpPr>
          <p:cNvPr id="5134" name="Google Shape;5134;p462"/>
          <p:cNvGrpSpPr/>
          <p:nvPr/>
        </p:nvGrpSpPr>
        <p:grpSpPr>
          <a:xfrm>
            <a:off x="8632510" y="2687886"/>
            <a:ext cx="3930020" cy="1797413"/>
            <a:chOff x="9049953" y="2528862"/>
            <a:chExt cx="3930020" cy="1797413"/>
          </a:xfrm>
        </p:grpSpPr>
        <p:cxnSp>
          <p:nvCxnSpPr>
            <p:cNvPr id="5135" name="Google Shape;5135;p462"/>
            <p:cNvCxnSpPr/>
            <p:nvPr/>
          </p:nvCxnSpPr>
          <p:spPr>
            <a:xfrm>
              <a:off x="10452100" y="2739027"/>
              <a:ext cx="1320673" cy="1187231"/>
            </a:xfrm>
            <a:prstGeom prst="bentConnector3">
              <a:avLst>
                <a:gd fmla="val 108701" name="adj1"/>
              </a:avLst>
            </a:prstGeom>
            <a:noFill/>
            <a:ln cap="flat" cmpd="sng" w="9525">
              <a:solidFill>
                <a:srgbClr val="5597D3"/>
              </a:solidFill>
              <a:prstDash val="solid"/>
              <a:round/>
              <a:headEnd len="sm" w="sm" type="none"/>
              <a:tailEnd len="med" w="med" type="triangle"/>
            </a:ln>
          </p:spPr>
        </p:cxnSp>
        <p:sp>
          <p:nvSpPr>
            <p:cNvPr id="5136" name="Google Shape;5136;p462"/>
            <p:cNvSpPr/>
            <p:nvPr/>
          </p:nvSpPr>
          <p:spPr>
            <a:xfrm>
              <a:off x="9049953" y="2528862"/>
              <a:ext cx="1967667" cy="826032"/>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public key</a:t>
              </a:r>
              <a:endParaRPr/>
            </a:p>
          </p:txBody>
        </p:sp>
        <p:pic>
          <p:nvPicPr>
            <p:cNvPr id="5137" name="Google Shape;5137;p462"/>
            <p:cNvPicPr preferRelativeResize="0"/>
            <p:nvPr/>
          </p:nvPicPr>
          <p:blipFill rotWithShape="1">
            <a:blip r:embed="rId5">
              <a:alphaModFix/>
            </a:blip>
            <a:srcRect b="0" l="0" r="0" t="0"/>
            <a:stretch/>
          </p:blipFill>
          <p:spPr>
            <a:xfrm rot="5400000">
              <a:off x="12106848" y="3453150"/>
              <a:ext cx="762000" cy="984250"/>
            </a:xfrm>
            <a:prstGeom prst="rect">
              <a:avLst/>
            </a:prstGeom>
            <a:noFill/>
            <a:ln>
              <a:noFill/>
            </a:ln>
          </p:spPr>
        </p:pic>
      </p:grpSp>
      <p:grpSp>
        <p:nvGrpSpPr>
          <p:cNvPr id="5138" name="Google Shape;5138;p462"/>
          <p:cNvGrpSpPr/>
          <p:nvPr/>
        </p:nvGrpSpPr>
        <p:grpSpPr>
          <a:xfrm>
            <a:off x="10995910" y="5691531"/>
            <a:ext cx="2163121" cy="2251936"/>
            <a:chOff x="11612136" y="5691531"/>
            <a:chExt cx="2163121" cy="2251936"/>
          </a:xfrm>
        </p:grpSpPr>
        <p:cxnSp>
          <p:nvCxnSpPr>
            <p:cNvPr id="5139" name="Google Shape;5139;p462"/>
            <p:cNvCxnSpPr/>
            <p:nvPr/>
          </p:nvCxnSpPr>
          <p:spPr>
            <a:xfrm flipH="1">
              <a:off x="11684849" y="6053281"/>
              <a:ext cx="338930" cy="1067408"/>
            </a:xfrm>
            <a:prstGeom prst="bentConnector2">
              <a:avLst/>
            </a:prstGeom>
            <a:noFill/>
            <a:ln cap="flat" cmpd="sng" w="9525">
              <a:solidFill>
                <a:srgbClr val="5597D3"/>
              </a:solidFill>
              <a:prstDash val="solid"/>
              <a:round/>
              <a:headEnd len="med" w="med" type="triangle"/>
              <a:tailEnd len="med" w="med" type="triangle"/>
            </a:ln>
          </p:spPr>
        </p:cxnSp>
        <p:sp>
          <p:nvSpPr>
            <p:cNvPr id="5140" name="Google Shape;5140;p462"/>
            <p:cNvSpPr/>
            <p:nvPr/>
          </p:nvSpPr>
          <p:spPr>
            <a:xfrm>
              <a:off x="11995723" y="5691531"/>
              <a:ext cx="1779534" cy="730103"/>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private key</a:t>
              </a:r>
              <a:endParaRPr/>
            </a:p>
          </p:txBody>
        </p:sp>
        <p:pic>
          <p:nvPicPr>
            <p:cNvPr id="5141" name="Google Shape;5141;p462"/>
            <p:cNvPicPr preferRelativeResize="0"/>
            <p:nvPr/>
          </p:nvPicPr>
          <p:blipFill rotWithShape="1">
            <a:blip r:embed="rId5">
              <a:alphaModFix/>
            </a:blip>
            <a:srcRect b="0" l="0" r="0" t="0"/>
            <a:stretch/>
          </p:blipFill>
          <p:spPr>
            <a:xfrm rot="5400000">
              <a:off x="11723261" y="7070342"/>
              <a:ext cx="762000" cy="984250"/>
            </a:xfrm>
            <a:prstGeom prst="rect">
              <a:avLst/>
            </a:prstGeom>
            <a:noFill/>
            <a:ln>
              <a:noFill/>
            </a:ln>
          </p:spPr>
        </p:pic>
      </p:grpSp>
      <p:sp>
        <p:nvSpPr>
          <p:cNvPr id="5142" name="Google Shape;5142;p462"/>
          <p:cNvSpPr/>
          <p:nvPr/>
        </p:nvSpPr>
        <p:spPr>
          <a:xfrm>
            <a:off x="6286500" y="860631"/>
            <a:ext cx="37009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7" name="Shape 5147"/>
        <p:cNvGrpSpPr/>
        <p:nvPr/>
      </p:nvGrpSpPr>
      <p:grpSpPr>
        <a:xfrm>
          <a:off x="0" y="0"/>
          <a:ext cx="0" cy="0"/>
          <a:chOff x="0" y="0"/>
          <a:chExt cx="0" cy="0"/>
        </a:xfrm>
      </p:grpSpPr>
      <p:sp>
        <p:nvSpPr>
          <p:cNvPr id="5148" name="Google Shape;5148;p463"/>
          <p:cNvSpPr txBox="1"/>
          <p:nvPr/>
        </p:nvSpPr>
        <p:spPr>
          <a:xfrm>
            <a:off x="12648308" y="4814075"/>
            <a:ext cx="2110861" cy="43088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fghje3476qwr</a:t>
            </a:r>
            <a:endParaRPr/>
          </a:p>
        </p:txBody>
      </p:sp>
      <p:sp>
        <p:nvSpPr>
          <p:cNvPr id="5149" name="Google Shape;5149;p463"/>
          <p:cNvSpPr txBox="1"/>
          <p:nvPr/>
        </p:nvSpPr>
        <p:spPr>
          <a:xfrm>
            <a:off x="3648569" y="346653"/>
            <a:ext cx="8958863"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Digital Signature Communication at Sender’s End</a:t>
            </a:r>
            <a:endParaRPr b="1" i="0" sz="2800" u="none" cap="none" strike="noStrike">
              <a:solidFill>
                <a:srgbClr val="3F3F3F"/>
              </a:solidFill>
              <a:latin typeface="Open Sans"/>
              <a:ea typeface="Open Sans"/>
              <a:cs typeface="Open Sans"/>
              <a:sym typeface="Open Sans"/>
            </a:endParaRPr>
          </a:p>
        </p:txBody>
      </p:sp>
      <p:sp>
        <p:nvSpPr>
          <p:cNvPr id="5150" name="Google Shape;5150;p463"/>
          <p:cNvSpPr/>
          <p:nvPr/>
        </p:nvSpPr>
        <p:spPr>
          <a:xfrm>
            <a:off x="2654300" y="827221"/>
            <a:ext cx="10947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151" name="Google Shape;5151;p463"/>
          <p:cNvGrpSpPr/>
          <p:nvPr/>
        </p:nvGrpSpPr>
        <p:grpSpPr>
          <a:xfrm>
            <a:off x="439143" y="2027755"/>
            <a:ext cx="15377715" cy="6241435"/>
            <a:chOff x="439143" y="2058935"/>
            <a:chExt cx="15377715" cy="6241435"/>
          </a:xfrm>
        </p:grpSpPr>
        <p:grpSp>
          <p:nvGrpSpPr>
            <p:cNvPr id="5152" name="Google Shape;5152;p463"/>
            <p:cNvGrpSpPr/>
            <p:nvPr/>
          </p:nvGrpSpPr>
          <p:grpSpPr>
            <a:xfrm>
              <a:off x="1112761" y="5846302"/>
              <a:ext cx="14030479" cy="2454068"/>
              <a:chOff x="1400323" y="5846302"/>
              <a:chExt cx="14030479" cy="2454068"/>
            </a:xfrm>
          </p:grpSpPr>
          <p:sp>
            <p:nvSpPr>
              <p:cNvPr id="5153" name="Google Shape;5153;p463"/>
              <p:cNvSpPr/>
              <p:nvPr/>
            </p:nvSpPr>
            <p:spPr>
              <a:xfrm>
                <a:off x="1400323" y="5853375"/>
                <a:ext cx="2229282" cy="2439922"/>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 inputs an email into a hashing algorithm.</a:t>
                </a:r>
                <a:endParaRPr b="0" i="0" sz="2200" u="none" cap="none" strike="noStrike">
                  <a:solidFill>
                    <a:srgbClr val="3F3F3F"/>
                  </a:solidFill>
                  <a:latin typeface="Open Sans"/>
                  <a:ea typeface="Open Sans"/>
                  <a:cs typeface="Open Sans"/>
                  <a:sym typeface="Open Sans"/>
                </a:endParaRPr>
              </a:p>
            </p:txBody>
          </p:sp>
          <p:sp>
            <p:nvSpPr>
              <p:cNvPr id="5154" name="Google Shape;5154;p463"/>
              <p:cNvSpPr/>
              <p:nvPr/>
            </p:nvSpPr>
            <p:spPr>
              <a:xfrm>
                <a:off x="4247390" y="5846302"/>
                <a:ext cx="2403930" cy="2454068"/>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 fixed-length digest is created as the output.</a:t>
                </a:r>
                <a:endParaRPr b="0" i="0" sz="2200" u="none" cap="none" strike="noStrike">
                  <a:solidFill>
                    <a:srgbClr val="3F3F3F"/>
                  </a:solidFill>
                  <a:latin typeface="Open Sans"/>
                  <a:ea typeface="Open Sans"/>
                  <a:cs typeface="Open Sans"/>
                  <a:sym typeface="Open Sans"/>
                </a:endParaRPr>
              </a:p>
            </p:txBody>
          </p:sp>
          <p:sp>
            <p:nvSpPr>
              <p:cNvPr id="5155" name="Google Shape;5155;p463"/>
              <p:cNvSpPr/>
              <p:nvPr/>
            </p:nvSpPr>
            <p:spPr>
              <a:xfrm>
                <a:off x="7269105" y="5846302"/>
                <a:ext cx="2403930" cy="2454068"/>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message digest is encrypted using the private key of the sender, Charles, in this communication.</a:t>
                </a:r>
                <a:endParaRPr b="0" i="0" sz="2200" u="none" cap="none" strike="noStrike">
                  <a:solidFill>
                    <a:srgbClr val="3F3F3F"/>
                  </a:solidFill>
                  <a:latin typeface="Open Sans"/>
                  <a:ea typeface="Open Sans"/>
                  <a:cs typeface="Open Sans"/>
                  <a:sym typeface="Open Sans"/>
                </a:endParaRPr>
              </a:p>
            </p:txBody>
          </p:sp>
          <p:sp>
            <p:nvSpPr>
              <p:cNvPr id="5156" name="Google Shape;5156;p463"/>
              <p:cNvSpPr/>
              <p:nvPr/>
            </p:nvSpPr>
            <p:spPr>
              <a:xfrm>
                <a:off x="10290820" y="5878148"/>
                <a:ext cx="2218907" cy="2390376"/>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encrypted message digest is called a digital signature.</a:t>
                </a:r>
                <a:endParaRPr b="0" i="0" sz="2200" u="none" cap="none" strike="noStrike">
                  <a:solidFill>
                    <a:srgbClr val="3F3F3F"/>
                  </a:solidFill>
                  <a:latin typeface="Open Sans"/>
                  <a:ea typeface="Open Sans"/>
                  <a:cs typeface="Open Sans"/>
                  <a:sym typeface="Open Sans"/>
                </a:endParaRPr>
              </a:p>
            </p:txBody>
          </p:sp>
          <p:sp>
            <p:nvSpPr>
              <p:cNvPr id="5157" name="Google Shape;5157;p463"/>
              <p:cNvSpPr/>
              <p:nvPr/>
            </p:nvSpPr>
            <p:spPr>
              <a:xfrm>
                <a:off x="13127511" y="5902044"/>
                <a:ext cx="2303291" cy="2342585"/>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This digital signature will be appended to the email and sent to the receiver.</a:t>
                </a:r>
                <a:endParaRPr/>
              </a:p>
            </p:txBody>
          </p:sp>
        </p:grpSp>
        <p:grpSp>
          <p:nvGrpSpPr>
            <p:cNvPr id="5158" name="Google Shape;5158;p463"/>
            <p:cNvGrpSpPr/>
            <p:nvPr/>
          </p:nvGrpSpPr>
          <p:grpSpPr>
            <a:xfrm>
              <a:off x="439143" y="2058935"/>
              <a:ext cx="15377715" cy="3554870"/>
              <a:chOff x="439143" y="2058935"/>
              <a:chExt cx="15377715" cy="3554870"/>
            </a:xfrm>
          </p:grpSpPr>
          <p:sp>
            <p:nvSpPr>
              <p:cNvPr id="5159" name="Google Shape;5159;p463"/>
              <p:cNvSpPr/>
              <p:nvPr/>
            </p:nvSpPr>
            <p:spPr>
              <a:xfrm>
                <a:off x="625769" y="2221778"/>
                <a:ext cx="1657763" cy="806671"/>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Charles</a:t>
                </a:r>
                <a:endParaRPr/>
              </a:p>
            </p:txBody>
          </p:sp>
          <p:sp>
            <p:nvSpPr>
              <p:cNvPr id="5160" name="Google Shape;5160;p463"/>
              <p:cNvSpPr/>
              <p:nvPr/>
            </p:nvSpPr>
            <p:spPr>
              <a:xfrm>
                <a:off x="14037610" y="2078568"/>
                <a:ext cx="1731118" cy="842366"/>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a:t>
                </a:r>
                <a:endParaRPr/>
              </a:p>
            </p:txBody>
          </p:sp>
          <p:cxnSp>
            <p:nvCxnSpPr>
              <p:cNvPr id="5161" name="Google Shape;5161;p463"/>
              <p:cNvCxnSpPr/>
              <p:nvPr/>
            </p:nvCxnSpPr>
            <p:spPr>
              <a:xfrm flipH="1" rot="-5400000">
                <a:off x="10473880" y="2702858"/>
                <a:ext cx="1185409" cy="867507"/>
              </a:xfrm>
              <a:prstGeom prst="curvedConnector3">
                <a:avLst>
                  <a:gd fmla="val 50000" name="adj1"/>
                </a:avLst>
              </a:prstGeom>
              <a:noFill/>
              <a:ln cap="flat" cmpd="sng" w="9525">
                <a:solidFill>
                  <a:srgbClr val="5597D3"/>
                </a:solidFill>
                <a:prstDash val="solid"/>
                <a:round/>
                <a:headEnd len="med" w="med" type="triangle"/>
                <a:tailEnd len="med" w="med" type="triangle"/>
              </a:ln>
            </p:spPr>
          </p:cxnSp>
          <p:sp>
            <p:nvSpPr>
              <p:cNvPr id="5162" name="Google Shape;5162;p463"/>
              <p:cNvSpPr/>
              <p:nvPr/>
            </p:nvSpPr>
            <p:spPr>
              <a:xfrm>
                <a:off x="9157056" y="2058935"/>
                <a:ext cx="2571118" cy="1058859"/>
              </a:xfrm>
              <a:custGeom>
                <a:rect b="b" l="l" r="r" t="t"/>
                <a:pathLst>
                  <a:path extrusionOk="0" h="965030" w="1983201">
                    <a:moveTo>
                      <a:pt x="365416" y="27013"/>
                    </a:moveTo>
                    <a:lnTo>
                      <a:pt x="365416" y="27013"/>
                    </a:lnTo>
                    <a:cubicBezTo>
                      <a:pt x="498278" y="19198"/>
                      <a:pt x="631609" y="-10061"/>
                      <a:pt x="764001" y="3567"/>
                    </a:cubicBezTo>
                    <a:cubicBezTo>
                      <a:pt x="900716" y="17641"/>
                      <a:pt x="1035672" y="56331"/>
                      <a:pt x="1162586" y="109074"/>
                    </a:cubicBezTo>
                    <a:cubicBezTo>
                      <a:pt x="1466287" y="235287"/>
                      <a:pt x="1630092" y="354314"/>
                      <a:pt x="1877693" y="519382"/>
                    </a:cubicBezTo>
                    <a:cubicBezTo>
                      <a:pt x="1889416" y="550644"/>
                      <a:pt x="1903377" y="581155"/>
                      <a:pt x="1912862" y="613167"/>
                    </a:cubicBezTo>
                    <a:cubicBezTo>
                      <a:pt x="1967059" y="796081"/>
                      <a:pt x="1962098" y="779623"/>
                      <a:pt x="1983201" y="906244"/>
                    </a:cubicBezTo>
                    <a:cubicBezTo>
                      <a:pt x="1936309" y="925782"/>
                      <a:pt x="1893223" y="968056"/>
                      <a:pt x="1842524" y="964859"/>
                    </a:cubicBezTo>
                    <a:cubicBezTo>
                      <a:pt x="1453603" y="940332"/>
                      <a:pt x="1067590" y="880164"/>
                      <a:pt x="681939" y="824182"/>
                    </a:cubicBezTo>
                    <a:cubicBezTo>
                      <a:pt x="502399" y="798120"/>
                      <a:pt x="392451" y="759042"/>
                      <a:pt x="236462" y="695228"/>
                    </a:cubicBezTo>
                    <a:cubicBezTo>
                      <a:pt x="200841" y="680656"/>
                      <a:pt x="163591" y="668734"/>
                      <a:pt x="130955" y="648336"/>
                    </a:cubicBezTo>
                    <a:cubicBezTo>
                      <a:pt x="94898" y="625800"/>
                      <a:pt x="47405" y="576509"/>
                      <a:pt x="13724" y="542828"/>
                    </a:cubicBezTo>
                    <a:cubicBezTo>
                      <a:pt x="2158" y="461863"/>
                      <a:pt x="-10280" y="419829"/>
                      <a:pt x="13724" y="331813"/>
                    </a:cubicBezTo>
                    <a:cubicBezTo>
                      <a:pt x="37209" y="245702"/>
                      <a:pt x="79809" y="188992"/>
                      <a:pt x="130955" y="120797"/>
                    </a:cubicBezTo>
                    <a:cubicBezTo>
                      <a:pt x="145968" y="100780"/>
                      <a:pt x="156737" y="75615"/>
                      <a:pt x="177847" y="62182"/>
                    </a:cubicBezTo>
                    <a:cubicBezTo>
                      <a:pt x="201848" y="46909"/>
                      <a:pt x="232920" y="47732"/>
                      <a:pt x="259909" y="38736"/>
                    </a:cubicBezTo>
                    <a:cubicBezTo>
                      <a:pt x="343309" y="10936"/>
                      <a:pt x="347832" y="28967"/>
                      <a:pt x="365416" y="27013"/>
                    </a:cubicBezTo>
                    <a:close/>
                  </a:path>
                </a:pathLst>
              </a:cu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Digital signature</a:t>
                </a:r>
                <a:endParaRPr/>
              </a:p>
            </p:txBody>
          </p:sp>
          <p:grpSp>
            <p:nvGrpSpPr>
              <p:cNvPr id="5163" name="Google Shape;5163;p463"/>
              <p:cNvGrpSpPr/>
              <p:nvPr/>
            </p:nvGrpSpPr>
            <p:grpSpPr>
              <a:xfrm>
                <a:off x="439143" y="3013514"/>
                <a:ext cx="15377715" cy="2600291"/>
                <a:chOff x="746477" y="3013514"/>
                <a:chExt cx="15377715" cy="2600291"/>
              </a:xfrm>
            </p:grpSpPr>
            <p:pic>
              <p:nvPicPr>
                <p:cNvPr id="5164" name="Google Shape;5164;p463"/>
                <p:cNvPicPr preferRelativeResize="0"/>
                <p:nvPr/>
              </p:nvPicPr>
              <p:blipFill rotWithShape="1">
                <a:blip r:embed="rId3">
                  <a:alphaModFix/>
                </a:blip>
                <a:srcRect b="0" l="0" r="54250" t="0"/>
                <a:stretch/>
              </p:blipFill>
              <p:spPr>
                <a:xfrm flipH="1">
                  <a:off x="746477" y="3013514"/>
                  <a:ext cx="982931" cy="2600291"/>
                </a:xfrm>
                <a:prstGeom prst="rect">
                  <a:avLst/>
                </a:prstGeom>
                <a:noFill/>
                <a:ln>
                  <a:noFill/>
                </a:ln>
              </p:spPr>
            </p:pic>
            <p:pic>
              <p:nvPicPr>
                <p:cNvPr id="5165" name="Google Shape;5165;p463"/>
                <p:cNvPicPr preferRelativeResize="0"/>
                <p:nvPr/>
              </p:nvPicPr>
              <p:blipFill rotWithShape="1">
                <a:blip r:embed="rId4">
                  <a:alphaModFix/>
                </a:blip>
                <a:srcRect b="0" l="0" r="0" t="0"/>
                <a:stretch/>
              </p:blipFill>
              <p:spPr>
                <a:xfrm>
                  <a:off x="15397628" y="3013514"/>
                  <a:ext cx="726564" cy="2600291"/>
                </a:xfrm>
                <a:prstGeom prst="rect">
                  <a:avLst/>
                </a:prstGeom>
                <a:noFill/>
                <a:ln>
                  <a:noFill/>
                </a:ln>
              </p:spPr>
            </p:pic>
            <p:grpSp>
              <p:nvGrpSpPr>
                <p:cNvPr id="5166" name="Google Shape;5166;p463"/>
                <p:cNvGrpSpPr/>
                <p:nvPr/>
              </p:nvGrpSpPr>
              <p:grpSpPr>
                <a:xfrm>
                  <a:off x="1761985" y="3577420"/>
                  <a:ext cx="13726317" cy="1148754"/>
                  <a:chOff x="1761985" y="3577420"/>
                  <a:chExt cx="13726317" cy="1148754"/>
                </a:xfrm>
              </p:grpSpPr>
              <p:pic>
                <p:nvPicPr>
                  <p:cNvPr id="5167" name="Google Shape;5167;p463"/>
                  <p:cNvPicPr preferRelativeResize="0"/>
                  <p:nvPr/>
                </p:nvPicPr>
                <p:blipFill rotWithShape="1">
                  <a:blip r:embed="rId5">
                    <a:alphaModFix/>
                  </a:blip>
                  <a:srcRect b="0" l="0" r="0" t="0"/>
                  <a:stretch/>
                </p:blipFill>
                <p:spPr>
                  <a:xfrm>
                    <a:off x="1761985" y="3732137"/>
                    <a:ext cx="1195845" cy="839320"/>
                  </a:xfrm>
                  <a:prstGeom prst="rect">
                    <a:avLst/>
                  </a:prstGeom>
                  <a:noFill/>
                  <a:ln>
                    <a:noFill/>
                  </a:ln>
                </p:spPr>
              </p:pic>
              <p:sp>
                <p:nvSpPr>
                  <p:cNvPr id="5168" name="Google Shape;5168;p463"/>
                  <p:cNvSpPr/>
                  <p:nvPr/>
                </p:nvSpPr>
                <p:spPr>
                  <a:xfrm>
                    <a:off x="2958909" y="4081458"/>
                    <a:ext cx="867507"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169" name="Google Shape;5169;p463"/>
                  <p:cNvPicPr preferRelativeResize="0"/>
                  <p:nvPr/>
                </p:nvPicPr>
                <p:blipFill rotWithShape="1">
                  <a:blip r:embed="rId6">
                    <a:alphaModFix/>
                  </a:blip>
                  <a:srcRect b="0" l="0" r="0" t="0"/>
                  <a:stretch/>
                </p:blipFill>
                <p:spPr>
                  <a:xfrm>
                    <a:off x="3871374" y="3738124"/>
                    <a:ext cx="957261" cy="827347"/>
                  </a:xfrm>
                  <a:prstGeom prst="rect">
                    <a:avLst/>
                  </a:prstGeom>
                  <a:noFill/>
                  <a:ln>
                    <a:noFill/>
                  </a:ln>
                </p:spPr>
              </p:pic>
              <p:sp>
                <p:nvSpPr>
                  <p:cNvPr id="5170" name="Google Shape;5170;p463"/>
                  <p:cNvSpPr txBox="1"/>
                  <p:nvPr/>
                </p:nvSpPr>
                <p:spPr>
                  <a:xfrm>
                    <a:off x="5855751" y="3936354"/>
                    <a:ext cx="1907173" cy="430887"/>
                  </a:xfrm>
                  <a:prstGeom prst="rect">
                    <a:avLst/>
                  </a:prstGeom>
                  <a:solidFill>
                    <a:srgbClr val="9CC2E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a3421hjkgds</a:t>
                    </a:r>
                    <a:endParaRPr/>
                  </a:p>
                </p:txBody>
              </p:sp>
              <p:sp>
                <p:nvSpPr>
                  <p:cNvPr id="5171" name="Google Shape;5171;p463"/>
                  <p:cNvSpPr/>
                  <p:nvPr/>
                </p:nvSpPr>
                <p:spPr>
                  <a:xfrm>
                    <a:off x="4910707" y="4081458"/>
                    <a:ext cx="867507"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2" name="Google Shape;5172;p463"/>
                  <p:cNvSpPr/>
                  <p:nvPr/>
                </p:nvSpPr>
                <p:spPr>
                  <a:xfrm>
                    <a:off x="7873579" y="4081458"/>
                    <a:ext cx="867507"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3" name="Google Shape;5173;p463"/>
                  <p:cNvSpPr/>
                  <p:nvPr/>
                </p:nvSpPr>
                <p:spPr>
                  <a:xfrm>
                    <a:off x="9853591" y="4081458"/>
                    <a:ext cx="867507"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4" name="Google Shape;5174;p463"/>
                  <p:cNvSpPr txBox="1"/>
                  <p:nvPr/>
                </p:nvSpPr>
                <p:spPr>
                  <a:xfrm>
                    <a:off x="10802931" y="3767077"/>
                    <a:ext cx="1766435" cy="769441"/>
                  </a:xfrm>
                  <a:prstGeom prst="rect">
                    <a:avLst/>
                  </a:prstGeom>
                  <a:solidFill>
                    <a:srgbClr val="9CC2E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fghje3476qwr</a:t>
                    </a:r>
                    <a:endParaRPr/>
                  </a:p>
                </p:txBody>
              </p:sp>
              <p:pic>
                <p:nvPicPr>
                  <p:cNvPr id="5175" name="Google Shape;5175;p463"/>
                  <p:cNvPicPr preferRelativeResize="0"/>
                  <p:nvPr/>
                </p:nvPicPr>
                <p:blipFill rotWithShape="1">
                  <a:blip r:embed="rId5">
                    <a:alphaModFix/>
                  </a:blip>
                  <a:srcRect b="0" l="0" r="0" t="0"/>
                  <a:stretch/>
                </p:blipFill>
                <p:spPr>
                  <a:xfrm>
                    <a:off x="13499524" y="3730614"/>
                    <a:ext cx="1200186" cy="842367"/>
                  </a:xfrm>
                  <a:prstGeom prst="rect">
                    <a:avLst/>
                  </a:prstGeom>
                  <a:noFill/>
                  <a:ln>
                    <a:noFill/>
                  </a:ln>
                </p:spPr>
              </p:pic>
              <p:pic>
                <p:nvPicPr>
                  <p:cNvPr id="5176" name="Google Shape;5176;p463"/>
                  <p:cNvPicPr preferRelativeResize="0"/>
                  <p:nvPr/>
                </p:nvPicPr>
                <p:blipFill rotWithShape="1">
                  <a:blip r:embed="rId7">
                    <a:alphaModFix/>
                  </a:blip>
                  <a:srcRect b="0" l="0" r="0" t="0"/>
                  <a:stretch/>
                </p:blipFill>
                <p:spPr>
                  <a:xfrm>
                    <a:off x="8851024" y="3577420"/>
                    <a:ext cx="948971" cy="1148754"/>
                  </a:xfrm>
                  <a:prstGeom prst="rect">
                    <a:avLst/>
                  </a:prstGeom>
                  <a:noFill/>
                  <a:ln>
                    <a:noFill/>
                  </a:ln>
                </p:spPr>
              </p:pic>
              <p:sp>
                <p:nvSpPr>
                  <p:cNvPr id="5177" name="Google Shape;5177;p463"/>
                  <p:cNvSpPr/>
                  <p:nvPr/>
                </p:nvSpPr>
                <p:spPr>
                  <a:xfrm>
                    <a:off x="12635279" y="4081458"/>
                    <a:ext cx="867507"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8" name="Google Shape;5178;p463"/>
                  <p:cNvSpPr/>
                  <p:nvPr/>
                </p:nvSpPr>
                <p:spPr>
                  <a:xfrm>
                    <a:off x="14620795" y="4081458"/>
                    <a:ext cx="867507"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gr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3" name="Shape 5183"/>
        <p:cNvGrpSpPr/>
        <p:nvPr/>
      </p:nvGrpSpPr>
      <p:grpSpPr>
        <a:xfrm>
          <a:off x="0" y="0"/>
          <a:ext cx="0" cy="0"/>
          <a:chOff x="0" y="0"/>
          <a:chExt cx="0" cy="0"/>
        </a:xfrm>
      </p:grpSpPr>
      <p:sp>
        <p:nvSpPr>
          <p:cNvPr id="5184" name="Google Shape;5184;p464"/>
          <p:cNvSpPr txBox="1"/>
          <p:nvPr/>
        </p:nvSpPr>
        <p:spPr>
          <a:xfrm>
            <a:off x="3505902" y="348203"/>
            <a:ext cx="9244198"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Digital Signature Communication at Receiver’s End</a:t>
            </a:r>
            <a:endParaRPr b="1" i="0" sz="2800" u="none" cap="none" strike="noStrike">
              <a:solidFill>
                <a:srgbClr val="3F3F3F"/>
              </a:solidFill>
              <a:latin typeface="Open Sans"/>
              <a:ea typeface="Open Sans"/>
              <a:cs typeface="Open Sans"/>
              <a:sym typeface="Open Sans"/>
            </a:endParaRPr>
          </a:p>
        </p:txBody>
      </p:sp>
      <p:sp>
        <p:nvSpPr>
          <p:cNvPr id="5185" name="Google Shape;5185;p464"/>
          <p:cNvSpPr/>
          <p:nvPr/>
        </p:nvSpPr>
        <p:spPr>
          <a:xfrm>
            <a:off x="2463800" y="828771"/>
            <a:ext cx="1132292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186" name="Google Shape;5186;p464"/>
          <p:cNvGrpSpPr/>
          <p:nvPr/>
        </p:nvGrpSpPr>
        <p:grpSpPr>
          <a:xfrm>
            <a:off x="257416" y="2387907"/>
            <a:ext cx="15741169" cy="5549286"/>
            <a:chOff x="381956" y="2765943"/>
            <a:chExt cx="15741169" cy="5549286"/>
          </a:xfrm>
        </p:grpSpPr>
        <p:grpSp>
          <p:nvGrpSpPr>
            <p:cNvPr id="5187" name="Google Shape;5187;p464"/>
            <p:cNvGrpSpPr/>
            <p:nvPr/>
          </p:nvGrpSpPr>
          <p:grpSpPr>
            <a:xfrm>
              <a:off x="879200" y="5451065"/>
              <a:ext cx="14746680" cy="2864164"/>
              <a:chOff x="1100745" y="5451065"/>
              <a:chExt cx="14746680" cy="2864164"/>
            </a:xfrm>
          </p:grpSpPr>
          <p:sp>
            <p:nvSpPr>
              <p:cNvPr id="5188" name="Google Shape;5188;p464"/>
              <p:cNvSpPr/>
              <p:nvPr/>
            </p:nvSpPr>
            <p:spPr>
              <a:xfrm>
                <a:off x="1100745" y="5468611"/>
                <a:ext cx="2648594" cy="2829072"/>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Alice, upon receiving the email appended with the digital signature, will separate the digital signature from the email.</a:t>
                </a:r>
                <a:endParaRPr b="0" i="0" sz="2200" u="none" cap="none" strike="noStrike">
                  <a:solidFill>
                    <a:srgbClr val="3F3F3F"/>
                  </a:solidFill>
                  <a:latin typeface="Open Sans"/>
                  <a:ea typeface="Open Sans"/>
                  <a:cs typeface="Open Sans"/>
                  <a:sym typeface="Open Sans"/>
                </a:endParaRPr>
              </a:p>
            </p:txBody>
          </p:sp>
          <p:sp>
            <p:nvSpPr>
              <p:cNvPr id="5189" name="Google Shape;5189;p464"/>
              <p:cNvSpPr/>
              <p:nvPr/>
            </p:nvSpPr>
            <p:spPr>
              <a:xfrm>
                <a:off x="4016926" y="5451065"/>
                <a:ext cx="2713803" cy="2864164"/>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digital signature will be decrypted with the sender's public key. Correct decryption ensures authentication and non-repudiation.</a:t>
                </a:r>
                <a:endParaRPr b="0" i="0" sz="2200" u="none" cap="none" strike="noStrike">
                  <a:solidFill>
                    <a:srgbClr val="3F3F3F"/>
                  </a:solidFill>
                  <a:latin typeface="Open Sans"/>
                  <a:ea typeface="Open Sans"/>
                  <a:cs typeface="Open Sans"/>
                  <a:sym typeface="Open Sans"/>
                </a:endParaRPr>
              </a:p>
            </p:txBody>
          </p:sp>
          <p:sp>
            <p:nvSpPr>
              <p:cNvPr id="5190" name="Google Shape;5190;p464"/>
              <p:cNvSpPr/>
              <p:nvPr/>
            </p:nvSpPr>
            <p:spPr>
              <a:xfrm>
                <a:off x="6998316" y="5451065"/>
                <a:ext cx="2713803" cy="2864164"/>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After decrypting with the sender's public key, the hash digest received from the sender will be visible.</a:t>
                </a:r>
                <a:endParaRPr b="0" i="0" sz="2200" u="none" cap="none" strike="noStrike">
                  <a:solidFill>
                    <a:srgbClr val="3F3F3F"/>
                  </a:solidFill>
                  <a:latin typeface="Open Sans"/>
                  <a:ea typeface="Open Sans"/>
                  <a:cs typeface="Open Sans"/>
                  <a:sym typeface="Open Sans"/>
                </a:endParaRPr>
              </a:p>
            </p:txBody>
          </p:sp>
          <p:sp>
            <p:nvSpPr>
              <p:cNvPr id="5191" name="Google Shape;5191;p464"/>
              <p:cNvSpPr/>
              <p:nvPr/>
            </p:nvSpPr>
            <p:spPr>
              <a:xfrm>
                <a:off x="9979706" y="5477700"/>
                <a:ext cx="2648593" cy="2810895"/>
              </a:xfrm>
              <a:prstGeom prst="rect">
                <a:avLst/>
              </a:prstGeom>
              <a:solidFill>
                <a:srgbClr val="BBD6EE"/>
              </a:solidFill>
              <a:ln cap="flat" cmpd="sng" w="25400">
                <a:solidFill>
                  <a:srgbClr val="BBD6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Now, the email will be fed into a hashing algorithm to generate a hash digest.</a:t>
                </a:r>
                <a:endParaRPr b="0" i="0" sz="2200" u="none" cap="none" strike="noStrike">
                  <a:solidFill>
                    <a:srgbClr val="3F3F3F"/>
                  </a:solidFill>
                  <a:latin typeface="Open Sans"/>
                  <a:ea typeface="Open Sans"/>
                  <a:cs typeface="Open Sans"/>
                  <a:sym typeface="Open Sans"/>
                </a:endParaRPr>
              </a:p>
            </p:txBody>
          </p:sp>
          <p:sp>
            <p:nvSpPr>
              <p:cNvPr id="5192" name="Google Shape;5192;p464"/>
              <p:cNvSpPr/>
              <p:nvPr/>
            </p:nvSpPr>
            <p:spPr>
              <a:xfrm>
                <a:off x="12895887" y="5477700"/>
                <a:ext cx="2951538" cy="2810895"/>
              </a:xfrm>
              <a:prstGeom prst="rect">
                <a:avLst/>
              </a:prstGeom>
              <a:solidFill>
                <a:srgbClr val="BBD6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Both hash digests will be compared. If they are the same, it means the email has not been tampered with, ensuring integrity.</a:t>
                </a:r>
                <a:endParaRPr b="0" i="0" sz="2200" u="none" cap="none" strike="noStrike">
                  <a:solidFill>
                    <a:srgbClr val="3F3F3F"/>
                  </a:solidFill>
                  <a:latin typeface="Open Sans"/>
                  <a:ea typeface="Open Sans"/>
                  <a:cs typeface="Open Sans"/>
                  <a:sym typeface="Open Sans"/>
                </a:endParaRPr>
              </a:p>
            </p:txBody>
          </p:sp>
        </p:grpSp>
        <p:grpSp>
          <p:nvGrpSpPr>
            <p:cNvPr id="5193" name="Google Shape;5193;p464"/>
            <p:cNvGrpSpPr/>
            <p:nvPr/>
          </p:nvGrpSpPr>
          <p:grpSpPr>
            <a:xfrm>
              <a:off x="381956" y="2765943"/>
              <a:ext cx="15741169" cy="2685122"/>
              <a:chOff x="381956" y="2765943"/>
              <a:chExt cx="15741169" cy="2685122"/>
            </a:xfrm>
          </p:grpSpPr>
          <p:pic>
            <p:nvPicPr>
              <p:cNvPr id="5194" name="Google Shape;5194;p464"/>
              <p:cNvPicPr preferRelativeResize="0"/>
              <p:nvPr/>
            </p:nvPicPr>
            <p:blipFill rotWithShape="1">
              <a:blip r:embed="rId3">
                <a:alphaModFix/>
              </a:blip>
              <a:srcRect b="0" l="0" r="0" t="0"/>
              <a:stretch/>
            </p:blipFill>
            <p:spPr>
              <a:xfrm>
                <a:off x="381956" y="2924202"/>
                <a:ext cx="736286" cy="2526863"/>
              </a:xfrm>
              <a:prstGeom prst="rect">
                <a:avLst/>
              </a:prstGeom>
              <a:noFill/>
              <a:ln>
                <a:noFill/>
              </a:ln>
            </p:spPr>
          </p:pic>
          <p:sp>
            <p:nvSpPr>
              <p:cNvPr id="5195" name="Google Shape;5195;p464"/>
              <p:cNvSpPr txBox="1"/>
              <p:nvPr/>
            </p:nvSpPr>
            <p:spPr>
              <a:xfrm>
                <a:off x="1212013" y="4782509"/>
                <a:ext cx="1995161" cy="43088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fghje3476qwr</a:t>
                </a:r>
                <a:endParaRPr/>
              </a:p>
            </p:txBody>
          </p:sp>
          <p:sp>
            <p:nvSpPr>
              <p:cNvPr id="5196" name="Google Shape;5196;p464"/>
              <p:cNvSpPr txBox="1"/>
              <p:nvPr/>
            </p:nvSpPr>
            <p:spPr>
              <a:xfrm>
                <a:off x="14267317" y="2765943"/>
                <a:ext cx="1796206" cy="43088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a:t>
                </a:r>
                <a:endParaRPr/>
              </a:p>
            </p:txBody>
          </p:sp>
          <p:sp>
            <p:nvSpPr>
              <p:cNvPr id="5197" name="Google Shape;5197;p464"/>
              <p:cNvSpPr txBox="1"/>
              <p:nvPr/>
            </p:nvSpPr>
            <p:spPr>
              <a:xfrm>
                <a:off x="14371656" y="4739726"/>
                <a:ext cx="1685561" cy="43088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a:t>
                </a:r>
                <a:endParaRPr/>
              </a:p>
            </p:txBody>
          </p:sp>
          <p:grpSp>
            <p:nvGrpSpPr>
              <p:cNvPr id="5198" name="Google Shape;5198;p464"/>
              <p:cNvGrpSpPr/>
              <p:nvPr/>
            </p:nvGrpSpPr>
            <p:grpSpPr>
              <a:xfrm>
                <a:off x="1178982" y="3607706"/>
                <a:ext cx="14944143" cy="876079"/>
                <a:chOff x="1178982" y="3607706"/>
                <a:chExt cx="14944143" cy="876079"/>
              </a:xfrm>
            </p:grpSpPr>
            <p:pic>
              <p:nvPicPr>
                <p:cNvPr id="5199" name="Google Shape;5199;p464"/>
                <p:cNvPicPr preferRelativeResize="0"/>
                <p:nvPr/>
              </p:nvPicPr>
              <p:blipFill rotWithShape="1">
                <a:blip r:embed="rId4">
                  <a:alphaModFix/>
                </a:blip>
                <a:srcRect b="0" l="0" r="0" t="0"/>
                <a:stretch/>
              </p:blipFill>
              <p:spPr>
                <a:xfrm>
                  <a:off x="1178982" y="3634708"/>
                  <a:ext cx="1171274" cy="822074"/>
                </a:xfrm>
                <a:prstGeom prst="rect">
                  <a:avLst/>
                </a:prstGeom>
                <a:noFill/>
                <a:ln>
                  <a:noFill/>
                </a:ln>
              </p:spPr>
            </p:pic>
            <p:sp>
              <p:nvSpPr>
                <p:cNvPr id="5200" name="Google Shape;5200;p464"/>
                <p:cNvSpPr txBox="1"/>
                <p:nvPr/>
              </p:nvSpPr>
              <p:spPr>
                <a:xfrm>
                  <a:off x="3099091" y="3830302"/>
                  <a:ext cx="1570778" cy="43088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fghje3476</a:t>
                  </a:r>
                  <a:endParaRPr/>
                </a:p>
              </p:txBody>
            </p:sp>
            <p:sp>
              <p:nvSpPr>
                <p:cNvPr id="5201" name="Google Shape;5201;p464"/>
                <p:cNvSpPr/>
                <p:nvPr/>
              </p:nvSpPr>
              <p:spPr>
                <a:xfrm>
                  <a:off x="4702767" y="3982964"/>
                  <a:ext cx="561108" cy="125563"/>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02" name="Google Shape;5202;p464"/>
                <p:cNvPicPr preferRelativeResize="0"/>
                <p:nvPr/>
              </p:nvPicPr>
              <p:blipFill rotWithShape="1">
                <a:blip r:embed="rId5">
                  <a:alphaModFix/>
                </a:blip>
                <a:srcRect b="0" l="0" r="0" t="0"/>
                <a:stretch/>
              </p:blipFill>
              <p:spPr>
                <a:xfrm>
                  <a:off x="5353923" y="3707636"/>
                  <a:ext cx="761873" cy="676219"/>
                </a:xfrm>
                <a:prstGeom prst="rect">
                  <a:avLst/>
                </a:prstGeom>
                <a:noFill/>
                <a:ln>
                  <a:noFill/>
                </a:ln>
              </p:spPr>
            </p:pic>
            <p:sp>
              <p:nvSpPr>
                <p:cNvPr id="5203" name="Google Shape;5203;p464"/>
                <p:cNvSpPr/>
                <p:nvPr/>
              </p:nvSpPr>
              <p:spPr>
                <a:xfrm>
                  <a:off x="6204293" y="3975406"/>
                  <a:ext cx="709906"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04" name="Google Shape;5204;p464"/>
                <p:cNvSpPr txBox="1"/>
                <p:nvPr/>
              </p:nvSpPr>
              <p:spPr>
                <a:xfrm>
                  <a:off x="6996092" y="3830302"/>
                  <a:ext cx="1512000" cy="43088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a:t>
                  </a:r>
                  <a:endParaRPr/>
                </a:p>
              </p:txBody>
            </p:sp>
            <p:sp>
              <p:nvSpPr>
                <p:cNvPr id="5205" name="Google Shape;5205;p464"/>
                <p:cNvSpPr/>
                <p:nvPr/>
              </p:nvSpPr>
              <p:spPr>
                <a:xfrm>
                  <a:off x="8607297" y="3975406"/>
                  <a:ext cx="665042"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06" name="Google Shape;5206;p464"/>
                <p:cNvPicPr preferRelativeResize="0"/>
                <p:nvPr/>
              </p:nvPicPr>
              <p:blipFill rotWithShape="1">
                <a:blip r:embed="rId4">
                  <a:alphaModFix/>
                </a:blip>
                <a:srcRect b="0" l="0" r="0" t="0"/>
                <a:stretch/>
              </p:blipFill>
              <p:spPr>
                <a:xfrm>
                  <a:off x="9354475" y="3697625"/>
                  <a:ext cx="991989" cy="696241"/>
                </a:xfrm>
                <a:prstGeom prst="rect">
                  <a:avLst/>
                </a:prstGeom>
                <a:noFill/>
                <a:ln>
                  <a:noFill/>
                </a:ln>
              </p:spPr>
            </p:pic>
            <p:sp>
              <p:nvSpPr>
                <p:cNvPr id="5207" name="Google Shape;5207;p464"/>
                <p:cNvSpPr/>
                <p:nvPr/>
              </p:nvSpPr>
              <p:spPr>
                <a:xfrm>
                  <a:off x="11746157" y="3975406"/>
                  <a:ext cx="867507"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08" name="Google Shape;5208;p464"/>
                <p:cNvPicPr preferRelativeResize="0"/>
                <p:nvPr/>
              </p:nvPicPr>
              <p:blipFill rotWithShape="1">
                <a:blip r:embed="rId6">
                  <a:alphaModFix/>
                </a:blip>
                <a:srcRect b="0" l="0" r="0" t="0"/>
                <a:stretch/>
              </p:blipFill>
              <p:spPr>
                <a:xfrm>
                  <a:off x="11064203" y="3663312"/>
                  <a:ext cx="884970" cy="764867"/>
                </a:xfrm>
                <a:prstGeom prst="rect">
                  <a:avLst/>
                </a:prstGeom>
                <a:noFill/>
                <a:ln>
                  <a:noFill/>
                </a:ln>
              </p:spPr>
            </p:pic>
            <p:sp>
              <p:nvSpPr>
                <p:cNvPr id="5209" name="Google Shape;5209;p464"/>
                <p:cNvSpPr txBox="1"/>
                <p:nvPr/>
              </p:nvSpPr>
              <p:spPr>
                <a:xfrm>
                  <a:off x="12664196" y="3830302"/>
                  <a:ext cx="1587390" cy="430887"/>
                </a:xfrm>
                <a:prstGeom prst="rect">
                  <a:avLst/>
                </a:prstGeom>
                <a:solidFill>
                  <a:srgbClr val="BBD6E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a3421hjk</a:t>
                  </a:r>
                  <a:endParaRPr/>
                </a:p>
              </p:txBody>
            </p:sp>
            <p:sp>
              <p:nvSpPr>
                <p:cNvPr id="5210" name="Google Shape;5210;p464"/>
                <p:cNvSpPr/>
                <p:nvPr/>
              </p:nvSpPr>
              <p:spPr>
                <a:xfrm>
                  <a:off x="14283068" y="3975406"/>
                  <a:ext cx="619609"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11" name="Google Shape;5211;p464"/>
                <p:cNvPicPr preferRelativeResize="0"/>
                <p:nvPr/>
              </p:nvPicPr>
              <p:blipFill rotWithShape="1">
                <a:blip r:embed="rId7">
                  <a:alphaModFix/>
                </a:blip>
                <a:srcRect b="0" l="0" r="0" t="0"/>
                <a:stretch/>
              </p:blipFill>
              <p:spPr>
                <a:xfrm>
                  <a:off x="14956491" y="3607706"/>
                  <a:ext cx="1166634" cy="876079"/>
                </a:xfrm>
                <a:prstGeom prst="rect">
                  <a:avLst/>
                </a:prstGeom>
                <a:noFill/>
                <a:ln>
                  <a:noFill/>
                </a:ln>
              </p:spPr>
            </p:pic>
            <p:sp>
              <p:nvSpPr>
                <p:cNvPr id="5212" name="Google Shape;5212;p464"/>
                <p:cNvSpPr/>
                <p:nvPr/>
              </p:nvSpPr>
              <p:spPr>
                <a:xfrm>
                  <a:off x="2369036" y="3982964"/>
                  <a:ext cx="667075" cy="125563"/>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13" name="Google Shape;5213;p464"/>
                <p:cNvSpPr/>
                <p:nvPr/>
              </p:nvSpPr>
              <p:spPr>
                <a:xfrm>
                  <a:off x="10399161" y="3975406"/>
                  <a:ext cx="665042" cy="140678"/>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6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Non-Repudiation</a:t>
            </a:r>
            <a:endParaRPr/>
          </a:p>
        </p:txBody>
      </p:sp>
      <p:sp>
        <p:nvSpPr>
          <p:cNvPr id="418" name="Google Shape;418;p268"/>
          <p:cNvSpPr/>
          <p:nvPr/>
        </p:nvSpPr>
        <p:spPr>
          <a:xfrm>
            <a:off x="1349622" y="2939423"/>
            <a:ext cx="8038824" cy="3265154"/>
          </a:xfrm>
          <a:prstGeom prst="roundRect">
            <a:avLst>
              <a:gd fmla="val 4983"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This prevents denial of actions, ensuring accountability and reliability in electronic transactions and communications.</a:t>
            </a:r>
            <a:endParaRPr/>
          </a:p>
          <a:p>
            <a:pPr indent="-203200" lvl="0" marL="431800" marR="0" rtl="0" algn="l">
              <a:lnSpc>
                <a:spcPct val="115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Non-repudiation ensures proof of the origin and integrity of data exchanged between parties.</a:t>
            </a:r>
            <a:endParaRPr/>
          </a:p>
        </p:txBody>
      </p:sp>
      <p:grpSp>
        <p:nvGrpSpPr>
          <p:cNvPr id="419" name="Google Shape;419;p268"/>
          <p:cNvGrpSpPr/>
          <p:nvPr/>
        </p:nvGrpSpPr>
        <p:grpSpPr>
          <a:xfrm>
            <a:off x="10442318" y="2445326"/>
            <a:ext cx="3957895" cy="4253348"/>
            <a:chOff x="10016013" y="3271437"/>
            <a:chExt cx="3957895" cy="4253348"/>
          </a:xfrm>
        </p:grpSpPr>
        <p:pic>
          <p:nvPicPr>
            <p:cNvPr id="420" name="Google Shape;420;p268"/>
            <p:cNvPicPr preferRelativeResize="0"/>
            <p:nvPr/>
          </p:nvPicPr>
          <p:blipFill rotWithShape="1">
            <a:blip r:embed="rId3">
              <a:alphaModFix/>
            </a:blip>
            <a:srcRect b="0" l="0" r="0" t="0"/>
            <a:stretch/>
          </p:blipFill>
          <p:spPr>
            <a:xfrm>
              <a:off x="10287000" y="3837877"/>
              <a:ext cx="3686908" cy="3686908"/>
            </a:xfrm>
            <a:prstGeom prst="rect">
              <a:avLst/>
            </a:prstGeom>
            <a:noFill/>
            <a:ln>
              <a:noFill/>
            </a:ln>
          </p:spPr>
        </p:pic>
        <p:pic>
          <p:nvPicPr>
            <p:cNvPr id="421" name="Google Shape;421;p268"/>
            <p:cNvPicPr preferRelativeResize="0"/>
            <p:nvPr/>
          </p:nvPicPr>
          <p:blipFill rotWithShape="1">
            <a:blip r:embed="rId4">
              <a:alphaModFix/>
            </a:blip>
            <a:srcRect b="0" l="0" r="0" t="0"/>
            <a:stretch/>
          </p:blipFill>
          <p:spPr>
            <a:xfrm>
              <a:off x="10016013" y="3271437"/>
              <a:ext cx="1505243" cy="1505243"/>
            </a:xfrm>
            <a:prstGeom prst="rect">
              <a:avLst/>
            </a:prstGeom>
            <a:noFill/>
            <a:ln>
              <a:noFill/>
            </a:ln>
          </p:spPr>
        </p:pic>
      </p:grpSp>
      <p:sp>
        <p:nvSpPr>
          <p:cNvPr id="422" name="Google Shape;422;p268"/>
          <p:cNvSpPr/>
          <p:nvPr/>
        </p:nvSpPr>
        <p:spPr>
          <a:xfrm>
            <a:off x="6235700" y="816352"/>
            <a:ext cx="3780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 name="Google Shape;423;p268"/>
          <p:cNvSpPr txBox="1"/>
          <p:nvPr/>
        </p:nvSpPr>
        <p:spPr>
          <a:xfrm>
            <a:off x="1855788" y="1171575"/>
            <a:ext cx="12544425"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Non-repudiation, in the context of cryptography and information security, refers to a service that provides proof that a particular action or event cannot be denied by anyone.</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7" name="Shape 5217"/>
        <p:cNvGrpSpPr/>
        <p:nvPr/>
      </p:nvGrpSpPr>
      <p:grpSpPr>
        <a:xfrm>
          <a:off x="0" y="0"/>
          <a:ext cx="0" cy="0"/>
          <a:chOff x="0" y="0"/>
          <a:chExt cx="0" cy="0"/>
        </a:xfrm>
      </p:grpSpPr>
      <p:sp>
        <p:nvSpPr>
          <p:cNvPr id="5218" name="Google Shape;5218;p465"/>
          <p:cNvSpPr txBox="1"/>
          <p:nvPr>
            <p:ph type="title"/>
          </p:nvPr>
        </p:nvSpPr>
        <p:spPr>
          <a:xfrm>
            <a:off x="-10160" y="23745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Application of Digital Signatures</a:t>
            </a:r>
            <a:endParaRPr>
              <a:solidFill>
                <a:srgbClr val="3F3F3F"/>
              </a:solidFill>
            </a:endParaRPr>
          </a:p>
        </p:txBody>
      </p:sp>
      <p:grpSp>
        <p:nvGrpSpPr>
          <p:cNvPr id="5219" name="Google Shape;5219;p465"/>
          <p:cNvGrpSpPr/>
          <p:nvPr/>
        </p:nvGrpSpPr>
        <p:grpSpPr>
          <a:xfrm>
            <a:off x="4909481" y="1459078"/>
            <a:ext cx="2933904" cy="6889791"/>
            <a:chOff x="4909481" y="1459078"/>
            <a:chExt cx="2933904" cy="6889791"/>
          </a:xfrm>
        </p:grpSpPr>
        <p:sp>
          <p:nvSpPr>
            <p:cNvPr id="5220" name="Google Shape;5220;p465"/>
            <p:cNvSpPr/>
            <p:nvPr/>
          </p:nvSpPr>
          <p:spPr>
            <a:xfrm>
              <a:off x="4909481" y="1459078"/>
              <a:ext cx="2933904" cy="1231495"/>
            </a:xfrm>
            <a:prstGeom prst="roundRect">
              <a:avLst>
                <a:gd fmla="val 4652" name="adj"/>
              </a:avLst>
            </a:prstGeom>
            <a:solidFill>
              <a:srgbClr val="5CC5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Code security</a:t>
              </a:r>
              <a:endParaRPr/>
            </a:p>
          </p:txBody>
        </p:sp>
        <p:sp>
          <p:nvSpPr>
            <p:cNvPr id="5221" name="Google Shape;5221;p465"/>
            <p:cNvSpPr/>
            <p:nvPr/>
          </p:nvSpPr>
          <p:spPr>
            <a:xfrm>
              <a:off x="5004834" y="2474817"/>
              <a:ext cx="2743199" cy="5874052"/>
            </a:xfrm>
            <a:prstGeom prst="roundRect">
              <a:avLst>
                <a:gd fmla="val 5854" name="adj"/>
              </a:avLst>
            </a:prstGeom>
            <a:solidFill>
              <a:schemeClr val="lt1"/>
            </a:solidFill>
            <a:ln cap="flat" cmpd="sng" w="25400">
              <a:solidFill>
                <a:srgbClr val="5CC5D8"/>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Authors or coders can protect their code against tampering by digitally signing it.</a:t>
              </a:r>
              <a:endParaRPr b="0" i="0" sz="2200" u="none" cap="none" strike="noStrike">
                <a:solidFill>
                  <a:srgbClr val="3F3F3F"/>
                </a:solidFill>
                <a:latin typeface="Open Sans"/>
                <a:ea typeface="Open Sans"/>
                <a:cs typeface="Open Sans"/>
                <a:sym typeface="Open Sans"/>
              </a:endParaRPr>
            </a:p>
          </p:txBody>
        </p:sp>
      </p:grpSp>
      <p:grpSp>
        <p:nvGrpSpPr>
          <p:cNvPr id="5222" name="Google Shape;5222;p465"/>
          <p:cNvGrpSpPr/>
          <p:nvPr/>
        </p:nvGrpSpPr>
        <p:grpSpPr>
          <a:xfrm>
            <a:off x="8322836" y="1461026"/>
            <a:ext cx="2940215" cy="6927498"/>
            <a:chOff x="8322836" y="1461026"/>
            <a:chExt cx="2940215" cy="6927498"/>
          </a:xfrm>
        </p:grpSpPr>
        <p:sp>
          <p:nvSpPr>
            <p:cNvPr id="5223" name="Google Shape;5223;p465"/>
            <p:cNvSpPr/>
            <p:nvPr/>
          </p:nvSpPr>
          <p:spPr>
            <a:xfrm>
              <a:off x="8322836" y="1461026"/>
              <a:ext cx="2940215" cy="1231495"/>
            </a:xfrm>
            <a:prstGeom prst="roundRect">
              <a:avLst>
                <a:gd fmla="val 5253" name="adj"/>
              </a:avLst>
            </a:prstGeom>
            <a:solidFill>
              <a:srgbClr val="82C9B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Software updates</a:t>
              </a:r>
              <a:endParaRPr/>
            </a:p>
          </p:txBody>
        </p:sp>
        <p:sp>
          <p:nvSpPr>
            <p:cNvPr id="5224" name="Google Shape;5224;p465"/>
            <p:cNvSpPr/>
            <p:nvPr/>
          </p:nvSpPr>
          <p:spPr>
            <a:xfrm>
              <a:off x="8435913" y="2484728"/>
              <a:ext cx="2714061" cy="5903796"/>
            </a:xfrm>
            <a:prstGeom prst="roundRect">
              <a:avLst>
                <a:gd fmla="val 5854" name="adj"/>
              </a:avLst>
            </a:prstGeom>
            <a:solidFill>
              <a:schemeClr val="lt1"/>
            </a:solidFill>
            <a:ln cap="flat" cmpd="sng" w="25400">
              <a:solidFill>
                <a:srgbClr val="5CC5D8"/>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Vendors digitally sign the updates to protect against tampering and ensure that it is released by them by digitally signing and providing users with their public key to verify their digital signature.</a:t>
              </a:r>
              <a:endParaRPr b="0" i="0" sz="2200" u="none" cap="none" strike="noStrike">
                <a:solidFill>
                  <a:srgbClr val="3F3F3F"/>
                </a:solidFill>
                <a:latin typeface="Open Sans"/>
                <a:ea typeface="Open Sans"/>
                <a:cs typeface="Open Sans"/>
                <a:sym typeface="Open Sans"/>
              </a:endParaRPr>
            </a:p>
          </p:txBody>
        </p:sp>
      </p:grpSp>
      <p:grpSp>
        <p:nvGrpSpPr>
          <p:cNvPr id="5225" name="Google Shape;5225;p465"/>
          <p:cNvGrpSpPr/>
          <p:nvPr/>
        </p:nvGrpSpPr>
        <p:grpSpPr>
          <a:xfrm>
            <a:off x="11604085" y="1461022"/>
            <a:ext cx="2933904" cy="6887847"/>
            <a:chOff x="11604085" y="1461022"/>
            <a:chExt cx="2933904" cy="6887847"/>
          </a:xfrm>
        </p:grpSpPr>
        <p:sp>
          <p:nvSpPr>
            <p:cNvPr id="5226" name="Google Shape;5226;p465"/>
            <p:cNvSpPr/>
            <p:nvPr/>
          </p:nvSpPr>
          <p:spPr>
            <a:xfrm>
              <a:off x="11604085" y="1461022"/>
              <a:ext cx="2933904" cy="1231494"/>
            </a:xfrm>
            <a:prstGeom prst="roundRect">
              <a:avLst>
                <a:gd fmla="val 5198" name="adj"/>
              </a:avLst>
            </a:prstGeom>
            <a:solidFill>
              <a:srgbClr val="E4B3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Financial sectors</a:t>
              </a:r>
              <a:endParaRPr/>
            </a:p>
          </p:txBody>
        </p:sp>
        <p:sp>
          <p:nvSpPr>
            <p:cNvPr id="5227" name="Google Shape;5227;p465"/>
            <p:cNvSpPr/>
            <p:nvPr/>
          </p:nvSpPr>
          <p:spPr>
            <a:xfrm>
              <a:off x="11699680" y="2471644"/>
              <a:ext cx="2742714" cy="5877225"/>
            </a:xfrm>
            <a:prstGeom prst="roundRect">
              <a:avLst>
                <a:gd fmla="val 5854" name="adj"/>
              </a:avLst>
            </a:prstGeom>
            <a:solidFill>
              <a:schemeClr val="lt1"/>
            </a:solidFill>
            <a:ln cap="flat" cmpd="sng" w="25400">
              <a:solidFill>
                <a:srgbClr val="5CC5D8"/>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is used by a company to protect against tampering with financial documents and ensuring that it has been issued by them. For e.g., when a company issues Form 16, it is digitally signed to protect against tampering and prove authenticity.</a:t>
              </a:r>
              <a:endParaRPr b="0" i="0" sz="2200" u="none" cap="none" strike="noStrike">
                <a:solidFill>
                  <a:srgbClr val="3F3F3F"/>
                </a:solidFill>
                <a:latin typeface="Open Sans"/>
                <a:ea typeface="Open Sans"/>
                <a:cs typeface="Open Sans"/>
                <a:sym typeface="Open Sans"/>
              </a:endParaRPr>
            </a:p>
          </p:txBody>
        </p:sp>
      </p:grpSp>
      <p:grpSp>
        <p:nvGrpSpPr>
          <p:cNvPr id="5228" name="Google Shape;5228;p465"/>
          <p:cNvGrpSpPr/>
          <p:nvPr/>
        </p:nvGrpSpPr>
        <p:grpSpPr>
          <a:xfrm>
            <a:off x="1711297" y="1459078"/>
            <a:ext cx="2940215" cy="6912638"/>
            <a:chOff x="1711297" y="1459078"/>
            <a:chExt cx="2940215" cy="6912638"/>
          </a:xfrm>
        </p:grpSpPr>
        <p:sp>
          <p:nvSpPr>
            <p:cNvPr id="5229" name="Google Shape;5229;p465"/>
            <p:cNvSpPr/>
            <p:nvPr/>
          </p:nvSpPr>
          <p:spPr>
            <a:xfrm>
              <a:off x="1711297" y="1459078"/>
              <a:ext cx="2940215" cy="1231495"/>
            </a:xfrm>
            <a:prstGeom prst="roundRect">
              <a:avLst>
                <a:gd fmla="val 6454" name="adj"/>
              </a:avLst>
            </a:prstGeom>
            <a:solidFill>
              <a:srgbClr val="5CC5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Communication security</a:t>
              </a:r>
              <a:endParaRPr/>
            </a:p>
          </p:txBody>
        </p:sp>
        <p:sp>
          <p:nvSpPr>
            <p:cNvPr id="5230" name="Google Shape;5230;p465"/>
            <p:cNvSpPr/>
            <p:nvPr/>
          </p:nvSpPr>
          <p:spPr>
            <a:xfrm>
              <a:off x="1809805" y="2484728"/>
              <a:ext cx="2743199" cy="5886988"/>
            </a:xfrm>
            <a:prstGeom prst="roundRect">
              <a:avLst>
                <a:gd fmla="val 5854" name="adj"/>
              </a:avLst>
            </a:prstGeom>
            <a:solidFill>
              <a:schemeClr val="lt1"/>
            </a:solidFill>
            <a:ln cap="flat" cmpd="sng" w="25400">
              <a:solidFill>
                <a:srgbClr val="5CC5D8"/>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You can encrypt the mail with the recipient’s public key and sign it on your side. This way the sender knows for sure that there was no tampering and that the message comes from you.</a:t>
              </a:r>
              <a:endParaRPr b="0" i="0" sz="2200" u="none" cap="none" strike="noStrike">
                <a:solidFill>
                  <a:srgbClr val="3F3F3F"/>
                </a:solidFill>
                <a:latin typeface="Open Sans"/>
                <a:ea typeface="Open Sans"/>
                <a:cs typeface="Open Sans"/>
                <a:sym typeface="Open Sans"/>
              </a:endParaRPr>
            </a:p>
          </p:txBody>
        </p:sp>
      </p:grpSp>
      <p:sp>
        <p:nvSpPr>
          <p:cNvPr id="5231" name="Google Shape;5231;p465"/>
          <p:cNvSpPr/>
          <p:nvPr/>
        </p:nvSpPr>
        <p:spPr>
          <a:xfrm>
            <a:off x="4559300" y="823896"/>
            <a:ext cx="71319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6" name="Shape 5236"/>
        <p:cNvGrpSpPr/>
        <p:nvPr/>
      </p:nvGrpSpPr>
      <p:grpSpPr>
        <a:xfrm>
          <a:off x="0" y="0"/>
          <a:ext cx="0" cy="0"/>
          <a:chOff x="0" y="0"/>
          <a:chExt cx="0" cy="0"/>
        </a:xfrm>
      </p:grpSpPr>
      <p:sp>
        <p:nvSpPr>
          <p:cNvPr id="5237" name="Google Shape;5237;p466"/>
          <p:cNvSpPr txBox="1"/>
          <p:nvPr/>
        </p:nvSpPr>
        <p:spPr>
          <a:xfrm>
            <a:off x="5375147" y="331750"/>
            <a:ext cx="5831405" cy="480131"/>
          </a:xfrm>
          <a:prstGeom prst="rect">
            <a:avLst/>
          </a:prstGeom>
          <a:noFill/>
          <a:ln>
            <a:noFill/>
          </a:ln>
        </p:spPr>
        <p:txBody>
          <a:bodyPr anchorCtr="0" anchor="t" bIns="45700" lIns="91425" spcFirstLastPara="1" rIns="91425" wrap="square" tIns="45700">
            <a:spAutoFit/>
          </a:bodyPr>
          <a:lstStyle/>
          <a:p>
            <a:pPr indent="11811"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Advantages of Digital Signature</a:t>
            </a:r>
            <a:endParaRPr b="1" i="0" sz="2800" u="none" cap="none" strike="noStrike">
              <a:solidFill>
                <a:srgbClr val="3F3F3F"/>
              </a:solidFill>
              <a:latin typeface="Open Sans"/>
              <a:ea typeface="Open Sans"/>
              <a:cs typeface="Open Sans"/>
              <a:sym typeface="Open Sans"/>
            </a:endParaRPr>
          </a:p>
        </p:txBody>
      </p:sp>
      <p:grpSp>
        <p:nvGrpSpPr>
          <p:cNvPr id="5238" name="Google Shape;5238;p466"/>
          <p:cNvGrpSpPr/>
          <p:nvPr/>
        </p:nvGrpSpPr>
        <p:grpSpPr>
          <a:xfrm>
            <a:off x="1961513" y="2019614"/>
            <a:ext cx="12332974" cy="5104772"/>
            <a:chOff x="1908854" y="2305296"/>
            <a:chExt cx="12332974" cy="5104772"/>
          </a:xfrm>
        </p:grpSpPr>
        <p:grpSp>
          <p:nvGrpSpPr>
            <p:cNvPr id="5239" name="Google Shape;5239;p466"/>
            <p:cNvGrpSpPr/>
            <p:nvPr/>
          </p:nvGrpSpPr>
          <p:grpSpPr>
            <a:xfrm>
              <a:off x="1954538" y="2308532"/>
              <a:ext cx="5968969" cy="2389856"/>
              <a:chOff x="1954538" y="2308532"/>
              <a:chExt cx="5968969" cy="2389856"/>
            </a:xfrm>
          </p:grpSpPr>
          <p:sp>
            <p:nvSpPr>
              <p:cNvPr id="5240" name="Google Shape;5240;p466"/>
              <p:cNvSpPr/>
              <p:nvPr/>
            </p:nvSpPr>
            <p:spPr>
              <a:xfrm>
                <a:off x="2014173" y="2308532"/>
                <a:ext cx="5909334" cy="2375618"/>
              </a:xfrm>
              <a:custGeom>
                <a:rect b="b" l="l" r="r" t="t"/>
                <a:pathLst>
                  <a:path extrusionOk="0" h="1766424" w="5652557">
                    <a:moveTo>
                      <a:pt x="0" y="0"/>
                    </a:moveTo>
                    <a:lnTo>
                      <a:pt x="5652557" y="0"/>
                    </a:lnTo>
                    <a:lnTo>
                      <a:pt x="5652557" y="1766424"/>
                    </a:lnTo>
                    <a:lnTo>
                      <a:pt x="0" y="1766424"/>
                    </a:lnTo>
                    <a:lnTo>
                      <a:pt x="0" y="0"/>
                    </a:lnTo>
                    <a:close/>
                  </a:path>
                </a:pathLst>
              </a:custGeom>
              <a:solidFill>
                <a:schemeClr val="lt1">
                  <a:alpha val="40000"/>
                </a:schemeClr>
              </a:solidFill>
              <a:ln cap="flat" cmpd="sng" w="9525">
                <a:solidFill>
                  <a:srgbClr val="5297D3"/>
                </a:solidFill>
                <a:prstDash val="solid"/>
                <a:round/>
                <a:headEnd len="sm" w="sm" type="none"/>
                <a:tailEnd len="sm" w="sm" type="none"/>
              </a:ln>
            </p:spPr>
            <p:txBody>
              <a:bodyPr anchorCtr="0" anchor="t" bIns="83800" lIns="119645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Highly robust: </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77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DSA is highly robust in the security and stability aspect compared to alternative signature verification algorithms.</a:t>
                </a:r>
                <a:endParaRPr b="0" i="0" sz="2200" u="none" cap="none" strike="noStrike">
                  <a:solidFill>
                    <a:srgbClr val="3F3F3F"/>
                  </a:solidFill>
                  <a:latin typeface="Open Sans"/>
                  <a:ea typeface="Open Sans"/>
                  <a:cs typeface="Open Sans"/>
                  <a:sym typeface="Open Sans"/>
                </a:endParaRPr>
              </a:p>
            </p:txBody>
          </p:sp>
          <p:sp>
            <p:nvSpPr>
              <p:cNvPr id="5241" name="Google Shape;5241;p466"/>
              <p:cNvSpPr/>
              <p:nvPr/>
            </p:nvSpPr>
            <p:spPr>
              <a:xfrm>
                <a:off x="1954538" y="2843643"/>
                <a:ext cx="1236497" cy="1854745"/>
              </a:xfrm>
              <a:prstGeom prst="rect">
                <a:avLst/>
              </a:prstGeom>
              <a:blipFill rotWithShape="1">
                <a:blip r:embed="rId3">
                  <a:alphaModFix/>
                </a:blip>
                <a:stretch>
                  <a:fillRect b="0" l="-8999" r="-8998" t="0"/>
                </a:stretch>
              </a:blip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5242" name="Google Shape;5242;p466"/>
            <p:cNvGrpSpPr/>
            <p:nvPr/>
          </p:nvGrpSpPr>
          <p:grpSpPr>
            <a:xfrm>
              <a:off x="8317352" y="2305296"/>
              <a:ext cx="5924476" cy="2393092"/>
              <a:chOff x="8317352" y="2305296"/>
              <a:chExt cx="5924476" cy="2393092"/>
            </a:xfrm>
          </p:grpSpPr>
          <p:sp>
            <p:nvSpPr>
              <p:cNvPr id="5243" name="Google Shape;5243;p466"/>
              <p:cNvSpPr/>
              <p:nvPr/>
            </p:nvSpPr>
            <p:spPr>
              <a:xfrm>
                <a:off x="8589271" y="2305296"/>
                <a:ext cx="5652557" cy="2375618"/>
              </a:xfrm>
              <a:custGeom>
                <a:rect b="b" l="l" r="r" t="t"/>
                <a:pathLst>
                  <a:path extrusionOk="0" h="1766424" w="5652557">
                    <a:moveTo>
                      <a:pt x="0" y="0"/>
                    </a:moveTo>
                    <a:lnTo>
                      <a:pt x="5652557" y="0"/>
                    </a:lnTo>
                    <a:lnTo>
                      <a:pt x="5652557" y="1766424"/>
                    </a:lnTo>
                    <a:lnTo>
                      <a:pt x="0" y="1766424"/>
                    </a:lnTo>
                    <a:lnTo>
                      <a:pt x="0" y="0"/>
                    </a:lnTo>
                    <a:close/>
                  </a:path>
                </a:pathLst>
              </a:custGeom>
              <a:solidFill>
                <a:schemeClr val="lt1">
                  <a:alpha val="40000"/>
                </a:schemeClr>
              </a:solidFill>
              <a:ln cap="flat" cmpd="sng" w="9525">
                <a:solidFill>
                  <a:srgbClr val="5297D3"/>
                </a:solidFill>
                <a:prstDash val="solid"/>
                <a:round/>
                <a:headEnd len="sm" w="sm" type="none"/>
                <a:tailEnd len="sm" w="sm" type="none"/>
              </a:ln>
            </p:spPr>
            <p:txBody>
              <a:bodyPr anchorCtr="0" anchor="t" bIns="83800" lIns="119645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Better speed: </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77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key generation is much faster compared to the RSA algorithm and such.</a:t>
                </a:r>
                <a:endParaRPr b="0" i="0" sz="2200" u="none" cap="none" strike="noStrike">
                  <a:solidFill>
                    <a:srgbClr val="3F3F3F"/>
                  </a:solidFill>
                  <a:latin typeface="Open Sans"/>
                  <a:ea typeface="Open Sans"/>
                  <a:cs typeface="Open Sans"/>
                  <a:sym typeface="Open Sans"/>
                </a:endParaRPr>
              </a:p>
            </p:txBody>
          </p:sp>
          <p:sp>
            <p:nvSpPr>
              <p:cNvPr id="5244" name="Google Shape;5244;p466"/>
              <p:cNvSpPr/>
              <p:nvPr/>
            </p:nvSpPr>
            <p:spPr>
              <a:xfrm>
                <a:off x="8317352" y="2843643"/>
                <a:ext cx="1236497" cy="1854745"/>
              </a:xfrm>
              <a:prstGeom prst="rect">
                <a:avLst/>
              </a:prstGeom>
              <a:blipFill rotWithShape="1">
                <a:blip r:embed="rId4">
                  <a:alphaModFix/>
                </a:blip>
                <a:stretch>
                  <a:fillRect b="0" l="-20998" r="-20998" t="0"/>
                </a:stretch>
              </a:blip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5245" name="Google Shape;5245;p466"/>
            <p:cNvGrpSpPr/>
            <p:nvPr/>
          </p:nvGrpSpPr>
          <p:grpSpPr>
            <a:xfrm>
              <a:off x="1908854" y="4867621"/>
              <a:ext cx="6014653" cy="2542447"/>
              <a:chOff x="1908854" y="4867621"/>
              <a:chExt cx="6014653" cy="2542447"/>
            </a:xfrm>
          </p:grpSpPr>
          <p:sp>
            <p:nvSpPr>
              <p:cNvPr id="5246" name="Google Shape;5246;p466"/>
              <p:cNvSpPr/>
              <p:nvPr/>
            </p:nvSpPr>
            <p:spPr>
              <a:xfrm>
                <a:off x="1994295" y="5034450"/>
                <a:ext cx="5929212" cy="2375618"/>
              </a:xfrm>
              <a:custGeom>
                <a:rect b="b" l="l" r="r" t="t"/>
                <a:pathLst>
                  <a:path extrusionOk="0" h="1766424" w="5652557">
                    <a:moveTo>
                      <a:pt x="0" y="0"/>
                    </a:moveTo>
                    <a:lnTo>
                      <a:pt x="5652557" y="0"/>
                    </a:lnTo>
                    <a:lnTo>
                      <a:pt x="5652557" y="1766424"/>
                    </a:lnTo>
                    <a:lnTo>
                      <a:pt x="0" y="1766424"/>
                    </a:lnTo>
                    <a:lnTo>
                      <a:pt x="0" y="0"/>
                    </a:lnTo>
                    <a:close/>
                  </a:path>
                </a:pathLst>
              </a:custGeom>
              <a:solidFill>
                <a:schemeClr val="lt1">
                  <a:alpha val="40000"/>
                </a:schemeClr>
              </a:solidFill>
              <a:ln cap="flat" cmpd="sng" w="9525">
                <a:solidFill>
                  <a:srgbClr val="5297D3"/>
                </a:solidFill>
                <a:prstDash val="solid"/>
                <a:round/>
                <a:headEnd len="sm" w="sm" type="none"/>
                <a:tailEnd len="sm" w="sm" type="none"/>
              </a:ln>
            </p:spPr>
            <p:txBody>
              <a:bodyPr anchorCtr="0" anchor="t" bIns="83800" lIns="119645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Less storage: </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77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DSA requires less storage space to work its entire cycle.</a:t>
                </a:r>
                <a:endParaRPr b="0" i="0" sz="2200" u="none" cap="none" strike="noStrike">
                  <a:solidFill>
                    <a:srgbClr val="3F3F3F"/>
                  </a:solidFill>
                  <a:latin typeface="Open Sans"/>
                  <a:ea typeface="Open Sans"/>
                  <a:cs typeface="Open Sans"/>
                  <a:sym typeface="Open Sans"/>
                </a:endParaRPr>
              </a:p>
            </p:txBody>
          </p:sp>
          <p:sp>
            <p:nvSpPr>
              <p:cNvPr id="5247" name="Google Shape;5247;p466"/>
              <p:cNvSpPr/>
              <p:nvPr/>
            </p:nvSpPr>
            <p:spPr>
              <a:xfrm>
                <a:off x="1908854" y="4867621"/>
                <a:ext cx="1236497" cy="1854745"/>
              </a:xfrm>
              <a:prstGeom prst="rect">
                <a:avLst/>
              </a:prstGeom>
              <a:blipFill rotWithShape="1">
                <a:blip r:embed="rId5">
                  <a:alphaModFix/>
                </a:blip>
                <a:stretch>
                  <a:fillRect b="0" l="-17999" r="-17997" t="0"/>
                </a:stretch>
              </a:blip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5248" name="Google Shape;5248;p466"/>
            <p:cNvGrpSpPr/>
            <p:nvPr/>
          </p:nvGrpSpPr>
          <p:grpSpPr>
            <a:xfrm>
              <a:off x="8327667" y="4986892"/>
              <a:ext cx="5907958" cy="2423170"/>
              <a:chOff x="8327667" y="4986892"/>
              <a:chExt cx="5907958" cy="2423170"/>
            </a:xfrm>
          </p:grpSpPr>
          <p:sp>
            <p:nvSpPr>
              <p:cNvPr id="5249" name="Google Shape;5249;p466"/>
              <p:cNvSpPr/>
              <p:nvPr/>
            </p:nvSpPr>
            <p:spPr>
              <a:xfrm>
                <a:off x="8583068" y="5034444"/>
                <a:ext cx="5652557" cy="2375618"/>
              </a:xfrm>
              <a:custGeom>
                <a:rect b="b" l="l" r="r" t="t"/>
                <a:pathLst>
                  <a:path extrusionOk="0" h="1766424" w="5652557">
                    <a:moveTo>
                      <a:pt x="0" y="0"/>
                    </a:moveTo>
                    <a:lnTo>
                      <a:pt x="5652557" y="0"/>
                    </a:lnTo>
                    <a:lnTo>
                      <a:pt x="5652557" y="1766424"/>
                    </a:lnTo>
                    <a:lnTo>
                      <a:pt x="0" y="1766424"/>
                    </a:lnTo>
                    <a:lnTo>
                      <a:pt x="0" y="0"/>
                    </a:lnTo>
                    <a:close/>
                  </a:path>
                </a:pathLst>
              </a:custGeom>
              <a:solidFill>
                <a:schemeClr val="lt1">
                  <a:alpha val="40000"/>
                </a:schemeClr>
              </a:solidFill>
              <a:ln cap="flat" cmpd="sng" w="9525">
                <a:solidFill>
                  <a:srgbClr val="5297D3"/>
                </a:solidFill>
                <a:prstDash val="solid"/>
                <a:round/>
                <a:headEnd len="sm" w="sm" type="none"/>
                <a:tailEnd len="sm" w="sm" type="none"/>
              </a:ln>
            </p:spPr>
            <p:txBody>
              <a:bodyPr anchorCtr="0" anchor="t" bIns="83800" lIns="119645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Patent free: </a:t>
                </a:r>
                <a:endParaRPr b="1" i="0" sz="22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77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When NIST releases it, it is patent-free to enable its global use free of cost.</a:t>
                </a:r>
                <a:endParaRPr b="0" i="0" sz="2200" u="none" cap="none" strike="noStrike">
                  <a:solidFill>
                    <a:srgbClr val="3F3F3F"/>
                  </a:solidFill>
                  <a:latin typeface="Open Sans"/>
                  <a:ea typeface="Open Sans"/>
                  <a:cs typeface="Open Sans"/>
                  <a:sym typeface="Open Sans"/>
                </a:endParaRPr>
              </a:p>
            </p:txBody>
          </p:sp>
          <p:sp>
            <p:nvSpPr>
              <p:cNvPr id="5250" name="Google Shape;5250;p466"/>
              <p:cNvSpPr/>
              <p:nvPr/>
            </p:nvSpPr>
            <p:spPr>
              <a:xfrm>
                <a:off x="8327667" y="4986892"/>
                <a:ext cx="1236497" cy="1854751"/>
              </a:xfrm>
              <a:prstGeom prst="rect">
                <a:avLst/>
              </a:prstGeom>
              <a:blipFill rotWithShape="1">
                <a:blip r:embed="rId6">
                  <a:alphaModFix/>
                </a:blip>
                <a:stretch>
                  <a:fillRect b="0" l="-23999" r="-23999" t="0"/>
                </a:stretch>
              </a:blip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5251" name="Google Shape;5251;p466"/>
          <p:cNvSpPr/>
          <p:nvPr/>
        </p:nvSpPr>
        <p:spPr>
          <a:xfrm>
            <a:off x="4648200" y="812318"/>
            <a:ext cx="697515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5" name="Shape 5255"/>
        <p:cNvGrpSpPr/>
        <p:nvPr/>
      </p:nvGrpSpPr>
      <p:grpSpPr>
        <a:xfrm>
          <a:off x="0" y="0"/>
          <a:ext cx="0" cy="0"/>
          <a:chOff x="0" y="0"/>
          <a:chExt cx="0" cy="0"/>
        </a:xfrm>
      </p:grpSpPr>
      <p:sp>
        <p:nvSpPr>
          <p:cNvPr id="5256" name="Google Shape;5256;p467"/>
          <p:cNvSpPr txBox="1"/>
          <p:nvPr>
            <p:ph type="title"/>
          </p:nvPr>
        </p:nvSpPr>
        <p:spPr>
          <a:xfrm>
            <a:off x="-10160" y="282755"/>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a:solidFill>
                  <a:srgbClr val="3F3F3F"/>
                </a:solidFill>
              </a:rPr>
              <a:t>Birthday Attack</a:t>
            </a:r>
            <a:endParaRPr>
              <a:solidFill>
                <a:srgbClr val="3F3F3F"/>
              </a:solidFill>
            </a:endParaRPr>
          </a:p>
        </p:txBody>
      </p:sp>
      <p:grpSp>
        <p:nvGrpSpPr>
          <p:cNvPr id="5257" name="Google Shape;5257;p467"/>
          <p:cNvGrpSpPr/>
          <p:nvPr/>
        </p:nvGrpSpPr>
        <p:grpSpPr>
          <a:xfrm>
            <a:off x="1436688" y="1727267"/>
            <a:ext cx="13382625" cy="5689466"/>
            <a:chOff x="1597108" y="1786923"/>
            <a:chExt cx="13382625" cy="5689466"/>
          </a:xfrm>
        </p:grpSpPr>
        <p:sp>
          <p:nvSpPr>
            <p:cNvPr id="5258" name="Google Shape;5258;p467"/>
            <p:cNvSpPr/>
            <p:nvPr/>
          </p:nvSpPr>
          <p:spPr>
            <a:xfrm>
              <a:off x="1597108" y="1786923"/>
              <a:ext cx="13382625" cy="5689466"/>
            </a:xfrm>
            <a:prstGeom prst="roundRect">
              <a:avLst>
                <a:gd fmla="val 4437" name="adj"/>
              </a:avLst>
            </a:prstGeom>
            <a:solidFill>
              <a:srgbClr val="33B3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59" name="Google Shape;5259;p467"/>
            <p:cNvSpPr txBox="1"/>
            <p:nvPr/>
          </p:nvSpPr>
          <p:spPr>
            <a:xfrm>
              <a:off x="1773890" y="4263274"/>
              <a:ext cx="1939984" cy="7367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Birthday</a:t>
              </a:r>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 attack</a:t>
              </a:r>
              <a:endParaRPr b="0" i="0" sz="1400" u="none" cap="none" strike="noStrike">
                <a:solidFill>
                  <a:schemeClr val="lt1"/>
                </a:solidFill>
                <a:latin typeface="Arial"/>
                <a:ea typeface="Arial"/>
                <a:cs typeface="Arial"/>
                <a:sym typeface="Arial"/>
              </a:endParaRPr>
            </a:p>
          </p:txBody>
        </p:sp>
        <p:grpSp>
          <p:nvGrpSpPr>
            <p:cNvPr id="5260" name="Google Shape;5260;p467"/>
            <p:cNvGrpSpPr/>
            <p:nvPr/>
          </p:nvGrpSpPr>
          <p:grpSpPr>
            <a:xfrm>
              <a:off x="3798278" y="1966961"/>
              <a:ext cx="10948804" cy="5329390"/>
              <a:chOff x="3798278" y="1946368"/>
              <a:chExt cx="10948804" cy="5329390"/>
            </a:xfrm>
          </p:grpSpPr>
          <p:sp>
            <p:nvSpPr>
              <p:cNvPr id="5261" name="Google Shape;5261;p467"/>
              <p:cNvSpPr/>
              <p:nvPr/>
            </p:nvSpPr>
            <p:spPr>
              <a:xfrm>
                <a:off x="3798278" y="1946368"/>
                <a:ext cx="10948804" cy="5329390"/>
              </a:xfrm>
              <a:prstGeom prst="roundRect">
                <a:avLst>
                  <a:gd fmla="val 4909" name="adj"/>
                </a:avLst>
              </a:prstGeom>
              <a:solidFill>
                <a:schemeClr val="lt1"/>
              </a:solidFill>
              <a:ln cap="flat" cmpd="sng" w="38100">
                <a:solidFill>
                  <a:srgbClr val="2992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62" name="Google Shape;5262;p467"/>
              <p:cNvSpPr txBox="1"/>
              <p:nvPr/>
            </p:nvSpPr>
            <p:spPr>
              <a:xfrm>
                <a:off x="3928205" y="2130468"/>
                <a:ext cx="10688951" cy="4961190"/>
              </a:xfrm>
              <a:prstGeom prst="rect">
                <a:avLst/>
              </a:prstGeom>
              <a:noFill/>
              <a:ln>
                <a:noFill/>
              </a:ln>
            </p:spPr>
            <p:txBody>
              <a:bodyPr anchorCtr="0" anchor="t" bIns="45700" lIns="91425" spcFirstLastPara="1" rIns="91425" wrap="square" tIns="45700">
                <a:spAutoFit/>
              </a:bodyPr>
              <a:lstStyle/>
              <a:p>
                <a:pPr indent="-342900" lvl="0" marL="355600" marR="442594"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If an algorithm produces the same value for two distinctly different messages, it is called a hash collision.</a:t>
                </a:r>
                <a:endParaRPr/>
              </a:p>
              <a:p>
                <a:pPr indent="-203200" lvl="0" marL="355600" marR="442594"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Arial"/>
                  <a:ea typeface="Arial"/>
                  <a:cs typeface="Arial"/>
                  <a:sym typeface="Arial"/>
                </a:endParaRPr>
              </a:p>
              <a:p>
                <a:pPr indent="-342900" lvl="0" marL="355600" marR="596265" rtl="0" algn="l">
                  <a:lnSpc>
                    <a:spcPct val="114000"/>
                  </a:lnSpc>
                  <a:spcBef>
                    <a:spcPts val="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birthday attack attempts to exploit the probability of two messages producing the same message digest by using the same hash function.</a:t>
                </a:r>
                <a:endParaRPr/>
              </a:p>
              <a:p>
                <a:pPr indent="-203200" lvl="0" marL="355600" marR="596265" rtl="0" algn="l">
                  <a:lnSpc>
                    <a:spcPct val="114000"/>
                  </a:lnSpc>
                  <a:spcBef>
                    <a:spcPts val="300"/>
                  </a:spcBef>
                  <a:spcAft>
                    <a:spcPts val="0"/>
                  </a:spcAft>
                  <a:buClr>
                    <a:srgbClr val="000000"/>
                  </a:buClr>
                  <a:buSzPts val="2200"/>
                  <a:buFont typeface="Arial"/>
                  <a:buNone/>
                </a:pPr>
                <a:r>
                  <a:t/>
                </a:r>
                <a:endParaRPr b="0" i="0" sz="1000" u="none" cap="none" strike="noStrike">
                  <a:solidFill>
                    <a:srgbClr val="3F3F3F"/>
                  </a:solidFill>
                  <a:latin typeface="Arial"/>
                  <a:ea typeface="Arial"/>
                  <a:cs typeface="Arial"/>
                  <a:sym typeface="Arial"/>
                </a:endParaRPr>
              </a:p>
              <a:p>
                <a:pPr indent="-342900" lvl="0" marL="355600" marR="212725"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is based on the statistical probability that with 23 people in a room, there is more than a 50% probability that two people have the same birthday.</a:t>
                </a:r>
                <a:endParaRPr/>
              </a:p>
              <a:p>
                <a:pPr indent="-203200" lvl="0" marL="355600" marR="212725"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Arial"/>
                  <a:ea typeface="Arial"/>
                  <a:cs typeface="Arial"/>
                  <a:sym typeface="Arial"/>
                </a:endParaRPr>
              </a:p>
              <a:p>
                <a:pPr indent="-342900" lvl="0" marL="355600" marR="0" rtl="0" algn="l">
                  <a:lnSpc>
                    <a:spcPct val="114000"/>
                  </a:lnSpc>
                  <a:spcBef>
                    <a:spcPts val="9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SHA-1 (160 bits) may require approximately 280 computations to find a hash collision.</a:t>
                </a:r>
                <a:endParaRPr/>
              </a:p>
              <a:p>
                <a:pPr indent="-203200" lvl="0" marL="355600" marR="0" rtl="0" algn="l">
                  <a:lnSpc>
                    <a:spcPct val="114000"/>
                  </a:lnSpc>
                  <a:spcBef>
                    <a:spcPts val="900"/>
                  </a:spcBef>
                  <a:spcAft>
                    <a:spcPts val="0"/>
                  </a:spcAft>
                  <a:buClr>
                    <a:srgbClr val="000000"/>
                  </a:buClr>
                  <a:buSzPts val="2200"/>
                  <a:buFont typeface="Arial"/>
                  <a:buNone/>
                </a:pPr>
                <a:r>
                  <a:t/>
                </a:r>
                <a:endParaRPr b="0" i="0" sz="1000" u="none" cap="none" strike="noStrike">
                  <a:solidFill>
                    <a:srgbClr val="3F3F3F"/>
                  </a:solidFill>
                  <a:latin typeface="Arial"/>
                  <a:ea typeface="Arial"/>
                  <a:cs typeface="Arial"/>
                  <a:sym typeface="Arial"/>
                </a:endParaRPr>
              </a:p>
              <a:p>
                <a:pPr indent="-342900" lvl="0" marL="355600" marR="508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hashing algorithm that has a larger bit output, such as a birthday attack, is less vulnerable to brute force attacks.</a:t>
                </a:r>
                <a:endParaRPr b="0" i="0" sz="2400" u="none" cap="none" strike="noStrike">
                  <a:solidFill>
                    <a:srgbClr val="3F3F3F"/>
                  </a:solidFill>
                  <a:latin typeface="Arial"/>
                  <a:ea typeface="Arial"/>
                  <a:cs typeface="Arial"/>
                  <a:sym typeface="Arial"/>
                </a:endParaRPr>
              </a:p>
            </p:txBody>
          </p:sp>
        </p:grpSp>
      </p:grpSp>
      <p:sp>
        <p:nvSpPr>
          <p:cNvPr id="5263" name="Google Shape;5263;p467"/>
          <p:cNvSpPr/>
          <p:nvPr/>
        </p:nvSpPr>
        <p:spPr>
          <a:xfrm>
            <a:off x="6375400" y="869201"/>
            <a:ext cx="3502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7" name="Shape 5267"/>
        <p:cNvGrpSpPr/>
        <p:nvPr/>
      </p:nvGrpSpPr>
      <p:grpSpPr>
        <a:xfrm>
          <a:off x="0" y="0"/>
          <a:ext cx="0" cy="0"/>
          <a:chOff x="0" y="0"/>
          <a:chExt cx="0" cy="0"/>
        </a:xfrm>
      </p:grpSpPr>
      <p:sp>
        <p:nvSpPr>
          <p:cNvPr id="5268" name="Google Shape;5268;p468"/>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a:t>Salting</a:t>
            </a:r>
            <a:endParaRPr/>
          </a:p>
        </p:txBody>
      </p:sp>
      <p:sp>
        <p:nvSpPr>
          <p:cNvPr id="5269" name="Google Shape;5269;p468"/>
          <p:cNvSpPr/>
          <p:nvPr/>
        </p:nvSpPr>
        <p:spPr>
          <a:xfrm>
            <a:off x="2527299" y="1463270"/>
            <a:ext cx="11343445" cy="1117840"/>
          </a:xfrm>
          <a:prstGeom prst="roundRect">
            <a:avLst>
              <a:gd fmla="val 16667" name="adj"/>
            </a:avLst>
          </a:prstGeom>
          <a:solidFill>
            <a:schemeClr val="lt1"/>
          </a:solidFill>
          <a:ln>
            <a:noFill/>
          </a:ln>
        </p:spPr>
        <p:txBody>
          <a:bodyPr anchorCtr="0" anchor="t"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Salt is a random value added to password hash to prevent dictionary attacks and hash collisions.</a:t>
            </a:r>
            <a:endParaRPr b="0" i="0" sz="2400" u="none" cap="none" strike="noStrike">
              <a:solidFill>
                <a:srgbClr val="3F3F3F"/>
              </a:solidFill>
              <a:latin typeface="Arial"/>
              <a:ea typeface="Arial"/>
              <a:cs typeface="Arial"/>
              <a:sym typeface="Arial"/>
            </a:endParaRPr>
          </a:p>
        </p:txBody>
      </p:sp>
      <p:grpSp>
        <p:nvGrpSpPr>
          <p:cNvPr id="5270" name="Google Shape;5270;p468"/>
          <p:cNvGrpSpPr/>
          <p:nvPr/>
        </p:nvGrpSpPr>
        <p:grpSpPr>
          <a:xfrm>
            <a:off x="2076965" y="2534117"/>
            <a:ext cx="12102070" cy="5649377"/>
            <a:chOff x="1355033" y="2774040"/>
            <a:chExt cx="12102070" cy="5649377"/>
          </a:xfrm>
        </p:grpSpPr>
        <p:grpSp>
          <p:nvGrpSpPr>
            <p:cNvPr id="5271" name="Google Shape;5271;p468"/>
            <p:cNvGrpSpPr/>
            <p:nvPr/>
          </p:nvGrpSpPr>
          <p:grpSpPr>
            <a:xfrm>
              <a:off x="1355033" y="2774040"/>
              <a:ext cx="6710417" cy="5649377"/>
              <a:chOff x="1406183" y="2053878"/>
              <a:chExt cx="6437820" cy="5411633"/>
            </a:xfrm>
          </p:grpSpPr>
          <p:sp>
            <p:nvSpPr>
              <p:cNvPr id="5272" name="Google Shape;5272;p468"/>
              <p:cNvSpPr/>
              <p:nvPr/>
            </p:nvSpPr>
            <p:spPr>
              <a:xfrm>
                <a:off x="1406183" y="2425436"/>
                <a:ext cx="6437820" cy="5040075"/>
              </a:xfrm>
              <a:prstGeom prst="roundRect">
                <a:avLst>
                  <a:gd fmla="val 4130" name="adj"/>
                </a:avLst>
              </a:prstGeom>
              <a:solidFill>
                <a:srgbClr val="F3F3F3"/>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468"/>
              <p:cNvSpPr/>
              <p:nvPr/>
            </p:nvSpPr>
            <p:spPr>
              <a:xfrm>
                <a:off x="1406183" y="2053878"/>
                <a:ext cx="6437820" cy="743118"/>
              </a:xfrm>
              <a:prstGeom prst="round2SameRect">
                <a:avLst>
                  <a:gd fmla="val 16667" name="adj1"/>
                  <a:gd fmla="val 0" name="adj2"/>
                </a:avLst>
              </a:prstGeom>
              <a:solidFill>
                <a:srgbClr val="E9AFA3"/>
              </a:solidFill>
              <a:ln cap="flat" cmpd="sng" w="9525">
                <a:solidFill>
                  <a:srgbClr val="E9AFA3"/>
                </a:solidFill>
                <a:prstDash val="solid"/>
                <a:round/>
                <a:headEnd len="sm" w="sm" type="none"/>
                <a:tailEnd len="sm" w="sm" type="none"/>
              </a:ln>
            </p:spPr>
            <p:txBody>
              <a:bodyPr anchorCtr="0" anchor="ctr" bIns="91425" lIns="91425" spcFirstLastPara="1" rIns="91425" wrap="square" tIns="91425">
                <a:noAutofit/>
              </a:bodyPr>
              <a:lstStyle/>
              <a:p>
                <a:pPr indent="1270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Salting</a:t>
                </a:r>
                <a:endParaRPr b="1" i="0" sz="2400" u="none" cap="none" strike="noStrike">
                  <a:solidFill>
                    <a:schemeClr val="lt1"/>
                  </a:solidFill>
                  <a:latin typeface="Arial"/>
                  <a:ea typeface="Arial"/>
                  <a:cs typeface="Arial"/>
                  <a:sym typeface="Arial"/>
                </a:endParaRPr>
              </a:p>
            </p:txBody>
          </p:sp>
          <p:sp>
            <p:nvSpPr>
              <p:cNvPr id="5274" name="Google Shape;5274;p468"/>
              <p:cNvSpPr txBox="1"/>
              <p:nvPr/>
            </p:nvSpPr>
            <p:spPr>
              <a:xfrm>
                <a:off x="1526534" y="2905344"/>
                <a:ext cx="6197100" cy="4264472"/>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makes it difficult for the attacker to break into a system by using the strategy of password hash-matching.</a:t>
                </a:r>
                <a:endParaRPr b="0" i="0" sz="2400" u="none" cap="none" strike="noStrike">
                  <a:solidFill>
                    <a:srgbClr val="3F3F3F"/>
                  </a:solidFill>
                  <a:latin typeface="Arial"/>
                  <a:ea typeface="Arial"/>
                  <a:cs typeface="Arial"/>
                  <a:sym typeface="Arial"/>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For each password, a new salt is randomly generated.</a:t>
                </a:r>
                <a:endParaRPr b="0" i="0" sz="900" u="none" cap="none" strike="noStrike">
                  <a:solidFill>
                    <a:srgbClr val="3F3F3F"/>
                  </a:solidFill>
                  <a:latin typeface="Arial"/>
                  <a:ea typeface="Arial"/>
                  <a:cs typeface="Arial"/>
                  <a:sym typeface="Arial"/>
                </a:endParaRPr>
              </a:p>
              <a:p>
                <a:pPr indent="-342900" lvl="0" marL="355600" marR="31369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Instead of the original password, the output of the cryptographic hash function processed is stored in the database.</a:t>
                </a:r>
                <a:endParaRPr b="0" i="0" sz="2400" u="none" cap="none" strike="noStrike">
                  <a:solidFill>
                    <a:srgbClr val="3F3F3F"/>
                  </a:solidFill>
                  <a:latin typeface="Arial"/>
                  <a:ea typeface="Arial"/>
                  <a:cs typeface="Arial"/>
                  <a:sym typeface="Arial"/>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is used in Unix systems and for internet security.</a:t>
                </a:r>
                <a:endParaRPr/>
              </a:p>
            </p:txBody>
          </p:sp>
        </p:grpSp>
        <p:grpSp>
          <p:nvGrpSpPr>
            <p:cNvPr id="5275" name="Google Shape;5275;p468"/>
            <p:cNvGrpSpPr/>
            <p:nvPr/>
          </p:nvGrpSpPr>
          <p:grpSpPr>
            <a:xfrm>
              <a:off x="9635746" y="3808184"/>
              <a:ext cx="3821357" cy="3581089"/>
              <a:chOff x="9635746" y="3626484"/>
              <a:chExt cx="3821357" cy="3581089"/>
            </a:xfrm>
          </p:grpSpPr>
          <p:grpSp>
            <p:nvGrpSpPr>
              <p:cNvPr id="5276" name="Google Shape;5276;p468"/>
              <p:cNvGrpSpPr/>
              <p:nvPr/>
            </p:nvGrpSpPr>
            <p:grpSpPr>
              <a:xfrm>
                <a:off x="9635746" y="3626484"/>
                <a:ext cx="3597279" cy="1072790"/>
                <a:chOff x="5355211" y="2011869"/>
                <a:chExt cx="4714042" cy="1405834"/>
              </a:xfrm>
            </p:grpSpPr>
            <p:sp>
              <p:nvSpPr>
                <p:cNvPr id="5277" name="Google Shape;5277;p468"/>
                <p:cNvSpPr txBox="1"/>
                <p:nvPr/>
              </p:nvSpPr>
              <p:spPr>
                <a:xfrm>
                  <a:off x="5797333" y="2011869"/>
                  <a:ext cx="4271920" cy="5243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595959"/>
                      </a:solidFill>
                      <a:latin typeface="Open Sans"/>
                      <a:ea typeface="Open Sans"/>
                      <a:cs typeface="Open Sans"/>
                      <a:sym typeface="Open Sans"/>
                    </a:rPr>
                    <a:t>Password Creation</a:t>
                  </a:r>
                  <a:endParaRPr/>
                </a:p>
              </p:txBody>
            </p:sp>
            <p:sp>
              <p:nvSpPr>
                <p:cNvPr id="5278" name="Google Shape;5278;p468"/>
                <p:cNvSpPr/>
                <p:nvPr/>
              </p:nvSpPr>
              <p:spPr>
                <a:xfrm>
                  <a:off x="5355211" y="2567944"/>
                  <a:ext cx="2458389" cy="849759"/>
                </a:xfrm>
                <a:prstGeom prst="roundRect">
                  <a:avLst>
                    <a:gd fmla="val 16667" name="adj"/>
                  </a:avLst>
                </a:prstGeom>
                <a:solidFill>
                  <a:srgbClr val="F27D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lt1"/>
                      </a:solidFill>
                      <a:latin typeface="Open Sans"/>
                      <a:ea typeface="Open Sans"/>
                      <a:cs typeface="Open Sans"/>
                      <a:sym typeface="Open Sans"/>
                    </a:rPr>
                    <a:t>Plaintext password</a:t>
                  </a:r>
                  <a:endParaRPr/>
                </a:p>
              </p:txBody>
            </p:sp>
          </p:grpSp>
          <p:sp>
            <p:nvSpPr>
              <p:cNvPr id="5279" name="Google Shape;5279;p468"/>
              <p:cNvSpPr/>
              <p:nvPr/>
            </p:nvSpPr>
            <p:spPr>
              <a:xfrm>
                <a:off x="11581110" y="4058651"/>
                <a:ext cx="1875993" cy="648450"/>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lt1"/>
                    </a:solidFill>
                    <a:latin typeface="Open Sans"/>
                    <a:ea typeface="Open Sans"/>
                    <a:cs typeface="Open Sans"/>
                    <a:sym typeface="Open Sans"/>
                  </a:rPr>
                  <a:t>Random salt</a:t>
                </a:r>
                <a:endParaRPr/>
              </a:p>
            </p:txBody>
          </p:sp>
          <p:sp>
            <p:nvSpPr>
              <p:cNvPr id="5280" name="Google Shape;5280;p468"/>
              <p:cNvSpPr/>
              <p:nvPr/>
            </p:nvSpPr>
            <p:spPr>
              <a:xfrm>
                <a:off x="9653498" y="5283250"/>
                <a:ext cx="3803605" cy="648450"/>
              </a:xfrm>
              <a:prstGeom prst="roundRect">
                <a:avLst>
                  <a:gd fmla="val 16667" name="adj"/>
                </a:avLst>
              </a:prstGeom>
              <a:solidFill>
                <a:srgbClr val="E4B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595959"/>
                    </a:solidFill>
                    <a:latin typeface="Open Sans"/>
                    <a:ea typeface="Open Sans"/>
                    <a:cs typeface="Open Sans"/>
                    <a:sym typeface="Open Sans"/>
                  </a:rPr>
                  <a:t>Hashing</a:t>
                </a:r>
                <a:endParaRPr/>
              </a:p>
            </p:txBody>
          </p:sp>
          <p:sp>
            <p:nvSpPr>
              <p:cNvPr id="5281" name="Google Shape;5281;p468"/>
              <p:cNvSpPr/>
              <p:nvPr/>
            </p:nvSpPr>
            <p:spPr>
              <a:xfrm>
                <a:off x="9732991" y="6624739"/>
                <a:ext cx="741185" cy="582834"/>
              </a:xfrm>
              <a:prstGeom prst="roundRect">
                <a:avLst>
                  <a:gd fmla="val 16667" name="adj"/>
                </a:avLst>
              </a:prstGeom>
              <a:solidFill>
                <a:srgbClr val="0075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lt1"/>
                    </a:solidFill>
                    <a:latin typeface="Open Sans"/>
                    <a:ea typeface="Open Sans"/>
                    <a:cs typeface="Open Sans"/>
                    <a:sym typeface="Open Sans"/>
                  </a:rPr>
                  <a:t>Salt</a:t>
                </a:r>
                <a:endParaRPr/>
              </a:p>
            </p:txBody>
          </p:sp>
          <p:sp>
            <p:nvSpPr>
              <p:cNvPr id="5282" name="Google Shape;5282;p468"/>
              <p:cNvSpPr/>
              <p:nvPr/>
            </p:nvSpPr>
            <p:spPr>
              <a:xfrm>
                <a:off x="10574284" y="6610432"/>
                <a:ext cx="2868752" cy="582834"/>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lt1"/>
                    </a:solidFill>
                    <a:latin typeface="Open Sans"/>
                    <a:ea typeface="Open Sans"/>
                    <a:cs typeface="Open Sans"/>
                    <a:sym typeface="Open Sans"/>
                  </a:rPr>
                  <a:t>Hash</a:t>
                </a:r>
                <a:endParaRPr/>
              </a:p>
            </p:txBody>
          </p:sp>
          <p:sp>
            <p:nvSpPr>
              <p:cNvPr id="5283" name="Google Shape;5283;p468"/>
              <p:cNvSpPr/>
              <p:nvPr/>
            </p:nvSpPr>
            <p:spPr>
              <a:xfrm>
                <a:off x="10530514" y="4784114"/>
                <a:ext cx="250912" cy="449273"/>
              </a:xfrm>
              <a:prstGeom prst="downArrow">
                <a:avLst>
                  <a:gd fmla="val 50000" name="adj1"/>
                  <a:gd fmla="val 50000" name="adj2"/>
                </a:avLst>
              </a:prstGeom>
              <a:solidFill>
                <a:srgbClr val="595959"/>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84" name="Google Shape;5284;p468"/>
              <p:cNvSpPr/>
              <p:nvPr/>
            </p:nvSpPr>
            <p:spPr>
              <a:xfrm>
                <a:off x="12393650" y="4784114"/>
                <a:ext cx="250912" cy="449273"/>
              </a:xfrm>
              <a:prstGeom prst="downArrow">
                <a:avLst>
                  <a:gd fmla="val 50000" name="adj1"/>
                  <a:gd fmla="val 50000" name="adj2"/>
                </a:avLst>
              </a:prstGeom>
              <a:solidFill>
                <a:srgbClr val="595959"/>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85" name="Google Shape;5285;p468"/>
              <p:cNvSpPr/>
              <p:nvPr/>
            </p:nvSpPr>
            <p:spPr>
              <a:xfrm>
                <a:off x="11455654" y="6044411"/>
                <a:ext cx="250912" cy="449273"/>
              </a:xfrm>
              <a:prstGeom prst="downArrow">
                <a:avLst>
                  <a:gd fmla="val 50000" name="adj1"/>
                  <a:gd fmla="val 50000" name="adj2"/>
                </a:avLst>
              </a:prstGeom>
              <a:solidFill>
                <a:srgbClr val="595959"/>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5286" name="Google Shape;5286;p468"/>
          <p:cNvSpPr/>
          <p:nvPr/>
        </p:nvSpPr>
        <p:spPr>
          <a:xfrm>
            <a:off x="7366000" y="869201"/>
            <a:ext cx="1518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0" name="Shape 5290"/>
        <p:cNvGrpSpPr/>
        <p:nvPr/>
      </p:nvGrpSpPr>
      <p:grpSpPr>
        <a:xfrm>
          <a:off x="0" y="0"/>
          <a:ext cx="0" cy="0"/>
          <a:chOff x="0" y="0"/>
          <a:chExt cx="0" cy="0"/>
        </a:xfrm>
      </p:grpSpPr>
      <p:sp>
        <p:nvSpPr>
          <p:cNvPr id="5291" name="Google Shape;5291;p469"/>
          <p:cNvSpPr txBox="1"/>
          <p:nvPr>
            <p:ph idx="1" type="body"/>
          </p:nvPr>
        </p:nvSpPr>
        <p:spPr>
          <a:xfrm>
            <a:off x="0" y="4047068"/>
            <a:ext cx="162560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Public Key Infrastructure</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5" name="Shape 5295"/>
        <p:cNvGrpSpPr/>
        <p:nvPr/>
      </p:nvGrpSpPr>
      <p:grpSpPr>
        <a:xfrm>
          <a:off x="0" y="0"/>
          <a:ext cx="0" cy="0"/>
          <a:chOff x="0" y="0"/>
          <a:chExt cx="0" cy="0"/>
        </a:xfrm>
      </p:grpSpPr>
      <p:pic>
        <p:nvPicPr>
          <p:cNvPr id="5296" name="Google Shape;5296;p470"/>
          <p:cNvPicPr preferRelativeResize="0"/>
          <p:nvPr/>
        </p:nvPicPr>
        <p:blipFill rotWithShape="1">
          <a:blip r:embed="rId3">
            <a:alphaModFix/>
          </a:blip>
          <a:srcRect b="0" l="0" r="0" t="0"/>
          <a:stretch/>
        </p:blipFill>
        <p:spPr>
          <a:xfrm>
            <a:off x="1182394" y="3082101"/>
            <a:ext cx="7284951" cy="3437550"/>
          </a:xfrm>
          <a:prstGeom prst="rect">
            <a:avLst/>
          </a:prstGeom>
          <a:noFill/>
          <a:ln>
            <a:noFill/>
          </a:ln>
        </p:spPr>
      </p:pic>
      <p:sp>
        <p:nvSpPr>
          <p:cNvPr id="5297" name="Google Shape;5297;p470"/>
          <p:cNvSpPr txBox="1"/>
          <p:nvPr>
            <p:ph type="title"/>
          </p:nvPr>
        </p:nvSpPr>
        <p:spPr>
          <a:xfrm>
            <a:off x="-10160" y="304020"/>
            <a:ext cx="16276200" cy="687300"/>
          </a:xfrm>
          <a:prstGeom prst="rect">
            <a:avLst/>
          </a:prstGeom>
          <a:noFill/>
          <a:ln>
            <a:noFill/>
          </a:ln>
        </p:spPr>
        <p:txBody>
          <a:bodyPr anchorCtr="0" anchor="ctr" bIns="45700" lIns="91425" spcFirstLastPara="1" rIns="91425" wrap="square" tIns="45700">
            <a:normAutofit/>
          </a:bodyPr>
          <a:lstStyle/>
          <a:p>
            <a:pPr indent="11428" lvl="0" marL="0" rtl="0" algn="ctr">
              <a:lnSpc>
                <a:spcPct val="115000"/>
              </a:lnSpc>
              <a:spcBef>
                <a:spcPts val="0"/>
              </a:spcBef>
              <a:spcAft>
                <a:spcPts val="0"/>
              </a:spcAft>
              <a:buSzPts val="4400"/>
              <a:buNone/>
            </a:pPr>
            <a:r>
              <a:rPr lang="en-US">
                <a:solidFill>
                  <a:srgbClr val="3F3F3F"/>
                </a:solidFill>
              </a:rPr>
              <a:t>Introduction to Public Key Infrastructure</a:t>
            </a:r>
            <a:endParaRPr>
              <a:solidFill>
                <a:srgbClr val="3F3F3F"/>
              </a:solidFill>
            </a:endParaRPr>
          </a:p>
        </p:txBody>
      </p:sp>
      <p:sp>
        <p:nvSpPr>
          <p:cNvPr id="5298" name="Google Shape;5298;p470"/>
          <p:cNvSpPr txBox="1"/>
          <p:nvPr/>
        </p:nvSpPr>
        <p:spPr>
          <a:xfrm>
            <a:off x="1607698" y="4022180"/>
            <a:ext cx="6472441" cy="1557349"/>
          </a:xfrm>
          <a:prstGeom prst="rect">
            <a:avLst/>
          </a:prstGeom>
          <a:noFill/>
          <a:ln>
            <a:noFill/>
          </a:ln>
        </p:spPr>
        <p:txBody>
          <a:bodyPr anchorCtr="0" anchor="t" bIns="0" lIns="0" spcFirstLastPara="1" rIns="0" wrap="square" tIns="0">
            <a:spAutoFit/>
          </a:bodyPr>
          <a:lstStyle/>
          <a:p>
            <a:pPr indent="12700" lvl="0" marL="0" marR="508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public key infrastructure (PKI) is a set of hardware, software, people, policies, and procedures needed to create, manage, distribute, use, store, and revoke digital certificates.</a:t>
            </a:r>
            <a:endParaRPr b="0" i="0" sz="2200" u="none" cap="none" strike="noStrike">
              <a:solidFill>
                <a:srgbClr val="3F3F3F"/>
              </a:solidFill>
              <a:latin typeface="Open Sans"/>
              <a:ea typeface="Open Sans"/>
              <a:cs typeface="Open Sans"/>
              <a:sym typeface="Open Sans"/>
            </a:endParaRPr>
          </a:p>
        </p:txBody>
      </p:sp>
      <p:pic>
        <p:nvPicPr>
          <p:cNvPr id="5299" name="Google Shape;5299;p470"/>
          <p:cNvPicPr preferRelativeResize="0"/>
          <p:nvPr/>
        </p:nvPicPr>
        <p:blipFill rotWithShape="1">
          <a:blip r:embed="rId4">
            <a:alphaModFix/>
          </a:blip>
          <a:srcRect b="0" l="0" r="0" t="0"/>
          <a:stretch/>
        </p:blipFill>
        <p:spPr>
          <a:xfrm>
            <a:off x="9279792" y="2305305"/>
            <a:ext cx="5133975" cy="4991100"/>
          </a:xfrm>
          <a:prstGeom prst="rect">
            <a:avLst/>
          </a:prstGeom>
          <a:noFill/>
          <a:ln>
            <a:noFill/>
          </a:ln>
        </p:spPr>
      </p:pic>
      <p:sp>
        <p:nvSpPr>
          <p:cNvPr id="5300" name="Google Shape;5300;p470"/>
          <p:cNvSpPr txBox="1"/>
          <p:nvPr/>
        </p:nvSpPr>
        <p:spPr>
          <a:xfrm>
            <a:off x="14028001" y="3273523"/>
            <a:ext cx="1815600" cy="963310"/>
          </a:xfrm>
          <a:prstGeom prst="rect">
            <a:avLst/>
          </a:prstGeom>
          <a:noFill/>
          <a:ln>
            <a:noFill/>
          </a:ln>
        </p:spPr>
        <p:txBody>
          <a:bodyPr anchorCtr="0" anchor="t" bIns="91425" lIns="91425" spcFirstLastPara="1" rIns="91425" wrap="square" tIns="91425">
            <a:spAutoFit/>
          </a:bodyPr>
          <a:lstStyle/>
          <a:p>
            <a:pPr indent="1270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Certificate Authority(s)</a:t>
            </a:r>
            <a:endParaRPr b="0" i="0" sz="2200" u="none" cap="none" strike="noStrike">
              <a:solidFill>
                <a:srgbClr val="3F3F3F"/>
              </a:solidFill>
              <a:latin typeface="Open Sans"/>
              <a:ea typeface="Open Sans"/>
              <a:cs typeface="Open Sans"/>
              <a:sym typeface="Open Sans"/>
            </a:endParaRPr>
          </a:p>
        </p:txBody>
      </p:sp>
      <p:sp>
        <p:nvSpPr>
          <p:cNvPr id="5301" name="Google Shape;5301;p470"/>
          <p:cNvSpPr txBox="1"/>
          <p:nvPr/>
        </p:nvSpPr>
        <p:spPr>
          <a:xfrm>
            <a:off x="10850338" y="1366321"/>
            <a:ext cx="2294400" cy="963310"/>
          </a:xfrm>
          <a:prstGeom prst="rect">
            <a:avLst/>
          </a:prstGeom>
          <a:noFill/>
          <a:ln>
            <a:noFill/>
          </a:ln>
        </p:spPr>
        <p:txBody>
          <a:bodyPr anchorCtr="0" anchor="t" bIns="91425" lIns="91425" spcFirstLastPara="1" rIns="91425" wrap="square" tIns="91425">
            <a:spAutoFit/>
          </a:bodyPr>
          <a:lstStyle/>
          <a:p>
            <a:pPr indent="1270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Registration Authority(s)</a:t>
            </a:r>
            <a:endParaRPr b="0" i="0" sz="2200" u="none" cap="none" strike="noStrike">
              <a:solidFill>
                <a:srgbClr val="3F3F3F"/>
              </a:solidFill>
              <a:latin typeface="Open Sans"/>
              <a:ea typeface="Open Sans"/>
              <a:cs typeface="Open Sans"/>
              <a:sym typeface="Open Sans"/>
            </a:endParaRPr>
          </a:p>
        </p:txBody>
      </p:sp>
      <p:sp>
        <p:nvSpPr>
          <p:cNvPr id="5302" name="Google Shape;5302;p470"/>
          <p:cNvSpPr txBox="1"/>
          <p:nvPr/>
        </p:nvSpPr>
        <p:spPr>
          <a:xfrm>
            <a:off x="8583925" y="3082101"/>
            <a:ext cx="966600" cy="389337"/>
          </a:xfrm>
          <a:prstGeom prst="rect">
            <a:avLst/>
          </a:prstGeom>
          <a:noFill/>
          <a:ln>
            <a:noFill/>
          </a:ln>
        </p:spPr>
        <p:txBody>
          <a:bodyPr anchorCtr="0" anchor="t" bIns="0" lIns="0" spcFirstLastPara="1" rIns="0" wrap="square" tIns="0">
            <a:spAutoFit/>
          </a:bodyPr>
          <a:lstStyle/>
          <a:p>
            <a:pPr indent="12700" lvl="0" marL="0" marR="0" rtl="0" algn="ctr">
              <a:lnSpc>
                <a:spcPct val="115000"/>
              </a:lnSpc>
              <a:spcBef>
                <a:spcPts val="0"/>
              </a:spcBef>
              <a:spcAft>
                <a:spcPts val="0"/>
              </a:spcAft>
              <a:buClr>
                <a:srgbClr val="000000"/>
              </a:buClr>
              <a:buSzPts val="1200"/>
              <a:buFont typeface="Arial"/>
              <a:buNone/>
            </a:pPr>
            <a:r>
              <a:rPr b="0" i="0" lang="en-US" sz="2200" u="none" cap="none" strike="noStrike">
                <a:solidFill>
                  <a:srgbClr val="3F3F3F"/>
                </a:solidFill>
                <a:latin typeface="Open Sans"/>
                <a:ea typeface="Open Sans"/>
                <a:cs typeface="Open Sans"/>
                <a:sym typeface="Open Sans"/>
              </a:rPr>
              <a:t>Users</a:t>
            </a:r>
            <a:endParaRPr b="0" i="0" sz="2200" u="none" cap="none" strike="noStrike">
              <a:solidFill>
                <a:srgbClr val="3F3F3F"/>
              </a:solidFill>
              <a:latin typeface="Open Sans"/>
              <a:ea typeface="Open Sans"/>
              <a:cs typeface="Open Sans"/>
              <a:sym typeface="Open Sans"/>
            </a:endParaRPr>
          </a:p>
        </p:txBody>
      </p:sp>
      <p:grpSp>
        <p:nvGrpSpPr>
          <p:cNvPr id="5303" name="Google Shape;5303;p470"/>
          <p:cNvGrpSpPr/>
          <p:nvPr/>
        </p:nvGrpSpPr>
        <p:grpSpPr>
          <a:xfrm>
            <a:off x="9067225" y="6712404"/>
            <a:ext cx="4968368" cy="939015"/>
            <a:chOff x="10265585" y="6782113"/>
            <a:chExt cx="4968368" cy="939015"/>
          </a:xfrm>
        </p:grpSpPr>
        <p:sp>
          <p:nvSpPr>
            <p:cNvPr id="5304" name="Google Shape;5304;p470"/>
            <p:cNvSpPr txBox="1"/>
            <p:nvPr/>
          </p:nvSpPr>
          <p:spPr>
            <a:xfrm>
              <a:off x="13673353" y="7331791"/>
              <a:ext cx="1560600" cy="389337"/>
            </a:xfrm>
            <a:prstGeom prst="rect">
              <a:avLst/>
            </a:prstGeom>
            <a:noFill/>
            <a:ln>
              <a:noFill/>
            </a:ln>
          </p:spPr>
          <p:txBody>
            <a:bodyPr anchorCtr="0" anchor="t" bIns="0" lIns="0" spcFirstLastPara="1" rIns="0" wrap="square" tIns="0">
              <a:spAutoFit/>
            </a:bodyPr>
            <a:lstStyle/>
            <a:p>
              <a:pPr indent="12700" lvl="0" marL="0" marR="0" rtl="0" algn="ctr">
                <a:lnSpc>
                  <a:spcPct val="115000"/>
                </a:lnSpc>
                <a:spcBef>
                  <a:spcPts val="0"/>
                </a:spcBef>
                <a:spcAft>
                  <a:spcPts val="0"/>
                </a:spcAft>
                <a:buClr>
                  <a:srgbClr val="000000"/>
                </a:buClr>
                <a:buSzPts val="1200"/>
                <a:buFont typeface="Arial"/>
                <a:buNone/>
              </a:pPr>
              <a:r>
                <a:rPr b="0" i="0" lang="en-US" sz="2200" u="none" cap="none" strike="noStrike">
                  <a:solidFill>
                    <a:srgbClr val="3F3F3F"/>
                  </a:solidFill>
                  <a:latin typeface="Open Sans"/>
                  <a:ea typeface="Open Sans"/>
                  <a:cs typeface="Open Sans"/>
                  <a:sym typeface="Open Sans"/>
                </a:rPr>
                <a:t>Certificates</a:t>
              </a:r>
              <a:endParaRPr b="0" i="0" sz="2200" u="none" cap="none" strike="noStrike">
                <a:solidFill>
                  <a:srgbClr val="3F3F3F"/>
                </a:solidFill>
                <a:latin typeface="Open Sans"/>
                <a:ea typeface="Open Sans"/>
                <a:cs typeface="Open Sans"/>
                <a:sym typeface="Open Sans"/>
              </a:endParaRPr>
            </a:p>
          </p:txBody>
        </p:sp>
        <p:sp>
          <p:nvSpPr>
            <p:cNvPr id="5305" name="Google Shape;5305;p470"/>
            <p:cNvSpPr txBox="1"/>
            <p:nvPr/>
          </p:nvSpPr>
          <p:spPr>
            <a:xfrm>
              <a:off x="10265585" y="6782113"/>
              <a:ext cx="733800" cy="389337"/>
            </a:xfrm>
            <a:prstGeom prst="rect">
              <a:avLst/>
            </a:prstGeom>
            <a:noFill/>
            <a:ln>
              <a:noFill/>
            </a:ln>
          </p:spPr>
          <p:txBody>
            <a:bodyPr anchorCtr="0" anchor="t" bIns="0" lIns="0" spcFirstLastPara="1" rIns="0" wrap="square" tIns="0">
              <a:spAutoFit/>
            </a:bodyPr>
            <a:lstStyle/>
            <a:p>
              <a:pPr indent="12700" lvl="0" marL="0" marR="0" rtl="0" algn="ctr">
                <a:lnSpc>
                  <a:spcPct val="115000"/>
                </a:lnSpc>
                <a:spcBef>
                  <a:spcPts val="0"/>
                </a:spcBef>
                <a:spcAft>
                  <a:spcPts val="0"/>
                </a:spcAft>
                <a:buClr>
                  <a:srgbClr val="000000"/>
                </a:buClr>
                <a:buSzPts val="1200"/>
                <a:buFont typeface="Arial"/>
                <a:buNone/>
              </a:pPr>
              <a:r>
                <a:rPr b="0" i="0" lang="en-US" sz="2200" u="none" cap="none" strike="noStrike">
                  <a:solidFill>
                    <a:srgbClr val="3F3F3F"/>
                  </a:solidFill>
                  <a:latin typeface="Open Sans"/>
                  <a:ea typeface="Open Sans"/>
                  <a:cs typeface="Open Sans"/>
                  <a:sym typeface="Open Sans"/>
                </a:rPr>
                <a:t>Keys</a:t>
              </a:r>
              <a:endParaRPr b="0" i="0" sz="2200" u="none" cap="none" strike="noStrike">
                <a:solidFill>
                  <a:srgbClr val="3F3F3F"/>
                </a:solidFill>
                <a:latin typeface="Open Sans"/>
                <a:ea typeface="Open Sans"/>
                <a:cs typeface="Open Sans"/>
                <a:sym typeface="Open Sans"/>
              </a:endParaRPr>
            </a:p>
          </p:txBody>
        </p:sp>
      </p:grpSp>
      <p:sp>
        <p:nvSpPr>
          <p:cNvPr id="5306" name="Google Shape;5306;p470"/>
          <p:cNvSpPr txBox="1"/>
          <p:nvPr/>
        </p:nvSpPr>
        <p:spPr>
          <a:xfrm>
            <a:off x="10577867" y="4635939"/>
            <a:ext cx="2140500" cy="963310"/>
          </a:xfrm>
          <a:prstGeom prst="rect">
            <a:avLst/>
          </a:prstGeom>
          <a:noFill/>
          <a:ln>
            <a:noFill/>
          </a:ln>
        </p:spPr>
        <p:txBody>
          <a:bodyPr anchorCtr="0" anchor="t" bIns="91425" lIns="91425" spcFirstLastPara="1" rIns="91425" wrap="square" tIns="91425">
            <a:spAutoFit/>
          </a:bodyPr>
          <a:lstStyle/>
          <a:p>
            <a:pPr indent="1270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Components of PKI</a:t>
            </a:r>
            <a:endParaRPr b="0" i="0" sz="2200" u="none" cap="none" strike="noStrike">
              <a:solidFill>
                <a:srgbClr val="3F3F3F"/>
              </a:solidFill>
              <a:latin typeface="Open Sans"/>
              <a:ea typeface="Open Sans"/>
              <a:cs typeface="Open Sans"/>
              <a:sym typeface="Open Sans"/>
            </a:endParaRPr>
          </a:p>
        </p:txBody>
      </p:sp>
      <p:sp>
        <p:nvSpPr>
          <p:cNvPr id="5307" name="Google Shape;5307;p470"/>
          <p:cNvSpPr/>
          <p:nvPr/>
        </p:nvSpPr>
        <p:spPr>
          <a:xfrm>
            <a:off x="3606800" y="943834"/>
            <a:ext cx="906073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1" name="Shape 5311"/>
        <p:cNvGrpSpPr/>
        <p:nvPr/>
      </p:nvGrpSpPr>
      <p:grpSpPr>
        <a:xfrm>
          <a:off x="0" y="0"/>
          <a:ext cx="0" cy="0"/>
          <a:chOff x="0" y="0"/>
          <a:chExt cx="0" cy="0"/>
        </a:xfrm>
      </p:grpSpPr>
      <p:sp>
        <p:nvSpPr>
          <p:cNvPr id="5312" name="Google Shape;5312;p471"/>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115000"/>
              </a:lnSpc>
              <a:spcBef>
                <a:spcPts val="0"/>
              </a:spcBef>
              <a:spcAft>
                <a:spcPts val="0"/>
              </a:spcAft>
              <a:buSzPts val="4400"/>
              <a:buNone/>
            </a:pPr>
            <a:r>
              <a:rPr lang="en-US">
                <a:solidFill>
                  <a:srgbClr val="3F3F3F"/>
                </a:solidFill>
              </a:rPr>
              <a:t>Introduction to Public Key Infrastructure</a:t>
            </a:r>
            <a:endParaRPr>
              <a:solidFill>
                <a:srgbClr val="3F3F3F"/>
              </a:solidFill>
            </a:endParaRPr>
          </a:p>
        </p:txBody>
      </p:sp>
      <p:sp>
        <p:nvSpPr>
          <p:cNvPr id="5313" name="Google Shape;5313;p471"/>
          <p:cNvSpPr/>
          <p:nvPr/>
        </p:nvSpPr>
        <p:spPr>
          <a:xfrm>
            <a:off x="1186873" y="1979613"/>
            <a:ext cx="13882255" cy="628970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pic>
        <p:nvPicPr>
          <p:cNvPr id="5314" name="Google Shape;5314;p471"/>
          <p:cNvPicPr preferRelativeResize="0"/>
          <p:nvPr/>
        </p:nvPicPr>
        <p:blipFill rotWithShape="1">
          <a:blip r:embed="rId3">
            <a:alphaModFix/>
          </a:blip>
          <a:srcRect b="0" l="0" r="0" t="0"/>
          <a:stretch/>
        </p:blipFill>
        <p:spPr>
          <a:xfrm>
            <a:off x="11363167" y="2368599"/>
            <a:ext cx="3299767" cy="5500252"/>
          </a:xfrm>
          <a:prstGeom prst="rect">
            <a:avLst/>
          </a:prstGeom>
          <a:noFill/>
          <a:ln>
            <a:noFill/>
          </a:ln>
        </p:spPr>
      </p:pic>
      <p:grpSp>
        <p:nvGrpSpPr>
          <p:cNvPr id="5315" name="Google Shape;5315;p471"/>
          <p:cNvGrpSpPr/>
          <p:nvPr/>
        </p:nvGrpSpPr>
        <p:grpSpPr>
          <a:xfrm>
            <a:off x="1576697" y="2603504"/>
            <a:ext cx="9130352" cy="5293416"/>
            <a:chOff x="1576697" y="2603504"/>
            <a:chExt cx="9130352" cy="5293416"/>
          </a:xfrm>
        </p:grpSpPr>
        <p:sp>
          <p:nvSpPr>
            <p:cNvPr id="5316" name="Google Shape;5316;p471"/>
            <p:cNvSpPr/>
            <p:nvPr/>
          </p:nvSpPr>
          <p:spPr>
            <a:xfrm>
              <a:off x="1576697" y="2603504"/>
              <a:ext cx="9130352" cy="5126802"/>
            </a:xfrm>
            <a:prstGeom prst="roundRect">
              <a:avLst>
                <a:gd fmla="val 528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7" name="Google Shape;5317;p471"/>
            <p:cNvSpPr txBox="1"/>
            <p:nvPr/>
          </p:nvSpPr>
          <p:spPr>
            <a:xfrm>
              <a:off x="1839423" y="3047900"/>
              <a:ext cx="8604900" cy="4849020"/>
            </a:xfrm>
            <a:prstGeom prst="rect">
              <a:avLst/>
            </a:prstGeom>
            <a:noFill/>
            <a:ln>
              <a:noFill/>
            </a:ln>
          </p:spPr>
          <p:txBody>
            <a:bodyPr anchorCtr="0" anchor="t" bIns="0" lIns="0" spcFirstLastPara="1" rIns="0" wrap="square" tIns="0">
              <a:spAutoFit/>
            </a:bodyPr>
            <a:lstStyle/>
            <a:p>
              <a:pPr indent="-343534" lvl="0" marL="3556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The public key infrastructure provides confidentiality, integrity, authentication, and non-repudiation.</a:t>
              </a:r>
              <a:endParaRPr/>
            </a:p>
            <a:p>
              <a:pPr indent="-31750" lvl="0" marL="183516" marR="0" rtl="0" algn="l">
                <a:lnSpc>
                  <a:spcPct val="115000"/>
                </a:lnSpc>
                <a:spcBef>
                  <a:spcPts val="0"/>
                </a:spcBef>
                <a:spcAft>
                  <a:spcPts val="0"/>
                </a:spcAft>
                <a:buClr>
                  <a:srgbClr val="3F3F3F"/>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3534" lvl="0" marL="355600" marR="2794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PKI includes:</a:t>
              </a:r>
              <a:endParaRPr b="0" i="0" sz="2200" u="none" cap="none" strike="noStrike">
                <a:solidFill>
                  <a:srgbClr val="404040"/>
                </a:solidFill>
                <a:latin typeface="Open Sans"/>
                <a:ea typeface="Open Sans"/>
                <a:cs typeface="Open Sans"/>
                <a:sym typeface="Open Sans"/>
              </a:endParaRPr>
            </a:p>
            <a:p>
              <a:pPr indent="-447675" lvl="1" marL="803275" marR="2794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Certificate Authority (CA)</a:t>
              </a:r>
              <a:endParaRPr/>
            </a:p>
            <a:p>
              <a:pPr indent="-447675" lvl="1" marL="803275" marR="2794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Digital certificates</a:t>
              </a:r>
              <a:endParaRPr/>
            </a:p>
            <a:p>
              <a:pPr indent="-447675" lvl="1" marL="803275" marR="2794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Registration Authorities (RA)</a:t>
              </a:r>
              <a:endParaRPr/>
            </a:p>
            <a:p>
              <a:pPr indent="-447675" lvl="1" marL="803275" marR="2794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Policies and procedures</a:t>
              </a:r>
              <a:endParaRPr/>
            </a:p>
            <a:p>
              <a:pPr indent="-447675" lvl="1" marL="803275" marR="2794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Certificate revocation</a:t>
              </a:r>
              <a:endParaRPr b="0" i="0" sz="2200" u="none" cap="none" strike="noStrike">
                <a:solidFill>
                  <a:srgbClr val="404040"/>
                </a:solidFill>
                <a:latin typeface="Open Sans"/>
                <a:ea typeface="Open Sans"/>
                <a:cs typeface="Open Sans"/>
                <a:sym typeface="Open Sans"/>
              </a:endParaRPr>
            </a:p>
            <a:p>
              <a:pPr indent="-447675" lvl="1" marL="803275" marR="2794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Time-stamping</a:t>
              </a:r>
              <a:endParaRPr/>
            </a:p>
            <a:p>
              <a:pPr indent="-447675" lvl="1" marL="803275" marR="2794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Nonrepudiation support</a:t>
              </a:r>
              <a:endParaRPr b="0" i="0" sz="2200" u="none" cap="none" strike="noStrike">
                <a:solidFill>
                  <a:srgbClr val="404040"/>
                </a:solidFill>
                <a:latin typeface="Open Sans"/>
                <a:ea typeface="Open Sans"/>
                <a:cs typeface="Open Sans"/>
                <a:sym typeface="Open Sans"/>
              </a:endParaRPr>
            </a:p>
            <a:p>
              <a:pPr indent="-447675" lvl="1" marL="803275" marR="2794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Security-enabled applications</a:t>
              </a:r>
              <a:endParaRPr/>
            </a:p>
            <a:p>
              <a:pPr indent="-107950" lvl="0" marL="183516" marR="27940"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p:txBody>
        </p:sp>
      </p:grpSp>
      <p:sp>
        <p:nvSpPr>
          <p:cNvPr id="5318" name="Google Shape;5318;p471"/>
          <p:cNvSpPr/>
          <p:nvPr/>
        </p:nvSpPr>
        <p:spPr>
          <a:xfrm>
            <a:off x="3606800" y="943806"/>
            <a:ext cx="906073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2" name="Shape 5322"/>
        <p:cNvGrpSpPr/>
        <p:nvPr/>
      </p:nvGrpSpPr>
      <p:grpSpPr>
        <a:xfrm>
          <a:off x="0" y="0"/>
          <a:ext cx="0" cy="0"/>
          <a:chOff x="0" y="0"/>
          <a:chExt cx="0" cy="0"/>
        </a:xfrm>
      </p:grpSpPr>
      <p:sp>
        <p:nvSpPr>
          <p:cNvPr id="5323" name="Google Shape;5323;p472"/>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115000"/>
              </a:lnSpc>
              <a:spcBef>
                <a:spcPts val="0"/>
              </a:spcBef>
              <a:spcAft>
                <a:spcPts val="0"/>
              </a:spcAft>
              <a:buSzPts val="4400"/>
              <a:buNone/>
            </a:pPr>
            <a:r>
              <a:rPr lang="en-US">
                <a:solidFill>
                  <a:srgbClr val="3F3F3F"/>
                </a:solidFill>
              </a:rPr>
              <a:t>Introduction to Public Key Infrastructure</a:t>
            </a:r>
            <a:endParaRPr>
              <a:solidFill>
                <a:srgbClr val="3F3F3F"/>
              </a:solidFill>
            </a:endParaRPr>
          </a:p>
        </p:txBody>
      </p:sp>
      <p:sp>
        <p:nvSpPr>
          <p:cNvPr id="5324" name="Google Shape;5324;p472"/>
          <p:cNvSpPr/>
          <p:nvPr/>
        </p:nvSpPr>
        <p:spPr>
          <a:xfrm>
            <a:off x="1219200" y="1968133"/>
            <a:ext cx="13882255" cy="630118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pic>
        <p:nvPicPr>
          <p:cNvPr id="5325" name="Google Shape;5325;p472"/>
          <p:cNvPicPr preferRelativeResize="0"/>
          <p:nvPr/>
        </p:nvPicPr>
        <p:blipFill rotWithShape="1">
          <a:blip r:embed="rId3">
            <a:alphaModFix/>
          </a:blip>
          <a:srcRect b="0" l="0" r="0" t="0"/>
          <a:stretch/>
        </p:blipFill>
        <p:spPr>
          <a:xfrm>
            <a:off x="11363167" y="2368599"/>
            <a:ext cx="3299767" cy="5500252"/>
          </a:xfrm>
          <a:prstGeom prst="rect">
            <a:avLst/>
          </a:prstGeom>
          <a:noFill/>
          <a:ln>
            <a:noFill/>
          </a:ln>
        </p:spPr>
      </p:pic>
      <p:sp>
        <p:nvSpPr>
          <p:cNvPr id="5326" name="Google Shape;5326;p472"/>
          <p:cNvSpPr/>
          <p:nvPr/>
        </p:nvSpPr>
        <p:spPr>
          <a:xfrm>
            <a:off x="1625188" y="3367888"/>
            <a:ext cx="9130352" cy="3501675"/>
          </a:xfrm>
          <a:prstGeom prst="roundRect">
            <a:avLst>
              <a:gd fmla="val 528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27" name="Google Shape;5327;p472"/>
          <p:cNvSpPr txBox="1"/>
          <p:nvPr/>
        </p:nvSpPr>
        <p:spPr>
          <a:xfrm>
            <a:off x="1907752" y="3648659"/>
            <a:ext cx="8604900" cy="2866939"/>
          </a:xfrm>
          <a:prstGeom prst="rect">
            <a:avLst/>
          </a:prstGeom>
          <a:noFill/>
          <a:ln>
            <a:noFill/>
          </a:ln>
        </p:spPr>
        <p:txBody>
          <a:bodyPr anchorCtr="0" anchor="t" bIns="0" lIns="0" spcFirstLastPara="1" rIns="0" wrap="square" tIns="0">
            <a:spAutoFit/>
          </a:bodyPr>
          <a:lstStyle/>
          <a:p>
            <a:pPr indent="-107950" lvl="0" marL="183516" marR="27940"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3534" lvl="0" marL="355600" marR="136525"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digital certificate is required by each participant in a PKI, which contains a particular participant’s public key and other identifying information.</a:t>
            </a:r>
            <a:endParaRPr/>
          </a:p>
          <a:p>
            <a:pPr indent="-107950" lvl="0" marL="183516" marR="136525"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3534" lvl="0" marL="3556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This is signed by a trusted CA, and the authenticity of the public key is the liability of the CA.</a:t>
            </a:r>
            <a:endParaRPr/>
          </a:p>
          <a:p>
            <a:pPr indent="-107950" lvl="0" marL="183516" marR="0" rtl="0" algn="l">
              <a:lnSpc>
                <a:spcPct val="115000"/>
              </a:lnSpc>
              <a:spcBef>
                <a:spcPts val="0"/>
              </a:spcBef>
              <a:spcAft>
                <a:spcPts val="0"/>
              </a:spcAft>
              <a:buClr>
                <a:srgbClr val="3F3F3F"/>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3534" lvl="0" marL="3556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PKI is used in online banking and e-commerce.</a:t>
            </a:r>
            <a:endParaRPr b="0" i="0" sz="2200" u="none" cap="none" strike="noStrike">
              <a:solidFill>
                <a:srgbClr val="3F3F3F"/>
              </a:solidFill>
              <a:latin typeface="Open Sans"/>
              <a:ea typeface="Open Sans"/>
              <a:cs typeface="Open Sans"/>
              <a:sym typeface="Open Sans"/>
            </a:endParaRPr>
          </a:p>
        </p:txBody>
      </p:sp>
      <p:sp>
        <p:nvSpPr>
          <p:cNvPr id="5328" name="Google Shape;5328;p472"/>
          <p:cNvSpPr/>
          <p:nvPr/>
        </p:nvSpPr>
        <p:spPr>
          <a:xfrm>
            <a:off x="3606800" y="943806"/>
            <a:ext cx="906073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473"/>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115000"/>
              </a:lnSpc>
              <a:spcBef>
                <a:spcPts val="0"/>
              </a:spcBef>
              <a:spcAft>
                <a:spcPts val="0"/>
              </a:spcAft>
              <a:buSzPts val="4400"/>
              <a:buNone/>
            </a:pPr>
            <a:r>
              <a:rPr lang="en-US">
                <a:solidFill>
                  <a:srgbClr val="3F3F3F"/>
                </a:solidFill>
              </a:rPr>
              <a:t>Certificate Authority</a:t>
            </a:r>
            <a:endParaRPr>
              <a:solidFill>
                <a:srgbClr val="3F3F3F"/>
              </a:solidFill>
            </a:endParaRPr>
          </a:p>
        </p:txBody>
      </p:sp>
      <p:sp>
        <p:nvSpPr>
          <p:cNvPr id="5334" name="Google Shape;5334;p473"/>
          <p:cNvSpPr/>
          <p:nvPr/>
        </p:nvSpPr>
        <p:spPr>
          <a:xfrm>
            <a:off x="1364466" y="2247900"/>
            <a:ext cx="13539917" cy="4648200"/>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335" name="Google Shape;5335;p473"/>
          <p:cNvSpPr txBox="1"/>
          <p:nvPr/>
        </p:nvSpPr>
        <p:spPr>
          <a:xfrm>
            <a:off x="1391268" y="2950807"/>
            <a:ext cx="8413421" cy="3242386"/>
          </a:xfrm>
          <a:prstGeom prst="rect">
            <a:avLst/>
          </a:prstGeom>
          <a:noFill/>
          <a:ln>
            <a:noFill/>
          </a:ln>
        </p:spPr>
        <p:txBody>
          <a:bodyPr anchorCtr="0" anchor="t" bIns="45700" lIns="91425" spcFirstLastPara="1" rIns="91425" wrap="square" tIns="45700">
            <a:spAutoFit/>
          </a:bodyPr>
          <a:lstStyle/>
          <a:p>
            <a:pPr indent="-342900" lvl="0" marL="460375" marR="297179"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CA is a trusted third party responsible for the issuance and maintenance of digital certificates.</a:t>
            </a:r>
            <a:endParaRPr/>
          </a:p>
          <a:p>
            <a:pPr indent="-31750" lvl="0" marL="288925" marR="297179" rtl="0" algn="l">
              <a:lnSpc>
                <a:spcPct val="115000"/>
              </a:lnSpc>
              <a:spcBef>
                <a:spcPts val="0"/>
              </a:spcBef>
              <a:spcAft>
                <a:spcPts val="0"/>
              </a:spcAft>
              <a:buClr>
                <a:srgbClr val="3F3F3F"/>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899" lvl="0" marL="45974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It can also be internal to an organization.</a:t>
            </a:r>
            <a:endParaRPr/>
          </a:p>
          <a:p>
            <a:pPr indent="-31750" lvl="0" marL="288291" marR="0" rtl="0" algn="l">
              <a:lnSpc>
                <a:spcPct val="115000"/>
              </a:lnSpc>
              <a:spcBef>
                <a:spcPts val="0"/>
              </a:spcBef>
              <a:spcAft>
                <a:spcPts val="0"/>
              </a:spcAft>
              <a:buClr>
                <a:srgbClr val="3F3F3F"/>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460375" marR="39370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CA also handles the revocation of certificates.</a:t>
            </a:r>
            <a:endParaRPr/>
          </a:p>
          <a:p>
            <a:pPr indent="-31750" lvl="0" marL="288925" marR="393700" rtl="0" algn="l">
              <a:lnSpc>
                <a:spcPct val="115000"/>
              </a:lnSpc>
              <a:spcBef>
                <a:spcPts val="0"/>
              </a:spcBef>
              <a:spcAft>
                <a:spcPts val="0"/>
              </a:spcAft>
              <a:buClr>
                <a:srgbClr val="3F3F3F"/>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460375" marR="379729"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revoked certificates are stored in the Certificate Revocation List (CRL), which is updated and maintained by the CA.</a:t>
            </a:r>
            <a:endParaRPr b="0" i="0" sz="2200" u="none" cap="none" strike="noStrike">
              <a:solidFill>
                <a:srgbClr val="3F3F3F"/>
              </a:solidFill>
              <a:latin typeface="Open Sans"/>
              <a:ea typeface="Open Sans"/>
              <a:cs typeface="Open Sans"/>
              <a:sym typeface="Open Sans"/>
            </a:endParaRPr>
          </a:p>
        </p:txBody>
      </p:sp>
      <p:sp>
        <p:nvSpPr>
          <p:cNvPr id="5336" name="Google Shape;5336;p473"/>
          <p:cNvSpPr/>
          <p:nvPr/>
        </p:nvSpPr>
        <p:spPr>
          <a:xfrm>
            <a:off x="10447890" y="2715819"/>
            <a:ext cx="4217016" cy="3712362"/>
          </a:xfrm>
          <a:prstGeom prst="roundRect">
            <a:avLst>
              <a:gd fmla="val 5273" name="adj"/>
            </a:avLst>
          </a:prstGeom>
          <a:solidFill>
            <a:schemeClr val="lt1"/>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pic>
        <p:nvPicPr>
          <p:cNvPr id="5337" name="Google Shape;5337;p473"/>
          <p:cNvPicPr preferRelativeResize="0"/>
          <p:nvPr/>
        </p:nvPicPr>
        <p:blipFill rotWithShape="1">
          <a:blip r:embed="rId3">
            <a:alphaModFix/>
          </a:blip>
          <a:srcRect b="0" l="0" r="0" t="0"/>
          <a:stretch/>
        </p:blipFill>
        <p:spPr>
          <a:xfrm>
            <a:off x="10565978" y="3017958"/>
            <a:ext cx="3910715" cy="2648691"/>
          </a:xfrm>
          <a:prstGeom prst="rect">
            <a:avLst/>
          </a:prstGeom>
          <a:noFill/>
          <a:ln>
            <a:noFill/>
          </a:ln>
        </p:spPr>
      </p:pic>
      <p:sp>
        <p:nvSpPr>
          <p:cNvPr id="5338" name="Google Shape;5338;p473"/>
          <p:cNvSpPr/>
          <p:nvPr/>
        </p:nvSpPr>
        <p:spPr>
          <a:xfrm>
            <a:off x="5842000" y="943806"/>
            <a:ext cx="45899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2" name="Shape 5342"/>
        <p:cNvGrpSpPr/>
        <p:nvPr/>
      </p:nvGrpSpPr>
      <p:grpSpPr>
        <a:xfrm>
          <a:off x="0" y="0"/>
          <a:ext cx="0" cy="0"/>
          <a:chOff x="0" y="0"/>
          <a:chExt cx="0" cy="0"/>
        </a:xfrm>
      </p:grpSpPr>
      <p:sp>
        <p:nvSpPr>
          <p:cNvPr id="5343" name="Google Shape;5343;p474"/>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115000"/>
              </a:lnSpc>
              <a:spcBef>
                <a:spcPts val="0"/>
              </a:spcBef>
              <a:spcAft>
                <a:spcPts val="0"/>
              </a:spcAft>
              <a:buSzPts val="4400"/>
              <a:buNone/>
            </a:pPr>
            <a:r>
              <a:rPr lang="en-US">
                <a:solidFill>
                  <a:srgbClr val="3F3F3F"/>
                </a:solidFill>
              </a:rPr>
              <a:t>Registration Authority</a:t>
            </a:r>
            <a:endParaRPr>
              <a:solidFill>
                <a:srgbClr val="3F3F3F"/>
              </a:solidFill>
            </a:endParaRPr>
          </a:p>
        </p:txBody>
      </p:sp>
      <p:sp>
        <p:nvSpPr>
          <p:cNvPr id="5344" name="Google Shape;5344;p474"/>
          <p:cNvSpPr/>
          <p:nvPr/>
        </p:nvSpPr>
        <p:spPr>
          <a:xfrm>
            <a:off x="1377166" y="2247900"/>
            <a:ext cx="13539917" cy="4648200"/>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345" name="Google Shape;5345;p474"/>
          <p:cNvSpPr/>
          <p:nvPr/>
        </p:nvSpPr>
        <p:spPr>
          <a:xfrm>
            <a:off x="10447890" y="2715819"/>
            <a:ext cx="4217016" cy="3712362"/>
          </a:xfrm>
          <a:prstGeom prst="roundRect">
            <a:avLst>
              <a:gd fmla="val 5273" name="adj"/>
            </a:avLst>
          </a:prstGeom>
          <a:solidFill>
            <a:schemeClr val="lt1"/>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5346" name="Google Shape;5346;p474"/>
          <p:cNvSpPr txBox="1"/>
          <p:nvPr/>
        </p:nvSpPr>
        <p:spPr>
          <a:xfrm>
            <a:off x="1423207" y="2950807"/>
            <a:ext cx="8772506" cy="3242386"/>
          </a:xfrm>
          <a:prstGeom prst="rect">
            <a:avLst/>
          </a:prstGeom>
          <a:noFill/>
          <a:ln>
            <a:noFill/>
          </a:ln>
        </p:spPr>
        <p:txBody>
          <a:bodyPr anchorCtr="0" anchor="t" bIns="45700" lIns="91425" spcFirstLastPara="1" rIns="91425" wrap="square" tIns="45700">
            <a:spAutoFit/>
          </a:bodyPr>
          <a:lstStyle/>
          <a:p>
            <a:pPr indent="-342899" lvl="0" marL="45974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RA performs the registration duties.</a:t>
            </a:r>
            <a:endParaRPr/>
          </a:p>
          <a:p>
            <a:pPr indent="-31750" lvl="0" marL="288291" marR="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460375" marR="30607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establishes and confirms the identity of the individual, initiates the registration process with CA, and performs certificate lifecycle management.</a:t>
            </a:r>
            <a:endParaRPr/>
          </a:p>
          <a:p>
            <a:pPr indent="-31750" lvl="0" marL="288925" marR="306070"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900" lvl="0" marL="460375" marR="486409"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RA verifies all the necessary information before allowing a request to go to CA.</a:t>
            </a:r>
            <a:endParaRPr/>
          </a:p>
          <a:p>
            <a:pPr indent="-31750" lvl="0" marL="288925" marR="486409" rtl="0" algn="l">
              <a:lnSpc>
                <a:spcPct val="115000"/>
              </a:lnSpc>
              <a:spcBef>
                <a:spcPts val="0"/>
              </a:spcBef>
              <a:spcAft>
                <a:spcPts val="0"/>
              </a:spcAft>
              <a:buClr>
                <a:srgbClr val="000000"/>
              </a:buClr>
              <a:buSzPts val="2200"/>
              <a:buFont typeface="Arial"/>
              <a:buNone/>
            </a:pPr>
            <a:r>
              <a:t/>
            </a:r>
            <a:endParaRPr b="0" i="0" sz="800" u="none" cap="none" strike="noStrike">
              <a:solidFill>
                <a:srgbClr val="3F3F3F"/>
              </a:solidFill>
              <a:latin typeface="Open Sans"/>
              <a:ea typeface="Open Sans"/>
              <a:cs typeface="Open Sans"/>
              <a:sym typeface="Open Sans"/>
            </a:endParaRPr>
          </a:p>
          <a:p>
            <a:pPr indent="-342899" lvl="0" marL="45974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RA cannot issue certificates.</a:t>
            </a:r>
            <a:endParaRPr b="0" i="0" sz="2200" u="none" cap="none" strike="noStrike">
              <a:solidFill>
                <a:srgbClr val="3F3F3F"/>
              </a:solidFill>
              <a:latin typeface="Open Sans"/>
              <a:ea typeface="Open Sans"/>
              <a:cs typeface="Open Sans"/>
              <a:sym typeface="Open Sans"/>
            </a:endParaRPr>
          </a:p>
        </p:txBody>
      </p:sp>
      <p:pic>
        <p:nvPicPr>
          <p:cNvPr id="5347" name="Google Shape;5347;p474"/>
          <p:cNvPicPr preferRelativeResize="0"/>
          <p:nvPr/>
        </p:nvPicPr>
        <p:blipFill rotWithShape="1">
          <a:blip r:embed="rId3">
            <a:alphaModFix/>
          </a:blip>
          <a:srcRect b="4097" l="0" r="0" t="4096"/>
          <a:stretch/>
        </p:blipFill>
        <p:spPr>
          <a:xfrm>
            <a:off x="11151633" y="2950807"/>
            <a:ext cx="2895600" cy="2658321"/>
          </a:xfrm>
          <a:prstGeom prst="rect">
            <a:avLst/>
          </a:prstGeom>
          <a:noFill/>
          <a:ln>
            <a:noFill/>
          </a:ln>
        </p:spPr>
      </p:pic>
      <p:sp>
        <p:nvSpPr>
          <p:cNvPr id="5348" name="Google Shape;5348;p474"/>
          <p:cNvSpPr/>
          <p:nvPr/>
        </p:nvSpPr>
        <p:spPr>
          <a:xfrm>
            <a:off x="5638800" y="943806"/>
            <a:ext cx="497689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4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Tools for Non-Repudiation</a:t>
            </a:r>
            <a:endParaRPr/>
          </a:p>
        </p:txBody>
      </p:sp>
      <p:sp>
        <p:nvSpPr>
          <p:cNvPr id="429" name="Google Shape;429;p143"/>
          <p:cNvSpPr/>
          <p:nvPr/>
        </p:nvSpPr>
        <p:spPr>
          <a:xfrm>
            <a:off x="5219700" y="816352"/>
            <a:ext cx="58262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30" name="Google Shape;430;p143"/>
          <p:cNvGrpSpPr/>
          <p:nvPr/>
        </p:nvGrpSpPr>
        <p:grpSpPr>
          <a:xfrm>
            <a:off x="710805" y="1791482"/>
            <a:ext cx="14858058" cy="6671707"/>
            <a:chOff x="710805" y="1791482"/>
            <a:chExt cx="14858058" cy="6671707"/>
          </a:xfrm>
        </p:grpSpPr>
        <p:sp>
          <p:nvSpPr>
            <p:cNvPr id="431" name="Google Shape;431;p143"/>
            <p:cNvSpPr txBox="1"/>
            <p:nvPr/>
          </p:nvSpPr>
          <p:spPr>
            <a:xfrm>
              <a:off x="1183050" y="1791482"/>
              <a:ext cx="4322614" cy="2538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Digital signature: </a:t>
              </a:r>
              <a:r>
                <a:rPr b="0" i="0" lang="en-US" sz="2000" u="none" cap="none" strike="noStrike">
                  <a:solidFill>
                    <a:srgbClr val="3F3F3F"/>
                  </a:solidFill>
                  <a:latin typeface="Open Sans"/>
                  <a:ea typeface="Open Sans"/>
                  <a:cs typeface="Open Sans"/>
                  <a:sym typeface="Open Sans"/>
                </a:rPr>
                <a:t>Utilizes cryptographic identifiers to confirm the sender’s identity and ensure the integrity of the content</a:t>
              </a:r>
              <a:endParaRPr/>
            </a:p>
            <a:p>
              <a:pPr indent="0" lvl="0" marL="0" marR="0" rtl="0" algn="ctr">
                <a:lnSpc>
                  <a:spcPct val="115000"/>
                </a:lnSpc>
                <a:spcBef>
                  <a:spcPts val="2000"/>
                </a:spcBef>
                <a:spcAft>
                  <a:spcPts val="100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32" name="Google Shape;432;p143"/>
            <p:cNvSpPr txBox="1"/>
            <p:nvPr/>
          </p:nvSpPr>
          <p:spPr>
            <a:xfrm>
              <a:off x="5728394" y="6570906"/>
              <a:ext cx="4842900" cy="189228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100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Secure timestamping</a:t>
              </a:r>
              <a:r>
                <a:rPr b="0" i="0" lang="en-US" sz="2200" u="none" cap="none" strike="noStrike">
                  <a:solidFill>
                    <a:srgbClr val="3F3F3F"/>
                  </a:solidFill>
                  <a:latin typeface="Open Sans"/>
                  <a:ea typeface="Open Sans"/>
                  <a:cs typeface="Open Sans"/>
                  <a:sym typeface="Open Sans"/>
                </a:rPr>
                <a:t>: </a:t>
              </a:r>
              <a:r>
                <a:rPr b="0" i="0" lang="en-US" sz="2000" u="none" cap="none" strike="noStrike">
                  <a:solidFill>
                    <a:srgbClr val="3F3F3F"/>
                  </a:solidFill>
                  <a:latin typeface="Open Sans"/>
                  <a:ea typeface="Open Sans"/>
                  <a:cs typeface="Open Sans"/>
                  <a:sym typeface="Open Sans"/>
                </a:rPr>
                <a:t>Involves a trusted third-party service that creates a verifiable record of the exact time a digital record was created</a:t>
              </a:r>
              <a:endParaRPr b="0" i="0" sz="2000" u="none" cap="none" strike="noStrike">
                <a:solidFill>
                  <a:srgbClr val="3F3F3F"/>
                </a:solidFill>
                <a:latin typeface="Open Sans"/>
                <a:ea typeface="Open Sans"/>
                <a:cs typeface="Open Sans"/>
                <a:sym typeface="Open Sans"/>
              </a:endParaRPr>
            </a:p>
          </p:txBody>
        </p:sp>
        <p:sp>
          <p:nvSpPr>
            <p:cNvPr id="433" name="Google Shape;433;p143"/>
            <p:cNvSpPr txBox="1"/>
            <p:nvPr/>
          </p:nvSpPr>
          <p:spPr>
            <a:xfrm>
              <a:off x="10162844" y="2002710"/>
              <a:ext cx="5406019" cy="3183918"/>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Audit trail: </a:t>
              </a:r>
              <a:r>
                <a:rPr b="0" i="0" lang="en-US" sz="2200" u="none" cap="none" strike="noStrike">
                  <a:solidFill>
                    <a:srgbClr val="3F3F3F"/>
                  </a:solidFill>
                  <a:latin typeface="Open Sans"/>
                  <a:ea typeface="Open Sans"/>
                  <a:cs typeface="Open Sans"/>
                  <a:sym typeface="Open Sans"/>
                </a:rPr>
                <a:t>Involves</a:t>
              </a:r>
              <a:r>
                <a:rPr b="1" i="0" lang="en-US" sz="2200" u="none" cap="none" strike="noStrike">
                  <a:solidFill>
                    <a:srgbClr val="3F3F3F"/>
                  </a:solidFill>
                  <a:latin typeface="Open Sans"/>
                  <a:ea typeface="Open Sans"/>
                  <a:cs typeface="Open Sans"/>
                  <a:sym typeface="Open Sans"/>
                </a:rPr>
                <a:t> </a:t>
              </a:r>
              <a:r>
                <a:rPr b="0" i="0" lang="en-US" sz="2000" u="none" cap="none" strike="noStrike">
                  <a:solidFill>
                    <a:srgbClr val="3F3F3F"/>
                  </a:solidFill>
                  <a:latin typeface="Open Sans"/>
                  <a:ea typeface="Open Sans"/>
                  <a:cs typeface="Open Sans"/>
                  <a:sym typeface="Open Sans"/>
                </a:rPr>
                <a:t>maintaining chronological records of actions, which are crucial for tracing events and assigning accountability to the parties involved</a:t>
              </a:r>
              <a:endParaRPr/>
            </a:p>
            <a:p>
              <a:pPr indent="0" lvl="0" marL="0" marR="0" rtl="0" algn="ctr">
                <a:lnSpc>
                  <a:spcPct val="115000"/>
                </a:lnSpc>
                <a:spcBef>
                  <a:spcPts val="2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2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 </a:t>
              </a:r>
              <a:endParaRPr b="0" i="0" sz="2200" u="none" cap="none" strike="noStrike">
                <a:solidFill>
                  <a:srgbClr val="3F3F3F"/>
                </a:solidFill>
                <a:latin typeface="Open Sans"/>
                <a:ea typeface="Open Sans"/>
                <a:cs typeface="Open Sans"/>
                <a:sym typeface="Open Sans"/>
              </a:endParaRPr>
            </a:p>
          </p:txBody>
        </p:sp>
        <p:grpSp>
          <p:nvGrpSpPr>
            <p:cNvPr id="434" name="Google Shape;434;p143"/>
            <p:cNvGrpSpPr/>
            <p:nvPr/>
          </p:nvGrpSpPr>
          <p:grpSpPr>
            <a:xfrm>
              <a:off x="6074510" y="2918329"/>
              <a:ext cx="2260957" cy="1994603"/>
              <a:chOff x="6544783" y="2256313"/>
              <a:chExt cx="1525473" cy="1345764"/>
            </a:xfrm>
          </p:grpSpPr>
          <p:cxnSp>
            <p:nvCxnSpPr>
              <p:cNvPr id="435" name="Google Shape;435;p143"/>
              <p:cNvCxnSpPr/>
              <p:nvPr/>
            </p:nvCxnSpPr>
            <p:spPr>
              <a:xfrm rot="10800000">
                <a:off x="6544783" y="2337181"/>
                <a:ext cx="524042" cy="327921"/>
              </a:xfrm>
              <a:prstGeom prst="straightConnector1">
                <a:avLst/>
              </a:prstGeom>
              <a:noFill/>
              <a:ln cap="flat" cmpd="sng" w="28575">
                <a:solidFill>
                  <a:srgbClr val="FF7575"/>
                </a:solidFill>
                <a:prstDash val="solid"/>
                <a:miter lim="800000"/>
                <a:headEnd len="sm" w="sm" type="none"/>
                <a:tailEnd len="med" w="med" type="oval"/>
              </a:ln>
            </p:spPr>
          </p:cxnSp>
          <p:sp>
            <p:nvSpPr>
              <p:cNvPr id="436" name="Google Shape;436;p143"/>
              <p:cNvSpPr/>
              <p:nvPr/>
            </p:nvSpPr>
            <p:spPr>
              <a:xfrm>
                <a:off x="6899442" y="2256313"/>
                <a:ext cx="1170814" cy="1345764"/>
              </a:xfrm>
              <a:custGeom>
                <a:rect b="b" l="l" r="r" t="t"/>
                <a:pathLst>
                  <a:path extrusionOk="0" h="2330008" w="2678171">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1" i="0" sz="2000" u="none" cap="none" strike="noStrike">
                  <a:solidFill>
                    <a:srgbClr val="FFFFFF"/>
                  </a:solidFill>
                  <a:latin typeface="Open Sans"/>
                  <a:ea typeface="Open Sans"/>
                  <a:cs typeface="Open Sans"/>
                  <a:sym typeface="Open Sans"/>
                </a:endParaRPr>
              </a:p>
            </p:txBody>
          </p:sp>
        </p:grpSp>
        <p:grpSp>
          <p:nvGrpSpPr>
            <p:cNvPr id="437" name="Google Shape;437;p143"/>
            <p:cNvGrpSpPr/>
            <p:nvPr/>
          </p:nvGrpSpPr>
          <p:grpSpPr>
            <a:xfrm>
              <a:off x="7934031" y="2918331"/>
              <a:ext cx="2228819" cy="1994606"/>
              <a:chOff x="8163922" y="2256313"/>
              <a:chExt cx="1503788" cy="1345764"/>
            </a:xfrm>
          </p:grpSpPr>
          <p:cxnSp>
            <p:nvCxnSpPr>
              <p:cNvPr id="438" name="Google Shape;438;p143"/>
              <p:cNvCxnSpPr/>
              <p:nvPr/>
            </p:nvCxnSpPr>
            <p:spPr>
              <a:xfrm flipH="1">
                <a:off x="9162291" y="2349946"/>
                <a:ext cx="505419" cy="316653"/>
              </a:xfrm>
              <a:prstGeom prst="straightConnector1">
                <a:avLst/>
              </a:prstGeom>
              <a:noFill/>
              <a:ln cap="flat" cmpd="sng" w="28575">
                <a:solidFill>
                  <a:srgbClr val="41A0CB"/>
                </a:solidFill>
                <a:prstDash val="solid"/>
                <a:miter lim="800000"/>
                <a:headEnd len="med" w="med" type="oval"/>
                <a:tailEnd len="sm" w="sm" type="none"/>
              </a:ln>
            </p:spPr>
          </p:cxnSp>
          <p:sp>
            <p:nvSpPr>
              <p:cNvPr id="439" name="Google Shape;439;p143"/>
              <p:cNvSpPr/>
              <p:nvPr/>
            </p:nvSpPr>
            <p:spPr>
              <a:xfrm>
                <a:off x="8163922" y="2256313"/>
                <a:ext cx="1170814" cy="1345764"/>
              </a:xfrm>
              <a:custGeom>
                <a:rect b="b" l="l" r="r" t="t"/>
                <a:pathLst>
                  <a:path extrusionOk="0" h="2330008" w="2678171">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1" i="0" sz="2000" u="none" cap="none" strike="noStrike">
                  <a:solidFill>
                    <a:srgbClr val="FFFFFF"/>
                  </a:solidFill>
                  <a:latin typeface="Open Sans"/>
                  <a:ea typeface="Open Sans"/>
                  <a:cs typeface="Open Sans"/>
                  <a:sym typeface="Open Sans"/>
                </a:endParaRPr>
              </a:p>
            </p:txBody>
          </p:sp>
        </p:grpSp>
        <p:grpSp>
          <p:nvGrpSpPr>
            <p:cNvPr id="440" name="Google Shape;440;p143"/>
            <p:cNvGrpSpPr/>
            <p:nvPr/>
          </p:nvGrpSpPr>
          <p:grpSpPr>
            <a:xfrm>
              <a:off x="3652061" y="4064255"/>
              <a:ext cx="1170814" cy="2402972"/>
              <a:chOff x="7529259" y="3398598"/>
              <a:chExt cx="1170814" cy="1621290"/>
            </a:xfrm>
          </p:grpSpPr>
          <p:cxnSp>
            <p:nvCxnSpPr>
              <p:cNvPr id="441" name="Google Shape;441;p143"/>
              <p:cNvCxnSpPr/>
              <p:nvPr/>
            </p:nvCxnSpPr>
            <p:spPr>
              <a:xfrm>
                <a:off x="8114666" y="4468836"/>
                <a:ext cx="0" cy="551052"/>
              </a:xfrm>
              <a:prstGeom prst="straightConnector1">
                <a:avLst/>
              </a:prstGeom>
              <a:noFill/>
              <a:ln cap="flat" cmpd="sng" w="28575">
                <a:solidFill>
                  <a:srgbClr val="17BFAB"/>
                </a:solidFill>
                <a:prstDash val="solid"/>
                <a:miter lim="800000"/>
                <a:headEnd len="sm" w="sm" type="none"/>
                <a:tailEnd len="med" w="med" type="oval"/>
              </a:ln>
            </p:spPr>
          </p:cxnSp>
          <p:sp>
            <p:nvSpPr>
              <p:cNvPr id="442" name="Google Shape;442;p143"/>
              <p:cNvSpPr/>
              <p:nvPr/>
            </p:nvSpPr>
            <p:spPr>
              <a:xfrm>
                <a:off x="7529259" y="3398598"/>
                <a:ext cx="1170814" cy="1345764"/>
              </a:xfrm>
              <a:custGeom>
                <a:rect b="b" l="l" r="r" t="t"/>
                <a:pathLst>
                  <a:path extrusionOk="0" h="2330008" w="2678171">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t/>
                </a:r>
                <a:endParaRPr b="1" i="0" sz="2000" u="none" cap="none" strike="noStrike">
                  <a:solidFill>
                    <a:srgbClr val="FFFFFF"/>
                  </a:solidFill>
                  <a:latin typeface="Open Sans"/>
                  <a:ea typeface="Open Sans"/>
                  <a:cs typeface="Open Sans"/>
                  <a:sym typeface="Open Sans"/>
                </a:endParaRPr>
              </a:p>
            </p:txBody>
          </p:sp>
        </p:grpSp>
        <p:pic>
          <p:nvPicPr>
            <p:cNvPr descr="A computer with a wrench and a gear&#10;&#10;Description automatically generated" id="443" name="Google Shape;443;p143"/>
            <p:cNvPicPr preferRelativeResize="0"/>
            <p:nvPr/>
          </p:nvPicPr>
          <p:blipFill rotWithShape="1">
            <a:blip r:embed="rId3">
              <a:alphaModFix/>
            </a:blip>
            <a:srcRect b="0" l="0" r="0" t="0"/>
            <a:stretch/>
          </p:blipFill>
          <p:spPr>
            <a:xfrm>
              <a:off x="7012276" y="3057106"/>
              <a:ext cx="2231449" cy="2231449"/>
            </a:xfrm>
            <a:prstGeom prst="rect">
              <a:avLst/>
            </a:prstGeom>
            <a:noFill/>
            <a:ln>
              <a:noFill/>
            </a:ln>
          </p:spPr>
        </p:pic>
        <p:sp>
          <p:nvSpPr>
            <p:cNvPr id="444" name="Google Shape;444;p143"/>
            <p:cNvSpPr/>
            <p:nvPr/>
          </p:nvSpPr>
          <p:spPr>
            <a:xfrm>
              <a:off x="6816786" y="3003926"/>
              <a:ext cx="2614621" cy="2614621"/>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5" name="Google Shape;445;p143"/>
            <p:cNvSpPr/>
            <p:nvPr/>
          </p:nvSpPr>
          <p:spPr>
            <a:xfrm>
              <a:off x="10301759" y="2060225"/>
              <a:ext cx="5267104" cy="1788461"/>
            </a:xfrm>
            <a:prstGeom prst="roundRect">
              <a:avLst>
                <a:gd fmla="val 16667" name="adj"/>
              </a:avLst>
            </a:prstGeom>
            <a:noFill/>
            <a:ln cap="flat" cmpd="sng" w="25400">
              <a:solidFill>
                <a:srgbClr val="41A0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6" name="Google Shape;446;p143"/>
            <p:cNvSpPr/>
            <p:nvPr/>
          </p:nvSpPr>
          <p:spPr>
            <a:xfrm>
              <a:off x="5543719" y="6638458"/>
              <a:ext cx="5267104" cy="1788461"/>
            </a:xfrm>
            <a:prstGeom prst="roundRect">
              <a:avLst>
                <a:gd fmla="val 16667" name="adj"/>
              </a:avLst>
            </a:prstGeom>
            <a:no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7" name="Google Shape;447;p143"/>
            <p:cNvSpPr/>
            <p:nvPr/>
          </p:nvSpPr>
          <p:spPr>
            <a:xfrm>
              <a:off x="710805" y="1830842"/>
              <a:ext cx="5267104" cy="1788461"/>
            </a:xfrm>
            <a:prstGeom prst="roundRect">
              <a:avLst>
                <a:gd fmla="val 16667" name="adj"/>
              </a:avLst>
            </a:prstGeom>
            <a:noFill/>
            <a:ln cap="flat" cmpd="sng" w="25400">
              <a:solidFill>
                <a:srgbClr val="FF757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omputer with a wrench and a gear&#10;&#10;Description automatically generated" id="448" name="Google Shape;448;p143"/>
            <p:cNvPicPr preferRelativeResize="0"/>
            <p:nvPr/>
          </p:nvPicPr>
          <p:blipFill rotWithShape="1">
            <a:blip r:embed="rId3">
              <a:alphaModFix/>
            </a:blip>
            <a:srcRect b="0" l="0" r="0" t="0"/>
            <a:stretch/>
          </p:blipFill>
          <p:spPr>
            <a:xfrm>
              <a:off x="6913598" y="3016063"/>
              <a:ext cx="2460585" cy="2460585"/>
            </a:xfrm>
            <a:prstGeom prst="rect">
              <a:avLst/>
            </a:prstGeom>
            <a:noFill/>
            <a:ln>
              <a:noFill/>
            </a:ln>
          </p:spPr>
        </p:pic>
      </p:gr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2" name="Shape 5352"/>
        <p:cNvGrpSpPr/>
        <p:nvPr/>
      </p:nvGrpSpPr>
      <p:grpSpPr>
        <a:xfrm>
          <a:off x="0" y="0"/>
          <a:ext cx="0" cy="0"/>
          <a:chOff x="0" y="0"/>
          <a:chExt cx="0" cy="0"/>
        </a:xfrm>
      </p:grpSpPr>
      <p:sp>
        <p:nvSpPr>
          <p:cNvPr id="5353" name="Google Shape;5353;p475"/>
          <p:cNvSpPr/>
          <p:nvPr/>
        </p:nvSpPr>
        <p:spPr>
          <a:xfrm>
            <a:off x="10639739" y="2992582"/>
            <a:ext cx="4161534" cy="2746030"/>
          </a:xfrm>
          <a:prstGeom prst="roundRect">
            <a:avLst>
              <a:gd fmla="val 9099" name="adj"/>
            </a:avLst>
          </a:prstGeom>
          <a:solidFill>
            <a:srgbClr val="DDEAF6"/>
          </a:solid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54" name="Google Shape;5354;p475"/>
          <p:cNvSpPr/>
          <p:nvPr/>
        </p:nvSpPr>
        <p:spPr>
          <a:xfrm>
            <a:off x="1454727" y="2992582"/>
            <a:ext cx="4161534" cy="3135368"/>
          </a:xfrm>
          <a:prstGeom prst="roundRect">
            <a:avLst>
              <a:gd fmla="val 9099" name="adj"/>
            </a:avLst>
          </a:prstGeom>
          <a:solidFill>
            <a:srgbClr val="DDEAF6"/>
          </a:solid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55" name="Google Shape;5355;p475"/>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PKI Certificate</a:t>
            </a:r>
            <a:endParaRPr>
              <a:solidFill>
                <a:srgbClr val="3F3F3F"/>
              </a:solidFill>
              <a:latin typeface="Open Sans"/>
              <a:ea typeface="Open Sans"/>
              <a:cs typeface="Open Sans"/>
              <a:sym typeface="Open Sans"/>
            </a:endParaRPr>
          </a:p>
        </p:txBody>
      </p:sp>
      <p:sp>
        <p:nvSpPr>
          <p:cNvPr id="5356" name="Google Shape;5356;p475"/>
          <p:cNvSpPr txBox="1"/>
          <p:nvPr/>
        </p:nvSpPr>
        <p:spPr>
          <a:xfrm>
            <a:off x="11069537" y="3586922"/>
            <a:ext cx="3572037" cy="1557349"/>
          </a:xfrm>
          <a:prstGeom prst="rect">
            <a:avLst/>
          </a:prstGeom>
          <a:noFill/>
          <a:ln>
            <a:noFill/>
          </a:ln>
        </p:spPr>
        <p:txBody>
          <a:bodyPr anchorCtr="0" anchor="t" bIns="0" lIns="0" spcFirstLastPara="1" rIns="0" wrap="square" tIns="0">
            <a:spAutoFit/>
          </a:bodyPr>
          <a:lstStyle/>
          <a:p>
            <a:pPr indent="0" lvl="0" marL="0" marR="343534"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Digital certificates are used for sharing public keys for encryption and authentication.</a:t>
            </a:r>
            <a:endParaRPr/>
          </a:p>
        </p:txBody>
      </p:sp>
      <p:pic>
        <p:nvPicPr>
          <p:cNvPr id="5357" name="Google Shape;5357;p475"/>
          <p:cNvPicPr preferRelativeResize="0"/>
          <p:nvPr/>
        </p:nvPicPr>
        <p:blipFill rotWithShape="1">
          <a:blip r:embed="rId3">
            <a:alphaModFix/>
          </a:blip>
          <a:srcRect b="0" l="0" r="0" t="0"/>
          <a:stretch/>
        </p:blipFill>
        <p:spPr>
          <a:xfrm>
            <a:off x="5969580" y="1888890"/>
            <a:ext cx="4393040" cy="5518620"/>
          </a:xfrm>
          <a:prstGeom prst="rect">
            <a:avLst/>
          </a:prstGeom>
          <a:noFill/>
          <a:ln cap="flat" cmpd="sng" w="9525">
            <a:solidFill>
              <a:srgbClr val="7F7F7F"/>
            </a:solidFill>
            <a:prstDash val="solid"/>
            <a:round/>
            <a:headEnd len="sm" w="sm" type="none"/>
            <a:tailEnd len="sm" w="sm" type="none"/>
          </a:ln>
        </p:spPr>
      </p:pic>
      <p:sp>
        <p:nvSpPr>
          <p:cNvPr id="5358" name="Google Shape;5358;p475"/>
          <p:cNvSpPr txBox="1"/>
          <p:nvPr/>
        </p:nvSpPr>
        <p:spPr>
          <a:xfrm>
            <a:off x="1614426" y="3261011"/>
            <a:ext cx="4161534" cy="2866939"/>
          </a:xfrm>
          <a:prstGeom prst="rect">
            <a:avLst/>
          </a:prstGeom>
          <a:noFill/>
          <a:ln>
            <a:noFill/>
          </a:ln>
        </p:spPr>
        <p:txBody>
          <a:bodyPr anchorCtr="0" anchor="t" bIns="0" lIns="0" spcFirstLastPara="1" rIns="0" wrap="square" tIns="0">
            <a:spAutoFit/>
          </a:bodyPr>
          <a:lstStyle/>
          <a:p>
            <a:pPr indent="0" lvl="0" marL="0" marR="343534"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 digital certificate, also known as a public key infrastructure certificate, is used to cryptographically link the ownership of a public key with the entity that owns it.</a:t>
            </a:r>
            <a:endParaRPr/>
          </a:p>
          <a:p>
            <a:pPr indent="0" lvl="0" marL="0" marR="343534" rtl="0" algn="ctr">
              <a:lnSpc>
                <a:spcPct val="115000"/>
              </a:lnSpc>
              <a:spcBef>
                <a:spcPts val="0"/>
              </a:spcBef>
              <a:spcAft>
                <a:spcPts val="0"/>
              </a:spcAft>
              <a:buNone/>
            </a:pPr>
            <a:r>
              <a:t/>
            </a:r>
            <a:endParaRPr b="0" i="0" sz="800" u="none" cap="none" strike="noStrike">
              <a:solidFill>
                <a:srgbClr val="3F3F3F"/>
              </a:solidFill>
              <a:latin typeface="Open Sans"/>
              <a:ea typeface="Open Sans"/>
              <a:cs typeface="Open Sans"/>
              <a:sym typeface="Open Sans"/>
            </a:endParaRPr>
          </a:p>
        </p:txBody>
      </p:sp>
      <p:sp>
        <p:nvSpPr>
          <p:cNvPr id="5359" name="Google Shape;5359;p475"/>
          <p:cNvSpPr/>
          <p:nvPr/>
        </p:nvSpPr>
        <p:spPr>
          <a:xfrm>
            <a:off x="-2808571" y="8269319"/>
            <a:ext cx="12999309" cy="1037270"/>
          </a:xfrm>
          <a:prstGeom prst="rect">
            <a:avLst/>
          </a:prstGeom>
          <a:noFill/>
          <a:ln>
            <a:noFill/>
          </a:ln>
        </p:spPr>
        <p:txBody>
          <a:bodyPr anchorCtr="0" anchor="ctr" bIns="45700" lIns="91425" spcFirstLastPara="1" rIns="91425" wrap="square" tIns="45700">
            <a:noAutofit/>
          </a:bodyPr>
          <a:lstStyle/>
          <a:p>
            <a:pPr indent="-228600" lvl="0" marL="457200" marR="0" rtl="0" algn="ctr">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Open Sans"/>
                <a:ea typeface="Open Sans"/>
                <a:cs typeface="Open Sans"/>
                <a:sym typeface="Open Sans"/>
              </a:rPr>
              <a:t>Source: https://www.techtarget.com/searchsecurity/definition/encryption and </a:t>
            </a:r>
            <a:endParaRPr b="0" i="0" sz="1400" u="none" cap="none" strike="noStrike">
              <a:solidFill>
                <a:srgbClr val="3F3F3F"/>
              </a:solidFill>
              <a:latin typeface="Open Sans"/>
              <a:ea typeface="Open Sans"/>
              <a:cs typeface="Open Sans"/>
              <a:sym typeface="Open Sans"/>
            </a:endParaRPr>
          </a:p>
          <a:p>
            <a:pPr indent="-228600" lvl="0" marL="457200" marR="0" rtl="0" algn="ctr">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Open Sans"/>
                <a:ea typeface="Open Sans"/>
                <a:cs typeface="Open Sans"/>
                <a:sym typeface="Open Sans"/>
              </a:rPr>
              <a:t>      https://searchsecurity.techtarget.com/definition/digital-signature</a:t>
            </a:r>
            <a:endParaRPr/>
          </a:p>
          <a:p>
            <a:pPr indent="-228600" lvl="0" marL="45720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p:txBody>
      </p:sp>
      <p:sp>
        <p:nvSpPr>
          <p:cNvPr id="5360" name="Google Shape;5360;p475"/>
          <p:cNvSpPr/>
          <p:nvPr/>
        </p:nvSpPr>
        <p:spPr>
          <a:xfrm>
            <a:off x="6540500" y="943806"/>
            <a:ext cx="317110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4" name="Shape 5364"/>
        <p:cNvGrpSpPr/>
        <p:nvPr/>
      </p:nvGrpSpPr>
      <p:grpSpPr>
        <a:xfrm>
          <a:off x="0" y="0"/>
          <a:ext cx="0" cy="0"/>
          <a:chOff x="0" y="0"/>
          <a:chExt cx="0" cy="0"/>
        </a:xfrm>
      </p:grpSpPr>
      <p:sp>
        <p:nvSpPr>
          <p:cNvPr id="5365" name="Google Shape;5365;p476"/>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115000"/>
              </a:lnSpc>
              <a:spcBef>
                <a:spcPts val="0"/>
              </a:spcBef>
              <a:spcAft>
                <a:spcPts val="0"/>
              </a:spcAft>
              <a:buSzPts val="4400"/>
              <a:buNone/>
            </a:pPr>
            <a:r>
              <a:rPr lang="en-US">
                <a:solidFill>
                  <a:srgbClr val="3F3F3F"/>
                </a:solidFill>
              </a:rPr>
              <a:t>PKI Certificate</a:t>
            </a:r>
            <a:endParaRPr>
              <a:solidFill>
                <a:srgbClr val="3F3F3F"/>
              </a:solidFill>
            </a:endParaRPr>
          </a:p>
        </p:txBody>
      </p:sp>
      <p:sp>
        <p:nvSpPr>
          <p:cNvPr id="5366" name="Google Shape;5366;p476"/>
          <p:cNvSpPr/>
          <p:nvPr/>
        </p:nvSpPr>
        <p:spPr>
          <a:xfrm>
            <a:off x="1364466" y="1769918"/>
            <a:ext cx="13539917" cy="4648200"/>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pic>
        <p:nvPicPr>
          <p:cNvPr descr="Diagram&#10;&#10;Description automatically generated" id="5367" name="Google Shape;5367;p476"/>
          <p:cNvPicPr preferRelativeResize="0"/>
          <p:nvPr/>
        </p:nvPicPr>
        <p:blipFill rotWithShape="1">
          <a:blip r:embed="rId3">
            <a:alphaModFix/>
          </a:blip>
          <a:srcRect b="0" l="0" r="0" t="0"/>
          <a:stretch/>
        </p:blipFill>
        <p:spPr>
          <a:xfrm>
            <a:off x="9969500" y="2547323"/>
            <a:ext cx="4640084" cy="3093390"/>
          </a:xfrm>
          <a:prstGeom prst="roundRect">
            <a:avLst>
              <a:gd fmla="val 11893" name="adj"/>
            </a:avLst>
          </a:prstGeom>
          <a:noFill/>
          <a:ln cap="flat" cmpd="sng" w="19050">
            <a:solidFill>
              <a:srgbClr val="757070"/>
            </a:solidFill>
            <a:prstDash val="solid"/>
            <a:round/>
            <a:headEnd len="sm" w="sm" type="none"/>
            <a:tailEnd len="sm" w="sm" type="none"/>
          </a:ln>
        </p:spPr>
      </p:pic>
      <p:pic>
        <p:nvPicPr>
          <p:cNvPr id="5368" name="Google Shape;5368;p476"/>
          <p:cNvPicPr preferRelativeResize="0"/>
          <p:nvPr/>
        </p:nvPicPr>
        <p:blipFill rotWithShape="1">
          <a:blip r:embed="rId4">
            <a:alphaModFix/>
          </a:blip>
          <a:srcRect b="0" l="0" r="0" t="0"/>
          <a:stretch/>
        </p:blipFill>
        <p:spPr>
          <a:xfrm>
            <a:off x="6337300" y="874681"/>
            <a:ext cx="3632200" cy="365760"/>
          </a:xfrm>
          <a:prstGeom prst="rect">
            <a:avLst/>
          </a:prstGeom>
          <a:noFill/>
          <a:ln>
            <a:noFill/>
          </a:ln>
        </p:spPr>
      </p:pic>
      <p:sp>
        <p:nvSpPr>
          <p:cNvPr id="5369" name="Google Shape;5369;p476"/>
          <p:cNvSpPr/>
          <p:nvPr/>
        </p:nvSpPr>
        <p:spPr>
          <a:xfrm>
            <a:off x="-2808571" y="8269319"/>
            <a:ext cx="12999309" cy="1037270"/>
          </a:xfrm>
          <a:prstGeom prst="rect">
            <a:avLst/>
          </a:prstGeom>
          <a:noFill/>
          <a:ln>
            <a:noFill/>
          </a:ln>
        </p:spPr>
        <p:txBody>
          <a:bodyPr anchorCtr="0" anchor="ctr" bIns="45700" lIns="91425" spcFirstLastPara="1" rIns="91425" wrap="square" tIns="45700">
            <a:noAutofit/>
          </a:bodyPr>
          <a:lstStyle/>
          <a:p>
            <a:pPr indent="-228600" lvl="0" marL="457200" marR="0" rtl="0" algn="ctr">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Open Sans"/>
                <a:ea typeface="Open Sans"/>
                <a:cs typeface="Open Sans"/>
                <a:sym typeface="Open Sans"/>
              </a:rPr>
              <a:t>Source: https://www.techtarget.com/searchsecurity/definition/encryption and </a:t>
            </a:r>
            <a:endParaRPr b="0" i="0" sz="1400" u="none" cap="none" strike="noStrike">
              <a:solidFill>
                <a:srgbClr val="3F3F3F"/>
              </a:solidFill>
              <a:latin typeface="Open Sans"/>
              <a:ea typeface="Open Sans"/>
              <a:cs typeface="Open Sans"/>
              <a:sym typeface="Open Sans"/>
            </a:endParaRPr>
          </a:p>
          <a:p>
            <a:pPr indent="-228600" lvl="0" marL="457200" marR="0" rtl="0" algn="ctr">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Open Sans"/>
                <a:ea typeface="Open Sans"/>
                <a:cs typeface="Open Sans"/>
                <a:sym typeface="Open Sans"/>
              </a:rPr>
              <a:t>      https://searchsecurity.techtarget.com/definition/digital-signature</a:t>
            </a:r>
            <a:endParaRPr/>
          </a:p>
          <a:p>
            <a:pPr indent="-228600" lvl="0" marL="45720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p:txBody>
      </p:sp>
      <p:sp>
        <p:nvSpPr>
          <p:cNvPr id="5370" name="Google Shape;5370;p476"/>
          <p:cNvSpPr txBox="1"/>
          <p:nvPr/>
        </p:nvSpPr>
        <p:spPr>
          <a:xfrm>
            <a:off x="3452091" y="6964073"/>
            <a:ext cx="9351818"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 X.509 is the standard that dictates the fields used in the certificate and the valid values that can be populated in those fields.</a:t>
            </a:r>
            <a:endParaRPr/>
          </a:p>
        </p:txBody>
      </p:sp>
      <p:sp>
        <p:nvSpPr>
          <p:cNvPr id="5371" name="Google Shape;5371;p476"/>
          <p:cNvSpPr/>
          <p:nvPr/>
        </p:nvSpPr>
        <p:spPr>
          <a:xfrm>
            <a:off x="1662545" y="2161309"/>
            <a:ext cx="7998112" cy="3875112"/>
          </a:xfrm>
          <a:prstGeom prst="roundRect">
            <a:avLst>
              <a:gd fmla="val 7014"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2" name="Google Shape;5372;p476"/>
          <p:cNvSpPr txBox="1"/>
          <p:nvPr/>
        </p:nvSpPr>
        <p:spPr>
          <a:xfrm>
            <a:off x="1849878" y="2375374"/>
            <a:ext cx="8112600" cy="3574825"/>
          </a:xfrm>
          <a:prstGeom prst="rect">
            <a:avLst/>
          </a:prstGeom>
          <a:noFill/>
          <a:ln>
            <a:noFill/>
          </a:ln>
        </p:spPr>
        <p:txBody>
          <a:bodyPr anchorCtr="0" anchor="t" bIns="0" lIns="0" spcFirstLastPara="1" rIns="0" wrap="square" tIns="0">
            <a:spAutoFit/>
          </a:bodyPr>
          <a:lstStyle/>
          <a:p>
            <a:pPr indent="0" lvl="0" marL="0" marR="618490" rtl="0" algn="l">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Digital certificates include:</a:t>
            </a:r>
            <a:endParaRPr/>
          </a:p>
          <a:p>
            <a:pPr indent="0" lvl="0" marL="0" marR="61849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0" marL="976313" marR="61849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public key being certified</a:t>
            </a:r>
            <a:endParaRPr/>
          </a:p>
          <a:p>
            <a:pPr indent="0" lvl="0" marL="633413" marR="61849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0" marL="976313" marR="61849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Identifying information about the entity that owns the public key</a:t>
            </a:r>
            <a:endParaRPr/>
          </a:p>
          <a:p>
            <a:pPr indent="0" lvl="0" marL="633413" marR="61849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0" marL="976313" marR="61849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Metadata relating to the digital certificate</a:t>
            </a:r>
            <a:endParaRPr/>
          </a:p>
          <a:p>
            <a:pPr indent="0" lvl="0" marL="633413" marR="618490" rtl="0" algn="l">
              <a:lnSpc>
                <a:spcPct val="115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0" marL="976313" marR="61849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digital signature of the public key created by the issuer of the certificate</a:t>
            </a:r>
            <a:endParaRPr/>
          </a:p>
          <a:p>
            <a:pPr indent="-120650" lvl="0" marL="171450" marR="618490" rtl="0" algn="l">
              <a:lnSpc>
                <a:spcPct val="115000"/>
              </a:lnSpc>
              <a:spcBef>
                <a:spcPts val="0"/>
              </a:spcBef>
              <a:spcAft>
                <a:spcPts val="0"/>
              </a:spcAft>
              <a:buClr>
                <a:srgbClr val="3F3F3F"/>
              </a:buClr>
              <a:buSzPts val="800"/>
              <a:buFont typeface="Arial"/>
              <a:buNone/>
            </a:pPr>
            <a:r>
              <a:t/>
            </a:r>
            <a:endParaRPr b="0" i="0" sz="800" u="none" cap="none" strike="noStrike">
              <a:solidFill>
                <a:srgbClr val="3F3F3F"/>
              </a:solidFill>
              <a:latin typeface="Open Sans"/>
              <a:ea typeface="Open Sans"/>
              <a:cs typeface="Open Sans"/>
              <a:sym typeface="Open Sans"/>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7" name="Shape 5377"/>
        <p:cNvGrpSpPr/>
        <p:nvPr/>
      </p:nvGrpSpPr>
      <p:grpSpPr>
        <a:xfrm>
          <a:off x="0" y="0"/>
          <a:ext cx="0" cy="0"/>
          <a:chOff x="0" y="0"/>
          <a:chExt cx="0" cy="0"/>
        </a:xfrm>
      </p:grpSpPr>
      <p:sp>
        <p:nvSpPr>
          <p:cNvPr id="5378" name="Google Shape;5378;p47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Root of Trust</a:t>
            </a:r>
            <a:endParaRPr/>
          </a:p>
        </p:txBody>
      </p:sp>
      <p:sp>
        <p:nvSpPr>
          <p:cNvPr id="5379" name="Google Shape;5379;p477"/>
          <p:cNvSpPr/>
          <p:nvPr/>
        </p:nvSpPr>
        <p:spPr>
          <a:xfrm>
            <a:off x="1397990" y="2790104"/>
            <a:ext cx="9125711" cy="4355396"/>
          </a:xfrm>
          <a:prstGeom prst="roundRect">
            <a:avLst>
              <a:gd fmla="val 5682" name="adj"/>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When a device encounters a digital certificate, it can verify its authenticity by checking the certificate's chain of trust.</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communication is secure and genuine if the certificate can be traced back to a trusted root certificate. </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 certificate management, the root CA is the highest authority in the certificate chain and is trusted to validate and sign certificates.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Trust is extended downstream to all issued certificates, establishing the certificate hierarchy.</a:t>
            </a:r>
            <a:endParaRPr b="0" i="0" sz="2200" u="none" cap="none" strike="noStrike">
              <a:solidFill>
                <a:srgbClr val="3F3F3F"/>
              </a:solidFill>
              <a:latin typeface="Open Sans"/>
              <a:ea typeface="Open Sans"/>
              <a:cs typeface="Open Sans"/>
              <a:sym typeface="Open Sans"/>
            </a:endParaRPr>
          </a:p>
        </p:txBody>
      </p:sp>
      <p:grpSp>
        <p:nvGrpSpPr>
          <p:cNvPr id="5380" name="Google Shape;5380;p477"/>
          <p:cNvGrpSpPr/>
          <p:nvPr/>
        </p:nvGrpSpPr>
        <p:grpSpPr>
          <a:xfrm>
            <a:off x="11232879" y="2568951"/>
            <a:ext cx="3832949" cy="4299714"/>
            <a:chOff x="9574292" y="2097088"/>
            <a:chExt cx="5983961" cy="6712669"/>
          </a:xfrm>
        </p:grpSpPr>
        <p:pic>
          <p:nvPicPr>
            <p:cNvPr id="5381" name="Google Shape;5381;p477"/>
            <p:cNvPicPr preferRelativeResize="0"/>
            <p:nvPr/>
          </p:nvPicPr>
          <p:blipFill rotWithShape="1">
            <a:blip r:embed="rId3">
              <a:alphaModFix/>
            </a:blip>
            <a:srcRect b="0" l="0" r="0" t="0"/>
            <a:stretch/>
          </p:blipFill>
          <p:spPr>
            <a:xfrm>
              <a:off x="10681453" y="3932957"/>
              <a:ext cx="4876800" cy="4876800"/>
            </a:xfrm>
            <a:prstGeom prst="rect">
              <a:avLst/>
            </a:prstGeom>
            <a:noFill/>
            <a:ln>
              <a:noFill/>
            </a:ln>
          </p:spPr>
        </p:pic>
        <p:pic>
          <p:nvPicPr>
            <p:cNvPr id="5382" name="Google Shape;5382;p477"/>
            <p:cNvPicPr preferRelativeResize="0"/>
            <p:nvPr/>
          </p:nvPicPr>
          <p:blipFill rotWithShape="1">
            <a:blip r:embed="rId4">
              <a:alphaModFix/>
            </a:blip>
            <a:srcRect b="0" l="0" r="0" t="0"/>
            <a:stretch/>
          </p:blipFill>
          <p:spPr>
            <a:xfrm>
              <a:off x="9574292" y="2097088"/>
              <a:ext cx="4876800" cy="4876800"/>
            </a:xfrm>
            <a:prstGeom prst="rect">
              <a:avLst/>
            </a:prstGeom>
            <a:noFill/>
            <a:ln>
              <a:noFill/>
            </a:ln>
          </p:spPr>
        </p:pic>
      </p:grpSp>
      <p:sp>
        <p:nvSpPr>
          <p:cNvPr id="5383" name="Google Shape;5383;p477"/>
          <p:cNvSpPr/>
          <p:nvPr/>
        </p:nvSpPr>
        <p:spPr>
          <a:xfrm>
            <a:off x="6692900" y="816324"/>
            <a:ext cx="28813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84" name="Google Shape;5384;p477"/>
          <p:cNvSpPr txBox="1"/>
          <p:nvPr/>
        </p:nvSpPr>
        <p:spPr>
          <a:xfrm>
            <a:off x="2488949" y="1291938"/>
            <a:ext cx="11278103"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 root certificate is a self-signed certificate that serves as the foundation for the entire certificate chain. </a:t>
            </a:r>
            <a:r>
              <a:rPr b="0" i="0" lang="en-US" sz="2200" u="none" cap="none" strike="noStrike">
                <a:solidFill>
                  <a:srgbClr val="3F3F3F"/>
                </a:solidFill>
                <a:latin typeface="Open Sans"/>
                <a:ea typeface="Open Sans"/>
                <a:cs typeface="Open Sans"/>
                <a:sym typeface="Open Sans"/>
              </a:rPr>
              <a:t>The root key is utilized to generate the root certificate.</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9" name="Shape 5389"/>
        <p:cNvGrpSpPr/>
        <p:nvPr/>
      </p:nvGrpSpPr>
      <p:grpSpPr>
        <a:xfrm>
          <a:off x="0" y="0"/>
          <a:ext cx="0" cy="0"/>
          <a:chOff x="0" y="0"/>
          <a:chExt cx="0" cy="0"/>
        </a:xfrm>
      </p:grpSpPr>
      <p:sp>
        <p:nvSpPr>
          <p:cNvPr id="5390" name="Google Shape;5390;p47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Self-Signed Certificate</a:t>
            </a:r>
            <a:endParaRPr/>
          </a:p>
        </p:txBody>
      </p:sp>
      <p:sp>
        <p:nvSpPr>
          <p:cNvPr id="5391" name="Google Shape;5391;p478"/>
          <p:cNvSpPr/>
          <p:nvPr/>
        </p:nvSpPr>
        <p:spPr>
          <a:xfrm>
            <a:off x="1350092" y="3265467"/>
            <a:ext cx="7723708" cy="2446531"/>
          </a:xfrm>
          <a:prstGeom prst="roundRect">
            <a:avLst>
              <a:gd fmla="val 7877" name="adj"/>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Unlike certificates issued by trusted third-party CAs, self-signed certificates are not verified by an external authority. </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This means the entity creating the certificate asserts its identity without external validation. </a:t>
            </a:r>
            <a:endParaRPr/>
          </a:p>
        </p:txBody>
      </p:sp>
      <p:pic>
        <p:nvPicPr>
          <p:cNvPr id="5392" name="Google Shape;5392;p478"/>
          <p:cNvPicPr preferRelativeResize="0"/>
          <p:nvPr/>
        </p:nvPicPr>
        <p:blipFill rotWithShape="1">
          <a:blip r:embed="rId3">
            <a:alphaModFix/>
          </a:blip>
          <a:srcRect b="0" l="0" r="0" t="0"/>
          <a:stretch/>
        </p:blipFill>
        <p:spPr>
          <a:xfrm>
            <a:off x="10337319" y="2666864"/>
            <a:ext cx="3654878" cy="3654878"/>
          </a:xfrm>
          <a:prstGeom prst="rect">
            <a:avLst/>
          </a:prstGeom>
          <a:noFill/>
          <a:ln>
            <a:noFill/>
          </a:ln>
        </p:spPr>
      </p:pic>
      <p:sp>
        <p:nvSpPr>
          <p:cNvPr id="5393" name="Google Shape;5393;p478"/>
          <p:cNvSpPr txBox="1"/>
          <p:nvPr/>
        </p:nvSpPr>
        <p:spPr>
          <a:xfrm>
            <a:off x="2336829" y="1485782"/>
            <a:ext cx="11655368"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 self-signed certificate is created and signed by the same entity to which it is issued. </a:t>
            </a:r>
            <a:endParaRPr/>
          </a:p>
        </p:txBody>
      </p:sp>
      <p:sp>
        <p:nvSpPr>
          <p:cNvPr id="5394" name="Google Shape;5394;p478"/>
          <p:cNvSpPr txBox="1"/>
          <p:nvPr/>
        </p:nvSpPr>
        <p:spPr>
          <a:xfrm>
            <a:off x="3580375" y="6941127"/>
            <a:ext cx="9095250"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certificates can be installed on multiple internal servers.</a:t>
            </a:r>
            <a:endParaRPr b="0" i="0" sz="2200" u="none" cap="none" strike="noStrike">
              <a:solidFill>
                <a:srgbClr val="404040"/>
              </a:solidFill>
              <a:latin typeface="Open Sans"/>
              <a:ea typeface="Open Sans"/>
              <a:cs typeface="Open Sans"/>
              <a:sym typeface="Open Sans"/>
            </a:endParaRPr>
          </a:p>
        </p:txBody>
      </p:sp>
      <p:sp>
        <p:nvSpPr>
          <p:cNvPr id="5395" name="Google Shape;5395;p478"/>
          <p:cNvSpPr/>
          <p:nvPr/>
        </p:nvSpPr>
        <p:spPr>
          <a:xfrm>
            <a:off x="5689600" y="816324"/>
            <a:ext cx="48717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0" name="Shape 5400"/>
        <p:cNvGrpSpPr/>
        <p:nvPr/>
      </p:nvGrpSpPr>
      <p:grpSpPr>
        <a:xfrm>
          <a:off x="0" y="0"/>
          <a:ext cx="0" cy="0"/>
          <a:chOff x="0" y="0"/>
          <a:chExt cx="0" cy="0"/>
        </a:xfrm>
      </p:grpSpPr>
      <p:sp>
        <p:nvSpPr>
          <p:cNvPr id="5401" name="Google Shape;5401;p47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Third-Party Certificates</a:t>
            </a:r>
            <a:endParaRPr/>
          </a:p>
        </p:txBody>
      </p:sp>
      <p:sp>
        <p:nvSpPr>
          <p:cNvPr id="5402" name="Google Shape;5402;p479"/>
          <p:cNvSpPr/>
          <p:nvPr/>
        </p:nvSpPr>
        <p:spPr>
          <a:xfrm>
            <a:off x="878873" y="2902556"/>
            <a:ext cx="8666145" cy="3893478"/>
          </a:xfrm>
          <a:prstGeom prst="roundRect">
            <a:avLst>
              <a:gd fmla="val 10031" name="adj"/>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third-party CA is responsible for verifying entities' identities and issuing digital certificates, which serve as digital ID cards to prove an entity’s authenticity on the Internet.</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For online trading, the website needs globally recognized third-party certificates.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Examples of third-party certificate authorities: DigiCert, GlobalSign, GeoTrust, and Thawte.</a:t>
            </a:r>
            <a:endParaRPr b="0" i="0" sz="2200" u="none" cap="none" strike="noStrike">
              <a:solidFill>
                <a:srgbClr val="3F3F3F"/>
              </a:solidFill>
              <a:latin typeface="Open Sans"/>
              <a:ea typeface="Open Sans"/>
              <a:cs typeface="Open Sans"/>
              <a:sym typeface="Open Sans"/>
            </a:endParaRPr>
          </a:p>
        </p:txBody>
      </p:sp>
      <p:grpSp>
        <p:nvGrpSpPr>
          <p:cNvPr id="5403" name="Google Shape;5403;p479"/>
          <p:cNvGrpSpPr/>
          <p:nvPr/>
        </p:nvGrpSpPr>
        <p:grpSpPr>
          <a:xfrm>
            <a:off x="10614563" y="1679893"/>
            <a:ext cx="4181763" cy="5641340"/>
            <a:chOff x="10926290" y="2354580"/>
            <a:chExt cx="4181763" cy="5641340"/>
          </a:xfrm>
        </p:grpSpPr>
        <p:pic>
          <p:nvPicPr>
            <p:cNvPr id="5404" name="Google Shape;5404;p479"/>
            <p:cNvPicPr preferRelativeResize="0"/>
            <p:nvPr/>
          </p:nvPicPr>
          <p:blipFill rotWithShape="1">
            <a:blip r:embed="rId3">
              <a:alphaModFix/>
            </a:blip>
            <a:srcRect b="0" l="0" r="0" t="0"/>
            <a:stretch/>
          </p:blipFill>
          <p:spPr>
            <a:xfrm>
              <a:off x="10926290" y="3814157"/>
              <a:ext cx="4181763" cy="4181763"/>
            </a:xfrm>
            <a:prstGeom prst="rect">
              <a:avLst/>
            </a:prstGeom>
            <a:noFill/>
            <a:ln>
              <a:noFill/>
            </a:ln>
          </p:spPr>
        </p:pic>
        <p:pic>
          <p:nvPicPr>
            <p:cNvPr id="5405" name="Google Shape;5405;p479"/>
            <p:cNvPicPr preferRelativeResize="0"/>
            <p:nvPr/>
          </p:nvPicPr>
          <p:blipFill rotWithShape="1">
            <a:blip r:embed="rId4">
              <a:alphaModFix/>
            </a:blip>
            <a:srcRect b="0" l="0" r="0" t="0"/>
            <a:stretch/>
          </p:blipFill>
          <p:spPr>
            <a:xfrm>
              <a:off x="11872192" y="2354580"/>
              <a:ext cx="2445327" cy="2445327"/>
            </a:xfrm>
            <a:prstGeom prst="rect">
              <a:avLst/>
            </a:prstGeom>
            <a:noFill/>
            <a:ln>
              <a:noFill/>
            </a:ln>
          </p:spPr>
        </p:pic>
      </p:grpSp>
      <p:sp>
        <p:nvSpPr>
          <p:cNvPr id="5406" name="Google Shape;5406;p479"/>
          <p:cNvSpPr/>
          <p:nvPr/>
        </p:nvSpPr>
        <p:spPr>
          <a:xfrm>
            <a:off x="5537200" y="816324"/>
            <a:ext cx="51753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1" name="Shape 5411"/>
        <p:cNvGrpSpPr/>
        <p:nvPr/>
      </p:nvGrpSpPr>
      <p:grpSpPr>
        <a:xfrm>
          <a:off x="0" y="0"/>
          <a:ext cx="0" cy="0"/>
          <a:chOff x="0" y="0"/>
          <a:chExt cx="0" cy="0"/>
        </a:xfrm>
      </p:grpSpPr>
      <p:sp>
        <p:nvSpPr>
          <p:cNvPr id="5412" name="Google Shape;5412;p48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Certificate Signing Request (CSR)</a:t>
            </a:r>
            <a:endParaRPr/>
          </a:p>
        </p:txBody>
      </p:sp>
      <p:sp>
        <p:nvSpPr>
          <p:cNvPr id="5413" name="Google Shape;5413;p480"/>
          <p:cNvSpPr/>
          <p:nvPr/>
        </p:nvSpPr>
        <p:spPr>
          <a:xfrm>
            <a:off x="1250116" y="3507557"/>
            <a:ext cx="8666145" cy="2644085"/>
          </a:xfrm>
          <a:prstGeom prst="roundRect">
            <a:avLst>
              <a:gd fmla="val 7983" name="adj"/>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is what an entity sends to a CA to secure its online communications. </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CSR includes the public key and identifying information. </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CA then verifies the credentials and issues a trusted certificate, confirming the entity's authenticity.</a:t>
            </a:r>
            <a:endParaRPr b="0" i="0" sz="2200" u="none" cap="none" strike="noStrike">
              <a:solidFill>
                <a:srgbClr val="3F3F3F"/>
              </a:solidFill>
              <a:latin typeface="Open Sans"/>
              <a:ea typeface="Open Sans"/>
              <a:cs typeface="Open Sans"/>
              <a:sym typeface="Open Sans"/>
            </a:endParaRPr>
          </a:p>
        </p:txBody>
      </p:sp>
      <p:grpSp>
        <p:nvGrpSpPr>
          <p:cNvPr id="5414" name="Google Shape;5414;p480"/>
          <p:cNvGrpSpPr/>
          <p:nvPr/>
        </p:nvGrpSpPr>
        <p:grpSpPr>
          <a:xfrm>
            <a:off x="10672812" y="2459423"/>
            <a:ext cx="4082279" cy="4082279"/>
            <a:chOff x="10755939" y="3303746"/>
            <a:chExt cx="4082279" cy="4082279"/>
          </a:xfrm>
        </p:grpSpPr>
        <p:pic>
          <p:nvPicPr>
            <p:cNvPr id="5415" name="Google Shape;5415;p480"/>
            <p:cNvPicPr preferRelativeResize="0"/>
            <p:nvPr/>
          </p:nvPicPr>
          <p:blipFill rotWithShape="1">
            <a:blip r:embed="rId3">
              <a:alphaModFix/>
            </a:blip>
            <a:srcRect b="0" l="0" r="0" t="0"/>
            <a:stretch/>
          </p:blipFill>
          <p:spPr>
            <a:xfrm>
              <a:off x="11804073" y="4351880"/>
              <a:ext cx="3034145" cy="3034145"/>
            </a:xfrm>
            <a:prstGeom prst="rect">
              <a:avLst/>
            </a:prstGeom>
            <a:noFill/>
            <a:ln>
              <a:noFill/>
            </a:ln>
          </p:spPr>
        </p:pic>
        <p:pic>
          <p:nvPicPr>
            <p:cNvPr id="5416" name="Google Shape;5416;p480"/>
            <p:cNvPicPr preferRelativeResize="0"/>
            <p:nvPr/>
          </p:nvPicPr>
          <p:blipFill rotWithShape="1">
            <a:blip r:embed="rId4">
              <a:alphaModFix/>
            </a:blip>
            <a:srcRect b="0" l="0" r="0" t="0"/>
            <a:stretch/>
          </p:blipFill>
          <p:spPr>
            <a:xfrm>
              <a:off x="10755939" y="3303746"/>
              <a:ext cx="2096268" cy="2096268"/>
            </a:xfrm>
            <a:prstGeom prst="rect">
              <a:avLst/>
            </a:prstGeom>
            <a:noFill/>
            <a:ln>
              <a:noFill/>
            </a:ln>
          </p:spPr>
        </p:pic>
      </p:grpSp>
      <p:sp>
        <p:nvSpPr>
          <p:cNvPr id="5417" name="Google Shape;5417;p480"/>
          <p:cNvSpPr txBox="1"/>
          <p:nvPr/>
        </p:nvSpPr>
        <p:spPr>
          <a:xfrm>
            <a:off x="2984500" y="1424454"/>
            <a:ext cx="10287000"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 CSR is a digital identity certificate application.</a:t>
            </a:r>
            <a:endParaRPr/>
          </a:p>
        </p:txBody>
      </p:sp>
      <p:sp>
        <p:nvSpPr>
          <p:cNvPr id="5418" name="Google Shape;5418;p480"/>
          <p:cNvSpPr/>
          <p:nvPr/>
        </p:nvSpPr>
        <p:spPr>
          <a:xfrm>
            <a:off x="4521200" y="816324"/>
            <a:ext cx="72073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3" name="Shape 5423"/>
        <p:cNvGrpSpPr/>
        <p:nvPr/>
      </p:nvGrpSpPr>
      <p:grpSpPr>
        <a:xfrm>
          <a:off x="0" y="0"/>
          <a:ext cx="0" cy="0"/>
          <a:chOff x="0" y="0"/>
          <a:chExt cx="0" cy="0"/>
        </a:xfrm>
      </p:grpSpPr>
      <p:sp>
        <p:nvSpPr>
          <p:cNvPr id="5424" name="Google Shape;5424;p48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Wildcard Certificate </a:t>
            </a:r>
            <a:endParaRPr/>
          </a:p>
        </p:txBody>
      </p:sp>
      <p:sp>
        <p:nvSpPr>
          <p:cNvPr id="5425" name="Google Shape;5425;p481"/>
          <p:cNvSpPr/>
          <p:nvPr/>
        </p:nvSpPr>
        <p:spPr>
          <a:xfrm>
            <a:off x="1084145" y="3210824"/>
            <a:ext cx="8666145" cy="2952498"/>
          </a:xfrm>
          <a:prstGeom prst="roundRect">
            <a:avLst>
              <a:gd fmla="val 14292" name="adj"/>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342900" lvl="0" marL="355600" marR="0" rtl="0" algn="l">
              <a:lnSpc>
                <a:spcPct val="115000"/>
              </a:lnSpc>
              <a:spcBef>
                <a:spcPts val="13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It employs a wildcard character, typically an asterisk (*), to represent any subdomain within the main domain.</a:t>
            </a:r>
            <a:endParaRPr/>
          </a:p>
          <a:p>
            <a:pPr indent="0" lvl="0" marL="12700" marR="0" rtl="0" algn="l">
              <a:lnSpc>
                <a:spcPct val="115000"/>
              </a:lnSpc>
              <a:spcBef>
                <a:spcPts val="1300"/>
              </a:spcBef>
              <a:spcAft>
                <a:spcPts val="0"/>
              </a:spcAft>
              <a:buNone/>
            </a:pPr>
            <a:r>
              <a:t/>
            </a:r>
            <a:endParaRPr b="0" i="0" sz="1000" u="none" cap="none" strike="noStrike">
              <a:solidFill>
                <a:srgbClr val="404040"/>
              </a:solidFill>
              <a:latin typeface="Open Sans"/>
              <a:ea typeface="Open Sans"/>
              <a:cs typeface="Open Sans"/>
              <a:sym typeface="Open Sans"/>
            </a:endParaRPr>
          </a:p>
          <a:p>
            <a:pPr indent="-342900" lvl="0" marL="355600" marR="0" rtl="0" algn="l">
              <a:lnSpc>
                <a:spcPct val="115000"/>
              </a:lnSpc>
              <a:spcBef>
                <a:spcPts val="13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A single wildcard certificate, *.example.com, can secure all current and future subdomains, such as mail.example.com and shop.example.com.</a:t>
            </a:r>
            <a:endParaRPr b="0" i="0" sz="2200" u="none" cap="none" strike="noStrike">
              <a:solidFill>
                <a:srgbClr val="404040"/>
              </a:solidFill>
              <a:latin typeface="Open Sans"/>
              <a:ea typeface="Open Sans"/>
              <a:cs typeface="Open Sans"/>
              <a:sym typeface="Open Sans"/>
            </a:endParaRPr>
          </a:p>
        </p:txBody>
      </p:sp>
      <p:grpSp>
        <p:nvGrpSpPr>
          <p:cNvPr id="5426" name="Google Shape;5426;p481"/>
          <p:cNvGrpSpPr/>
          <p:nvPr/>
        </p:nvGrpSpPr>
        <p:grpSpPr>
          <a:xfrm>
            <a:off x="9235544" y="1599486"/>
            <a:ext cx="5734317" cy="5444850"/>
            <a:chOff x="9069290" y="1038368"/>
            <a:chExt cx="5734317" cy="5444850"/>
          </a:xfrm>
        </p:grpSpPr>
        <p:grpSp>
          <p:nvGrpSpPr>
            <p:cNvPr id="5427" name="Google Shape;5427;p481"/>
            <p:cNvGrpSpPr/>
            <p:nvPr/>
          </p:nvGrpSpPr>
          <p:grpSpPr>
            <a:xfrm>
              <a:off x="9069290" y="1038368"/>
              <a:ext cx="5734317" cy="4964751"/>
              <a:chOff x="9051686" y="961514"/>
              <a:chExt cx="5734317" cy="4964751"/>
            </a:xfrm>
          </p:grpSpPr>
          <p:sp>
            <p:nvSpPr>
              <p:cNvPr id="5428" name="Google Shape;5428;p481"/>
              <p:cNvSpPr/>
              <p:nvPr/>
            </p:nvSpPr>
            <p:spPr>
              <a:xfrm>
                <a:off x="10717452" y="2984895"/>
                <a:ext cx="3378838" cy="2721842"/>
              </a:xfrm>
              <a:prstGeom prst="ellipse">
                <a:avLst/>
              </a:prstGeom>
              <a:solidFill>
                <a:schemeClr val="lt1"/>
              </a:solid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5429" name="Google Shape;5429;p481"/>
              <p:cNvPicPr preferRelativeResize="0"/>
              <p:nvPr/>
            </p:nvPicPr>
            <p:blipFill rotWithShape="1">
              <a:blip r:embed="rId3">
                <a:alphaModFix/>
              </a:blip>
              <a:srcRect b="0" l="0" r="0" t="0"/>
              <a:stretch/>
            </p:blipFill>
            <p:spPr>
              <a:xfrm>
                <a:off x="12949583" y="2572852"/>
                <a:ext cx="1836420" cy="1836420"/>
              </a:xfrm>
              <a:prstGeom prst="rect">
                <a:avLst/>
              </a:prstGeom>
              <a:noFill/>
              <a:ln>
                <a:noFill/>
              </a:ln>
            </p:spPr>
          </p:pic>
          <p:pic>
            <p:nvPicPr>
              <p:cNvPr id="5430" name="Google Shape;5430;p481"/>
              <p:cNvPicPr preferRelativeResize="0"/>
              <p:nvPr/>
            </p:nvPicPr>
            <p:blipFill rotWithShape="1">
              <a:blip r:embed="rId4">
                <a:alphaModFix/>
              </a:blip>
              <a:srcRect b="0" l="0" r="0" t="0"/>
              <a:stretch/>
            </p:blipFill>
            <p:spPr>
              <a:xfrm rot="-3156297">
                <a:off x="9763180" y="1673008"/>
                <a:ext cx="3541762" cy="3541762"/>
              </a:xfrm>
              <a:prstGeom prst="rect">
                <a:avLst/>
              </a:prstGeom>
              <a:noFill/>
              <a:ln>
                <a:noFill/>
              </a:ln>
            </p:spPr>
          </p:pic>
        </p:grpSp>
        <p:grpSp>
          <p:nvGrpSpPr>
            <p:cNvPr id="5431" name="Google Shape;5431;p481"/>
            <p:cNvGrpSpPr/>
            <p:nvPr/>
          </p:nvGrpSpPr>
          <p:grpSpPr>
            <a:xfrm>
              <a:off x="11601515" y="3313119"/>
              <a:ext cx="1645920" cy="3170099"/>
              <a:chOff x="13618383" y="5558439"/>
              <a:chExt cx="1645920" cy="3170099"/>
            </a:xfrm>
          </p:grpSpPr>
          <p:sp>
            <p:nvSpPr>
              <p:cNvPr id="5432" name="Google Shape;5432;p481"/>
              <p:cNvSpPr/>
              <p:nvPr/>
            </p:nvSpPr>
            <p:spPr>
              <a:xfrm>
                <a:off x="13618383" y="6008742"/>
                <a:ext cx="1645920" cy="1385396"/>
              </a:xfrm>
              <a:prstGeom prst="ellipse">
                <a:avLst/>
              </a:prstGeom>
              <a:solidFill>
                <a:schemeClr val="lt1"/>
              </a:solid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433" name="Google Shape;5433;p481"/>
              <p:cNvSpPr txBox="1"/>
              <p:nvPr/>
            </p:nvSpPr>
            <p:spPr>
              <a:xfrm>
                <a:off x="13885397" y="5558439"/>
                <a:ext cx="1219200" cy="31700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0" u="none" cap="none" strike="noStrike">
                    <a:solidFill>
                      <a:schemeClr val="accent1"/>
                    </a:solidFill>
                    <a:latin typeface="Arial"/>
                    <a:ea typeface="Arial"/>
                    <a:cs typeface="Arial"/>
                    <a:sym typeface="Arial"/>
                  </a:rPr>
                  <a:t>*</a:t>
                </a:r>
                <a:endParaRPr/>
              </a:p>
            </p:txBody>
          </p:sp>
        </p:grpSp>
      </p:grpSp>
      <p:sp>
        <p:nvSpPr>
          <p:cNvPr id="5434" name="Google Shape;5434;p481"/>
          <p:cNvSpPr/>
          <p:nvPr/>
        </p:nvSpPr>
        <p:spPr>
          <a:xfrm>
            <a:off x="5867400" y="816324"/>
            <a:ext cx="45264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35" name="Google Shape;5435;p481"/>
          <p:cNvSpPr txBox="1"/>
          <p:nvPr/>
        </p:nvSpPr>
        <p:spPr>
          <a:xfrm>
            <a:off x="716360" y="1531140"/>
            <a:ext cx="14823281"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an SSL/TLS certificate that secures an entire domain and its subdomains with a single certificate.</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9" name="Shape 5439"/>
        <p:cNvGrpSpPr/>
        <p:nvPr/>
      </p:nvGrpSpPr>
      <p:grpSpPr>
        <a:xfrm>
          <a:off x="0" y="0"/>
          <a:ext cx="0" cy="0"/>
          <a:chOff x="0" y="0"/>
          <a:chExt cx="0" cy="0"/>
        </a:xfrm>
      </p:grpSpPr>
      <p:sp>
        <p:nvSpPr>
          <p:cNvPr id="5440" name="Google Shape;5440;p482"/>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sz="2880"/>
              <a:t>Enrollment</a:t>
            </a:r>
            <a:r>
              <a:rPr lang="en-US"/>
              <a:t> Process</a:t>
            </a:r>
            <a:endParaRPr/>
          </a:p>
        </p:txBody>
      </p:sp>
      <p:sp>
        <p:nvSpPr>
          <p:cNvPr id="5441" name="Google Shape;5441;p482"/>
          <p:cNvSpPr/>
          <p:nvPr/>
        </p:nvSpPr>
        <p:spPr>
          <a:xfrm>
            <a:off x="1628942" y="1391398"/>
            <a:ext cx="13030200" cy="1131360"/>
          </a:xfrm>
          <a:prstGeom prst="roundRect">
            <a:avLst>
              <a:gd fmla="val 1065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When a user wants to obtain a digital certificate, the user must first prove their identity to the CA in some manner. This process is called enrollment.</a:t>
            </a:r>
            <a:endParaRPr b="0" i="0" sz="2200" u="none" cap="none" strike="noStrike">
              <a:solidFill>
                <a:srgbClr val="404040"/>
              </a:solidFill>
              <a:latin typeface="Open Sans"/>
              <a:ea typeface="Open Sans"/>
              <a:cs typeface="Open Sans"/>
              <a:sym typeface="Open Sans"/>
            </a:endParaRPr>
          </a:p>
        </p:txBody>
      </p:sp>
      <p:pic>
        <p:nvPicPr>
          <p:cNvPr descr="A picture containing graphical user interface&#10;&#10;Description automatically generated" id="5442" name="Google Shape;5442;p482"/>
          <p:cNvPicPr preferRelativeResize="0"/>
          <p:nvPr/>
        </p:nvPicPr>
        <p:blipFill rotWithShape="1">
          <a:blip r:embed="rId3">
            <a:alphaModFix/>
          </a:blip>
          <a:srcRect b="0" l="0" r="0" t="0"/>
          <a:stretch/>
        </p:blipFill>
        <p:spPr>
          <a:xfrm>
            <a:off x="6305753" y="3174318"/>
            <a:ext cx="3644494" cy="3644494"/>
          </a:xfrm>
          <a:prstGeom prst="roundRect">
            <a:avLst>
              <a:gd fmla="val 4422" name="adj"/>
            </a:avLst>
          </a:prstGeom>
          <a:noFill/>
          <a:ln>
            <a:noFill/>
          </a:ln>
        </p:spPr>
      </p:pic>
      <p:sp>
        <p:nvSpPr>
          <p:cNvPr id="5443" name="Google Shape;5443;p482"/>
          <p:cNvSpPr/>
          <p:nvPr/>
        </p:nvSpPr>
        <p:spPr>
          <a:xfrm>
            <a:off x="5956300" y="895959"/>
            <a:ext cx="43458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7" name="Shape 5447"/>
        <p:cNvGrpSpPr/>
        <p:nvPr/>
      </p:nvGrpSpPr>
      <p:grpSpPr>
        <a:xfrm>
          <a:off x="0" y="0"/>
          <a:ext cx="0" cy="0"/>
          <a:chOff x="0" y="0"/>
          <a:chExt cx="0" cy="0"/>
        </a:xfrm>
      </p:grpSpPr>
      <p:sp>
        <p:nvSpPr>
          <p:cNvPr id="5448" name="Google Shape;5448;p483"/>
          <p:cNvSpPr txBox="1"/>
          <p:nvPr>
            <p:ph type="title"/>
          </p:nvPr>
        </p:nvSpPr>
        <p:spPr>
          <a:xfrm>
            <a:off x="-10160" y="304020"/>
            <a:ext cx="16276200" cy="687300"/>
          </a:xfrm>
          <a:prstGeom prst="rect">
            <a:avLst/>
          </a:prstGeom>
          <a:noFill/>
          <a:ln>
            <a:noFill/>
          </a:ln>
        </p:spPr>
        <p:txBody>
          <a:bodyPr anchorCtr="0" anchor="ctr" bIns="45700" lIns="91425" spcFirstLastPara="1" rIns="91425" wrap="square" tIns="45700">
            <a:normAutofit/>
          </a:bodyPr>
          <a:lstStyle/>
          <a:p>
            <a:pPr indent="11428" lvl="0" marL="0" rtl="0" algn="ctr">
              <a:lnSpc>
                <a:spcPct val="90000"/>
              </a:lnSpc>
              <a:spcBef>
                <a:spcPts val="0"/>
              </a:spcBef>
              <a:spcAft>
                <a:spcPts val="0"/>
              </a:spcAft>
              <a:buSzPts val="4400"/>
              <a:buNone/>
            </a:pPr>
            <a:r>
              <a:rPr lang="en-US" sz="2880"/>
              <a:t>Enrollment</a:t>
            </a:r>
            <a:r>
              <a:rPr lang="en-US"/>
              <a:t> Process</a:t>
            </a:r>
            <a:endParaRPr/>
          </a:p>
        </p:txBody>
      </p:sp>
      <p:sp>
        <p:nvSpPr>
          <p:cNvPr id="5449" name="Google Shape;5449;p483"/>
          <p:cNvSpPr/>
          <p:nvPr/>
        </p:nvSpPr>
        <p:spPr>
          <a:xfrm>
            <a:off x="1126165" y="3858993"/>
            <a:ext cx="3108960" cy="3447648"/>
          </a:xfrm>
          <a:prstGeom prst="roundRect">
            <a:avLst>
              <a:gd fmla="val 7954" name="adj"/>
            </a:avLst>
          </a:prstGeom>
          <a:solidFill>
            <a:srgbClr val="FBE4D4"/>
          </a:solidFill>
          <a:ln cap="flat" cmpd="sng" w="12700">
            <a:solidFill>
              <a:srgbClr val="ED7D31"/>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en-US" sz="2200" u="none" cap="none" strike="noStrike">
                <a:solidFill>
                  <a:srgbClr val="404040"/>
                </a:solidFill>
                <a:latin typeface="Open Sans"/>
                <a:ea typeface="Open Sans"/>
                <a:cs typeface="Open Sans"/>
                <a:sym typeface="Open Sans"/>
              </a:rPr>
              <a:t>Step 1</a:t>
            </a:r>
            <a:endParaRPr/>
          </a:p>
          <a:p>
            <a:pPr indent="0" lvl="0" marL="0" marR="0" rtl="0" algn="ctr">
              <a:lnSpc>
                <a:spcPct val="100000"/>
              </a:lnSpc>
              <a:spcBef>
                <a:spcPts val="0"/>
              </a:spcBef>
              <a:spcAft>
                <a:spcPts val="0"/>
              </a:spcAft>
              <a:buClr>
                <a:schemeClr val="dk1"/>
              </a:buClr>
              <a:buSzPts val="1100"/>
              <a:buFont typeface="Arial"/>
              <a:buNone/>
            </a:pPr>
            <a:r>
              <a:t/>
            </a:r>
            <a:endParaRPr b="1" i="0" sz="2200" u="none" cap="none" strike="noStrike">
              <a:solidFill>
                <a:srgbClr val="404040"/>
              </a:solidFill>
              <a:latin typeface="Open Sans"/>
              <a:ea typeface="Open Sans"/>
              <a:cs typeface="Open Sans"/>
              <a:sym typeface="Open Sans"/>
            </a:endParaRPr>
          </a:p>
          <a:p>
            <a:pPr indent="0" lvl="0" marL="12700" marR="12700" rtl="0" algn="ctr">
              <a:lnSpc>
                <a:spcPct val="100000"/>
              </a:lnSpc>
              <a:spcBef>
                <a:spcPts val="7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The user needs to prove their identity to obtain a digital certificate.</a:t>
            </a:r>
            <a:endParaRPr/>
          </a:p>
        </p:txBody>
      </p:sp>
      <p:sp>
        <p:nvSpPr>
          <p:cNvPr id="5450" name="Google Shape;5450;p483"/>
          <p:cNvSpPr/>
          <p:nvPr/>
        </p:nvSpPr>
        <p:spPr>
          <a:xfrm>
            <a:off x="4768409" y="3844959"/>
            <a:ext cx="3108960" cy="3447648"/>
          </a:xfrm>
          <a:prstGeom prst="roundRect">
            <a:avLst>
              <a:gd fmla="val 7329" name="adj"/>
            </a:avLst>
          </a:prstGeom>
          <a:solidFill>
            <a:srgbClr val="BBD6EE"/>
          </a:solidFill>
          <a:ln cap="flat" cmpd="sng" w="12700">
            <a:solidFill>
              <a:srgbClr val="61B4D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en-US" sz="2200" u="none" cap="none" strike="noStrike">
                <a:solidFill>
                  <a:srgbClr val="404040"/>
                </a:solidFill>
                <a:latin typeface="Open Sans"/>
                <a:ea typeface="Open Sans"/>
                <a:cs typeface="Open Sans"/>
                <a:sym typeface="Open Sans"/>
              </a:rPr>
              <a:t>Step 2</a:t>
            </a:r>
            <a:endParaRPr/>
          </a:p>
          <a:p>
            <a:pPr indent="0" lvl="0" marL="0" marR="0" rtl="0" algn="ctr">
              <a:lnSpc>
                <a:spcPct val="100000"/>
              </a:lnSpc>
              <a:spcBef>
                <a:spcPts val="0"/>
              </a:spcBef>
              <a:spcAft>
                <a:spcPts val="0"/>
              </a:spcAft>
              <a:buClr>
                <a:schemeClr val="dk1"/>
              </a:buClr>
              <a:buSzPts val="1100"/>
              <a:buFont typeface="Arial"/>
              <a:buNone/>
            </a:pPr>
            <a:r>
              <a:t/>
            </a:r>
            <a:endParaRPr b="1" i="0" sz="2200" u="none" cap="none" strike="noStrike">
              <a:solidFill>
                <a:srgbClr val="40404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After the CA completes the verification process, the user seeking the certificate needs to provide their public key.</a:t>
            </a:r>
            <a:endParaRPr/>
          </a:p>
        </p:txBody>
      </p:sp>
      <p:sp>
        <p:nvSpPr>
          <p:cNvPr id="5451" name="Google Shape;5451;p483"/>
          <p:cNvSpPr/>
          <p:nvPr/>
        </p:nvSpPr>
        <p:spPr>
          <a:xfrm>
            <a:off x="8410653" y="3871630"/>
            <a:ext cx="3108960" cy="3447648"/>
          </a:xfrm>
          <a:prstGeom prst="roundRect">
            <a:avLst>
              <a:gd fmla="val 6864" name="adj"/>
            </a:avLst>
          </a:prstGeom>
          <a:solidFill>
            <a:srgbClr val="E1EFD8"/>
          </a:solidFill>
          <a:ln cap="flat" cmpd="sng" w="12700">
            <a:solidFill>
              <a:srgbClr val="039581"/>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en-US" sz="2200" u="none" cap="none" strike="noStrike">
                <a:solidFill>
                  <a:srgbClr val="404040"/>
                </a:solidFill>
                <a:latin typeface="Open Sans"/>
                <a:ea typeface="Open Sans"/>
                <a:cs typeface="Open Sans"/>
                <a:sym typeface="Open Sans"/>
              </a:rPr>
              <a:t>Step 3</a:t>
            </a:r>
            <a:endParaRPr/>
          </a:p>
          <a:p>
            <a:pPr indent="0" lvl="0" marL="0" marR="0" rtl="0" algn="ctr">
              <a:lnSpc>
                <a:spcPct val="100000"/>
              </a:lnSpc>
              <a:spcBef>
                <a:spcPts val="0"/>
              </a:spcBef>
              <a:spcAft>
                <a:spcPts val="0"/>
              </a:spcAft>
              <a:buClr>
                <a:schemeClr val="dk1"/>
              </a:buClr>
              <a:buSzPts val="1100"/>
              <a:buFont typeface="Arial"/>
              <a:buNone/>
            </a:pPr>
            <a:r>
              <a:t/>
            </a:r>
            <a:endParaRPr b="1" i="0" sz="2200" u="none" cap="none" strike="noStrike">
              <a:solidFill>
                <a:srgbClr val="404040"/>
              </a:solidFill>
              <a:latin typeface="Open Sans"/>
              <a:ea typeface="Open Sans"/>
              <a:cs typeface="Open Sans"/>
              <a:sym typeface="Open Sans"/>
            </a:endParaRPr>
          </a:p>
          <a:p>
            <a:pPr indent="0" lvl="0" marL="12700" marR="12700" rtl="0" algn="ctr">
              <a:lnSpc>
                <a:spcPct val="100000"/>
              </a:lnSpc>
              <a:spcBef>
                <a:spcPts val="7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The CA creates an X.509 digital certificate containing the user’s identification information and public key.</a:t>
            </a:r>
            <a:endParaRPr/>
          </a:p>
        </p:txBody>
      </p:sp>
      <p:sp>
        <p:nvSpPr>
          <p:cNvPr id="5452" name="Google Shape;5452;p483"/>
          <p:cNvSpPr/>
          <p:nvPr/>
        </p:nvSpPr>
        <p:spPr>
          <a:xfrm>
            <a:off x="12052896" y="3854315"/>
            <a:ext cx="3108960" cy="3447648"/>
          </a:xfrm>
          <a:prstGeom prst="roundRect">
            <a:avLst>
              <a:gd fmla="val 6864" name="adj"/>
            </a:avLst>
          </a:prstGeom>
          <a:solidFill>
            <a:srgbClr val="F2DAB4"/>
          </a:solidFill>
          <a:ln cap="flat" cmpd="sng" w="12700">
            <a:solidFill>
              <a:srgbClr val="E4B363"/>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en-US" sz="2200" u="none" cap="none" strike="noStrike">
                <a:solidFill>
                  <a:srgbClr val="404040"/>
                </a:solidFill>
                <a:latin typeface="Open Sans"/>
                <a:ea typeface="Open Sans"/>
                <a:cs typeface="Open Sans"/>
                <a:sym typeface="Open Sans"/>
              </a:rPr>
              <a:t>Step 4</a:t>
            </a:r>
            <a:endParaRPr/>
          </a:p>
          <a:p>
            <a:pPr indent="0" lvl="0" marL="0" marR="0" rtl="0" algn="ctr">
              <a:lnSpc>
                <a:spcPct val="100000"/>
              </a:lnSpc>
              <a:spcBef>
                <a:spcPts val="0"/>
              </a:spcBef>
              <a:spcAft>
                <a:spcPts val="0"/>
              </a:spcAft>
              <a:buClr>
                <a:schemeClr val="dk1"/>
              </a:buClr>
              <a:buSzPts val="1100"/>
              <a:buFont typeface="Arial"/>
              <a:buNone/>
            </a:pPr>
            <a:r>
              <a:t/>
            </a:r>
            <a:endParaRPr b="1" i="0" sz="2200" u="none" cap="none" strike="noStrike">
              <a:solidFill>
                <a:srgbClr val="404040"/>
              </a:solidFill>
              <a:latin typeface="Open Sans"/>
              <a:ea typeface="Open Sans"/>
              <a:cs typeface="Open Sans"/>
              <a:sym typeface="Open Sans"/>
            </a:endParaRPr>
          </a:p>
          <a:p>
            <a:pPr indent="0" lvl="0" marL="12700" marR="12700" rtl="0" algn="ctr">
              <a:lnSpc>
                <a:spcPct val="100000"/>
              </a:lnSpc>
              <a:spcBef>
                <a:spcPts val="7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The CA digitally signs the certificate and provides the user with a copy of the signed digital certificate.</a:t>
            </a:r>
            <a:endParaRPr/>
          </a:p>
        </p:txBody>
      </p:sp>
      <p:cxnSp>
        <p:nvCxnSpPr>
          <p:cNvPr id="5453" name="Google Shape;5453;p483"/>
          <p:cNvCxnSpPr/>
          <p:nvPr/>
        </p:nvCxnSpPr>
        <p:spPr>
          <a:xfrm rot="10800000">
            <a:off x="2680645" y="3367210"/>
            <a:ext cx="0" cy="546676"/>
          </a:xfrm>
          <a:prstGeom prst="straightConnector1">
            <a:avLst/>
          </a:prstGeom>
          <a:noFill/>
          <a:ln cap="flat" cmpd="sng" w="28575">
            <a:solidFill>
              <a:srgbClr val="A5A5A5"/>
            </a:solidFill>
            <a:prstDash val="solid"/>
            <a:round/>
            <a:headEnd len="med" w="med" type="oval"/>
            <a:tailEnd len="med" w="med" type="oval"/>
          </a:ln>
        </p:spPr>
      </p:cxnSp>
      <p:cxnSp>
        <p:nvCxnSpPr>
          <p:cNvPr id="5454" name="Google Shape;5454;p483"/>
          <p:cNvCxnSpPr/>
          <p:nvPr/>
        </p:nvCxnSpPr>
        <p:spPr>
          <a:xfrm rot="10800000">
            <a:off x="6388100" y="3379795"/>
            <a:ext cx="0" cy="489098"/>
          </a:xfrm>
          <a:prstGeom prst="straightConnector1">
            <a:avLst/>
          </a:prstGeom>
          <a:noFill/>
          <a:ln cap="flat" cmpd="sng" w="28575">
            <a:solidFill>
              <a:srgbClr val="A5A5A5"/>
            </a:solidFill>
            <a:prstDash val="solid"/>
            <a:round/>
            <a:headEnd len="med" w="med" type="oval"/>
            <a:tailEnd len="med" w="med" type="oval"/>
          </a:ln>
        </p:spPr>
      </p:cxnSp>
      <p:cxnSp>
        <p:nvCxnSpPr>
          <p:cNvPr id="5455" name="Google Shape;5455;p483"/>
          <p:cNvCxnSpPr/>
          <p:nvPr/>
        </p:nvCxnSpPr>
        <p:spPr>
          <a:xfrm rot="10800000">
            <a:off x="9958529" y="3391225"/>
            <a:ext cx="0" cy="489098"/>
          </a:xfrm>
          <a:prstGeom prst="straightConnector1">
            <a:avLst/>
          </a:prstGeom>
          <a:noFill/>
          <a:ln cap="flat" cmpd="sng" w="28575">
            <a:solidFill>
              <a:srgbClr val="A5A5A5"/>
            </a:solidFill>
            <a:prstDash val="solid"/>
            <a:round/>
            <a:headEnd len="med" w="med" type="oval"/>
            <a:tailEnd len="med" w="med" type="oval"/>
          </a:ln>
        </p:spPr>
      </p:cxnSp>
      <p:cxnSp>
        <p:nvCxnSpPr>
          <p:cNvPr id="5456" name="Google Shape;5456;p483"/>
          <p:cNvCxnSpPr/>
          <p:nvPr/>
        </p:nvCxnSpPr>
        <p:spPr>
          <a:xfrm rot="10800000">
            <a:off x="13607376" y="3391225"/>
            <a:ext cx="0" cy="489098"/>
          </a:xfrm>
          <a:prstGeom prst="straightConnector1">
            <a:avLst/>
          </a:prstGeom>
          <a:noFill/>
          <a:ln cap="flat" cmpd="sng" w="28575">
            <a:solidFill>
              <a:srgbClr val="A5A5A5"/>
            </a:solidFill>
            <a:prstDash val="solid"/>
            <a:round/>
            <a:headEnd len="med" w="med" type="oval"/>
            <a:tailEnd len="med" w="med" type="oval"/>
          </a:ln>
        </p:spPr>
      </p:cxnSp>
      <p:cxnSp>
        <p:nvCxnSpPr>
          <p:cNvPr id="5457" name="Google Shape;5457;p483"/>
          <p:cNvCxnSpPr/>
          <p:nvPr/>
        </p:nvCxnSpPr>
        <p:spPr>
          <a:xfrm>
            <a:off x="2680645" y="3373976"/>
            <a:ext cx="10926731" cy="0"/>
          </a:xfrm>
          <a:prstGeom prst="straightConnector1">
            <a:avLst/>
          </a:prstGeom>
          <a:noFill/>
          <a:ln cap="flat" cmpd="sng" w="28575">
            <a:solidFill>
              <a:srgbClr val="A5A5A5"/>
            </a:solidFill>
            <a:prstDash val="solid"/>
            <a:round/>
            <a:headEnd len="sm" w="sm" type="none"/>
            <a:tailEnd len="sm" w="sm" type="none"/>
          </a:ln>
        </p:spPr>
      </p:cxnSp>
      <p:cxnSp>
        <p:nvCxnSpPr>
          <p:cNvPr id="5458" name="Google Shape;5458;p483"/>
          <p:cNvCxnSpPr/>
          <p:nvPr/>
        </p:nvCxnSpPr>
        <p:spPr>
          <a:xfrm rot="10800000">
            <a:off x="8128000" y="2721979"/>
            <a:ext cx="0" cy="669246"/>
          </a:xfrm>
          <a:prstGeom prst="straightConnector1">
            <a:avLst/>
          </a:prstGeom>
          <a:noFill/>
          <a:ln cap="flat" cmpd="sng" w="28575">
            <a:solidFill>
              <a:srgbClr val="A5A5A5"/>
            </a:solidFill>
            <a:prstDash val="solid"/>
            <a:round/>
            <a:headEnd len="med" w="med" type="oval"/>
            <a:tailEnd len="med" w="med" type="oval"/>
          </a:ln>
        </p:spPr>
      </p:cxnSp>
      <p:sp>
        <p:nvSpPr>
          <p:cNvPr id="5459" name="Google Shape;5459;p483"/>
          <p:cNvSpPr/>
          <p:nvPr/>
        </p:nvSpPr>
        <p:spPr>
          <a:xfrm>
            <a:off x="5843824" y="1992215"/>
            <a:ext cx="4644552" cy="708661"/>
          </a:xfrm>
          <a:custGeom>
            <a:rect b="b" l="l" r="r" t="t"/>
            <a:pathLst>
              <a:path extrusionOk="0" h="21600" w="21600">
                <a:moveTo>
                  <a:pt x="21225" y="0"/>
                </a:moveTo>
                <a:lnTo>
                  <a:pt x="375" y="0"/>
                </a:lnTo>
                <a:lnTo>
                  <a:pt x="229" y="283"/>
                </a:lnTo>
                <a:lnTo>
                  <a:pt x="110" y="1054"/>
                </a:lnTo>
                <a:lnTo>
                  <a:pt x="29" y="2198"/>
                </a:lnTo>
                <a:lnTo>
                  <a:pt x="0" y="3600"/>
                </a:lnTo>
                <a:lnTo>
                  <a:pt x="0" y="18000"/>
                </a:lnTo>
                <a:lnTo>
                  <a:pt x="29" y="19402"/>
                </a:lnTo>
                <a:lnTo>
                  <a:pt x="110" y="20546"/>
                </a:lnTo>
                <a:lnTo>
                  <a:pt x="229" y="21317"/>
                </a:lnTo>
                <a:lnTo>
                  <a:pt x="375" y="21600"/>
                </a:lnTo>
                <a:lnTo>
                  <a:pt x="21225" y="21600"/>
                </a:lnTo>
                <a:lnTo>
                  <a:pt x="21371" y="21317"/>
                </a:lnTo>
                <a:lnTo>
                  <a:pt x="21490" y="20546"/>
                </a:lnTo>
                <a:lnTo>
                  <a:pt x="21571" y="19402"/>
                </a:lnTo>
                <a:lnTo>
                  <a:pt x="21600" y="18000"/>
                </a:lnTo>
                <a:lnTo>
                  <a:pt x="21600" y="3600"/>
                </a:lnTo>
                <a:lnTo>
                  <a:pt x="21571" y="2198"/>
                </a:lnTo>
                <a:lnTo>
                  <a:pt x="21490" y="1054"/>
                </a:lnTo>
                <a:lnTo>
                  <a:pt x="21371" y="283"/>
                </a:lnTo>
                <a:lnTo>
                  <a:pt x="21225" y="0"/>
                </a:lnTo>
                <a:close/>
              </a:path>
            </a:pathLst>
          </a:custGeom>
          <a:solidFill>
            <a:srgbClr val="427AA1"/>
          </a:solidFill>
          <a:ln cap="flat" cmpd="sng" w="9525">
            <a:solidFill>
              <a:schemeClr val="l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None/>
            </a:pPr>
            <a:r>
              <a:rPr b="0" i="0" lang="en-US" sz="2400" u="none" cap="none" strike="noStrike">
                <a:solidFill>
                  <a:srgbClr val="F2F2F2"/>
                </a:solidFill>
                <a:latin typeface="Open Sans SemiBold"/>
                <a:ea typeface="Open Sans SemiBold"/>
                <a:cs typeface="Open Sans SemiBold"/>
                <a:sym typeface="Open Sans SemiBold"/>
              </a:rPr>
              <a:t>Steps of enrollment process:</a:t>
            </a:r>
            <a:endParaRPr b="0" i="0" sz="2200" u="none" cap="none" strike="noStrike">
              <a:solidFill>
                <a:srgbClr val="F2F2F2"/>
              </a:solidFill>
              <a:latin typeface="Open Sans SemiBold"/>
              <a:ea typeface="Open Sans SemiBold"/>
              <a:cs typeface="Open Sans SemiBold"/>
              <a:sym typeface="Open Sans SemiBold"/>
            </a:endParaRPr>
          </a:p>
        </p:txBody>
      </p:sp>
      <p:sp>
        <p:nvSpPr>
          <p:cNvPr id="5460" name="Google Shape;5460;p483"/>
          <p:cNvSpPr/>
          <p:nvPr/>
        </p:nvSpPr>
        <p:spPr>
          <a:xfrm>
            <a:off x="5956300" y="895987"/>
            <a:ext cx="43458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4" name="Shape 5464"/>
        <p:cNvGrpSpPr/>
        <p:nvPr/>
      </p:nvGrpSpPr>
      <p:grpSpPr>
        <a:xfrm>
          <a:off x="0" y="0"/>
          <a:ext cx="0" cy="0"/>
          <a:chOff x="0" y="0"/>
          <a:chExt cx="0" cy="0"/>
        </a:xfrm>
      </p:grpSpPr>
      <p:grpSp>
        <p:nvGrpSpPr>
          <p:cNvPr id="5465" name="Google Shape;5465;p484"/>
          <p:cNvGrpSpPr/>
          <p:nvPr/>
        </p:nvGrpSpPr>
        <p:grpSpPr>
          <a:xfrm rot="5400000">
            <a:off x="6645013" y="2131964"/>
            <a:ext cx="3000838" cy="5893569"/>
            <a:chOff x="6966804" y="3528337"/>
            <a:chExt cx="2376585" cy="4667549"/>
          </a:xfrm>
        </p:grpSpPr>
        <p:grpSp>
          <p:nvGrpSpPr>
            <p:cNvPr id="5466" name="Google Shape;5466;p484"/>
            <p:cNvGrpSpPr/>
            <p:nvPr/>
          </p:nvGrpSpPr>
          <p:grpSpPr>
            <a:xfrm>
              <a:off x="6966804" y="3528337"/>
              <a:ext cx="395288" cy="1878013"/>
              <a:chOff x="7507697" y="2758563"/>
              <a:chExt cx="395288" cy="1878013"/>
            </a:xfrm>
          </p:grpSpPr>
          <p:sp>
            <p:nvSpPr>
              <p:cNvPr id="5467" name="Google Shape;5467;p484"/>
              <p:cNvSpPr/>
              <p:nvPr/>
            </p:nvSpPr>
            <p:spPr>
              <a:xfrm flipH="1">
                <a:off x="7507697" y="2826826"/>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EF646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484"/>
              <p:cNvSpPr/>
              <p:nvPr/>
            </p:nvSpPr>
            <p:spPr>
              <a:xfrm flipH="1">
                <a:off x="7766460" y="2758563"/>
                <a:ext cx="136525" cy="136525"/>
              </a:xfrm>
              <a:prstGeom prst="ellipse">
                <a:avLst/>
              </a:prstGeom>
              <a:solidFill>
                <a:srgbClr val="EF6461"/>
              </a:solidFill>
              <a:ln cap="flat" cmpd="sng" w="9525">
                <a:solidFill>
                  <a:srgbClr val="EF646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9" name="Google Shape;5469;p484"/>
            <p:cNvGrpSpPr/>
            <p:nvPr/>
          </p:nvGrpSpPr>
          <p:grpSpPr>
            <a:xfrm>
              <a:off x="8947331" y="3546905"/>
              <a:ext cx="395285" cy="1924436"/>
              <a:chOff x="8670798" y="2777131"/>
              <a:chExt cx="395285" cy="1924436"/>
            </a:xfrm>
          </p:grpSpPr>
          <p:sp>
            <p:nvSpPr>
              <p:cNvPr id="5470" name="Google Shape;5470;p484"/>
              <p:cNvSpPr/>
              <p:nvPr/>
            </p:nvSpPr>
            <p:spPr>
              <a:xfrm>
                <a:off x="8739058" y="2891817"/>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E4B3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484"/>
              <p:cNvSpPr/>
              <p:nvPr/>
            </p:nvSpPr>
            <p:spPr>
              <a:xfrm>
                <a:off x="8670798" y="2777131"/>
                <a:ext cx="136525" cy="136525"/>
              </a:xfrm>
              <a:prstGeom prst="ellipse">
                <a:avLst/>
              </a:prstGeom>
              <a:solidFill>
                <a:srgbClr val="E4B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2" name="Google Shape;5472;p484"/>
            <p:cNvGrpSpPr/>
            <p:nvPr/>
          </p:nvGrpSpPr>
          <p:grpSpPr>
            <a:xfrm>
              <a:off x="6982114" y="6339714"/>
              <a:ext cx="404741" cy="1856172"/>
              <a:chOff x="7075102" y="6082920"/>
              <a:chExt cx="404741" cy="1856172"/>
            </a:xfrm>
          </p:grpSpPr>
          <p:sp>
            <p:nvSpPr>
              <p:cNvPr id="5473" name="Google Shape;5473;p484"/>
              <p:cNvSpPr/>
              <p:nvPr/>
            </p:nvSpPr>
            <p:spPr>
              <a:xfrm rot="10800000">
                <a:off x="7075102" y="6082920"/>
                <a:ext cx="327025" cy="1809750"/>
              </a:xfrm>
              <a:custGeom>
                <a:rect b="b" l="l" r="r" t="t"/>
                <a:pathLst>
                  <a:path extrusionOk="0" h="1140" w="206">
                    <a:moveTo>
                      <a:pt x="206" y="1140"/>
                    </a:moveTo>
                    <a:lnTo>
                      <a:pt x="206" y="975"/>
                    </a:lnTo>
                    <a:lnTo>
                      <a:pt x="0" y="769"/>
                    </a:lnTo>
                    <a:lnTo>
                      <a:pt x="0" y="0"/>
                    </a:lnTo>
                  </a:path>
                </a:pathLst>
              </a:custGeom>
              <a:noFill/>
              <a:ln cap="rnd" cmpd="sng" w="571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484"/>
              <p:cNvSpPr/>
              <p:nvPr/>
            </p:nvSpPr>
            <p:spPr>
              <a:xfrm rot="10800000">
                <a:off x="7343318" y="7802567"/>
                <a:ext cx="136525" cy="136525"/>
              </a:xfrm>
              <a:prstGeom prst="ellipse">
                <a:avLst/>
              </a:prstGeom>
              <a:solidFill>
                <a:schemeClr val="accent6"/>
              </a:solidFill>
              <a:ln cap="flat" cmpd="sng" w="9525">
                <a:solidFill>
                  <a:srgbClr val="0C75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5" name="Google Shape;5475;p484"/>
            <p:cNvGrpSpPr/>
            <p:nvPr/>
          </p:nvGrpSpPr>
          <p:grpSpPr>
            <a:xfrm>
              <a:off x="8938817" y="6280736"/>
              <a:ext cx="404572" cy="1868728"/>
              <a:chOff x="9031805" y="5993742"/>
              <a:chExt cx="404572" cy="1868728"/>
            </a:xfrm>
          </p:grpSpPr>
          <p:sp>
            <p:nvSpPr>
              <p:cNvPr id="5476" name="Google Shape;5476;p484"/>
              <p:cNvSpPr/>
              <p:nvPr/>
            </p:nvSpPr>
            <p:spPr>
              <a:xfrm flipH="1" rot="10800000">
                <a:off x="9109352" y="5993742"/>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0075C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484"/>
              <p:cNvSpPr/>
              <p:nvPr/>
            </p:nvSpPr>
            <p:spPr>
              <a:xfrm flipH="1" rot="10800000">
                <a:off x="9031805" y="7725945"/>
                <a:ext cx="136525" cy="136525"/>
              </a:xfrm>
              <a:prstGeom prst="ellipse">
                <a:avLst/>
              </a:prstGeom>
              <a:solidFill>
                <a:srgbClr val="0075C4"/>
              </a:solidFill>
              <a:ln cap="flat" cmpd="sng" w="9525">
                <a:solidFill>
                  <a:srgbClr val="0C82A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478" name="Google Shape;5478;p484"/>
          <p:cNvSpPr/>
          <p:nvPr/>
        </p:nvSpPr>
        <p:spPr>
          <a:xfrm rot="2700000">
            <a:off x="6714749" y="3645200"/>
            <a:ext cx="2869969" cy="2869970"/>
          </a:xfrm>
          <a:prstGeom prst="roundRect">
            <a:avLst>
              <a:gd fmla="val 8797" name="adj"/>
            </a:avLst>
          </a:prstGeom>
          <a:solidFill>
            <a:schemeClr val="lt1"/>
          </a:solidFill>
          <a:ln cap="flat" cmpd="sng" w="285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79" name="Google Shape;5479;p484"/>
          <p:cNvSpPr txBox="1"/>
          <p:nvPr>
            <p:ph type="title"/>
          </p:nvPr>
        </p:nvSpPr>
        <p:spPr>
          <a:xfrm>
            <a:off x="-10160" y="304020"/>
            <a:ext cx="16276200" cy="687300"/>
          </a:xfrm>
          <a:prstGeom prst="rect">
            <a:avLst/>
          </a:prstGeom>
          <a:noFill/>
          <a:ln>
            <a:noFill/>
          </a:ln>
        </p:spPr>
        <p:txBody>
          <a:bodyPr anchorCtr="0" anchor="ctr" bIns="45700" lIns="91425" spcFirstLastPara="1" rIns="91425" wrap="square" tIns="45700">
            <a:normAutofit/>
          </a:bodyPr>
          <a:lstStyle/>
          <a:p>
            <a:pPr indent="11936" lvl="0" marL="0" rtl="0" algn="ctr">
              <a:lnSpc>
                <a:spcPct val="90000"/>
              </a:lnSpc>
              <a:spcBef>
                <a:spcPts val="0"/>
              </a:spcBef>
              <a:spcAft>
                <a:spcPts val="0"/>
              </a:spcAft>
              <a:buSzPts val="4400"/>
              <a:buNone/>
            </a:pPr>
            <a:r>
              <a:rPr lang="en-US"/>
              <a:t>Verification Process</a:t>
            </a:r>
            <a:endParaRPr/>
          </a:p>
        </p:txBody>
      </p:sp>
      <p:sp>
        <p:nvSpPr>
          <p:cNvPr id="5480" name="Google Shape;5480;p484"/>
          <p:cNvSpPr txBox="1"/>
          <p:nvPr/>
        </p:nvSpPr>
        <p:spPr>
          <a:xfrm>
            <a:off x="1902107" y="1454537"/>
            <a:ext cx="12451636" cy="771900"/>
          </a:xfrm>
          <a:prstGeom prst="rect">
            <a:avLst/>
          </a:prstGeom>
          <a:noFill/>
          <a:ln>
            <a:noFill/>
          </a:ln>
        </p:spPr>
        <p:txBody>
          <a:bodyPr anchorCtr="0" anchor="t" bIns="0" lIns="0" spcFirstLastPara="1" rIns="0" wrap="square" tIns="0">
            <a:spAutoFit/>
          </a:bodyPr>
          <a:lstStyle/>
          <a:p>
            <a:pPr indent="1270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When a user receives a digital certificate from a person with whom they wish to communicate, they must verify if:</a:t>
            </a:r>
            <a:endParaRPr b="0" i="0" sz="1400" u="none" cap="none" strike="noStrike">
              <a:solidFill>
                <a:srgbClr val="3F3F3F"/>
              </a:solidFill>
              <a:latin typeface="Arial"/>
              <a:ea typeface="Arial"/>
              <a:cs typeface="Arial"/>
              <a:sym typeface="Arial"/>
            </a:endParaRPr>
          </a:p>
        </p:txBody>
      </p:sp>
      <p:sp>
        <p:nvSpPr>
          <p:cNvPr id="5481" name="Google Shape;5481;p484"/>
          <p:cNvSpPr txBox="1"/>
          <p:nvPr/>
        </p:nvSpPr>
        <p:spPr>
          <a:xfrm>
            <a:off x="1636295" y="3559897"/>
            <a:ext cx="3653042" cy="956514"/>
          </a:xfrm>
          <a:prstGeom prst="rect">
            <a:avLst/>
          </a:prstGeom>
          <a:noFill/>
          <a:ln>
            <a:noFill/>
          </a:ln>
        </p:spPr>
        <p:txBody>
          <a:bodyPr anchorCtr="0" anchor="t" bIns="91425" lIns="91425" spcFirstLastPara="1" rIns="91425" wrap="square" tIns="91425">
            <a:spAutoFit/>
          </a:bodyPr>
          <a:lstStyle/>
          <a:p>
            <a:pPr indent="-127632" lvl="0" marL="236853" marR="103503"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digital signature of the CA is authentic</a:t>
            </a:r>
            <a:endParaRPr b="0" i="0" sz="2200" u="none" cap="none" strike="noStrike">
              <a:solidFill>
                <a:srgbClr val="3F3F3F"/>
              </a:solidFill>
              <a:latin typeface="Arial"/>
              <a:ea typeface="Arial"/>
              <a:cs typeface="Arial"/>
              <a:sym typeface="Arial"/>
            </a:endParaRPr>
          </a:p>
        </p:txBody>
      </p:sp>
      <p:sp>
        <p:nvSpPr>
          <p:cNvPr id="5482" name="Google Shape;5482;p484"/>
          <p:cNvSpPr txBox="1"/>
          <p:nvPr/>
        </p:nvSpPr>
        <p:spPr>
          <a:xfrm>
            <a:off x="11065696" y="3512658"/>
            <a:ext cx="3000000" cy="956514"/>
          </a:xfrm>
          <a:prstGeom prst="rect">
            <a:avLst/>
          </a:prstGeom>
          <a:noFill/>
          <a:ln>
            <a:noFill/>
          </a:ln>
        </p:spPr>
        <p:txBody>
          <a:bodyPr anchorCtr="0" anchor="t" bIns="91425" lIns="91425" spcFirstLastPara="1" rIns="91425" wrap="square" tIns="91425">
            <a:spAutoFit/>
          </a:bodyPr>
          <a:lstStyle/>
          <a:p>
            <a:pPr indent="-410208" lvl="0" marL="708658" marR="29464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CA is trusted by the user</a:t>
            </a:r>
            <a:endParaRPr b="0" i="0" sz="2200" u="none" cap="none" strike="noStrike">
              <a:solidFill>
                <a:srgbClr val="3F3F3F"/>
              </a:solidFill>
              <a:latin typeface="Arial"/>
              <a:ea typeface="Arial"/>
              <a:cs typeface="Arial"/>
              <a:sym typeface="Arial"/>
            </a:endParaRPr>
          </a:p>
        </p:txBody>
      </p:sp>
      <p:sp>
        <p:nvSpPr>
          <p:cNvPr id="5483" name="Google Shape;5483;p484"/>
          <p:cNvSpPr txBox="1"/>
          <p:nvPr/>
        </p:nvSpPr>
        <p:spPr>
          <a:xfrm>
            <a:off x="11302419" y="5565348"/>
            <a:ext cx="3000000" cy="1588033"/>
          </a:xfrm>
          <a:prstGeom prst="rect">
            <a:avLst/>
          </a:prstGeom>
          <a:noFill/>
          <a:ln>
            <a:noFill/>
          </a:ln>
        </p:spPr>
        <p:txBody>
          <a:bodyPr anchorCtr="0" anchor="t" bIns="91425" lIns="91425" spcFirstLastPara="1" rIns="91425" wrap="square" tIns="9142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certificate is not listed on a certificate revocation list (CRL)</a:t>
            </a:r>
            <a:endParaRPr b="0" i="0" sz="22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84" name="Google Shape;5484;p484"/>
          <p:cNvSpPr txBox="1"/>
          <p:nvPr/>
        </p:nvSpPr>
        <p:spPr>
          <a:xfrm>
            <a:off x="1941094" y="5551018"/>
            <a:ext cx="3376623" cy="1202094"/>
          </a:xfrm>
          <a:prstGeom prst="rect">
            <a:avLst/>
          </a:prstGeom>
          <a:noFill/>
          <a:ln>
            <a:noFill/>
          </a:ln>
        </p:spPr>
        <p:txBody>
          <a:bodyPr anchorCtr="0" anchor="t" bIns="91425" lIns="91425" spcFirstLastPara="1" rIns="91425" wrap="square" tIns="9142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certificate contains the trusted data</a:t>
            </a:r>
            <a:endParaRPr b="0" i="0" sz="22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 circle&#10;&#10;Description automatically generated" id="5485" name="Google Shape;5485;p484"/>
          <p:cNvPicPr preferRelativeResize="0"/>
          <p:nvPr/>
        </p:nvPicPr>
        <p:blipFill rotWithShape="1">
          <a:blip r:embed="rId3">
            <a:alphaModFix/>
          </a:blip>
          <a:srcRect b="0" l="0" r="0" t="0"/>
          <a:stretch/>
        </p:blipFill>
        <p:spPr>
          <a:xfrm>
            <a:off x="7078463" y="3975672"/>
            <a:ext cx="2145472" cy="2145472"/>
          </a:xfrm>
          <a:prstGeom prst="ellipse">
            <a:avLst/>
          </a:prstGeom>
          <a:noFill/>
          <a:ln>
            <a:noFill/>
          </a:ln>
        </p:spPr>
      </p:pic>
      <p:sp>
        <p:nvSpPr>
          <p:cNvPr id="5486" name="Google Shape;5486;p484"/>
          <p:cNvSpPr/>
          <p:nvPr/>
        </p:nvSpPr>
        <p:spPr>
          <a:xfrm>
            <a:off x="5930900" y="890494"/>
            <a:ext cx="43915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69"/>
          <p:cNvSpPr txBox="1"/>
          <p:nvPr>
            <p:ph idx="1" type="body"/>
          </p:nvPr>
        </p:nvSpPr>
        <p:spPr>
          <a:xfrm>
            <a:off x="4068169" y="4126230"/>
            <a:ext cx="81198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US"/>
              <a:t>AAA (Authentication, Authorization, and Accounting)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0" name="Shape 5490"/>
        <p:cNvGrpSpPr/>
        <p:nvPr/>
      </p:nvGrpSpPr>
      <p:grpSpPr>
        <a:xfrm>
          <a:off x="0" y="0"/>
          <a:ext cx="0" cy="0"/>
          <a:chOff x="0" y="0"/>
          <a:chExt cx="0" cy="0"/>
        </a:xfrm>
      </p:grpSpPr>
      <p:sp>
        <p:nvSpPr>
          <p:cNvPr id="5491" name="Google Shape;5491;p485"/>
          <p:cNvSpPr txBox="1"/>
          <p:nvPr>
            <p:ph type="title"/>
          </p:nvPr>
        </p:nvSpPr>
        <p:spPr>
          <a:xfrm>
            <a:off x="-10160" y="304020"/>
            <a:ext cx="16276200" cy="687300"/>
          </a:xfrm>
          <a:prstGeom prst="rect">
            <a:avLst/>
          </a:prstGeom>
          <a:noFill/>
          <a:ln>
            <a:noFill/>
          </a:ln>
        </p:spPr>
        <p:txBody>
          <a:bodyPr anchorCtr="0" anchor="ctr" bIns="45700" lIns="91425" spcFirstLastPara="1" rIns="91425" wrap="square" tIns="45700">
            <a:normAutofit/>
          </a:bodyPr>
          <a:lstStyle/>
          <a:p>
            <a:pPr indent="11936" lvl="0" marL="0" rtl="0" algn="ctr">
              <a:lnSpc>
                <a:spcPct val="90000"/>
              </a:lnSpc>
              <a:spcBef>
                <a:spcPts val="0"/>
              </a:spcBef>
              <a:spcAft>
                <a:spcPts val="0"/>
              </a:spcAft>
              <a:buSzPts val="4400"/>
              <a:buNone/>
            </a:pPr>
            <a:r>
              <a:rPr lang="en-US" sz="3008"/>
              <a:t>Revocation Process</a:t>
            </a:r>
            <a:endParaRPr/>
          </a:p>
        </p:txBody>
      </p:sp>
      <p:sp>
        <p:nvSpPr>
          <p:cNvPr id="5492" name="Google Shape;5492;p485"/>
          <p:cNvSpPr txBox="1"/>
          <p:nvPr/>
        </p:nvSpPr>
        <p:spPr>
          <a:xfrm>
            <a:off x="1818113" y="1593457"/>
            <a:ext cx="12619800" cy="338700"/>
          </a:xfrm>
          <a:prstGeom prst="rect">
            <a:avLst/>
          </a:prstGeom>
          <a:noFill/>
          <a:ln>
            <a:noFill/>
          </a:ln>
        </p:spPr>
        <p:txBody>
          <a:bodyPr anchorCtr="0" anchor="ctr"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Occasionally, a certificate authority needs to revoke a certificate. This might occur because:</a:t>
            </a:r>
            <a:endParaRPr b="0" i="0" sz="1400" u="none" cap="none" strike="noStrike">
              <a:solidFill>
                <a:srgbClr val="3F3F3F"/>
              </a:solidFill>
              <a:latin typeface="Arial"/>
              <a:ea typeface="Arial"/>
              <a:cs typeface="Arial"/>
              <a:sym typeface="Arial"/>
            </a:endParaRPr>
          </a:p>
        </p:txBody>
      </p:sp>
      <p:sp>
        <p:nvSpPr>
          <p:cNvPr id="5493" name="Google Shape;5493;p485"/>
          <p:cNvSpPr txBox="1"/>
          <p:nvPr/>
        </p:nvSpPr>
        <p:spPr>
          <a:xfrm>
            <a:off x="2137723" y="3541801"/>
            <a:ext cx="3105645" cy="956514"/>
          </a:xfrm>
          <a:prstGeom prst="rect">
            <a:avLst/>
          </a:prstGeom>
          <a:noFill/>
          <a:ln>
            <a:noFill/>
          </a:ln>
        </p:spPr>
        <p:txBody>
          <a:bodyPr anchorCtr="0" anchor="t" bIns="91425" lIns="91425" spcFirstLastPara="1" rIns="91425" wrap="square" tIns="91425">
            <a:spAutoFit/>
          </a:bodyPr>
          <a:lstStyle/>
          <a:p>
            <a:pPr indent="-46990" lvl="0" marL="287020" marR="233045"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certificate was compromised</a:t>
            </a:r>
            <a:endParaRPr b="0" i="0" sz="1400" u="none" cap="none" strike="noStrike">
              <a:solidFill>
                <a:srgbClr val="000000"/>
              </a:solidFill>
              <a:latin typeface="Calibri"/>
              <a:ea typeface="Calibri"/>
              <a:cs typeface="Calibri"/>
              <a:sym typeface="Calibri"/>
            </a:endParaRPr>
          </a:p>
        </p:txBody>
      </p:sp>
      <p:sp>
        <p:nvSpPr>
          <p:cNvPr id="5494" name="Google Shape;5494;p485"/>
          <p:cNvSpPr txBox="1"/>
          <p:nvPr/>
        </p:nvSpPr>
        <p:spPr>
          <a:xfrm>
            <a:off x="10979923" y="3490973"/>
            <a:ext cx="3425906" cy="956514"/>
          </a:xfrm>
          <a:prstGeom prst="rect">
            <a:avLst/>
          </a:prstGeom>
          <a:noFill/>
          <a:ln>
            <a:noFill/>
          </a:ln>
        </p:spPr>
        <p:txBody>
          <a:bodyPr anchorCtr="0" anchor="t" bIns="91425" lIns="91425" spcFirstLastPara="1" rIns="91425" wrap="square" tIns="91425">
            <a:spAutoFit/>
          </a:bodyPr>
          <a:lstStyle/>
          <a:p>
            <a:pPr indent="0" lvl="0" marL="0" marR="233045"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certificate was erroneously issued</a:t>
            </a:r>
            <a:endParaRPr b="0" i="0" sz="1400" u="none" cap="none" strike="noStrike">
              <a:solidFill>
                <a:srgbClr val="000000"/>
              </a:solidFill>
              <a:latin typeface="Calibri"/>
              <a:ea typeface="Calibri"/>
              <a:cs typeface="Calibri"/>
              <a:sym typeface="Calibri"/>
            </a:endParaRPr>
          </a:p>
        </p:txBody>
      </p:sp>
      <p:sp>
        <p:nvSpPr>
          <p:cNvPr id="5495" name="Google Shape;5495;p485"/>
          <p:cNvSpPr txBox="1"/>
          <p:nvPr/>
        </p:nvSpPr>
        <p:spPr>
          <a:xfrm>
            <a:off x="2205472" y="5685403"/>
            <a:ext cx="3105645" cy="956514"/>
          </a:xfrm>
          <a:prstGeom prst="rect">
            <a:avLst/>
          </a:prstGeom>
          <a:noFill/>
          <a:ln>
            <a:noFill/>
          </a:ln>
        </p:spPr>
        <p:txBody>
          <a:bodyPr anchorCtr="0" anchor="t" bIns="91425" lIns="91425" spcFirstLastPara="1" rIns="91425" wrap="square" tIns="91425">
            <a:spAutoFit/>
          </a:bodyPr>
          <a:lstStyle/>
          <a:p>
            <a:pPr indent="0" lvl="0" marL="0" marR="233045"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details of the certificate changed</a:t>
            </a:r>
            <a:endParaRPr b="0" i="0" sz="1400" u="none" cap="none" strike="noStrike">
              <a:solidFill>
                <a:srgbClr val="000000"/>
              </a:solidFill>
              <a:latin typeface="Arial"/>
              <a:ea typeface="Arial"/>
              <a:cs typeface="Arial"/>
              <a:sym typeface="Arial"/>
            </a:endParaRPr>
          </a:p>
        </p:txBody>
      </p:sp>
      <p:sp>
        <p:nvSpPr>
          <p:cNvPr id="5496" name="Google Shape;5496;p485"/>
          <p:cNvSpPr txBox="1"/>
          <p:nvPr/>
        </p:nvSpPr>
        <p:spPr>
          <a:xfrm>
            <a:off x="10973646" y="5684938"/>
            <a:ext cx="3833217" cy="956514"/>
          </a:xfrm>
          <a:prstGeom prst="rect">
            <a:avLst/>
          </a:prstGeom>
          <a:noFill/>
          <a:ln>
            <a:noFill/>
          </a:ln>
        </p:spPr>
        <p:txBody>
          <a:bodyPr anchorCtr="0" anchor="t" bIns="91425" lIns="91425" spcFirstLastPara="1" rIns="91425" wrap="square" tIns="91425">
            <a:spAutoFit/>
          </a:bodyPr>
          <a:lstStyle/>
          <a:p>
            <a:pPr indent="0" lvl="0" marL="0" marR="233045"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security association changed</a:t>
            </a:r>
            <a:endParaRPr b="0" i="0" sz="1400" u="none" cap="none" strike="noStrike">
              <a:solidFill>
                <a:srgbClr val="000000"/>
              </a:solidFill>
              <a:latin typeface="Calibri"/>
              <a:ea typeface="Calibri"/>
              <a:cs typeface="Calibri"/>
              <a:sym typeface="Calibri"/>
            </a:endParaRPr>
          </a:p>
        </p:txBody>
      </p:sp>
      <p:grpSp>
        <p:nvGrpSpPr>
          <p:cNvPr id="5497" name="Google Shape;5497;p485"/>
          <p:cNvGrpSpPr/>
          <p:nvPr/>
        </p:nvGrpSpPr>
        <p:grpSpPr>
          <a:xfrm rot="5400000">
            <a:off x="6612929" y="2131964"/>
            <a:ext cx="3000838" cy="5893569"/>
            <a:chOff x="6966804" y="3528337"/>
            <a:chExt cx="2376585" cy="4667549"/>
          </a:xfrm>
        </p:grpSpPr>
        <p:grpSp>
          <p:nvGrpSpPr>
            <p:cNvPr id="5498" name="Google Shape;5498;p485"/>
            <p:cNvGrpSpPr/>
            <p:nvPr/>
          </p:nvGrpSpPr>
          <p:grpSpPr>
            <a:xfrm>
              <a:off x="6966804" y="3528337"/>
              <a:ext cx="395288" cy="1878013"/>
              <a:chOff x="7507697" y="2758563"/>
              <a:chExt cx="395288" cy="1878013"/>
            </a:xfrm>
          </p:grpSpPr>
          <p:sp>
            <p:nvSpPr>
              <p:cNvPr id="5499" name="Google Shape;5499;p485"/>
              <p:cNvSpPr/>
              <p:nvPr/>
            </p:nvSpPr>
            <p:spPr>
              <a:xfrm flipH="1">
                <a:off x="7507697" y="2826826"/>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EF646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485"/>
              <p:cNvSpPr/>
              <p:nvPr/>
            </p:nvSpPr>
            <p:spPr>
              <a:xfrm flipH="1">
                <a:off x="7766460" y="2758563"/>
                <a:ext cx="136525" cy="136525"/>
              </a:xfrm>
              <a:prstGeom prst="ellipse">
                <a:avLst/>
              </a:prstGeom>
              <a:solidFill>
                <a:srgbClr val="EF6461"/>
              </a:solidFill>
              <a:ln cap="flat" cmpd="sng" w="9525">
                <a:solidFill>
                  <a:srgbClr val="EF646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1" name="Google Shape;5501;p485"/>
            <p:cNvGrpSpPr/>
            <p:nvPr/>
          </p:nvGrpSpPr>
          <p:grpSpPr>
            <a:xfrm>
              <a:off x="8947331" y="3546905"/>
              <a:ext cx="395285" cy="1924436"/>
              <a:chOff x="8670798" y="2777131"/>
              <a:chExt cx="395285" cy="1924436"/>
            </a:xfrm>
          </p:grpSpPr>
          <p:sp>
            <p:nvSpPr>
              <p:cNvPr id="5502" name="Google Shape;5502;p485"/>
              <p:cNvSpPr/>
              <p:nvPr/>
            </p:nvSpPr>
            <p:spPr>
              <a:xfrm>
                <a:off x="8739058" y="2891817"/>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E4B3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485"/>
              <p:cNvSpPr/>
              <p:nvPr/>
            </p:nvSpPr>
            <p:spPr>
              <a:xfrm>
                <a:off x="8670798" y="2777131"/>
                <a:ext cx="136525" cy="136525"/>
              </a:xfrm>
              <a:prstGeom prst="ellipse">
                <a:avLst/>
              </a:prstGeom>
              <a:solidFill>
                <a:srgbClr val="E4B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4" name="Google Shape;5504;p485"/>
            <p:cNvGrpSpPr/>
            <p:nvPr/>
          </p:nvGrpSpPr>
          <p:grpSpPr>
            <a:xfrm>
              <a:off x="6982114" y="6339714"/>
              <a:ext cx="404741" cy="1856172"/>
              <a:chOff x="7075102" y="6082920"/>
              <a:chExt cx="404741" cy="1856172"/>
            </a:xfrm>
          </p:grpSpPr>
          <p:sp>
            <p:nvSpPr>
              <p:cNvPr id="5505" name="Google Shape;5505;p485"/>
              <p:cNvSpPr/>
              <p:nvPr/>
            </p:nvSpPr>
            <p:spPr>
              <a:xfrm rot="10800000">
                <a:off x="7075102" y="6082920"/>
                <a:ext cx="327025" cy="1809750"/>
              </a:xfrm>
              <a:custGeom>
                <a:rect b="b" l="l" r="r" t="t"/>
                <a:pathLst>
                  <a:path extrusionOk="0" h="1140" w="206">
                    <a:moveTo>
                      <a:pt x="206" y="1140"/>
                    </a:moveTo>
                    <a:lnTo>
                      <a:pt x="206" y="975"/>
                    </a:lnTo>
                    <a:lnTo>
                      <a:pt x="0" y="769"/>
                    </a:lnTo>
                    <a:lnTo>
                      <a:pt x="0" y="0"/>
                    </a:lnTo>
                  </a:path>
                </a:pathLst>
              </a:custGeom>
              <a:noFill/>
              <a:ln cap="rnd" cmpd="sng" w="571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485"/>
              <p:cNvSpPr/>
              <p:nvPr/>
            </p:nvSpPr>
            <p:spPr>
              <a:xfrm rot="10800000">
                <a:off x="7343318" y="7802567"/>
                <a:ext cx="136525" cy="136525"/>
              </a:xfrm>
              <a:prstGeom prst="ellipse">
                <a:avLst/>
              </a:prstGeom>
              <a:solidFill>
                <a:schemeClr val="accent6"/>
              </a:solidFill>
              <a:ln cap="flat" cmpd="sng" w="9525">
                <a:solidFill>
                  <a:srgbClr val="0C75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7" name="Google Shape;5507;p485"/>
            <p:cNvGrpSpPr/>
            <p:nvPr/>
          </p:nvGrpSpPr>
          <p:grpSpPr>
            <a:xfrm>
              <a:off x="8938817" y="6280736"/>
              <a:ext cx="404572" cy="1868728"/>
              <a:chOff x="9031805" y="5993742"/>
              <a:chExt cx="404572" cy="1868728"/>
            </a:xfrm>
          </p:grpSpPr>
          <p:sp>
            <p:nvSpPr>
              <p:cNvPr id="5508" name="Google Shape;5508;p485"/>
              <p:cNvSpPr/>
              <p:nvPr/>
            </p:nvSpPr>
            <p:spPr>
              <a:xfrm flipH="1" rot="10800000">
                <a:off x="9109352" y="5993742"/>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0075C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485"/>
              <p:cNvSpPr/>
              <p:nvPr/>
            </p:nvSpPr>
            <p:spPr>
              <a:xfrm flipH="1" rot="10800000">
                <a:off x="9031805" y="7725945"/>
                <a:ext cx="136525" cy="136525"/>
              </a:xfrm>
              <a:prstGeom prst="ellipse">
                <a:avLst/>
              </a:prstGeom>
              <a:solidFill>
                <a:srgbClr val="0075C4"/>
              </a:solidFill>
              <a:ln cap="flat" cmpd="sng" w="9525">
                <a:solidFill>
                  <a:srgbClr val="0C82A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510" name="Google Shape;5510;p485"/>
          <p:cNvSpPr/>
          <p:nvPr/>
        </p:nvSpPr>
        <p:spPr>
          <a:xfrm rot="2700000">
            <a:off x="6682665" y="3645200"/>
            <a:ext cx="2869969" cy="2869970"/>
          </a:xfrm>
          <a:prstGeom prst="roundRect">
            <a:avLst>
              <a:gd fmla="val 8797" name="adj"/>
            </a:avLst>
          </a:prstGeom>
          <a:solidFill>
            <a:schemeClr val="lt1"/>
          </a:solidFill>
          <a:ln cap="flat" cmpd="sng" w="285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Text&#10;&#10;Description automatically generated" id="5511" name="Google Shape;5511;p485"/>
          <p:cNvPicPr preferRelativeResize="0"/>
          <p:nvPr/>
        </p:nvPicPr>
        <p:blipFill rotWithShape="1">
          <a:blip r:embed="rId3">
            <a:alphaModFix/>
          </a:blip>
          <a:srcRect b="27371" l="3030" r="2998" t="28421"/>
          <a:stretch/>
        </p:blipFill>
        <p:spPr>
          <a:xfrm>
            <a:off x="6869967" y="4584332"/>
            <a:ext cx="2516065" cy="953584"/>
          </a:xfrm>
          <a:prstGeom prst="rect">
            <a:avLst/>
          </a:prstGeom>
          <a:noFill/>
          <a:ln>
            <a:noFill/>
          </a:ln>
        </p:spPr>
      </p:pic>
      <p:sp>
        <p:nvSpPr>
          <p:cNvPr id="5512" name="Google Shape;5512;p485"/>
          <p:cNvSpPr/>
          <p:nvPr/>
        </p:nvSpPr>
        <p:spPr>
          <a:xfrm>
            <a:off x="5829300" y="904750"/>
            <a:ext cx="45998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6" name="Shape 5516"/>
        <p:cNvGrpSpPr/>
        <p:nvPr/>
      </p:nvGrpSpPr>
      <p:grpSpPr>
        <a:xfrm>
          <a:off x="0" y="0"/>
          <a:ext cx="0" cy="0"/>
          <a:chOff x="0" y="0"/>
          <a:chExt cx="0" cy="0"/>
        </a:xfrm>
      </p:grpSpPr>
      <p:sp>
        <p:nvSpPr>
          <p:cNvPr id="5517" name="Google Shape;5517;p486"/>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sz="2880"/>
              <a:t>Certificate Revocation </a:t>
            </a:r>
            <a:r>
              <a:rPr lang="en-US"/>
              <a:t>Lists</a:t>
            </a:r>
            <a:r>
              <a:rPr lang="en-US" sz="2880"/>
              <a:t> </a:t>
            </a:r>
            <a:r>
              <a:rPr lang="en-US"/>
              <a:t>(CRLs)</a:t>
            </a:r>
            <a:endParaRPr/>
          </a:p>
        </p:txBody>
      </p:sp>
      <p:sp>
        <p:nvSpPr>
          <p:cNvPr id="5518" name="Google Shape;5518;p486"/>
          <p:cNvSpPr/>
          <p:nvPr/>
        </p:nvSpPr>
        <p:spPr>
          <a:xfrm>
            <a:off x="2184078" y="1475158"/>
            <a:ext cx="4105263" cy="478232"/>
          </a:xfrm>
          <a:prstGeom prst="rect">
            <a:avLst/>
          </a:prstGeom>
          <a:noFill/>
          <a:ln>
            <a:noFill/>
          </a:ln>
        </p:spPr>
        <p:txBody>
          <a:bodyPr anchorCtr="0" anchor="t" bIns="45700" lIns="91425" spcFirstLastPara="1" rIns="91425" wrap="square" tIns="45700">
            <a:spAutoFit/>
          </a:bodyPr>
          <a:lstStyle/>
          <a:p>
            <a:pPr indent="35559" lvl="0" marL="0" marR="0" rtl="0" algn="l">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Certificate Revocation Lists</a:t>
            </a:r>
            <a:endParaRPr b="1" i="0" sz="1400" u="none" cap="none" strike="noStrike">
              <a:solidFill>
                <a:schemeClr val="lt1"/>
              </a:solidFill>
              <a:latin typeface="Arial"/>
              <a:ea typeface="Arial"/>
              <a:cs typeface="Arial"/>
              <a:sym typeface="Arial"/>
            </a:endParaRPr>
          </a:p>
        </p:txBody>
      </p:sp>
      <p:sp>
        <p:nvSpPr>
          <p:cNvPr id="5519" name="Google Shape;5519;p486"/>
          <p:cNvSpPr/>
          <p:nvPr/>
        </p:nvSpPr>
        <p:spPr>
          <a:xfrm>
            <a:off x="831961" y="2591551"/>
            <a:ext cx="7539880" cy="4337569"/>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486"/>
          <p:cNvSpPr txBox="1"/>
          <p:nvPr/>
        </p:nvSpPr>
        <p:spPr>
          <a:xfrm>
            <a:off x="1364635" y="3202985"/>
            <a:ext cx="6382387" cy="3114699"/>
          </a:xfrm>
          <a:prstGeom prst="rect">
            <a:avLst/>
          </a:prstGeom>
          <a:noFill/>
          <a:ln>
            <a:noFill/>
          </a:ln>
        </p:spPr>
        <p:txBody>
          <a:bodyPr anchorCtr="0" anchor="ctr" bIns="0" lIns="0" spcFirstLastPara="1" rIns="0" wrap="square" tIns="0">
            <a:spAutoFit/>
          </a:bodyPr>
          <a:lstStyle/>
          <a:p>
            <a:pPr indent="-342900" lvl="0" marL="354966" marR="508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CRLs are published lists of certificates revoked by their issuing CA before their expiration date. </a:t>
            </a:r>
            <a:endParaRPr/>
          </a:p>
          <a:p>
            <a:pPr indent="0" lvl="0" marL="12066" marR="508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54966" marR="508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They contain the serial numbers of certificates issued by a CA that have been revoked, along with the date and time the revocation took effect.</a:t>
            </a:r>
            <a:endParaRPr b="0" i="0" sz="2200" u="none" cap="none" strike="noStrike">
              <a:solidFill>
                <a:srgbClr val="404040"/>
              </a:solidFill>
              <a:latin typeface="Open Sans"/>
              <a:ea typeface="Open Sans"/>
              <a:cs typeface="Open Sans"/>
              <a:sym typeface="Open Sans"/>
            </a:endParaRPr>
          </a:p>
        </p:txBody>
      </p:sp>
      <p:pic>
        <p:nvPicPr>
          <p:cNvPr id="5521" name="Google Shape;5521;p486"/>
          <p:cNvPicPr preferRelativeResize="0"/>
          <p:nvPr/>
        </p:nvPicPr>
        <p:blipFill rotWithShape="1">
          <a:blip r:embed="rId3">
            <a:alphaModFix/>
          </a:blip>
          <a:srcRect b="0" l="0" r="0" t="0"/>
          <a:stretch/>
        </p:blipFill>
        <p:spPr>
          <a:xfrm>
            <a:off x="9131936" y="2591551"/>
            <a:ext cx="5759429" cy="4753005"/>
          </a:xfrm>
          <a:prstGeom prst="rect">
            <a:avLst/>
          </a:prstGeom>
          <a:noFill/>
          <a:ln>
            <a:noFill/>
          </a:ln>
        </p:spPr>
      </p:pic>
      <p:sp>
        <p:nvSpPr>
          <p:cNvPr id="5522" name="Google Shape;5522;p486"/>
          <p:cNvSpPr/>
          <p:nvPr/>
        </p:nvSpPr>
        <p:spPr>
          <a:xfrm>
            <a:off x="4292600" y="895959"/>
            <a:ext cx="7675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6" name="Shape 5526"/>
        <p:cNvGrpSpPr/>
        <p:nvPr/>
      </p:nvGrpSpPr>
      <p:grpSpPr>
        <a:xfrm>
          <a:off x="0" y="0"/>
          <a:ext cx="0" cy="0"/>
          <a:chOff x="0" y="0"/>
          <a:chExt cx="0" cy="0"/>
        </a:xfrm>
      </p:grpSpPr>
      <p:sp>
        <p:nvSpPr>
          <p:cNvPr id="5527" name="Google Shape;5527;p487"/>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sz="2880"/>
              <a:t>Online Certificate Status Protocol </a:t>
            </a:r>
            <a:r>
              <a:rPr lang="en-US"/>
              <a:t>(OCSP)</a:t>
            </a:r>
            <a:endParaRPr/>
          </a:p>
        </p:txBody>
      </p:sp>
      <p:sp>
        <p:nvSpPr>
          <p:cNvPr id="5528" name="Google Shape;5528;p487"/>
          <p:cNvSpPr/>
          <p:nvPr/>
        </p:nvSpPr>
        <p:spPr>
          <a:xfrm>
            <a:off x="2184078" y="1475158"/>
            <a:ext cx="4105263" cy="478232"/>
          </a:xfrm>
          <a:prstGeom prst="rect">
            <a:avLst/>
          </a:prstGeom>
          <a:noFill/>
          <a:ln>
            <a:noFill/>
          </a:ln>
        </p:spPr>
        <p:txBody>
          <a:bodyPr anchorCtr="0" anchor="t" bIns="45700" lIns="91425" spcFirstLastPara="1" rIns="91425" wrap="square" tIns="45700">
            <a:spAutoFit/>
          </a:bodyPr>
          <a:lstStyle/>
          <a:p>
            <a:pPr indent="35559" lvl="0" marL="0" marR="0" rtl="0" algn="l">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Certificate Revocation Lists</a:t>
            </a:r>
            <a:endParaRPr b="1" i="0" sz="1400" u="none" cap="none" strike="noStrike">
              <a:solidFill>
                <a:schemeClr val="lt1"/>
              </a:solidFill>
              <a:latin typeface="Arial"/>
              <a:ea typeface="Arial"/>
              <a:cs typeface="Arial"/>
              <a:sym typeface="Arial"/>
            </a:endParaRPr>
          </a:p>
        </p:txBody>
      </p:sp>
      <p:grpSp>
        <p:nvGrpSpPr>
          <p:cNvPr id="5529" name="Google Shape;5529;p487"/>
          <p:cNvGrpSpPr/>
          <p:nvPr/>
        </p:nvGrpSpPr>
        <p:grpSpPr>
          <a:xfrm>
            <a:off x="1527473" y="2923306"/>
            <a:ext cx="6600527" cy="3297385"/>
            <a:chOff x="1527473" y="2570161"/>
            <a:chExt cx="6600527" cy="3297385"/>
          </a:xfrm>
        </p:grpSpPr>
        <p:sp>
          <p:nvSpPr>
            <p:cNvPr id="5530" name="Google Shape;5530;p487"/>
            <p:cNvSpPr/>
            <p:nvPr/>
          </p:nvSpPr>
          <p:spPr>
            <a:xfrm>
              <a:off x="1527473" y="2570161"/>
              <a:ext cx="6600527" cy="3297385"/>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487"/>
            <p:cNvSpPr txBox="1"/>
            <p:nvPr/>
          </p:nvSpPr>
          <p:spPr>
            <a:xfrm>
              <a:off x="1636543" y="3446975"/>
              <a:ext cx="6382387" cy="1543756"/>
            </a:xfrm>
            <a:prstGeom prst="rect">
              <a:avLst/>
            </a:prstGeom>
            <a:noFill/>
            <a:ln>
              <a:noFill/>
            </a:ln>
          </p:spPr>
          <p:txBody>
            <a:bodyPr anchorCtr="0" anchor="ctr" bIns="0" lIns="0" spcFirstLastPara="1" rIns="0" wrap="square" tIns="0">
              <a:spAutoFit/>
            </a:bodyPr>
            <a:lstStyle/>
            <a:p>
              <a:pPr indent="-342900" lvl="0" marL="354966" marR="508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carries out real-time validation of certificates and reports it back to the user.</a:t>
              </a:r>
              <a:endParaRPr/>
            </a:p>
            <a:p>
              <a:pPr indent="-203200" lvl="0" marL="354966" marR="5080" rtl="0" algn="l">
                <a:lnSpc>
                  <a:spcPct val="114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54966"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checks the CRL that is maintained by the CA.</a:t>
              </a:r>
              <a:endParaRPr b="0" i="0" sz="2200" u="none" cap="none" strike="noStrike">
                <a:solidFill>
                  <a:srgbClr val="3F3F3F"/>
                </a:solidFill>
                <a:latin typeface="Open Sans"/>
                <a:ea typeface="Open Sans"/>
                <a:cs typeface="Open Sans"/>
                <a:sym typeface="Open Sans"/>
              </a:endParaRPr>
            </a:p>
          </p:txBody>
        </p:sp>
      </p:grpSp>
      <p:pic>
        <p:nvPicPr>
          <p:cNvPr id="5532" name="Google Shape;5532;p487"/>
          <p:cNvPicPr preferRelativeResize="0"/>
          <p:nvPr/>
        </p:nvPicPr>
        <p:blipFill rotWithShape="1">
          <a:blip r:embed="rId3">
            <a:alphaModFix/>
          </a:blip>
          <a:srcRect b="0" l="0" r="0" t="0"/>
          <a:stretch/>
        </p:blipFill>
        <p:spPr>
          <a:xfrm>
            <a:off x="9837160" y="2180851"/>
            <a:ext cx="4782297" cy="4782297"/>
          </a:xfrm>
          <a:prstGeom prst="roundRect">
            <a:avLst>
              <a:gd fmla="val 6544" name="adj"/>
            </a:avLst>
          </a:prstGeom>
          <a:noFill/>
          <a:ln>
            <a:noFill/>
          </a:ln>
        </p:spPr>
      </p:pic>
      <p:sp>
        <p:nvSpPr>
          <p:cNvPr id="5533" name="Google Shape;5533;p487"/>
          <p:cNvSpPr/>
          <p:nvPr/>
        </p:nvSpPr>
        <p:spPr>
          <a:xfrm>
            <a:off x="3517900" y="895959"/>
            <a:ext cx="9221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7" name="Shape 5537"/>
        <p:cNvGrpSpPr/>
        <p:nvPr/>
      </p:nvGrpSpPr>
      <p:grpSpPr>
        <a:xfrm>
          <a:off x="0" y="0"/>
          <a:ext cx="0" cy="0"/>
          <a:chOff x="0" y="0"/>
          <a:chExt cx="0" cy="0"/>
        </a:xfrm>
      </p:grpSpPr>
      <p:sp>
        <p:nvSpPr>
          <p:cNvPr id="5538" name="Google Shape;5538;p488"/>
          <p:cNvSpPr txBox="1"/>
          <p:nvPr>
            <p:ph type="title"/>
          </p:nvPr>
        </p:nvSpPr>
        <p:spPr>
          <a:xfrm>
            <a:off x="29940" y="304020"/>
            <a:ext cx="16236219" cy="685551"/>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sz="2912"/>
              <a:t>PKI Process</a:t>
            </a:r>
            <a:endParaRPr/>
          </a:p>
        </p:txBody>
      </p:sp>
      <p:grpSp>
        <p:nvGrpSpPr>
          <p:cNvPr id="5539" name="Google Shape;5539;p488"/>
          <p:cNvGrpSpPr/>
          <p:nvPr/>
        </p:nvGrpSpPr>
        <p:grpSpPr>
          <a:xfrm>
            <a:off x="1917534" y="1442884"/>
            <a:ext cx="12625316" cy="7132675"/>
            <a:chOff x="1917534" y="1442884"/>
            <a:chExt cx="12625316" cy="7132675"/>
          </a:xfrm>
        </p:grpSpPr>
        <p:sp>
          <p:nvSpPr>
            <p:cNvPr id="5540" name="Google Shape;5540;p488"/>
            <p:cNvSpPr/>
            <p:nvPr/>
          </p:nvSpPr>
          <p:spPr>
            <a:xfrm>
              <a:off x="1917534" y="1442884"/>
              <a:ext cx="3490590" cy="2071889"/>
            </a:xfrm>
            <a:prstGeom prst="roundRect">
              <a:avLst>
                <a:gd fmla="val 10473" name="adj"/>
              </a:avLst>
            </a:prstGeom>
            <a:solidFill>
              <a:srgbClr val="1E4E79"/>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10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F2F2F2"/>
                  </a:solidFill>
                  <a:latin typeface="Open Sans"/>
                  <a:ea typeface="Open Sans"/>
                  <a:cs typeface="Open Sans"/>
                  <a:sym typeface="Open Sans"/>
                </a:rPr>
                <a:t>Step 1</a:t>
              </a:r>
              <a:endParaRPr b="0" i="0" sz="2200" u="none" cap="none" strike="noStrike">
                <a:solidFill>
                  <a:srgbClr val="F2F2F2"/>
                </a:solidFill>
                <a:latin typeface="Open Sans"/>
                <a:ea typeface="Open Sans"/>
                <a:cs typeface="Open Sans"/>
                <a:sym typeface="Open Sans"/>
              </a:endParaRPr>
            </a:p>
          </p:txBody>
        </p:sp>
        <p:sp>
          <p:nvSpPr>
            <p:cNvPr id="5541" name="Google Shape;5541;p488"/>
            <p:cNvSpPr txBox="1"/>
            <p:nvPr/>
          </p:nvSpPr>
          <p:spPr>
            <a:xfrm>
              <a:off x="2261871" y="2203014"/>
              <a:ext cx="2801917" cy="947375"/>
            </a:xfrm>
            <a:prstGeom prst="rect">
              <a:avLst/>
            </a:prstGeom>
            <a:solidFill>
              <a:srgbClr val="1E4E79"/>
            </a:solidFill>
            <a:ln>
              <a:noFill/>
            </a:ln>
          </p:spPr>
          <p:txBody>
            <a:bodyPr anchorCtr="0" anchor="t" bIns="0" lIns="0" spcFirstLastPara="1" rIns="0" wrap="square" tIns="0">
              <a:spAutoFit/>
            </a:bodyPr>
            <a:lstStyle/>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User A and User B want to participate in the PKI process.</a:t>
              </a:r>
              <a:endParaRPr b="0" i="0" sz="1600" u="none" cap="none" strike="noStrike">
                <a:solidFill>
                  <a:srgbClr val="F2F2F2"/>
                </a:solidFill>
                <a:latin typeface="Open Sans"/>
                <a:ea typeface="Open Sans"/>
                <a:cs typeface="Open Sans"/>
                <a:sym typeface="Open Sans"/>
              </a:endParaRPr>
            </a:p>
          </p:txBody>
        </p:sp>
        <p:sp>
          <p:nvSpPr>
            <p:cNvPr id="5542" name="Google Shape;5542;p488"/>
            <p:cNvSpPr/>
            <p:nvPr/>
          </p:nvSpPr>
          <p:spPr>
            <a:xfrm>
              <a:off x="1917534" y="3939353"/>
              <a:ext cx="3490590" cy="2070283"/>
            </a:xfrm>
            <a:prstGeom prst="roundRect">
              <a:avLst>
                <a:gd fmla="val 6594" name="adj"/>
              </a:avLst>
            </a:prstGeom>
            <a:solidFill>
              <a:srgbClr val="1E4E79"/>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10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F2F2F2"/>
                  </a:solidFill>
                  <a:latin typeface="Open Sans"/>
                  <a:ea typeface="Open Sans"/>
                  <a:cs typeface="Open Sans"/>
                  <a:sym typeface="Open Sans"/>
                </a:rPr>
                <a:t>Step 2</a:t>
              </a:r>
              <a:endParaRPr b="0" i="0" sz="22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2200" u="none" cap="none" strike="noStrike">
                <a:solidFill>
                  <a:srgbClr val="F2F2F2"/>
                </a:solidFill>
                <a:latin typeface="Open Sans"/>
                <a:ea typeface="Open Sans"/>
                <a:cs typeface="Open Sans"/>
                <a:sym typeface="Open Sans"/>
              </a:endParaRPr>
            </a:p>
          </p:txBody>
        </p:sp>
        <p:sp>
          <p:nvSpPr>
            <p:cNvPr id="5543" name="Google Shape;5543;p488"/>
            <p:cNvSpPr txBox="1"/>
            <p:nvPr/>
          </p:nvSpPr>
          <p:spPr>
            <a:xfrm>
              <a:off x="2084172" y="4714055"/>
              <a:ext cx="3157314" cy="947375"/>
            </a:xfrm>
            <a:prstGeom prst="rect">
              <a:avLst/>
            </a:prstGeom>
            <a:solidFill>
              <a:srgbClr val="1E4E79"/>
            </a:solidFill>
            <a:ln>
              <a:noFill/>
            </a:ln>
          </p:spPr>
          <p:txBody>
            <a:bodyPr anchorCtr="0" anchor="t" bIns="0" lIns="0" spcFirstLastPara="1" rIns="0" wrap="square" tIns="0">
              <a:spAutoFit/>
            </a:bodyPr>
            <a:lstStyle/>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User A will generate a public key and a private key on the user’s system.</a:t>
              </a:r>
              <a:endParaRPr b="0" i="0" sz="1800" u="none" cap="none" strike="noStrike">
                <a:solidFill>
                  <a:srgbClr val="F2F2F2"/>
                </a:solidFill>
                <a:latin typeface="Arial"/>
                <a:ea typeface="Arial"/>
                <a:cs typeface="Arial"/>
                <a:sym typeface="Arial"/>
              </a:endParaRPr>
            </a:p>
          </p:txBody>
        </p:sp>
        <p:sp>
          <p:nvSpPr>
            <p:cNvPr id="5544" name="Google Shape;5544;p488"/>
            <p:cNvSpPr/>
            <p:nvPr/>
          </p:nvSpPr>
          <p:spPr>
            <a:xfrm>
              <a:off x="1917534" y="6503668"/>
              <a:ext cx="3490590" cy="2071891"/>
            </a:xfrm>
            <a:prstGeom prst="roundRect">
              <a:avLst>
                <a:gd fmla="val 4279" name="adj"/>
              </a:avLst>
            </a:prstGeom>
            <a:solidFill>
              <a:srgbClr val="1E4E79"/>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10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F2F2F2"/>
                  </a:solidFill>
                  <a:latin typeface="Open Sans"/>
                  <a:ea typeface="Open Sans"/>
                  <a:cs typeface="Open Sans"/>
                  <a:sym typeface="Open Sans"/>
                </a:rPr>
                <a:t>Step 3</a:t>
              </a:r>
              <a:endParaRPr b="0" i="0" sz="22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22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2200" u="none" cap="none" strike="noStrike">
                <a:solidFill>
                  <a:srgbClr val="F2F2F2"/>
                </a:solidFill>
                <a:latin typeface="Open Sans"/>
                <a:ea typeface="Open Sans"/>
                <a:cs typeface="Open Sans"/>
                <a:sym typeface="Open Sans"/>
              </a:endParaRPr>
            </a:p>
          </p:txBody>
        </p:sp>
        <p:sp>
          <p:nvSpPr>
            <p:cNvPr id="5545" name="Google Shape;5545;p488"/>
            <p:cNvSpPr txBox="1"/>
            <p:nvPr/>
          </p:nvSpPr>
          <p:spPr>
            <a:xfrm>
              <a:off x="2010945" y="7150390"/>
              <a:ext cx="3303768" cy="947375"/>
            </a:xfrm>
            <a:prstGeom prst="rect">
              <a:avLst/>
            </a:prstGeom>
            <a:solidFill>
              <a:srgbClr val="1E4E79"/>
            </a:solidFill>
            <a:ln>
              <a:noFill/>
            </a:ln>
          </p:spPr>
          <p:txBody>
            <a:bodyPr anchorCtr="0" anchor="t" bIns="0" lIns="0" spcFirstLastPara="1" rIns="0" wrap="square" tIns="0">
              <a:spAutoFit/>
            </a:bodyPr>
            <a:lstStyle/>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User A will send the public key and identification information to the RA or CA.</a:t>
              </a:r>
              <a:endParaRPr b="0" i="0" sz="1800" u="none" cap="none" strike="noStrike">
                <a:solidFill>
                  <a:srgbClr val="F2F2F2"/>
                </a:solidFill>
                <a:latin typeface="Arial"/>
                <a:ea typeface="Arial"/>
                <a:cs typeface="Arial"/>
                <a:sym typeface="Arial"/>
              </a:endParaRPr>
            </a:p>
          </p:txBody>
        </p:sp>
        <p:sp>
          <p:nvSpPr>
            <p:cNvPr id="5546" name="Google Shape;5546;p488"/>
            <p:cNvSpPr/>
            <p:nvPr/>
          </p:nvSpPr>
          <p:spPr>
            <a:xfrm>
              <a:off x="6495254" y="6503668"/>
              <a:ext cx="3488965" cy="2071891"/>
            </a:xfrm>
            <a:prstGeom prst="roundRect">
              <a:avLst>
                <a:gd fmla="val 5827" name="adj"/>
              </a:avLst>
            </a:prstGeom>
            <a:solidFill>
              <a:srgbClr val="1E4E79"/>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8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F2F2F2"/>
                  </a:solidFill>
                  <a:latin typeface="Open Sans"/>
                  <a:ea typeface="Open Sans"/>
                  <a:cs typeface="Open Sans"/>
                  <a:sym typeface="Open Sans"/>
                </a:rPr>
                <a:t>Step 4</a:t>
              </a:r>
              <a:endParaRPr b="0" i="0" sz="22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p:txBody>
        </p:sp>
        <p:sp>
          <p:nvSpPr>
            <p:cNvPr id="5547" name="Google Shape;5547;p488"/>
            <p:cNvSpPr txBox="1"/>
            <p:nvPr/>
          </p:nvSpPr>
          <p:spPr>
            <a:xfrm>
              <a:off x="6912103" y="7265641"/>
              <a:ext cx="2655267" cy="830997"/>
            </a:xfrm>
            <a:prstGeom prst="rect">
              <a:avLst/>
            </a:prstGeom>
            <a:solidFill>
              <a:srgbClr val="1E4E79"/>
            </a:solidFill>
            <a:ln>
              <a:noFill/>
            </a:ln>
          </p:spPr>
          <p:txBody>
            <a:bodyPr anchorCtr="0" anchor="t" bIns="0" lIns="0" spcFirstLastPara="1" rIns="0" wrap="square" tIns="0">
              <a:spAutoFit/>
            </a:bodyPr>
            <a:lstStyle/>
            <a:p>
              <a:pPr indent="0" lvl="0" marL="12065" marR="0" rtl="0" algn="ctr">
                <a:lnSpc>
                  <a:spcPct val="100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The RA or CA will verify the information provided by User A.</a:t>
              </a:r>
              <a:endParaRPr b="0" i="0" sz="1800" u="none" cap="none" strike="noStrike">
                <a:solidFill>
                  <a:srgbClr val="F2F2F2"/>
                </a:solidFill>
                <a:latin typeface="Arial"/>
                <a:ea typeface="Arial"/>
                <a:cs typeface="Arial"/>
                <a:sym typeface="Arial"/>
              </a:endParaRPr>
            </a:p>
          </p:txBody>
        </p:sp>
        <p:sp>
          <p:nvSpPr>
            <p:cNvPr id="5548" name="Google Shape;5548;p488"/>
            <p:cNvSpPr/>
            <p:nvPr/>
          </p:nvSpPr>
          <p:spPr>
            <a:xfrm>
              <a:off x="6495254" y="3939353"/>
              <a:ext cx="3488965" cy="2070283"/>
            </a:xfrm>
            <a:prstGeom prst="roundRect">
              <a:avLst>
                <a:gd fmla="val 6594" name="adj"/>
              </a:avLst>
            </a:prstGeom>
            <a:solidFill>
              <a:srgbClr val="1E4E79"/>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8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F2F2F2"/>
                  </a:solidFill>
                  <a:latin typeface="Open Sans"/>
                  <a:ea typeface="Open Sans"/>
                  <a:cs typeface="Open Sans"/>
                  <a:sym typeface="Open Sans"/>
                </a:rPr>
                <a:t>Step 5</a:t>
              </a:r>
              <a:endParaRPr b="0" i="0" sz="22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p:txBody>
        </p:sp>
        <p:sp>
          <p:nvSpPr>
            <p:cNvPr id="5549" name="Google Shape;5549;p488"/>
            <p:cNvSpPr txBox="1"/>
            <p:nvPr/>
          </p:nvSpPr>
          <p:spPr>
            <a:xfrm>
              <a:off x="6583543" y="4572000"/>
              <a:ext cx="3225257" cy="1263166"/>
            </a:xfrm>
            <a:prstGeom prst="rect">
              <a:avLst/>
            </a:prstGeom>
            <a:noFill/>
            <a:ln>
              <a:noFill/>
            </a:ln>
          </p:spPr>
          <p:txBody>
            <a:bodyPr anchorCtr="0" anchor="t" bIns="0" lIns="0" spcFirstLastPara="1" rIns="0" wrap="square" tIns="0">
              <a:spAutoFit/>
            </a:bodyPr>
            <a:lstStyle/>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The CA will generate a digital certificate of the X.509 standard, embedding the user's public key.</a:t>
              </a:r>
              <a:endParaRPr b="0" i="0" sz="1800" u="none" cap="none" strike="noStrike">
                <a:solidFill>
                  <a:srgbClr val="F2F2F2"/>
                </a:solidFill>
                <a:latin typeface="Open Sans"/>
                <a:ea typeface="Open Sans"/>
                <a:cs typeface="Open Sans"/>
                <a:sym typeface="Open Sans"/>
              </a:endParaRPr>
            </a:p>
          </p:txBody>
        </p:sp>
        <p:sp>
          <p:nvSpPr>
            <p:cNvPr id="5550" name="Google Shape;5550;p488"/>
            <p:cNvSpPr/>
            <p:nvPr/>
          </p:nvSpPr>
          <p:spPr>
            <a:xfrm>
              <a:off x="6495254" y="1442884"/>
              <a:ext cx="3488965" cy="2071889"/>
            </a:xfrm>
            <a:prstGeom prst="roundRect">
              <a:avLst>
                <a:gd fmla="val 8924" name="adj"/>
              </a:avLst>
            </a:prstGeom>
            <a:solidFill>
              <a:srgbClr val="1E4E79"/>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10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F2F2F2"/>
                  </a:solidFill>
                  <a:latin typeface="Open Sans"/>
                  <a:ea typeface="Open Sans"/>
                  <a:cs typeface="Open Sans"/>
                  <a:sym typeface="Open Sans"/>
                </a:rPr>
                <a:t>Step 6</a:t>
              </a:r>
              <a:endParaRPr/>
            </a:p>
            <a:p>
              <a:pPr indent="0" lvl="0" marL="0" marR="0" rtl="0" algn="ctr">
                <a:lnSpc>
                  <a:spcPct val="100000"/>
                </a:lnSpc>
                <a:spcBef>
                  <a:spcPts val="0"/>
                </a:spcBef>
                <a:spcAft>
                  <a:spcPts val="0"/>
                </a:spcAft>
                <a:buNone/>
              </a:pPr>
              <a:r>
                <a:t/>
              </a:r>
              <a:endParaRPr b="1" i="0" sz="22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b="1" i="0" sz="22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b="1" i="0" sz="2200" u="none" cap="none" strike="noStrike">
                <a:solidFill>
                  <a:srgbClr val="F2F2F2"/>
                </a:solidFill>
                <a:latin typeface="Open Sans"/>
                <a:ea typeface="Open Sans"/>
                <a:cs typeface="Open Sans"/>
                <a:sym typeface="Open Sans"/>
              </a:endParaRPr>
            </a:p>
          </p:txBody>
        </p:sp>
        <p:sp>
          <p:nvSpPr>
            <p:cNvPr id="5551" name="Google Shape;5551;p488"/>
            <p:cNvSpPr txBox="1"/>
            <p:nvPr/>
          </p:nvSpPr>
          <p:spPr>
            <a:xfrm>
              <a:off x="6836097" y="2164066"/>
              <a:ext cx="2807278" cy="947375"/>
            </a:xfrm>
            <a:prstGeom prst="rect">
              <a:avLst/>
            </a:prstGeom>
            <a:solidFill>
              <a:srgbClr val="1E4E79"/>
            </a:solidFill>
            <a:ln>
              <a:noFill/>
            </a:ln>
          </p:spPr>
          <p:txBody>
            <a:bodyPr anchorCtr="0" anchor="t" bIns="0" lIns="0" spcFirstLastPara="1" rIns="0" wrap="square" tIns="0">
              <a:spAutoFit/>
            </a:bodyPr>
            <a:lstStyle/>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The CA will digitally sign the</a:t>
              </a:r>
              <a:r>
                <a:rPr b="0" i="0" lang="en-US" sz="1800" u="none" cap="none" strike="noStrike">
                  <a:solidFill>
                    <a:srgbClr val="F2F2F2"/>
                  </a:solidFill>
                  <a:latin typeface="Arial"/>
                  <a:ea typeface="Arial"/>
                  <a:cs typeface="Arial"/>
                  <a:sym typeface="Arial"/>
                </a:rPr>
                <a:t> </a:t>
              </a:r>
              <a:r>
                <a:rPr b="0" i="0" lang="en-US" sz="1800" u="none" cap="none" strike="noStrike">
                  <a:solidFill>
                    <a:srgbClr val="F2F2F2"/>
                  </a:solidFill>
                  <a:latin typeface="Open Sans"/>
                  <a:ea typeface="Open Sans"/>
                  <a:cs typeface="Open Sans"/>
                  <a:sym typeface="Open Sans"/>
                </a:rPr>
                <a:t>certificate and send it to User A</a:t>
              </a:r>
              <a:r>
                <a:rPr b="0" i="0" lang="en-US" sz="1600" u="none" cap="none" strike="noStrike">
                  <a:solidFill>
                    <a:srgbClr val="F2F2F2"/>
                  </a:solidFill>
                  <a:latin typeface="Open Sans"/>
                  <a:ea typeface="Open Sans"/>
                  <a:cs typeface="Open Sans"/>
                  <a:sym typeface="Open Sans"/>
                </a:rPr>
                <a:t>.</a:t>
              </a:r>
              <a:endParaRPr b="0" i="0" sz="1600" u="none" cap="none" strike="noStrike">
                <a:solidFill>
                  <a:srgbClr val="F2F2F2"/>
                </a:solidFill>
                <a:latin typeface="Open Sans"/>
                <a:ea typeface="Open Sans"/>
                <a:cs typeface="Open Sans"/>
                <a:sym typeface="Open Sans"/>
              </a:endParaRPr>
            </a:p>
          </p:txBody>
        </p:sp>
        <p:sp>
          <p:nvSpPr>
            <p:cNvPr id="5552" name="Google Shape;5552;p488"/>
            <p:cNvSpPr/>
            <p:nvPr/>
          </p:nvSpPr>
          <p:spPr>
            <a:xfrm>
              <a:off x="11053885" y="1442884"/>
              <a:ext cx="3488965" cy="2071889"/>
            </a:xfrm>
            <a:prstGeom prst="roundRect">
              <a:avLst>
                <a:gd fmla="val 5827" name="adj"/>
              </a:avLst>
            </a:prstGeom>
            <a:solidFill>
              <a:srgbClr val="1E4E79"/>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8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F2F2F2"/>
                  </a:solidFill>
                  <a:latin typeface="Open Sans"/>
                  <a:ea typeface="Open Sans"/>
                  <a:cs typeface="Open Sans"/>
                  <a:sym typeface="Open Sans"/>
                </a:rPr>
                <a:t>Step 7</a:t>
              </a:r>
              <a:endParaRPr b="0" i="0" sz="22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p:txBody>
        </p:sp>
        <p:sp>
          <p:nvSpPr>
            <p:cNvPr id="5553" name="Google Shape;5553;p488"/>
            <p:cNvSpPr txBox="1"/>
            <p:nvPr/>
          </p:nvSpPr>
          <p:spPr>
            <a:xfrm>
              <a:off x="11345587" y="2086598"/>
              <a:ext cx="2905561" cy="1263166"/>
            </a:xfrm>
            <a:prstGeom prst="rect">
              <a:avLst/>
            </a:prstGeom>
            <a:solidFill>
              <a:srgbClr val="1E4E79"/>
            </a:solidFill>
            <a:ln>
              <a:noFill/>
            </a:ln>
          </p:spPr>
          <p:txBody>
            <a:bodyPr anchorCtr="0" anchor="t" bIns="0" lIns="0" spcFirstLastPara="1" rIns="0" wrap="square" tIns="0">
              <a:spAutoFit/>
            </a:bodyPr>
            <a:lstStyle/>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User A will present the certificate to User B in order to establish communication.</a:t>
              </a:r>
              <a:endParaRPr b="0" i="0" sz="1800" u="none" cap="none" strike="noStrike">
                <a:solidFill>
                  <a:srgbClr val="F2F2F2"/>
                </a:solidFill>
                <a:latin typeface="Open Sans"/>
                <a:ea typeface="Open Sans"/>
                <a:cs typeface="Open Sans"/>
                <a:sym typeface="Open Sans"/>
              </a:endParaRPr>
            </a:p>
          </p:txBody>
        </p:sp>
        <p:sp>
          <p:nvSpPr>
            <p:cNvPr id="5554" name="Google Shape;5554;p488"/>
            <p:cNvSpPr/>
            <p:nvPr/>
          </p:nvSpPr>
          <p:spPr>
            <a:xfrm>
              <a:off x="11053885" y="3939353"/>
              <a:ext cx="3488965" cy="2070283"/>
            </a:xfrm>
            <a:prstGeom prst="roundRect">
              <a:avLst>
                <a:gd fmla="val 7369" name="adj"/>
              </a:avLst>
            </a:prstGeom>
            <a:solidFill>
              <a:srgbClr val="1E4E79"/>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8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F2F2F2"/>
                  </a:solidFill>
                  <a:latin typeface="Open Sans"/>
                  <a:ea typeface="Open Sans"/>
                  <a:cs typeface="Open Sans"/>
                  <a:sym typeface="Open Sans"/>
                </a:rPr>
                <a:t>Step 8</a:t>
              </a:r>
              <a:endParaRPr b="0" i="0" sz="22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p:txBody>
        </p:sp>
        <p:sp>
          <p:nvSpPr>
            <p:cNvPr id="5555" name="Google Shape;5555;p488"/>
            <p:cNvSpPr txBox="1"/>
            <p:nvPr/>
          </p:nvSpPr>
          <p:spPr>
            <a:xfrm>
              <a:off x="11152575" y="4648464"/>
              <a:ext cx="3291585" cy="947375"/>
            </a:xfrm>
            <a:prstGeom prst="rect">
              <a:avLst/>
            </a:prstGeom>
            <a:solidFill>
              <a:srgbClr val="1E4E79"/>
            </a:solidFill>
            <a:ln>
              <a:noFill/>
            </a:ln>
          </p:spPr>
          <p:txBody>
            <a:bodyPr anchorCtr="0" anchor="t" bIns="0" lIns="0" spcFirstLastPara="1" rIns="0" wrap="square" tIns="0">
              <a:spAutoFit/>
            </a:bodyPr>
            <a:lstStyle/>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User B will take the certificate</a:t>
              </a:r>
              <a:endParaRPr b="0" i="0" sz="1800" u="none" cap="none" strike="noStrike">
                <a:solidFill>
                  <a:srgbClr val="F2F2F2"/>
                </a:solidFill>
                <a:latin typeface="Open Sans"/>
                <a:ea typeface="Open Sans"/>
                <a:cs typeface="Open Sans"/>
                <a:sym typeface="Open Sans"/>
              </a:endParaRPr>
            </a:p>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and verify the digital signature</a:t>
              </a:r>
              <a:endParaRPr b="0" i="0" sz="1800" u="none" cap="none" strike="noStrike">
                <a:solidFill>
                  <a:srgbClr val="F2F2F2"/>
                </a:solidFill>
                <a:latin typeface="Arial"/>
                <a:ea typeface="Arial"/>
                <a:cs typeface="Arial"/>
                <a:sym typeface="Arial"/>
              </a:endParaRPr>
            </a:p>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of the CA.</a:t>
              </a:r>
              <a:endParaRPr b="0" i="0" sz="1800" u="none" cap="none" strike="noStrike">
                <a:solidFill>
                  <a:srgbClr val="F2F2F2"/>
                </a:solidFill>
                <a:latin typeface="Arial"/>
                <a:ea typeface="Arial"/>
                <a:cs typeface="Arial"/>
                <a:sym typeface="Arial"/>
              </a:endParaRPr>
            </a:p>
          </p:txBody>
        </p:sp>
        <p:sp>
          <p:nvSpPr>
            <p:cNvPr id="5556" name="Google Shape;5556;p488"/>
            <p:cNvSpPr/>
            <p:nvPr/>
          </p:nvSpPr>
          <p:spPr>
            <a:xfrm>
              <a:off x="11053885" y="6503668"/>
              <a:ext cx="3488965" cy="2071891"/>
            </a:xfrm>
            <a:prstGeom prst="roundRect">
              <a:avLst>
                <a:gd fmla="val 8924" name="adj"/>
              </a:avLst>
            </a:prstGeom>
            <a:solidFill>
              <a:srgbClr val="1E4E79"/>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b="1" i="0" sz="800" u="none" cap="none" strike="noStrike">
                <a:solidFill>
                  <a:srgbClr val="F2F2F2"/>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F2F2F2"/>
                  </a:solidFill>
                  <a:latin typeface="Open Sans"/>
                  <a:ea typeface="Open Sans"/>
                  <a:cs typeface="Open Sans"/>
                  <a:sym typeface="Open Sans"/>
                </a:rPr>
                <a:t>Step 9</a:t>
              </a:r>
              <a:endParaRPr b="0" i="0" sz="22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2F2F2"/>
                </a:solidFill>
                <a:latin typeface="Open Sans"/>
                <a:ea typeface="Open Sans"/>
                <a:cs typeface="Open Sans"/>
                <a:sym typeface="Open Sans"/>
              </a:endParaRPr>
            </a:p>
          </p:txBody>
        </p:sp>
        <p:sp>
          <p:nvSpPr>
            <p:cNvPr id="5557" name="Google Shape;5557;p488"/>
            <p:cNvSpPr txBox="1"/>
            <p:nvPr/>
          </p:nvSpPr>
          <p:spPr>
            <a:xfrm>
              <a:off x="11345587" y="7161457"/>
              <a:ext cx="2905561" cy="1263166"/>
            </a:xfrm>
            <a:prstGeom prst="rect">
              <a:avLst/>
            </a:prstGeom>
            <a:solidFill>
              <a:srgbClr val="1E4E79"/>
            </a:solidFill>
            <a:ln>
              <a:noFill/>
            </a:ln>
          </p:spPr>
          <p:txBody>
            <a:bodyPr anchorCtr="0" anchor="t" bIns="0" lIns="0" spcFirstLastPara="1" rIns="0" wrap="square" tIns="0">
              <a:spAutoFit/>
            </a:bodyPr>
            <a:lstStyle/>
            <a:p>
              <a:pPr indent="0" lvl="0" marL="12065" marR="0" rtl="0" algn="ctr">
                <a:lnSpc>
                  <a:spcPct val="114000"/>
                </a:lnSpc>
                <a:spcBef>
                  <a:spcPts val="0"/>
                </a:spcBef>
                <a:spcAft>
                  <a:spcPts val="0"/>
                </a:spcAft>
                <a:buClr>
                  <a:srgbClr val="000000"/>
                </a:buClr>
                <a:buSzPts val="1600"/>
                <a:buFont typeface="Arial"/>
                <a:buNone/>
              </a:pPr>
              <a:r>
                <a:rPr b="0" i="0" lang="en-US" sz="1800" u="none" cap="none" strike="noStrike">
                  <a:solidFill>
                    <a:srgbClr val="F2F2F2"/>
                  </a:solidFill>
                  <a:latin typeface="Open Sans"/>
                  <a:ea typeface="Open Sans"/>
                  <a:cs typeface="Open Sans"/>
                  <a:sym typeface="Open Sans"/>
                </a:rPr>
                <a:t>After verification, User B can trust the public key of User A and can securely communicate with User A.</a:t>
              </a:r>
              <a:endParaRPr b="0" i="0" sz="1800" u="none" cap="none" strike="noStrike">
                <a:solidFill>
                  <a:srgbClr val="F2F2F2"/>
                </a:solidFill>
                <a:latin typeface="Arial"/>
                <a:ea typeface="Arial"/>
                <a:cs typeface="Arial"/>
                <a:sym typeface="Arial"/>
              </a:endParaRPr>
            </a:p>
          </p:txBody>
        </p:sp>
        <p:sp>
          <p:nvSpPr>
            <p:cNvPr id="5558" name="Google Shape;5558;p488"/>
            <p:cNvSpPr/>
            <p:nvPr/>
          </p:nvSpPr>
          <p:spPr>
            <a:xfrm>
              <a:off x="3486037" y="3413237"/>
              <a:ext cx="353583" cy="408538"/>
            </a:xfrm>
            <a:prstGeom prst="downArrow">
              <a:avLst>
                <a:gd fmla="val 50000" name="adj1"/>
                <a:gd fmla="val 50000" name="adj2"/>
              </a:avLst>
            </a:prstGeom>
            <a:solidFill>
              <a:srgbClr val="1E4E79"/>
            </a:solidFill>
            <a:ln cap="flat" cmpd="sng" w="25400">
              <a:solidFill>
                <a:srgbClr val="5C9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59" name="Google Shape;5559;p488"/>
            <p:cNvSpPr/>
            <p:nvPr/>
          </p:nvSpPr>
          <p:spPr>
            <a:xfrm>
              <a:off x="3473504" y="5965328"/>
              <a:ext cx="353583" cy="408538"/>
            </a:xfrm>
            <a:prstGeom prst="downArrow">
              <a:avLst>
                <a:gd fmla="val 50000" name="adj1"/>
                <a:gd fmla="val 50000" name="adj2"/>
              </a:avLst>
            </a:prstGeom>
            <a:solidFill>
              <a:srgbClr val="1E4E79"/>
            </a:solidFill>
            <a:ln cap="flat" cmpd="sng" w="25400">
              <a:solidFill>
                <a:srgbClr val="5C9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0" name="Google Shape;5560;p488"/>
            <p:cNvSpPr/>
            <p:nvPr/>
          </p:nvSpPr>
          <p:spPr>
            <a:xfrm rot="-5400000">
              <a:off x="5731798" y="7002004"/>
              <a:ext cx="360982" cy="1099893"/>
            </a:xfrm>
            <a:prstGeom prst="downArrow">
              <a:avLst>
                <a:gd fmla="val 50000" name="adj1"/>
                <a:gd fmla="val 50000" name="adj2"/>
              </a:avLst>
            </a:prstGeom>
            <a:solidFill>
              <a:srgbClr val="1E4E79"/>
            </a:solidFill>
            <a:ln cap="flat" cmpd="sng" w="25400">
              <a:solidFill>
                <a:srgbClr val="5C9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1" name="Google Shape;5561;p488"/>
            <p:cNvSpPr/>
            <p:nvPr/>
          </p:nvSpPr>
          <p:spPr>
            <a:xfrm rot="-5400000">
              <a:off x="10343536" y="1813281"/>
              <a:ext cx="298332" cy="999903"/>
            </a:xfrm>
            <a:prstGeom prst="downArrow">
              <a:avLst>
                <a:gd fmla="val 50000" name="adj1"/>
                <a:gd fmla="val 50000" name="adj2"/>
              </a:avLst>
            </a:prstGeom>
            <a:solidFill>
              <a:srgbClr val="1E4E79"/>
            </a:solidFill>
            <a:ln cap="flat" cmpd="sng" w="25400">
              <a:solidFill>
                <a:srgbClr val="5C9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2" name="Google Shape;5562;p488"/>
            <p:cNvSpPr/>
            <p:nvPr/>
          </p:nvSpPr>
          <p:spPr>
            <a:xfrm flipH="1" rot="10800000">
              <a:off x="7989308" y="3604977"/>
              <a:ext cx="353583" cy="408538"/>
            </a:xfrm>
            <a:prstGeom prst="downArrow">
              <a:avLst>
                <a:gd fmla="val 50000" name="adj1"/>
                <a:gd fmla="val 50000" name="adj2"/>
              </a:avLst>
            </a:prstGeom>
            <a:solidFill>
              <a:srgbClr val="1E4E79"/>
            </a:solidFill>
            <a:ln cap="flat" cmpd="sng" w="25400">
              <a:solidFill>
                <a:srgbClr val="5C9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3" name="Google Shape;5563;p488"/>
            <p:cNvSpPr/>
            <p:nvPr/>
          </p:nvSpPr>
          <p:spPr>
            <a:xfrm flipH="1" rot="10800000">
              <a:off x="7976775" y="6157068"/>
              <a:ext cx="353583" cy="408538"/>
            </a:xfrm>
            <a:prstGeom prst="downArrow">
              <a:avLst>
                <a:gd fmla="val 50000" name="adj1"/>
                <a:gd fmla="val 50000" name="adj2"/>
              </a:avLst>
            </a:prstGeom>
            <a:solidFill>
              <a:srgbClr val="1E4E79"/>
            </a:solidFill>
            <a:ln cap="flat" cmpd="sng" w="25400">
              <a:solidFill>
                <a:srgbClr val="5C9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4" name="Google Shape;5564;p488"/>
            <p:cNvSpPr/>
            <p:nvPr/>
          </p:nvSpPr>
          <p:spPr>
            <a:xfrm>
              <a:off x="12670476" y="3413237"/>
              <a:ext cx="353583" cy="408538"/>
            </a:xfrm>
            <a:prstGeom prst="downArrow">
              <a:avLst>
                <a:gd fmla="val 50000" name="adj1"/>
                <a:gd fmla="val 50000" name="adj2"/>
              </a:avLst>
            </a:prstGeom>
            <a:solidFill>
              <a:srgbClr val="1E4E79"/>
            </a:solidFill>
            <a:ln cap="flat" cmpd="sng" w="25400">
              <a:solidFill>
                <a:srgbClr val="5C9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5" name="Google Shape;5565;p488"/>
            <p:cNvSpPr/>
            <p:nvPr/>
          </p:nvSpPr>
          <p:spPr>
            <a:xfrm>
              <a:off x="12657943" y="5965328"/>
              <a:ext cx="353583" cy="408538"/>
            </a:xfrm>
            <a:prstGeom prst="downArrow">
              <a:avLst>
                <a:gd fmla="val 50000" name="adj1"/>
                <a:gd fmla="val 50000" name="adj2"/>
              </a:avLst>
            </a:prstGeom>
            <a:solidFill>
              <a:srgbClr val="1E4E79"/>
            </a:solidFill>
            <a:ln cap="flat" cmpd="sng" w="25400">
              <a:solidFill>
                <a:srgbClr val="5C95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5566" name="Google Shape;5566;p488"/>
          <p:cNvSpPr/>
          <p:nvPr/>
        </p:nvSpPr>
        <p:spPr>
          <a:xfrm>
            <a:off x="6819900" y="897303"/>
            <a:ext cx="2629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0" name="Shape 5570"/>
        <p:cNvGrpSpPr/>
        <p:nvPr/>
      </p:nvGrpSpPr>
      <p:grpSpPr>
        <a:xfrm>
          <a:off x="0" y="0"/>
          <a:ext cx="0" cy="0"/>
          <a:chOff x="0" y="0"/>
          <a:chExt cx="0" cy="0"/>
        </a:xfrm>
      </p:grpSpPr>
      <p:sp>
        <p:nvSpPr>
          <p:cNvPr id="5571" name="Google Shape;5571;p489"/>
          <p:cNvSpPr txBox="1"/>
          <p:nvPr>
            <p:ph idx="1" type="body"/>
          </p:nvPr>
        </p:nvSpPr>
        <p:spPr>
          <a:xfrm>
            <a:off x="0" y="4047068"/>
            <a:ext cx="162560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Key Management</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5" name="Shape 5575"/>
        <p:cNvGrpSpPr/>
        <p:nvPr/>
      </p:nvGrpSpPr>
      <p:grpSpPr>
        <a:xfrm>
          <a:off x="0" y="0"/>
          <a:ext cx="0" cy="0"/>
          <a:chOff x="0" y="0"/>
          <a:chExt cx="0" cy="0"/>
        </a:xfrm>
      </p:grpSpPr>
      <p:sp>
        <p:nvSpPr>
          <p:cNvPr id="5576" name="Google Shape;5576;p49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90000"/>
              </a:lnSpc>
              <a:spcBef>
                <a:spcPts val="0"/>
              </a:spcBef>
              <a:spcAft>
                <a:spcPts val="0"/>
              </a:spcAft>
              <a:buSzPts val="4400"/>
              <a:buNone/>
            </a:pPr>
            <a:r>
              <a:rPr lang="en-US" sz="2848"/>
              <a:t>Key</a:t>
            </a:r>
            <a:r>
              <a:rPr lang="en-US"/>
              <a:t> </a:t>
            </a:r>
            <a:r>
              <a:rPr lang="en-US" sz="2848"/>
              <a:t>Management</a:t>
            </a:r>
            <a:endParaRPr/>
          </a:p>
        </p:txBody>
      </p:sp>
      <p:sp>
        <p:nvSpPr>
          <p:cNvPr id="5577" name="Google Shape;5577;p490"/>
          <p:cNvSpPr/>
          <p:nvPr/>
        </p:nvSpPr>
        <p:spPr>
          <a:xfrm>
            <a:off x="1225866" y="2417580"/>
            <a:ext cx="14484521" cy="6418284"/>
          </a:xfrm>
          <a:prstGeom prst="roundRect">
            <a:avLst>
              <a:gd fmla="val 4437" name="adj"/>
            </a:avLst>
          </a:prstGeom>
          <a:solidFill>
            <a:srgbClr val="DDEAF6"/>
          </a:solidFill>
          <a:ln cap="flat" cmpd="sng" w="9525">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78" name="Google Shape;5578;p490"/>
          <p:cNvSpPr/>
          <p:nvPr/>
        </p:nvSpPr>
        <p:spPr>
          <a:xfrm>
            <a:off x="4518896" y="2842905"/>
            <a:ext cx="10900967" cy="5649074"/>
          </a:xfrm>
          <a:prstGeom prst="roundRect">
            <a:avLst>
              <a:gd fmla="val 293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79" name="Google Shape;5579;p490"/>
          <p:cNvSpPr txBox="1"/>
          <p:nvPr/>
        </p:nvSpPr>
        <p:spPr>
          <a:xfrm>
            <a:off x="4801607" y="3163497"/>
            <a:ext cx="10509401" cy="5038775"/>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5000"/>
              </a:lnSpc>
              <a:spcBef>
                <a:spcPts val="13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Key management includes:</a:t>
            </a:r>
            <a:endParaRPr b="0" i="0" sz="2200" u="none" cap="none" strike="noStrike">
              <a:solidFill>
                <a:srgbClr val="404040"/>
              </a:solidFill>
              <a:latin typeface="Open Sans"/>
              <a:ea typeface="Open Sans"/>
              <a:cs typeface="Open Sans"/>
              <a:sym typeface="Open Sans"/>
            </a:endParaRPr>
          </a:p>
          <a:p>
            <a:pPr indent="-342900" lvl="1" marL="964566" marR="0" rtl="0" algn="l">
              <a:lnSpc>
                <a:spcPct val="115000"/>
              </a:lnSpc>
              <a:spcBef>
                <a:spcPts val="0"/>
              </a:spcBef>
              <a:spcAft>
                <a:spcPts val="0"/>
              </a:spcAft>
              <a:buClr>
                <a:srgbClr val="000000"/>
              </a:buClr>
              <a:buSzPts val="1760"/>
              <a:buFont typeface="Courier New"/>
              <a:buChar char="o"/>
            </a:pPr>
            <a:r>
              <a:rPr b="0" i="0" lang="en-US" sz="2200" u="none" cap="none" strike="noStrike">
                <a:solidFill>
                  <a:srgbClr val="404040"/>
                </a:solidFill>
                <a:latin typeface="Open Sans"/>
                <a:ea typeface="Open Sans"/>
                <a:cs typeface="Open Sans"/>
                <a:sym typeface="Open Sans"/>
              </a:rPr>
              <a:t>Generating, destroying, and recovering keys</a:t>
            </a:r>
            <a:endParaRPr b="0" i="0" sz="2200" u="none" cap="none" strike="noStrike">
              <a:solidFill>
                <a:srgbClr val="404040"/>
              </a:solidFill>
              <a:latin typeface="Open Sans"/>
              <a:ea typeface="Open Sans"/>
              <a:cs typeface="Open Sans"/>
              <a:sym typeface="Open Sans"/>
            </a:endParaRPr>
          </a:p>
          <a:p>
            <a:pPr indent="-342900" lvl="1" marL="964566" marR="0" rtl="0" algn="l">
              <a:lnSpc>
                <a:spcPct val="115000"/>
              </a:lnSpc>
              <a:spcBef>
                <a:spcPts val="0"/>
              </a:spcBef>
              <a:spcAft>
                <a:spcPts val="0"/>
              </a:spcAft>
              <a:buClr>
                <a:srgbClr val="000000"/>
              </a:buClr>
              <a:buSzPts val="1760"/>
              <a:buFont typeface="Courier New"/>
              <a:buChar char="o"/>
            </a:pPr>
            <a:r>
              <a:rPr b="0" i="0" lang="en-US" sz="2200" u="none" cap="none" strike="noStrike">
                <a:solidFill>
                  <a:srgbClr val="404040"/>
                </a:solidFill>
                <a:latin typeface="Open Sans"/>
                <a:ea typeface="Open Sans"/>
                <a:cs typeface="Open Sans"/>
                <a:sym typeface="Open Sans"/>
              </a:rPr>
              <a:t>Protecting keys against capturing, modification, corruption, or disclosure to unauthorized individuals</a:t>
            </a:r>
            <a:endParaRPr b="0" i="0" sz="2200" u="none" cap="none" strike="noStrike">
              <a:solidFill>
                <a:srgbClr val="404040"/>
              </a:solidFill>
              <a:latin typeface="Open Sans"/>
              <a:ea typeface="Open Sans"/>
              <a:cs typeface="Open Sans"/>
              <a:sym typeface="Open Sans"/>
            </a:endParaRPr>
          </a:p>
          <a:p>
            <a:pPr indent="-342900" lvl="1" marL="964566" marR="0" rtl="0" algn="l">
              <a:lnSpc>
                <a:spcPct val="115000"/>
              </a:lnSpc>
              <a:spcBef>
                <a:spcPts val="0"/>
              </a:spcBef>
              <a:spcAft>
                <a:spcPts val="0"/>
              </a:spcAft>
              <a:buClr>
                <a:srgbClr val="000000"/>
              </a:buClr>
              <a:buSzPts val="1760"/>
              <a:buFont typeface="Courier New"/>
              <a:buChar char="o"/>
            </a:pPr>
            <a:r>
              <a:rPr b="0" i="0" lang="en-US" sz="2200" u="none" cap="none" strike="noStrike">
                <a:solidFill>
                  <a:srgbClr val="404040"/>
                </a:solidFill>
                <a:latin typeface="Open Sans"/>
                <a:ea typeface="Open Sans"/>
                <a:cs typeface="Open Sans"/>
                <a:sym typeface="Open Sans"/>
              </a:rPr>
              <a:t>Regularly updating keys and distributing the right entities</a:t>
            </a:r>
            <a:endParaRPr/>
          </a:p>
          <a:p>
            <a:pPr indent="-342900" lvl="1" marL="964566" marR="0" rtl="0" algn="l">
              <a:lnSpc>
                <a:spcPct val="115000"/>
              </a:lnSpc>
              <a:spcBef>
                <a:spcPts val="0"/>
              </a:spcBef>
              <a:spcAft>
                <a:spcPts val="0"/>
              </a:spcAft>
              <a:buClr>
                <a:srgbClr val="000000"/>
              </a:buClr>
              <a:buSzPts val="1760"/>
              <a:buFont typeface="Courier New"/>
              <a:buChar char="o"/>
            </a:pPr>
            <a:r>
              <a:rPr b="0" i="0" lang="en-US" sz="2200" u="none" cap="none" strike="noStrike">
                <a:solidFill>
                  <a:srgbClr val="404040"/>
                </a:solidFill>
                <a:latin typeface="Open Sans"/>
                <a:ea typeface="Open Sans"/>
                <a:cs typeface="Open Sans"/>
                <a:sym typeface="Open Sans"/>
              </a:rPr>
              <a:t>Taking backup copies and adopting multi-party key recovery. </a:t>
            </a:r>
            <a:endParaRPr b="0" i="0" sz="2200" u="none" cap="none" strike="noStrike">
              <a:solidFill>
                <a:srgbClr val="404040"/>
              </a:solidFill>
              <a:latin typeface="Open Sans"/>
              <a:ea typeface="Open Sans"/>
              <a:cs typeface="Open Sans"/>
              <a:sym typeface="Open Sans"/>
            </a:endParaRPr>
          </a:p>
          <a:p>
            <a:pPr indent="-342900" lvl="0" marL="355600" marR="0" rtl="0" algn="l">
              <a:lnSpc>
                <a:spcPct val="115000"/>
              </a:lnSpc>
              <a:spcBef>
                <a:spcPts val="18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Key distribution protocols (asymmetric) include:</a:t>
            </a:r>
            <a:endParaRPr b="0" i="0" sz="2200" u="none" cap="none" strike="noStrike">
              <a:solidFill>
                <a:srgbClr val="404040"/>
              </a:solidFill>
              <a:latin typeface="Open Sans"/>
              <a:ea typeface="Open Sans"/>
              <a:cs typeface="Open Sans"/>
              <a:sym typeface="Open Sans"/>
            </a:endParaRPr>
          </a:p>
          <a:p>
            <a:pPr indent="-342900" lvl="1" marL="964566" marR="0" rtl="0" algn="l">
              <a:lnSpc>
                <a:spcPct val="115000"/>
              </a:lnSpc>
              <a:spcBef>
                <a:spcPts val="0"/>
              </a:spcBef>
              <a:spcAft>
                <a:spcPts val="0"/>
              </a:spcAft>
              <a:buClr>
                <a:srgbClr val="000000"/>
              </a:buClr>
              <a:buSzPts val="1760"/>
              <a:buFont typeface="Courier New"/>
              <a:buChar char="o"/>
            </a:pPr>
            <a:r>
              <a:rPr b="0" i="0" lang="en-US" sz="2200" u="none" cap="none" strike="noStrike">
                <a:solidFill>
                  <a:srgbClr val="404040"/>
                </a:solidFill>
                <a:latin typeface="Open Sans"/>
                <a:ea typeface="Open Sans"/>
                <a:cs typeface="Open Sans"/>
                <a:sym typeface="Open Sans"/>
              </a:rPr>
              <a:t>RSA</a:t>
            </a:r>
            <a:endParaRPr b="0" i="0" sz="2200" u="none" cap="none" strike="noStrike">
              <a:solidFill>
                <a:srgbClr val="404040"/>
              </a:solidFill>
              <a:latin typeface="Open Sans"/>
              <a:ea typeface="Open Sans"/>
              <a:cs typeface="Open Sans"/>
              <a:sym typeface="Open Sans"/>
            </a:endParaRPr>
          </a:p>
          <a:p>
            <a:pPr indent="-342900" lvl="1" marL="964566" marR="0" rtl="0" algn="l">
              <a:lnSpc>
                <a:spcPct val="115000"/>
              </a:lnSpc>
              <a:spcBef>
                <a:spcPts val="0"/>
              </a:spcBef>
              <a:spcAft>
                <a:spcPts val="0"/>
              </a:spcAft>
              <a:buClr>
                <a:srgbClr val="000000"/>
              </a:buClr>
              <a:buSzPts val="1760"/>
              <a:buFont typeface="Courier New"/>
              <a:buChar char="o"/>
            </a:pPr>
            <a:r>
              <a:rPr b="0" i="0" lang="en-US" sz="2200" u="none" cap="none" strike="noStrike">
                <a:solidFill>
                  <a:srgbClr val="404040"/>
                </a:solidFill>
                <a:latin typeface="Open Sans"/>
                <a:ea typeface="Open Sans"/>
                <a:cs typeface="Open Sans"/>
                <a:sym typeface="Open Sans"/>
              </a:rPr>
              <a:t>Diffie-Hellman</a:t>
            </a:r>
            <a:endParaRPr b="0" i="0" sz="2200" u="none" cap="none" strike="noStrike">
              <a:solidFill>
                <a:srgbClr val="404040"/>
              </a:solidFill>
              <a:latin typeface="Open Sans"/>
              <a:ea typeface="Open Sans"/>
              <a:cs typeface="Open Sans"/>
              <a:sym typeface="Open Sans"/>
            </a:endParaRPr>
          </a:p>
          <a:p>
            <a:pPr indent="-342900" lvl="0" marL="355600" marR="0" rtl="0" algn="l">
              <a:lnSpc>
                <a:spcPct val="115000"/>
              </a:lnSpc>
              <a:spcBef>
                <a:spcPts val="18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The Kerberos Key Distribution Center (KDC) is an example of automated key management.</a:t>
            </a:r>
            <a:endParaRPr b="0" i="0" sz="2200" u="none" cap="none" strike="noStrike">
              <a:solidFill>
                <a:srgbClr val="404040"/>
              </a:solidFill>
              <a:latin typeface="Open Sans"/>
              <a:ea typeface="Open Sans"/>
              <a:cs typeface="Open Sans"/>
              <a:sym typeface="Open Sans"/>
            </a:endParaRPr>
          </a:p>
        </p:txBody>
      </p:sp>
      <p:pic>
        <p:nvPicPr>
          <p:cNvPr id="5580" name="Google Shape;5580;p490"/>
          <p:cNvPicPr preferRelativeResize="0"/>
          <p:nvPr/>
        </p:nvPicPr>
        <p:blipFill rotWithShape="1">
          <a:blip r:embed="rId3">
            <a:alphaModFix/>
          </a:blip>
          <a:srcRect b="0" l="0" r="0" t="0"/>
          <a:stretch/>
        </p:blipFill>
        <p:spPr>
          <a:xfrm>
            <a:off x="1403860" y="4118519"/>
            <a:ext cx="3006181" cy="3006181"/>
          </a:xfrm>
          <a:prstGeom prst="rect">
            <a:avLst/>
          </a:prstGeom>
          <a:noFill/>
          <a:ln>
            <a:noFill/>
          </a:ln>
        </p:spPr>
      </p:pic>
      <p:sp>
        <p:nvSpPr>
          <p:cNvPr id="5581" name="Google Shape;5581;p490"/>
          <p:cNvSpPr txBox="1"/>
          <p:nvPr/>
        </p:nvSpPr>
        <p:spPr>
          <a:xfrm>
            <a:off x="3074737" y="1383532"/>
            <a:ext cx="10106527"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This is the most challenging part of cryptography and can be handled manually or automatically.</a:t>
            </a:r>
            <a:endParaRPr/>
          </a:p>
        </p:txBody>
      </p:sp>
      <p:sp>
        <p:nvSpPr>
          <p:cNvPr id="5582" name="Google Shape;5582;p490"/>
          <p:cNvSpPr/>
          <p:nvPr/>
        </p:nvSpPr>
        <p:spPr>
          <a:xfrm>
            <a:off x="6159500" y="893768"/>
            <a:ext cx="3943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6" name="Shape 5586"/>
        <p:cNvGrpSpPr/>
        <p:nvPr/>
      </p:nvGrpSpPr>
      <p:grpSpPr>
        <a:xfrm>
          <a:off x="0" y="0"/>
          <a:ext cx="0" cy="0"/>
          <a:chOff x="0" y="0"/>
          <a:chExt cx="0" cy="0"/>
        </a:xfrm>
      </p:grpSpPr>
      <p:grpSp>
        <p:nvGrpSpPr>
          <p:cNvPr id="5587" name="Google Shape;5587;p491"/>
          <p:cNvGrpSpPr/>
          <p:nvPr/>
        </p:nvGrpSpPr>
        <p:grpSpPr>
          <a:xfrm>
            <a:off x="1063617" y="2378703"/>
            <a:ext cx="6926282" cy="5222847"/>
            <a:chOff x="1168820" y="2137005"/>
            <a:chExt cx="6672624" cy="5040075"/>
          </a:xfrm>
        </p:grpSpPr>
        <p:sp>
          <p:nvSpPr>
            <p:cNvPr id="5588" name="Google Shape;5588;p491"/>
            <p:cNvSpPr/>
            <p:nvPr/>
          </p:nvSpPr>
          <p:spPr>
            <a:xfrm>
              <a:off x="1168820" y="2137005"/>
              <a:ext cx="6672624" cy="5040075"/>
            </a:xfrm>
            <a:prstGeom prst="roundRect">
              <a:avLst>
                <a:gd fmla="val 4130" name="adj"/>
              </a:avLst>
            </a:prstGeom>
            <a:solidFill>
              <a:srgbClr val="F3F3F3"/>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491"/>
            <p:cNvSpPr txBox="1"/>
            <p:nvPr/>
          </p:nvSpPr>
          <p:spPr>
            <a:xfrm>
              <a:off x="1191889" y="2565150"/>
              <a:ext cx="6317470" cy="4486500"/>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E3E3E"/>
                  </a:solidFill>
                  <a:latin typeface="Open Sans"/>
                  <a:ea typeface="Open Sans"/>
                  <a:cs typeface="Open Sans"/>
                  <a:sym typeface="Open Sans"/>
                </a:rPr>
                <a:t>The keys should be:</a:t>
              </a:r>
              <a:endParaRPr b="0" i="0" sz="1400" u="none" cap="none" strike="noStrike">
                <a:solidFill>
                  <a:srgbClr val="000000"/>
                </a:solidFill>
                <a:latin typeface="Arial"/>
                <a:ea typeface="Arial"/>
                <a:cs typeface="Arial"/>
                <a:sym typeface="Arial"/>
              </a:endParaRPr>
            </a:p>
            <a:p>
              <a:pPr indent="-342900" lvl="1" marL="965200" marR="0" rtl="0" algn="l">
                <a:lnSpc>
                  <a:spcPct val="115000"/>
                </a:lnSpc>
                <a:spcBef>
                  <a:spcPts val="1300"/>
                </a:spcBef>
                <a:spcAft>
                  <a:spcPts val="0"/>
                </a:spcAft>
                <a:buClr>
                  <a:srgbClr val="000000"/>
                </a:buClr>
                <a:buSzPts val="1650"/>
                <a:buFont typeface="Courier New"/>
                <a:buChar char="o"/>
              </a:pPr>
              <a:r>
                <a:rPr b="0" i="0" lang="en-US" sz="2200" u="none" cap="none" strike="noStrike">
                  <a:solidFill>
                    <a:srgbClr val="404040"/>
                  </a:solidFill>
                  <a:latin typeface="Open Sans"/>
                  <a:ea typeface="Open Sans"/>
                  <a:cs typeface="Open Sans"/>
                  <a:sym typeface="Open Sans"/>
                </a:rPr>
                <a:t>Stored and transmitted by secure means</a:t>
              </a:r>
              <a:endParaRPr b="0" i="0" sz="2200" u="none" cap="none" strike="noStrike">
                <a:solidFill>
                  <a:srgbClr val="404040"/>
                </a:solidFill>
                <a:latin typeface="Open Sans"/>
                <a:ea typeface="Open Sans"/>
                <a:cs typeface="Open Sans"/>
                <a:sym typeface="Open Sans"/>
              </a:endParaRPr>
            </a:p>
            <a:p>
              <a:pPr indent="-342900" lvl="1" marL="965200" marR="0" rtl="0" algn="l">
                <a:lnSpc>
                  <a:spcPct val="115000"/>
                </a:lnSpc>
                <a:spcBef>
                  <a:spcPts val="1300"/>
                </a:spcBef>
                <a:spcAft>
                  <a:spcPts val="0"/>
                </a:spcAft>
                <a:buClr>
                  <a:srgbClr val="000000"/>
                </a:buClr>
                <a:buSzPts val="1650"/>
                <a:buFont typeface="Courier New"/>
                <a:buChar char="o"/>
              </a:pPr>
              <a:r>
                <a:rPr b="0" i="0" lang="en-US" sz="2200" u="none" cap="none" strike="noStrike">
                  <a:solidFill>
                    <a:srgbClr val="404040"/>
                  </a:solidFill>
                  <a:latin typeface="Open Sans"/>
                  <a:ea typeface="Open Sans"/>
                  <a:cs typeface="Open Sans"/>
                  <a:sym typeface="Open Sans"/>
                </a:rPr>
                <a:t>Random</a:t>
              </a:r>
              <a:endParaRPr b="0" i="0" sz="2200" u="none" cap="none" strike="noStrike">
                <a:solidFill>
                  <a:srgbClr val="404040"/>
                </a:solidFill>
                <a:latin typeface="Open Sans"/>
                <a:ea typeface="Open Sans"/>
                <a:cs typeface="Open Sans"/>
                <a:sym typeface="Open Sans"/>
              </a:endParaRPr>
            </a:p>
            <a:p>
              <a:pPr indent="-342900" lvl="1" marL="965200" marR="0" rtl="0" algn="l">
                <a:lnSpc>
                  <a:spcPct val="115000"/>
                </a:lnSpc>
                <a:spcBef>
                  <a:spcPts val="1300"/>
                </a:spcBef>
                <a:spcAft>
                  <a:spcPts val="0"/>
                </a:spcAft>
                <a:buClr>
                  <a:srgbClr val="000000"/>
                </a:buClr>
                <a:buSzPts val="1650"/>
                <a:buFont typeface="Courier New"/>
                <a:buChar char="o"/>
              </a:pPr>
              <a:r>
                <a:rPr b="0" i="0" lang="en-US" sz="2200" u="none" cap="none" strike="noStrike">
                  <a:solidFill>
                    <a:srgbClr val="404040"/>
                  </a:solidFill>
                  <a:latin typeface="Open Sans"/>
                  <a:ea typeface="Open Sans"/>
                  <a:cs typeface="Open Sans"/>
                  <a:sym typeface="Open Sans"/>
                </a:rPr>
                <a:t>Properly destroyed at the end of their lifetime</a:t>
              </a:r>
              <a:endParaRPr b="0" i="0" sz="2200" u="none" cap="none" strike="noStrike">
                <a:solidFill>
                  <a:srgbClr val="404040"/>
                </a:solidFill>
                <a:latin typeface="Open Sans"/>
                <a:ea typeface="Open Sans"/>
                <a:cs typeface="Open Sans"/>
                <a:sym typeface="Open Sans"/>
              </a:endParaRPr>
            </a:p>
            <a:p>
              <a:pPr indent="-342900" lvl="1" marL="965200" marR="5080" rtl="0" algn="l">
                <a:lnSpc>
                  <a:spcPct val="115000"/>
                </a:lnSpc>
                <a:spcBef>
                  <a:spcPts val="0"/>
                </a:spcBef>
                <a:spcAft>
                  <a:spcPts val="0"/>
                </a:spcAft>
                <a:buClr>
                  <a:srgbClr val="000000"/>
                </a:buClr>
                <a:buSzPts val="1650"/>
                <a:buFont typeface="Courier New"/>
                <a:buChar char="o"/>
              </a:pPr>
              <a:r>
                <a:rPr b="0" i="0" lang="en-US" sz="2200" u="none" cap="none" strike="noStrike">
                  <a:solidFill>
                    <a:srgbClr val="404040"/>
                  </a:solidFill>
                  <a:latin typeface="Open Sans"/>
                  <a:ea typeface="Open Sans"/>
                  <a:cs typeface="Open Sans"/>
                  <a:sym typeface="Open Sans"/>
                </a:rPr>
                <a:t>Long enough to provide the necessary level of protection</a:t>
              </a:r>
              <a:endParaRPr b="0" i="0" sz="2200" u="none" cap="none" strike="noStrike">
                <a:solidFill>
                  <a:srgbClr val="404040"/>
                </a:solidFill>
                <a:latin typeface="Open Sans"/>
                <a:ea typeface="Open Sans"/>
                <a:cs typeface="Open Sans"/>
                <a:sym typeface="Open Sans"/>
              </a:endParaRPr>
            </a:p>
            <a:p>
              <a:pPr indent="-342900" lvl="0" marL="355600" marR="0" rtl="0" algn="l">
                <a:lnSpc>
                  <a:spcPct val="114000"/>
                </a:lnSpc>
                <a:spcBef>
                  <a:spcPts val="1900"/>
                </a:spcBef>
                <a:spcAft>
                  <a:spcPts val="0"/>
                </a:spcAft>
                <a:buClr>
                  <a:srgbClr val="000000"/>
                </a:buClr>
                <a:buSzPts val="2200"/>
                <a:buFont typeface="Arial"/>
                <a:buChar char="•"/>
              </a:pPr>
              <a:r>
                <a:rPr b="0" i="0" lang="en-US" sz="2200" u="none" cap="none" strike="noStrike">
                  <a:solidFill>
                    <a:srgbClr val="3E3E3E"/>
                  </a:solidFill>
                  <a:latin typeface="Open Sans"/>
                  <a:ea typeface="Open Sans"/>
                  <a:cs typeface="Open Sans"/>
                  <a:sym typeface="Open Sans"/>
                </a:rPr>
                <a:t>The key’s lifetime should correspond with the sensitivity of the data it is protecting.</a:t>
              </a:r>
              <a:endParaRPr b="0" i="0" sz="1400" u="none" cap="none" strike="noStrike">
                <a:solidFill>
                  <a:srgbClr val="000000"/>
                </a:solidFill>
                <a:latin typeface="Arial"/>
                <a:ea typeface="Arial"/>
                <a:cs typeface="Arial"/>
                <a:sym typeface="Arial"/>
              </a:endParaRPr>
            </a:p>
          </p:txBody>
        </p:sp>
      </p:grpSp>
      <p:sp>
        <p:nvSpPr>
          <p:cNvPr id="5590" name="Google Shape;5590;p491"/>
          <p:cNvSpPr txBox="1"/>
          <p:nvPr>
            <p:ph type="title"/>
          </p:nvPr>
        </p:nvSpPr>
        <p:spPr>
          <a:xfrm>
            <a:off x="-10160" y="304020"/>
            <a:ext cx="16276200" cy="687300"/>
          </a:xfrm>
          <a:prstGeom prst="rect">
            <a:avLst/>
          </a:prstGeom>
          <a:noFill/>
          <a:ln>
            <a:noFill/>
          </a:ln>
        </p:spPr>
        <p:txBody>
          <a:bodyPr anchorCtr="0" anchor="ctr" bIns="45700" lIns="91425" spcFirstLastPara="1" rIns="91425" wrap="square" tIns="45700">
            <a:normAutofit/>
          </a:bodyPr>
          <a:lstStyle/>
          <a:p>
            <a:pPr indent="11301" lvl="0" marL="0" rtl="0" algn="ctr">
              <a:lnSpc>
                <a:spcPct val="90000"/>
              </a:lnSpc>
              <a:spcBef>
                <a:spcPts val="0"/>
              </a:spcBef>
              <a:spcAft>
                <a:spcPts val="0"/>
              </a:spcAft>
              <a:buSzPts val="4400"/>
              <a:buNone/>
            </a:pPr>
            <a:r>
              <a:rPr lang="en-US" sz="2848"/>
              <a:t>Key</a:t>
            </a:r>
            <a:r>
              <a:rPr lang="en-US"/>
              <a:t> </a:t>
            </a:r>
            <a:r>
              <a:rPr lang="en-US" sz="2848"/>
              <a:t>Management Principles and Lifecycle</a:t>
            </a:r>
            <a:endParaRPr/>
          </a:p>
        </p:txBody>
      </p:sp>
      <p:grpSp>
        <p:nvGrpSpPr>
          <p:cNvPr id="5591" name="Google Shape;5591;p491"/>
          <p:cNvGrpSpPr/>
          <p:nvPr/>
        </p:nvGrpSpPr>
        <p:grpSpPr>
          <a:xfrm>
            <a:off x="8554110" y="2378703"/>
            <a:ext cx="6532174" cy="5442996"/>
            <a:chOff x="8554110" y="2730395"/>
            <a:chExt cx="6532174" cy="5442996"/>
          </a:xfrm>
        </p:grpSpPr>
        <p:pic>
          <p:nvPicPr>
            <p:cNvPr id="5592" name="Google Shape;5592;p491"/>
            <p:cNvPicPr preferRelativeResize="0"/>
            <p:nvPr/>
          </p:nvPicPr>
          <p:blipFill rotWithShape="1">
            <a:blip r:embed="rId3">
              <a:alphaModFix/>
            </a:blip>
            <a:srcRect b="31886" l="8933" r="83975" t="56455"/>
            <a:stretch/>
          </p:blipFill>
          <p:spPr>
            <a:xfrm>
              <a:off x="9143065" y="5874106"/>
              <a:ext cx="449580" cy="739140"/>
            </a:xfrm>
            <a:prstGeom prst="rect">
              <a:avLst/>
            </a:prstGeom>
            <a:noFill/>
            <a:ln>
              <a:noFill/>
            </a:ln>
          </p:spPr>
        </p:pic>
        <p:pic>
          <p:nvPicPr>
            <p:cNvPr id="5593" name="Google Shape;5593;p491"/>
            <p:cNvPicPr preferRelativeResize="0"/>
            <p:nvPr/>
          </p:nvPicPr>
          <p:blipFill rotWithShape="1">
            <a:blip r:embed="rId4">
              <a:alphaModFix/>
            </a:blip>
            <a:srcRect b="54842" l="8573" r="83975" t="33618"/>
            <a:stretch/>
          </p:blipFill>
          <p:spPr>
            <a:xfrm>
              <a:off x="9120205" y="4426306"/>
              <a:ext cx="472440" cy="731520"/>
            </a:xfrm>
            <a:prstGeom prst="rect">
              <a:avLst/>
            </a:prstGeom>
            <a:noFill/>
            <a:ln>
              <a:noFill/>
            </a:ln>
          </p:spPr>
        </p:pic>
        <p:pic>
          <p:nvPicPr>
            <p:cNvPr id="5594" name="Google Shape;5594;p491"/>
            <p:cNvPicPr preferRelativeResize="0"/>
            <p:nvPr/>
          </p:nvPicPr>
          <p:blipFill rotWithShape="1">
            <a:blip r:embed="rId5">
              <a:alphaModFix/>
            </a:blip>
            <a:srcRect b="77319" l="22155" r="61258" t="10541"/>
            <a:stretch/>
          </p:blipFill>
          <p:spPr>
            <a:xfrm>
              <a:off x="9912685" y="2986126"/>
              <a:ext cx="1051560" cy="769620"/>
            </a:xfrm>
            <a:prstGeom prst="rect">
              <a:avLst/>
            </a:prstGeom>
            <a:noFill/>
            <a:ln>
              <a:noFill/>
            </a:ln>
          </p:spPr>
        </p:pic>
        <p:pic>
          <p:nvPicPr>
            <p:cNvPr id="5595" name="Google Shape;5595;p491"/>
            <p:cNvPicPr preferRelativeResize="0"/>
            <p:nvPr/>
          </p:nvPicPr>
          <p:blipFill rotWithShape="1">
            <a:blip r:embed="rId6">
              <a:alphaModFix/>
            </a:blip>
            <a:srcRect b="79003" l="60255" r="23637" t="10781"/>
            <a:stretch/>
          </p:blipFill>
          <p:spPr>
            <a:xfrm>
              <a:off x="12396805" y="2978506"/>
              <a:ext cx="1021080" cy="647700"/>
            </a:xfrm>
            <a:prstGeom prst="rect">
              <a:avLst/>
            </a:prstGeom>
            <a:noFill/>
            <a:ln>
              <a:noFill/>
            </a:ln>
          </p:spPr>
        </p:pic>
        <p:pic>
          <p:nvPicPr>
            <p:cNvPr id="5596" name="Google Shape;5596;p491"/>
            <p:cNvPicPr preferRelativeResize="0"/>
            <p:nvPr/>
          </p:nvPicPr>
          <p:blipFill rotWithShape="1">
            <a:blip r:embed="rId7">
              <a:alphaModFix/>
            </a:blip>
            <a:srcRect b="56166" l="83695" r="9815" t="31574"/>
            <a:stretch/>
          </p:blipFill>
          <p:spPr>
            <a:xfrm>
              <a:off x="13882705" y="4296766"/>
              <a:ext cx="411480" cy="777240"/>
            </a:xfrm>
            <a:prstGeom prst="rect">
              <a:avLst/>
            </a:prstGeom>
            <a:noFill/>
            <a:ln>
              <a:noFill/>
            </a:ln>
          </p:spPr>
        </p:pic>
        <p:pic>
          <p:nvPicPr>
            <p:cNvPr id="5597" name="Google Shape;5597;p491"/>
            <p:cNvPicPr preferRelativeResize="0"/>
            <p:nvPr/>
          </p:nvPicPr>
          <p:blipFill rotWithShape="1">
            <a:blip r:embed="rId8">
              <a:alphaModFix/>
            </a:blip>
            <a:srcRect b="33930" l="83334" r="8011" t="52968"/>
            <a:stretch/>
          </p:blipFill>
          <p:spPr>
            <a:xfrm>
              <a:off x="13924869" y="5594369"/>
              <a:ext cx="548640" cy="830580"/>
            </a:xfrm>
            <a:prstGeom prst="rect">
              <a:avLst/>
            </a:prstGeom>
            <a:noFill/>
            <a:ln>
              <a:noFill/>
            </a:ln>
          </p:spPr>
        </p:pic>
        <p:pic>
          <p:nvPicPr>
            <p:cNvPr id="5598" name="Google Shape;5598;p491"/>
            <p:cNvPicPr preferRelativeResize="0"/>
            <p:nvPr/>
          </p:nvPicPr>
          <p:blipFill rotWithShape="1">
            <a:blip r:embed="rId9">
              <a:alphaModFix/>
            </a:blip>
            <a:srcRect b="11753" l="62901" r="20571" t="76527"/>
            <a:stretch/>
          </p:blipFill>
          <p:spPr>
            <a:xfrm>
              <a:off x="12633025" y="7108546"/>
              <a:ext cx="1047750" cy="742950"/>
            </a:xfrm>
            <a:prstGeom prst="rect">
              <a:avLst/>
            </a:prstGeom>
            <a:noFill/>
            <a:ln>
              <a:noFill/>
            </a:ln>
          </p:spPr>
        </p:pic>
        <p:pic>
          <p:nvPicPr>
            <p:cNvPr id="5599" name="Google Shape;5599;p491"/>
            <p:cNvPicPr preferRelativeResize="0"/>
            <p:nvPr/>
          </p:nvPicPr>
          <p:blipFill rotWithShape="1">
            <a:blip r:embed="rId10">
              <a:alphaModFix/>
            </a:blip>
            <a:srcRect b="10492" l="22154" r="60567" t="77188"/>
            <a:stretch/>
          </p:blipFill>
          <p:spPr>
            <a:xfrm>
              <a:off x="9966025" y="7165696"/>
              <a:ext cx="1095376" cy="781050"/>
            </a:xfrm>
            <a:prstGeom prst="rect">
              <a:avLst/>
            </a:prstGeom>
            <a:noFill/>
            <a:ln>
              <a:noFill/>
            </a:ln>
          </p:spPr>
        </p:pic>
        <p:sp>
          <p:nvSpPr>
            <p:cNvPr id="5600" name="Google Shape;5600;p491"/>
            <p:cNvSpPr/>
            <p:nvPr/>
          </p:nvSpPr>
          <p:spPr>
            <a:xfrm>
              <a:off x="10909960" y="2730395"/>
              <a:ext cx="1772849" cy="808642"/>
            </a:xfrm>
            <a:prstGeom prst="roundRect">
              <a:avLst>
                <a:gd fmla="val 10842" name="adj"/>
              </a:avLst>
            </a:prstGeom>
            <a:solidFill>
              <a:srgbClr val="427AA1"/>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a:ea typeface="Open Sans"/>
                  <a:cs typeface="Open Sans"/>
                  <a:sym typeface="Open Sans"/>
                </a:rPr>
                <a:t>Creation</a:t>
              </a:r>
              <a:endParaRPr/>
            </a:p>
          </p:txBody>
        </p:sp>
        <p:sp>
          <p:nvSpPr>
            <p:cNvPr id="5601" name="Google Shape;5601;p491"/>
            <p:cNvSpPr/>
            <p:nvPr/>
          </p:nvSpPr>
          <p:spPr>
            <a:xfrm>
              <a:off x="12700660" y="3629555"/>
              <a:ext cx="1772849" cy="808642"/>
            </a:xfrm>
            <a:prstGeom prst="roundRect">
              <a:avLst>
                <a:gd fmla="val 10842" name="adj"/>
              </a:avLst>
            </a:prstGeom>
            <a:solidFill>
              <a:srgbClr val="427AA1"/>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a:ea typeface="Open Sans"/>
                  <a:cs typeface="Open Sans"/>
                  <a:sym typeface="Open Sans"/>
                </a:rPr>
                <a:t>Backup</a:t>
              </a:r>
              <a:endParaRPr/>
            </a:p>
          </p:txBody>
        </p:sp>
        <p:sp>
          <p:nvSpPr>
            <p:cNvPr id="5602" name="Google Shape;5602;p491"/>
            <p:cNvSpPr/>
            <p:nvPr/>
          </p:nvSpPr>
          <p:spPr>
            <a:xfrm>
              <a:off x="13313435" y="5053516"/>
              <a:ext cx="1772849" cy="808642"/>
            </a:xfrm>
            <a:prstGeom prst="roundRect">
              <a:avLst>
                <a:gd fmla="val 10842" name="adj"/>
              </a:avLst>
            </a:prstGeom>
            <a:solidFill>
              <a:srgbClr val="427AA1"/>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a:ea typeface="Open Sans"/>
                  <a:cs typeface="Open Sans"/>
                  <a:sym typeface="Open Sans"/>
                </a:rPr>
                <a:t>Deployment</a:t>
              </a:r>
              <a:endParaRPr/>
            </a:p>
          </p:txBody>
        </p:sp>
        <p:sp>
          <p:nvSpPr>
            <p:cNvPr id="5603" name="Google Shape;5603;p491"/>
            <p:cNvSpPr/>
            <p:nvPr/>
          </p:nvSpPr>
          <p:spPr>
            <a:xfrm>
              <a:off x="12703835" y="6426536"/>
              <a:ext cx="1772849" cy="808642"/>
            </a:xfrm>
            <a:prstGeom prst="roundRect">
              <a:avLst>
                <a:gd fmla="val 10842" name="adj"/>
              </a:avLst>
            </a:prstGeom>
            <a:solidFill>
              <a:srgbClr val="427AA1"/>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a:ea typeface="Open Sans"/>
                  <a:cs typeface="Open Sans"/>
                  <a:sym typeface="Open Sans"/>
                </a:rPr>
                <a:t>Monitoring</a:t>
              </a:r>
              <a:endParaRPr/>
            </a:p>
          </p:txBody>
        </p:sp>
        <p:sp>
          <p:nvSpPr>
            <p:cNvPr id="5604" name="Google Shape;5604;p491"/>
            <p:cNvSpPr/>
            <p:nvPr/>
          </p:nvSpPr>
          <p:spPr>
            <a:xfrm>
              <a:off x="10905198" y="7364749"/>
              <a:ext cx="1772849" cy="808642"/>
            </a:xfrm>
            <a:prstGeom prst="roundRect">
              <a:avLst>
                <a:gd fmla="val 10842" name="adj"/>
              </a:avLst>
            </a:prstGeom>
            <a:solidFill>
              <a:srgbClr val="427AA1"/>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a:ea typeface="Open Sans"/>
                  <a:cs typeface="Open Sans"/>
                  <a:sym typeface="Open Sans"/>
                </a:rPr>
                <a:t>Rotation</a:t>
              </a:r>
              <a:endParaRPr/>
            </a:p>
          </p:txBody>
        </p:sp>
        <p:sp>
          <p:nvSpPr>
            <p:cNvPr id="5605" name="Google Shape;5605;p491"/>
            <p:cNvSpPr/>
            <p:nvPr/>
          </p:nvSpPr>
          <p:spPr>
            <a:xfrm>
              <a:off x="9128786" y="6424949"/>
              <a:ext cx="1772849" cy="808642"/>
            </a:xfrm>
            <a:prstGeom prst="roundRect">
              <a:avLst>
                <a:gd fmla="val 10842" name="adj"/>
              </a:avLst>
            </a:prstGeom>
            <a:solidFill>
              <a:srgbClr val="427AA1"/>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a:ea typeface="Open Sans"/>
                  <a:cs typeface="Open Sans"/>
                  <a:sym typeface="Open Sans"/>
                </a:rPr>
                <a:t>Expiration</a:t>
              </a:r>
              <a:endParaRPr/>
            </a:p>
          </p:txBody>
        </p:sp>
        <p:sp>
          <p:nvSpPr>
            <p:cNvPr id="5606" name="Google Shape;5606;p491"/>
            <p:cNvSpPr/>
            <p:nvPr/>
          </p:nvSpPr>
          <p:spPr>
            <a:xfrm>
              <a:off x="8554110" y="5053516"/>
              <a:ext cx="1772849" cy="808642"/>
            </a:xfrm>
            <a:prstGeom prst="roundRect">
              <a:avLst>
                <a:gd fmla="val 10842" name="adj"/>
              </a:avLst>
            </a:prstGeom>
            <a:solidFill>
              <a:srgbClr val="427AA1"/>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a:ea typeface="Open Sans"/>
                  <a:cs typeface="Open Sans"/>
                  <a:sym typeface="Open Sans"/>
                </a:rPr>
                <a:t>Archival</a:t>
              </a:r>
              <a:endParaRPr/>
            </a:p>
          </p:txBody>
        </p:sp>
        <p:sp>
          <p:nvSpPr>
            <p:cNvPr id="5607" name="Google Shape;5607;p491"/>
            <p:cNvSpPr/>
            <p:nvPr/>
          </p:nvSpPr>
          <p:spPr>
            <a:xfrm>
              <a:off x="9138309" y="3629555"/>
              <a:ext cx="1772849" cy="808642"/>
            </a:xfrm>
            <a:prstGeom prst="roundRect">
              <a:avLst>
                <a:gd fmla="val 10842" name="adj"/>
              </a:avLst>
            </a:prstGeom>
            <a:solidFill>
              <a:srgbClr val="427AA1"/>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a:ea typeface="Open Sans"/>
                  <a:cs typeface="Open Sans"/>
                  <a:sym typeface="Open Sans"/>
                </a:rPr>
                <a:t>Destruction</a:t>
              </a:r>
              <a:endParaRPr/>
            </a:p>
          </p:txBody>
        </p:sp>
        <p:sp>
          <p:nvSpPr>
            <p:cNvPr id="5608" name="Google Shape;5608;p491"/>
            <p:cNvSpPr txBox="1"/>
            <p:nvPr/>
          </p:nvSpPr>
          <p:spPr>
            <a:xfrm>
              <a:off x="10442275" y="5144392"/>
              <a:ext cx="277591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Open Sans"/>
                  <a:ea typeface="Open Sans"/>
                  <a:cs typeface="Open Sans"/>
                  <a:sym typeface="Open Sans"/>
                </a:rPr>
                <a:t>The key management lifecycle </a:t>
              </a:r>
              <a:endParaRPr/>
            </a:p>
          </p:txBody>
        </p:sp>
      </p:grpSp>
      <p:sp>
        <p:nvSpPr>
          <p:cNvPr id="5609" name="Google Shape;5609;p491"/>
          <p:cNvSpPr/>
          <p:nvPr/>
        </p:nvSpPr>
        <p:spPr>
          <a:xfrm>
            <a:off x="3467100" y="893796"/>
            <a:ext cx="933060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4" name="Shape 5614"/>
        <p:cNvGrpSpPr/>
        <p:nvPr/>
      </p:nvGrpSpPr>
      <p:grpSpPr>
        <a:xfrm>
          <a:off x="0" y="0"/>
          <a:ext cx="0" cy="0"/>
          <a:chOff x="0" y="0"/>
          <a:chExt cx="0" cy="0"/>
        </a:xfrm>
      </p:grpSpPr>
      <p:sp>
        <p:nvSpPr>
          <p:cNvPr id="5615" name="Google Shape;5615;p49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Key Stretching</a:t>
            </a:r>
            <a:endParaRPr/>
          </a:p>
        </p:txBody>
      </p:sp>
      <p:sp>
        <p:nvSpPr>
          <p:cNvPr id="5616" name="Google Shape;5616;p492"/>
          <p:cNvSpPr/>
          <p:nvPr/>
        </p:nvSpPr>
        <p:spPr>
          <a:xfrm>
            <a:off x="1326824" y="2932852"/>
            <a:ext cx="9200499" cy="3822299"/>
          </a:xfrm>
          <a:prstGeom prst="roundRect">
            <a:avLst>
              <a:gd fmla="val 7000" name="adj"/>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E3E3E"/>
                </a:solidFill>
                <a:latin typeface="Open Sans"/>
                <a:ea typeface="Open Sans"/>
                <a:cs typeface="Open Sans"/>
                <a:sym typeface="Open Sans"/>
              </a:rPr>
              <a:t>This involves running the weak key through a special function multiple times, transforming it into a longer and more complex key. </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E3E3E"/>
                </a:solidFill>
                <a:latin typeface="Open Sans"/>
                <a:ea typeface="Open Sans"/>
                <a:cs typeface="Open Sans"/>
                <a:sym typeface="Open Sans"/>
              </a:rPr>
              <a:t>This makes it significantly harder for attackers to crack using brute-force methods.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E3E3E"/>
                </a:solidFill>
                <a:latin typeface="Open Sans"/>
                <a:ea typeface="Open Sans"/>
                <a:cs typeface="Open Sans"/>
                <a:sym typeface="Open Sans"/>
              </a:rPr>
              <a:t>Key stretching is like stretching taffy: you start with a small piece (a weak key) and pull it repeatedly (apply the function), making it longer and harder to break (resulting in a stronger key).</a:t>
            </a:r>
            <a:endParaRPr/>
          </a:p>
        </p:txBody>
      </p:sp>
      <p:grpSp>
        <p:nvGrpSpPr>
          <p:cNvPr id="5617" name="Google Shape;5617;p492"/>
          <p:cNvGrpSpPr/>
          <p:nvPr/>
        </p:nvGrpSpPr>
        <p:grpSpPr>
          <a:xfrm>
            <a:off x="11591832" y="3096285"/>
            <a:ext cx="3337344" cy="3094564"/>
            <a:chOff x="10454638" y="3573241"/>
            <a:chExt cx="5828798" cy="5340881"/>
          </a:xfrm>
        </p:grpSpPr>
        <p:pic>
          <p:nvPicPr>
            <p:cNvPr id="5618" name="Google Shape;5618;p492"/>
            <p:cNvPicPr preferRelativeResize="0"/>
            <p:nvPr/>
          </p:nvPicPr>
          <p:blipFill rotWithShape="1">
            <a:blip r:embed="rId3">
              <a:alphaModFix/>
            </a:blip>
            <a:srcRect b="0" l="0" r="0" t="0"/>
            <a:stretch/>
          </p:blipFill>
          <p:spPr>
            <a:xfrm>
              <a:off x="12024359" y="5059141"/>
              <a:ext cx="2839385" cy="2971800"/>
            </a:xfrm>
            <a:prstGeom prst="rect">
              <a:avLst/>
            </a:prstGeom>
            <a:noFill/>
            <a:ln>
              <a:noFill/>
            </a:ln>
          </p:spPr>
        </p:pic>
        <p:pic>
          <p:nvPicPr>
            <p:cNvPr id="5619" name="Google Shape;5619;p492"/>
            <p:cNvPicPr preferRelativeResize="0"/>
            <p:nvPr/>
          </p:nvPicPr>
          <p:blipFill rotWithShape="1">
            <a:blip r:embed="rId3">
              <a:alphaModFix/>
            </a:blip>
            <a:srcRect b="0" l="0" r="0" t="0"/>
            <a:stretch/>
          </p:blipFill>
          <p:spPr>
            <a:xfrm>
              <a:off x="10454638" y="5942322"/>
              <a:ext cx="2839385" cy="2971800"/>
            </a:xfrm>
            <a:prstGeom prst="rect">
              <a:avLst/>
            </a:prstGeom>
            <a:noFill/>
            <a:ln>
              <a:noFill/>
            </a:ln>
          </p:spPr>
        </p:pic>
        <p:pic>
          <p:nvPicPr>
            <p:cNvPr id="5620" name="Google Shape;5620;p492"/>
            <p:cNvPicPr preferRelativeResize="0"/>
            <p:nvPr/>
          </p:nvPicPr>
          <p:blipFill rotWithShape="1">
            <a:blip r:embed="rId3">
              <a:alphaModFix/>
            </a:blip>
            <a:srcRect b="0" l="0" r="0" t="0"/>
            <a:stretch/>
          </p:blipFill>
          <p:spPr>
            <a:xfrm>
              <a:off x="13444051" y="3573241"/>
              <a:ext cx="2839385" cy="2971800"/>
            </a:xfrm>
            <a:prstGeom prst="rect">
              <a:avLst/>
            </a:prstGeom>
            <a:noFill/>
            <a:ln>
              <a:noFill/>
            </a:ln>
          </p:spPr>
        </p:pic>
      </p:grpSp>
      <p:sp>
        <p:nvSpPr>
          <p:cNvPr id="5621" name="Google Shape;5621;p492"/>
          <p:cNvSpPr txBox="1"/>
          <p:nvPr/>
        </p:nvSpPr>
        <p:spPr>
          <a:xfrm>
            <a:off x="3355900" y="1331530"/>
            <a:ext cx="9544201"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Key stretching, also known as key strengthening, is a cryptography technique that makes weak keys, particularly passwords, more secure. </a:t>
            </a:r>
            <a:endParaRPr/>
          </a:p>
        </p:txBody>
      </p:sp>
      <p:sp>
        <p:nvSpPr>
          <p:cNvPr id="5622" name="Google Shape;5622;p492"/>
          <p:cNvSpPr/>
          <p:nvPr/>
        </p:nvSpPr>
        <p:spPr>
          <a:xfrm>
            <a:off x="6527800" y="816324"/>
            <a:ext cx="32167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23" name="Google Shape;5623;p492"/>
          <p:cNvSpPr/>
          <p:nvPr/>
        </p:nvSpPr>
        <p:spPr>
          <a:xfrm>
            <a:off x="3232392" y="7479324"/>
            <a:ext cx="9791216" cy="1015538"/>
          </a:xfrm>
          <a:prstGeom prst="roundRect">
            <a:avLst>
              <a:gd fmla="val 16667" name="adj"/>
            </a:avLst>
          </a:prstGeom>
          <a:solidFill>
            <a:srgbClr val="FBE4D4"/>
          </a:solidFill>
          <a:ln cap="flat" cmpd="sng" w="25400">
            <a:solidFill>
              <a:srgbClr val="F4B08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Adding random data to a password before inputting it into the key stretching function is called </a:t>
            </a:r>
            <a:r>
              <a:rPr b="0" i="1" lang="en-US" sz="2200" u="none" cap="none" strike="noStrike">
                <a:solidFill>
                  <a:srgbClr val="404040"/>
                </a:solidFill>
                <a:latin typeface="Open Sans"/>
                <a:ea typeface="Open Sans"/>
                <a:cs typeface="Open Sans"/>
                <a:sym typeface="Open Sans"/>
              </a:rPr>
              <a:t>salting</a:t>
            </a:r>
            <a:r>
              <a:rPr b="0" i="0" lang="en-US" sz="2200" u="none" cap="none" strike="noStrike">
                <a:solidFill>
                  <a:srgbClr val="404040"/>
                </a:solidFill>
                <a:latin typeface="Open Sans"/>
                <a:ea typeface="Open Sans"/>
                <a:cs typeface="Open Sans"/>
                <a:sym typeface="Open Sans"/>
              </a:rPr>
              <a:t>. </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7" name="Shape 5627"/>
        <p:cNvGrpSpPr/>
        <p:nvPr/>
      </p:nvGrpSpPr>
      <p:grpSpPr>
        <a:xfrm>
          <a:off x="0" y="0"/>
          <a:ext cx="0" cy="0"/>
          <a:chOff x="0" y="0"/>
          <a:chExt cx="0" cy="0"/>
        </a:xfrm>
      </p:grpSpPr>
      <p:grpSp>
        <p:nvGrpSpPr>
          <p:cNvPr id="5628" name="Google Shape;5628;p493"/>
          <p:cNvGrpSpPr/>
          <p:nvPr/>
        </p:nvGrpSpPr>
        <p:grpSpPr>
          <a:xfrm rot="-3600000">
            <a:off x="6773920" y="2599651"/>
            <a:ext cx="2658800" cy="2722183"/>
            <a:chOff x="1649637" y="6077896"/>
            <a:chExt cx="3409402" cy="3409930"/>
          </a:xfrm>
        </p:grpSpPr>
        <p:sp>
          <p:nvSpPr>
            <p:cNvPr id="5629" name="Google Shape;5629;p493"/>
            <p:cNvSpPr/>
            <p:nvPr/>
          </p:nvSpPr>
          <p:spPr>
            <a:xfrm>
              <a:off x="1649637" y="6859186"/>
              <a:ext cx="1636956" cy="2609712"/>
            </a:xfrm>
            <a:custGeom>
              <a:rect b="b" l="l" r="r" t="t"/>
              <a:pathLst>
                <a:path extrusionOk="0" h="2609712" w="1636956">
                  <a:moveTo>
                    <a:pt x="315147" y="1077253"/>
                  </a:moveTo>
                  <a:cubicBezTo>
                    <a:pt x="309532" y="1026230"/>
                    <a:pt x="306732" y="974931"/>
                    <a:pt x="306753" y="923600"/>
                  </a:cubicBezTo>
                  <a:lnTo>
                    <a:pt x="744721" y="923600"/>
                  </a:lnTo>
                  <a:lnTo>
                    <a:pt x="439759" y="329007"/>
                  </a:lnTo>
                  <a:lnTo>
                    <a:pt x="271090" y="-199"/>
                  </a:lnTo>
                  <a:cubicBezTo>
                    <a:pt x="93395" y="275173"/>
                    <a:pt x="-956" y="596026"/>
                    <a:pt x="-606" y="923756"/>
                  </a:cubicBezTo>
                  <a:cubicBezTo>
                    <a:pt x="-606" y="975337"/>
                    <a:pt x="1651" y="1026558"/>
                    <a:pt x="6172" y="1077410"/>
                  </a:cubicBezTo>
                  <a:cubicBezTo>
                    <a:pt x="76601" y="1859447"/>
                    <a:pt x="672273" y="2492128"/>
                    <a:pt x="1448649" y="2609514"/>
                  </a:cubicBezTo>
                  <a:lnTo>
                    <a:pt x="1636349" y="2319412"/>
                  </a:lnTo>
                  <a:cubicBezTo>
                    <a:pt x="948375" y="2286304"/>
                    <a:pt x="389393" y="1753704"/>
                    <a:pt x="315147" y="1077253"/>
                  </a:cubicBezTo>
                  <a:close/>
                </a:path>
              </a:pathLst>
            </a:custGeom>
            <a:solidFill>
              <a:srgbClr val="17B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30" name="Google Shape;5630;p493"/>
            <p:cNvSpPr/>
            <p:nvPr/>
          </p:nvSpPr>
          <p:spPr>
            <a:xfrm>
              <a:off x="3270899" y="7144125"/>
              <a:ext cx="1788140" cy="2343701"/>
            </a:xfrm>
            <a:custGeom>
              <a:rect b="b" l="l" r="r" t="t"/>
              <a:pathLst>
                <a:path extrusionOk="0" h="2343701" w="1788140">
                  <a:moveTo>
                    <a:pt x="1670604" y="17164"/>
                  </a:moveTo>
                  <a:lnTo>
                    <a:pt x="1325339" y="-199"/>
                  </a:lnTo>
                  <a:cubicBezTo>
                    <a:pt x="1427375" y="197319"/>
                    <a:pt x="1480452" y="416449"/>
                    <a:pt x="1480192" y="638765"/>
                  </a:cubicBezTo>
                  <a:cubicBezTo>
                    <a:pt x="1480192" y="1099934"/>
                    <a:pt x="1255629" y="1509485"/>
                    <a:pt x="910104" y="1764236"/>
                  </a:cubicBezTo>
                  <a:cubicBezTo>
                    <a:pt x="868758" y="1794712"/>
                    <a:pt x="825796" y="1822872"/>
                    <a:pt x="781373" y="1848598"/>
                  </a:cubicBezTo>
                  <a:lnTo>
                    <a:pt x="562389" y="1469756"/>
                  </a:lnTo>
                  <a:lnTo>
                    <a:pt x="199867" y="2031240"/>
                  </a:lnTo>
                  <a:lnTo>
                    <a:pt x="-607" y="2341467"/>
                  </a:lnTo>
                  <a:cubicBezTo>
                    <a:pt x="27198" y="2342823"/>
                    <a:pt x="55009" y="2343501"/>
                    <a:pt x="82815" y="2343501"/>
                  </a:cubicBezTo>
                  <a:cubicBezTo>
                    <a:pt x="310782" y="2343918"/>
                    <a:pt x="536476" y="2298343"/>
                    <a:pt x="746440" y="2209503"/>
                  </a:cubicBezTo>
                  <a:cubicBezTo>
                    <a:pt x="811301" y="2182120"/>
                    <a:pt x="874389" y="2150779"/>
                    <a:pt x="935392" y="2115653"/>
                  </a:cubicBezTo>
                  <a:cubicBezTo>
                    <a:pt x="979814" y="2089964"/>
                    <a:pt x="1022985" y="2062315"/>
                    <a:pt x="1064957" y="2032700"/>
                  </a:cubicBezTo>
                  <a:cubicBezTo>
                    <a:pt x="1325183" y="1848848"/>
                    <a:pt x="1528994" y="1596062"/>
                    <a:pt x="1653502" y="1302755"/>
                  </a:cubicBezTo>
                  <a:cubicBezTo>
                    <a:pt x="1826082" y="892869"/>
                    <a:pt x="1832234" y="431861"/>
                    <a:pt x="1670604" y="17529"/>
                  </a:cubicBezTo>
                  <a:close/>
                </a:path>
              </a:pathLst>
            </a:custGeom>
            <a:solidFill>
              <a:srgbClr val="41A0C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31" name="Google Shape;5631;p493"/>
            <p:cNvSpPr/>
            <p:nvPr/>
          </p:nvSpPr>
          <p:spPr>
            <a:xfrm>
              <a:off x="2022431" y="6077896"/>
              <a:ext cx="2848873" cy="948864"/>
            </a:xfrm>
            <a:custGeom>
              <a:rect b="b" l="l" r="r" t="t"/>
              <a:pathLst>
                <a:path extrusionOk="0" h="948864" w="2848873">
                  <a:moveTo>
                    <a:pt x="2536736" y="499592"/>
                  </a:moveTo>
                  <a:cubicBezTo>
                    <a:pt x="2431468" y="394188"/>
                    <a:pt x="2312799" y="303039"/>
                    <a:pt x="2183860" y="228470"/>
                  </a:cubicBezTo>
                  <a:cubicBezTo>
                    <a:pt x="2139542" y="202885"/>
                    <a:pt x="2094024" y="179287"/>
                    <a:pt x="2047307" y="157665"/>
                  </a:cubicBezTo>
                  <a:cubicBezTo>
                    <a:pt x="2029945" y="149636"/>
                    <a:pt x="2012531" y="141904"/>
                    <a:pt x="1995168" y="134463"/>
                  </a:cubicBezTo>
                  <a:cubicBezTo>
                    <a:pt x="1355934" y="-135956"/>
                    <a:pt x="616556" y="8485"/>
                    <a:pt x="126090" y="499592"/>
                  </a:cubicBezTo>
                  <a:cubicBezTo>
                    <a:pt x="81303" y="544396"/>
                    <a:pt x="39008" y="591618"/>
                    <a:pt x="-607" y="641046"/>
                  </a:cubicBezTo>
                  <a:lnTo>
                    <a:pt x="157061" y="948665"/>
                  </a:lnTo>
                  <a:cubicBezTo>
                    <a:pt x="406077" y="563254"/>
                    <a:pt x="839508" y="307669"/>
                    <a:pt x="1331491" y="307669"/>
                  </a:cubicBezTo>
                  <a:cubicBezTo>
                    <a:pt x="1576884" y="307340"/>
                    <a:pt x="1817948" y="372107"/>
                    <a:pt x="2030153" y="495369"/>
                  </a:cubicBezTo>
                  <a:lnTo>
                    <a:pt x="1811170" y="874211"/>
                  </a:lnTo>
                  <a:lnTo>
                    <a:pt x="2478080" y="907632"/>
                  </a:lnTo>
                  <a:lnTo>
                    <a:pt x="2848266" y="926142"/>
                  </a:lnTo>
                  <a:cubicBezTo>
                    <a:pt x="2767294" y="768598"/>
                    <a:pt x="2662183" y="624679"/>
                    <a:pt x="2536736" y="499592"/>
                  </a:cubicBezTo>
                  <a:close/>
                </a:path>
              </a:pathLst>
            </a:custGeom>
            <a:solidFill>
              <a:srgbClr val="FF5B5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632" name="Google Shape;5632;p493"/>
          <p:cNvSpPr/>
          <p:nvPr/>
        </p:nvSpPr>
        <p:spPr>
          <a:xfrm rot="10800000">
            <a:off x="9525802" y="3743504"/>
            <a:ext cx="377239" cy="289914"/>
          </a:xfrm>
          <a:prstGeom prst="rightArrow">
            <a:avLst>
              <a:gd fmla="val 50000" name="adj1"/>
              <a:gd fmla="val 50000" name="adj2"/>
            </a:avLst>
          </a:prstGeom>
          <a:solidFill>
            <a:srgbClr val="41A0CB"/>
          </a:solidFill>
          <a:ln cap="flat" cmpd="sng" w="25400">
            <a:solidFill>
              <a:srgbClr val="41A0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33" name="Google Shape;5633;p493"/>
          <p:cNvSpPr txBox="1"/>
          <p:nvPr>
            <p:ph type="title"/>
          </p:nvPr>
        </p:nvSpPr>
        <p:spPr>
          <a:xfrm>
            <a:off x="-10160" y="325573"/>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Benefits of Key Stretching</a:t>
            </a:r>
            <a:endParaRPr/>
          </a:p>
        </p:txBody>
      </p:sp>
      <p:sp>
        <p:nvSpPr>
          <p:cNvPr id="5634" name="Google Shape;5634;p493"/>
          <p:cNvSpPr/>
          <p:nvPr/>
        </p:nvSpPr>
        <p:spPr>
          <a:xfrm>
            <a:off x="10073264" y="3102806"/>
            <a:ext cx="4266402" cy="1649235"/>
          </a:xfrm>
          <a:prstGeom prst="roundRect">
            <a:avLst>
              <a:gd fmla="val 7873" name="adj"/>
            </a:avLst>
          </a:prstGeom>
          <a:solidFill>
            <a:srgbClr val="DDEAF6">
              <a:alpha val="73333"/>
            </a:srgbClr>
          </a:solidFill>
          <a:ln cap="flat" cmpd="sng" w="25400">
            <a:solidFill>
              <a:srgbClr val="41A0CB"/>
            </a:solidFill>
            <a:prstDash val="solid"/>
            <a:round/>
            <a:headEnd len="sm" w="sm" type="none"/>
            <a:tailEnd len="sm" w="sm" type="none"/>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635" name="Google Shape;5635;p493"/>
          <p:cNvSpPr txBox="1"/>
          <p:nvPr/>
        </p:nvSpPr>
        <p:spPr>
          <a:xfrm>
            <a:off x="10299188" y="3495363"/>
            <a:ext cx="3814555" cy="864120"/>
          </a:xfrm>
          <a:prstGeom prst="rect">
            <a:avLst/>
          </a:prstGeom>
          <a:noFill/>
          <a:ln>
            <a:noFill/>
          </a:ln>
        </p:spPr>
        <p:txBody>
          <a:bodyPr anchorCtr="0" anchor="ctr" bIns="45675" lIns="45675" spcFirstLastPara="1" rIns="45675" wrap="square" tIns="45675">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Slows down attackers using brute-force methods</a:t>
            </a:r>
            <a:endParaRPr b="0" i="0" sz="2200" u="none" cap="none" strike="noStrike">
              <a:solidFill>
                <a:srgbClr val="3F3F3F"/>
              </a:solidFill>
              <a:latin typeface="Open Sans"/>
              <a:ea typeface="Open Sans"/>
              <a:cs typeface="Open Sans"/>
              <a:sym typeface="Open Sans"/>
            </a:endParaRPr>
          </a:p>
        </p:txBody>
      </p:sp>
      <p:sp>
        <p:nvSpPr>
          <p:cNvPr id="5636" name="Google Shape;5636;p493"/>
          <p:cNvSpPr/>
          <p:nvPr/>
        </p:nvSpPr>
        <p:spPr>
          <a:xfrm>
            <a:off x="5994799" y="6069771"/>
            <a:ext cx="4266402" cy="1452745"/>
          </a:xfrm>
          <a:prstGeom prst="roundRect">
            <a:avLst>
              <a:gd fmla="val 7870" name="adj"/>
            </a:avLst>
          </a:prstGeom>
          <a:solidFill>
            <a:srgbClr val="ADF5EC">
              <a:alpha val="48235"/>
            </a:srgbClr>
          </a:solidFill>
          <a:ln cap="flat" cmpd="sng" w="25400">
            <a:solidFill>
              <a:srgbClr val="17BFAB"/>
            </a:solidFill>
            <a:prstDash val="solid"/>
            <a:round/>
            <a:headEnd len="sm" w="sm" type="none"/>
            <a:tailEnd len="sm" w="sm" type="none"/>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637" name="Google Shape;5637;p493"/>
          <p:cNvSpPr txBox="1"/>
          <p:nvPr/>
        </p:nvSpPr>
        <p:spPr>
          <a:xfrm>
            <a:off x="6166535" y="6171113"/>
            <a:ext cx="3922930" cy="1250060"/>
          </a:xfrm>
          <a:prstGeom prst="rect">
            <a:avLst/>
          </a:prstGeom>
          <a:noFill/>
          <a:ln>
            <a:noFill/>
          </a:ln>
        </p:spPr>
        <p:txBody>
          <a:bodyPr anchorCtr="0" anchor="ctr" bIns="45675" lIns="45675" spcFirstLastPara="1" rIns="45675" wrap="square" tIns="45675">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Increases the time and resources needed to crack a password</a:t>
            </a:r>
            <a:endParaRPr b="0" i="0" sz="2200" u="none" cap="none" strike="noStrike">
              <a:solidFill>
                <a:srgbClr val="3F3F3F"/>
              </a:solidFill>
              <a:latin typeface="Open Sans"/>
              <a:ea typeface="Open Sans"/>
              <a:cs typeface="Open Sans"/>
              <a:sym typeface="Open Sans"/>
            </a:endParaRPr>
          </a:p>
        </p:txBody>
      </p:sp>
      <p:sp>
        <p:nvSpPr>
          <p:cNvPr id="5638" name="Google Shape;5638;p493"/>
          <p:cNvSpPr/>
          <p:nvPr/>
        </p:nvSpPr>
        <p:spPr>
          <a:xfrm>
            <a:off x="6331994" y="3897905"/>
            <a:ext cx="350052" cy="269643"/>
          </a:xfrm>
          <a:prstGeom prst="rightArrow">
            <a:avLst>
              <a:gd fmla="val 50000" name="adj1"/>
              <a:gd fmla="val 50000" name="adj2"/>
            </a:avLst>
          </a:prstGeom>
          <a:solidFill>
            <a:srgbClr val="FF5B5B"/>
          </a:solidFill>
          <a:ln cap="flat" cmpd="sng" w="25400">
            <a:solidFill>
              <a:srgbClr val="FF5B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39" name="Google Shape;5639;p493"/>
          <p:cNvSpPr/>
          <p:nvPr/>
        </p:nvSpPr>
        <p:spPr>
          <a:xfrm>
            <a:off x="2080455" y="3258879"/>
            <a:ext cx="4086803" cy="1628372"/>
          </a:xfrm>
          <a:prstGeom prst="roundRect">
            <a:avLst>
              <a:gd fmla="val 5124" name="adj"/>
            </a:avLst>
          </a:prstGeom>
          <a:solidFill>
            <a:srgbClr val="FBE4D4"/>
          </a:solidFill>
          <a:ln cap="flat" cmpd="sng" w="25400">
            <a:solidFill>
              <a:srgbClr val="FF5B5B"/>
            </a:solidFill>
            <a:prstDash val="solid"/>
            <a:round/>
            <a:headEnd len="sm" w="sm" type="none"/>
            <a:tailEnd len="sm" w="sm" type="none"/>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640" name="Google Shape;5640;p493"/>
          <p:cNvSpPr txBox="1"/>
          <p:nvPr/>
        </p:nvSpPr>
        <p:spPr>
          <a:xfrm>
            <a:off x="2525746" y="3641005"/>
            <a:ext cx="3196221" cy="864120"/>
          </a:xfrm>
          <a:prstGeom prst="rect">
            <a:avLst/>
          </a:prstGeom>
          <a:noFill/>
          <a:ln>
            <a:noFill/>
          </a:ln>
        </p:spPr>
        <p:txBody>
          <a:bodyPr anchorCtr="0" anchor="ctr" bIns="45675" lIns="45675" spcFirstLastPara="1" rIns="45675" wrap="square" tIns="45675">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Makes weak passwords more secure</a:t>
            </a:r>
            <a:endParaRPr b="0" i="0" sz="2200" u="none" cap="none" strike="noStrike">
              <a:solidFill>
                <a:srgbClr val="3F3F3F"/>
              </a:solidFill>
              <a:latin typeface="Open Sans"/>
              <a:ea typeface="Open Sans"/>
              <a:cs typeface="Open Sans"/>
              <a:sym typeface="Open Sans"/>
            </a:endParaRPr>
          </a:p>
        </p:txBody>
      </p:sp>
      <p:sp>
        <p:nvSpPr>
          <p:cNvPr id="5641" name="Google Shape;5641;p493"/>
          <p:cNvSpPr/>
          <p:nvPr/>
        </p:nvSpPr>
        <p:spPr>
          <a:xfrm flipH="1" rot="5400000">
            <a:off x="7929970" y="5481617"/>
            <a:ext cx="377239" cy="234549"/>
          </a:xfrm>
          <a:prstGeom prst="rightArrow">
            <a:avLst>
              <a:gd fmla="val 50000" name="adj1"/>
              <a:gd fmla="val 50000" name="adj2"/>
            </a:avLst>
          </a:prstGeom>
          <a:solidFill>
            <a:srgbClr val="17BFAB"/>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42" name="Google Shape;5642;p493"/>
          <p:cNvSpPr/>
          <p:nvPr/>
        </p:nvSpPr>
        <p:spPr>
          <a:xfrm>
            <a:off x="5270500" y="912047"/>
            <a:ext cx="57309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643" name="Google Shape;5643;p493"/>
          <p:cNvPicPr preferRelativeResize="0"/>
          <p:nvPr/>
        </p:nvPicPr>
        <p:blipFill rotWithShape="1">
          <a:blip r:embed="rId3">
            <a:alphaModFix/>
          </a:blip>
          <a:srcRect b="0" l="0" r="0" t="0"/>
          <a:stretch/>
        </p:blipFill>
        <p:spPr>
          <a:xfrm>
            <a:off x="7358301" y="3129499"/>
            <a:ext cx="1596905" cy="1596905"/>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7" name="Shape 5647"/>
        <p:cNvGrpSpPr/>
        <p:nvPr/>
      </p:nvGrpSpPr>
      <p:grpSpPr>
        <a:xfrm>
          <a:off x="0" y="0"/>
          <a:ext cx="0" cy="0"/>
          <a:chOff x="0" y="0"/>
          <a:chExt cx="0" cy="0"/>
        </a:xfrm>
      </p:grpSpPr>
      <p:grpSp>
        <p:nvGrpSpPr>
          <p:cNvPr id="5648" name="Google Shape;5648;p494"/>
          <p:cNvGrpSpPr/>
          <p:nvPr/>
        </p:nvGrpSpPr>
        <p:grpSpPr>
          <a:xfrm>
            <a:off x="1279853" y="2141483"/>
            <a:ext cx="13696295" cy="5828053"/>
            <a:chOff x="1353553" y="1350960"/>
            <a:chExt cx="13539917" cy="6252352"/>
          </a:xfrm>
        </p:grpSpPr>
        <p:sp>
          <p:nvSpPr>
            <p:cNvPr id="5649" name="Google Shape;5649;p494"/>
            <p:cNvSpPr/>
            <p:nvPr/>
          </p:nvSpPr>
          <p:spPr>
            <a:xfrm>
              <a:off x="1353553" y="1350960"/>
              <a:ext cx="13539917" cy="6252352"/>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5650" name="Google Shape;5650;p494"/>
            <p:cNvSpPr/>
            <p:nvPr/>
          </p:nvSpPr>
          <p:spPr>
            <a:xfrm>
              <a:off x="1503165" y="4671228"/>
              <a:ext cx="13257864" cy="433817"/>
            </a:xfrm>
            <a:prstGeom prst="roundRect">
              <a:avLst>
                <a:gd fmla="val 4780" name="adj"/>
              </a:avLst>
            </a:prstGeom>
            <a:noFill/>
            <a:ln>
              <a:noFill/>
            </a:ln>
          </p:spPr>
          <p:txBody>
            <a:bodyPr anchorCtr="0" anchor="ctr" bIns="45675" lIns="45675" spcFirstLastPara="1" rIns="45675" wrap="square" tIns="45675">
              <a:spAutoFit/>
            </a:bodyPr>
            <a:lstStyle/>
            <a:p>
              <a:pPr indent="0" lvl="0" marL="0" marR="0" rtl="0" algn="l">
                <a:lnSpc>
                  <a:spcPct val="115000"/>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grpSp>
      <p:sp>
        <p:nvSpPr>
          <p:cNvPr id="5651" name="Google Shape;5651;p494"/>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2064" lvl="0" marL="0" rtl="0" algn="ctr">
              <a:lnSpc>
                <a:spcPct val="115000"/>
              </a:lnSpc>
              <a:spcBef>
                <a:spcPts val="0"/>
              </a:spcBef>
              <a:spcAft>
                <a:spcPts val="0"/>
              </a:spcAft>
              <a:buSzPts val="4400"/>
              <a:buNone/>
            </a:pPr>
            <a:r>
              <a:rPr lang="en-US"/>
              <a:t>M of N Control</a:t>
            </a:r>
            <a:endParaRPr/>
          </a:p>
        </p:txBody>
      </p:sp>
      <p:pic>
        <p:nvPicPr>
          <p:cNvPr id="5652" name="Google Shape;5652;p494"/>
          <p:cNvPicPr preferRelativeResize="0"/>
          <p:nvPr/>
        </p:nvPicPr>
        <p:blipFill rotWithShape="1">
          <a:blip r:embed="rId3">
            <a:alphaModFix/>
          </a:blip>
          <a:srcRect b="0" l="0" r="0" t="0"/>
          <a:stretch/>
        </p:blipFill>
        <p:spPr>
          <a:xfrm>
            <a:off x="1457736" y="3094889"/>
            <a:ext cx="3798277" cy="3798277"/>
          </a:xfrm>
          <a:prstGeom prst="rect">
            <a:avLst/>
          </a:prstGeom>
          <a:noFill/>
          <a:ln>
            <a:noFill/>
          </a:ln>
        </p:spPr>
      </p:pic>
      <p:sp>
        <p:nvSpPr>
          <p:cNvPr id="5653" name="Google Shape;5653;p494"/>
          <p:cNvSpPr/>
          <p:nvPr/>
        </p:nvSpPr>
        <p:spPr>
          <a:xfrm>
            <a:off x="5559583" y="2739545"/>
            <a:ext cx="9183449" cy="4743433"/>
          </a:xfrm>
          <a:prstGeom prst="roundRect">
            <a:avLst>
              <a:gd fmla="val 61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54" name="Google Shape;5654;p494"/>
          <p:cNvSpPr txBox="1"/>
          <p:nvPr/>
        </p:nvSpPr>
        <p:spPr>
          <a:xfrm>
            <a:off x="5719101" y="3061541"/>
            <a:ext cx="9011921" cy="4282711"/>
          </a:xfrm>
          <a:prstGeom prst="rect">
            <a:avLst/>
          </a:prstGeom>
          <a:noFill/>
          <a:ln>
            <a:noFill/>
          </a:ln>
        </p:spPr>
        <p:txBody>
          <a:bodyPr anchorCtr="0" anchor="t" bIns="0" lIns="0" spcFirstLastPara="1" rIns="0" wrap="square" tIns="0">
            <a:spAutoFit/>
          </a:bodyPr>
          <a:lstStyle/>
          <a:p>
            <a:pPr indent="-342900" lvl="0" marL="342900" marR="0" rtl="0" algn="l">
              <a:lnSpc>
                <a:spcPct val="115000"/>
              </a:lnSpc>
              <a:spcBef>
                <a:spcPts val="0"/>
              </a:spcBef>
              <a:spcAft>
                <a:spcPts val="0"/>
              </a:spcAft>
              <a:buClr>
                <a:srgbClr val="3F3F3F"/>
              </a:buClr>
              <a:buSzPts val="2200"/>
              <a:buFont typeface="Open Sans"/>
              <a:buChar char="•"/>
            </a:pPr>
            <a:r>
              <a:rPr b="0" i="0" lang="en-US" sz="2200" u="none" cap="none" strike="noStrike">
                <a:solidFill>
                  <a:srgbClr val="404040"/>
                </a:solidFill>
                <a:latin typeface="Open Sans"/>
                <a:ea typeface="Open Sans"/>
                <a:cs typeface="Open Sans"/>
                <a:sym typeface="Open Sans"/>
              </a:rPr>
              <a:t>It is a tool that helps recreate private and public key material from a backup.</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Open Sans"/>
              <a:buChar char="•"/>
            </a:pPr>
            <a:r>
              <a:rPr b="0" i="0" lang="en-US" sz="2200" u="none" cap="none" strike="noStrike">
                <a:solidFill>
                  <a:srgbClr val="404040"/>
                </a:solidFill>
                <a:latin typeface="Open Sans"/>
                <a:ea typeface="Open Sans"/>
                <a:cs typeface="Open Sans"/>
                <a:sym typeface="Open Sans"/>
              </a:rPr>
              <a:t>The key material is backed up and mathematically distributed across several systems or devices.</a:t>
            </a:r>
            <a:endParaRPr/>
          </a:p>
          <a:p>
            <a:pPr indent="-203200" lvl="0" marL="342900" marR="0" rtl="0" algn="l">
              <a:lnSpc>
                <a:spcPct val="115000"/>
              </a:lnSpc>
              <a:spcBef>
                <a:spcPts val="0"/>
              </a:spcBef>
              <a:spcAft>
                <a:spcPts val="0"/>
              </a:spcAft>
              <a:buClr>
                <a:srgbClr val="3F3F3F"/>
              </a:buClr>
              <a:buSzPts val="2200"/>
              <a:buFont typeface="Open Sans"/>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Open Sans"/>
              <a:buChar char="•"/>
            </a:pPr>
            <a:r>
              <a:rPr b="0" i="0" lang="en-US" sz="2200" u="none" cap="none" strike="noStrike">
                <a:solidFill>
                  <a:srgbClr val="404040"/>
                </a:solidFill>
                <a:latin typeface="Open Sans"/>
                <a:ea typeface="Open Sans"/>
                <a:cs typeface="Open Sans"/>
                <a:sym typeface="Open Sans"/>
              </a:rPr>
              <a:t>Implementing three out of eight controls would require three people out of the eight assigned as key escrow recovery agents to work together to retrieve a single key from the key escrow database. </a:t>
            </a:r>
            <a:endParaRPr/>
          </a:p>
          <a:p>
            <a:pPr indent="-407988" lvl="0" marL="1041401" marR="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This illustrates that M is always less than or equal to N.</a:t>
            </a:r>
            <a:endParaRPr b="0" i="0" sz="2200" u="none" cap="none" strike="noStrike">
              <a:solidFill>
                <a:srgbClr val="404040"/>
              </a:solidFill>
              <a:latin typeface="Open Sans"/>
              <a:ea typeface="Open Sans"/>
              <a:cs typeface="Open Sans"/>
              <a:sym typeface="Open Sans"/>
            </a:endParaRPr>
          </a:p>
        </p:txBody>
      </p:sp>
      <p:sp>
        <p:nvSpPr>
          <p:cNvPr id="5655" name="Google Shape;5655;p494"/>
          <p:cNvSpPr/>
          <p:nvPr/>
        </p:nvSpPr>
        <p:spPr>
          <a:xfrm>
            <a:off x="6515100" y="844416"/>
            <a:ext cx="32306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idx="1" type="body"/>
          </p:nvPr>
        </p:nvSpPr>
        <p:spPr>
          <a:xfrm>
            <a:off x="1263599" y="2557645"/>
            <a:ext cx="9049500" cy="794398"/>
          </a:xfrm>
          <a:prstGeom prst="rect">
            <a:avLst/>
          </a:prstGeom>
          <a:noFill/>
          <a:ln>
            <a:noFill/>
          </a:ln>
        </p:spPr>
        <p:txBody>
          <a:bodyPr anchorCtr="0" anchor="t" bIns="0" lIns="91425" spcFirstLastPara="1" rIns="91425" wrap="square" tIns="0">
            <a:noAutofit/>
          </a:bodyPr>
          <a:lstStyle/>
          <a:p>
            <a:pPr indent="6350" lvl="0" marL="222250" rtl="0" algn="l">
              <a:lnSpc>
                <a:spcPct val="115000"/>
              </a:lnSpc>
              <a:spcBef>
                <a:spcPts val="1000"/>
              </a:spcBef>
              <a:spcAft>
                <a:spcPts val="0"/>
              </a:spcAft>
              <a:buSzPts val="2800"/>
              <a:buFont typeface="Arial"/>
              <a:buNone/>
            </a:pPr>
            <a:r>
              <a:rPr b="0" i="0" lang="en-US" u="none" strike="noStrike">
                <a:solidFill>
                  <a:srgbClr val="404040"/>
                </a:solidFill>
                <a:latin typeface="Open Sans"/>
                <a:ea typeface="Open Sans"/>
                <a:cs typeface="Open Sans"/>
                <a:sym typeface="Open Sans"/>
              </a:rPr>
              <a:t>Identify </a:t>
            </a:r>
            <a:r>
              <a:rPr lang="en-US">
                <a:solidFill>
                  <a:srgbClr val="404040"/>
                </a:solidFill>
                <a:latin typeface="Open Sans"/>
                <a:ea typeface="Open Sans"/>
                <a:cs typeface="Open Sans"/>
                <a:sym typeface="Open Sans"/>
              </a:rPr>
              <a:t>s</a:t>
            </a:r>
            <a:r>
              <a:rPr b="0" i="0" lang="en-US" u="none" strike="noStrike">
                <a:solidFill>
                  <a:srgbClr val="404040"/>
                </a:solidFill>
                <a:latin typeface="Open Sans"/>
                <a:ea typeface="Open Sans"/>
                <a:cs typeface="Open Sans"/>
                <a:sym typeface="Open Sans"/>
              </a:rPr>
              <a:t>ecurity concepts to protect data, ensure availability, and mitigate cyber threats effectively</a:t>
            </a:r>
            <a:endParaRPr>
              <a:solidFill>
                <a:srgbClr val="404040"/>
              </a:solidFill>
              <a:latin typeface="Open Sans"/>
              <a:ea typeface="Open Sans"/>
              <a:cs typeface="Open Sans"/>
              <a:sym typeface="Open Sans"/>
            </a:endParaRPr>
          </a:p>
        </p:txBody>
      </p:sp>
      <p:sp>
        <p:nvSpPr>
          <p:cNvPr id="99" name="Google Shape;99;p2"/>
          <p:cNvSpPr txBox="1"/>
          <p:nvPr>
            <p:ph idx="2" type="body"/>
          </p:nvPr>
        </p:nvSpPr>
        <p:spPr>
          <a:xfrm>
            <a:off x="1263599" y="3736188"/>
            <a:ext cx="8229600" cy="925538"/>
          </a:xfrm>
          <a:prstGeom prst="rect">
            <a:avLst/>
          </a:prstGeom>
          <a:noFill/>
          <a:ln>
            <a:noFill/>
          </a:ln>
        </p:spPr>
        <p:txBody>
          <a:bodyPr anchorCtr="0" anchor="t" bIns="0" lIns="91425" spcFirstLastPara="1" rIns="91425" wrap="square" tIns="0">
            <a:noAutofit/>
          </a:bodyPr>
          <a:lstStyle/>
          <a:p>
            <a:pPr indent="6350" lvl="0" marL="222250" rtl="0" algn="l">
              <a:lnSpc>
                <a:spcPct val="115000"/>
              </a:lnSpc>
              <a:spcBef>
                <a:spcPts val="1000"/>
              </a:spcBef>
              <a:spcAft>
                <a:spcPts val="0"/>
              </a:spcAft>
              <a:buSzPts val="2800"/>
              <a:buFont typeface="Arial"/>
              <a:buNone/>
            </a:pPr>
            <a:r>
              <a:rPr b="0" i="0" lang="en-US" u="none" strike="noStrike">
                <a:solidFill>
                  <a:srgbClr val="404040"/>
                </a:solidFill>
                <a:latin typeface="Open Sans"/>
                <a:ea typeface="Open Sans"/>
                <a:cs typeface="Open Sans"/>
                <a:sym typeface="Open Sans"/>
              </a:rPr>
              <a:t>Compare and contrast various types of security controls to optimize protection against cyber threats</a:t>
            </a:r>
            <a:endParaRPr>
              <a:solidFill>
                <a:srgbClr val="404040"/>
              </a:solidFill>
              <a:latin typeface="Open Sans"/>
              <a:ea typeface="Open Sans"/>
              <a:cs typeface="Open Sans"/>
              <a:sym typeface="Open Sans"/>
            </a:endParaRPr>
          </a:p>
        </p:txBody>
      </p:sp>
      <p:sp>
        <p:nvSpPr>
          <p:cNvPr id="100" name="Google Shape;100;p2"/>
          <p:cNvSpPr txBox="1"/>
          <p:nvPr>
            <p:ph idx="4" type="body"/>
          </p:nvPr>
        </p:nvSpPr>
        <p:spPr>
          <a:xfrm>
            <a:off x="1263598" y="4959807"/>
            <a:ext cx="9709201" cy="908989"/>
          </a:xfrm>
          <a:prstGeom prst="rect">
            <a:avLst/>
          </a:prstGeom>
          <a:noFill/>
          <a:ln>
            <a:noFill/>
          </a:ln>
        </p:spPr>
        <p:txBody>
          <a:bodyPr anchorCtr="0" anchor="t" bIns="0" lIns="91425" spcFirstLastPara="1" rIns="91425" wrap="square" tIns="0">
            <a:noAutofit/>
          </a:bodyPr>
          <a:lstStyle/>
          <a:p>
            <a:pPr indent="-228600" lvl="0" marL="457200" rtl="0" algn="l">
              <a:lnSpc>
                <a:spcPct val="115000"/>
              </a:lnSpc>
              <a:spcBef>
                <a:spcPts val="1000"/>
              </a:spcBef>
              <a:spcAft>
                <a:spcPts val="0"/>
              </a:spcAft>
              <a:buSzPts val="2800"/>
              <a:buNone/>
            </a:pPr>
            <a:r>
              <a:rPr lang="en-US">
                <a:solidFill>
                  <a:srgbClr val="404040"/>
                </a:solidFill>
                <a:latin typeface="Open Sans"/>
                <a:ea typeface="Open Sans"/>
                <a:cs typeface="Open Sans"/>
                <a:sym typeface="Open Sans"/>
              </a:rPr>
              <a:t>Interpret</a:t>
            </a:r>
            <a:r>
              <a:rPr b="0" i="0" lang="en-US" u="none" strike="noStrike">
                <a:solidFill>
                  <a:srgbClr val="404040"/>
                </a:solidFill>
                <a:latin typeface="Open Sans"/>
                <a:ea typeface="Open Sans"/>
                <a:cs typeface="Open Sans"/>
                <a:sym typeface="Open Sans"/>
              </a:rPr>
              <a:t> personnel security to</a:t>
            </a:r>
            <a:r>
              <a:rPr lang="en-US">
                <a:solidFill>
                  <a:srgbClr val="404040"/>
                </a:solidFill>
                <a:latin typeface="Open Sans"/>
                <a:ea typeface="Open Sans"/>
                <a:cs typeface="Open Sans"/>
                <a:sym typeface="Open Sans"/>
              </a:rPr>
              <a:t> safeguard networks against threats</a:t>
            </a:r>
            <a:endParaRPr/>
          </a:p>
        </p:txBody>
      </p:sp>
      <p:pic>
        <p:nvPicPr>
          <p:cNvPr id="101" name="Google Shape;101;p2"/>
          <p:cNvPicPr preferRelativeResize="0"/>
          <p:nvPr/>
        </p:nvPicPr>
        <p:blipFill rotWithShape="1">
          <a:blip r:embed="rId3">
            <a:alphaModFix/>
          </a:blip>
          <a:srcRect b="0" l="0" r="0" t="0"/>
          <a:stretch/>
        </p:blipFill>
        <p:spPr>
          <a:xfrm>
            <a:off x="897319" y="3854348"/>
            <a:ext cx="457200" cy="457200"/>
          </a:xfrm>
          <a:prstGeom prst="rect">
            <a:avLst/>
          </a:prstGeom>
          <a:noFill/>
          <a:ln>
            <a:noFill/>
          </a:ln>
        </p:spPr>
      </p:pic>
      <p:pic>
        <p:nvPicPr>
          <p:cNvPr id="102" name="Google Shape;102;p2"/>
          <p:cNvPicPr preferRelativeResize="0"/>
          <p:nvPr/>
        </p:nvPicPr>
        <p:blipFill rotWithShape="1">
          <a:blip r:embed="rId3">
            <a:alphaModFix/>
          </a:blip>
          <a:srcRect b="0" l="0" r="0" t="0"/>
          <a:stretch/>
        </p:blipFill>
        <p:spPr>
          <a:xfrm>
            <a:off x="897319" y="5080672"/>
            <a:ext cx="457200" cy="457200"/>
          </a:xfrm>
          <a:prstGeom prst="rect">
            <a:avLst/>
          </a:prstGeom>
          <a:noFill/>
          <a:ln>
            <a:noFill/>
          </a:ln>
        </p:spPr>
      </p:pic>
      <p:sp>
        <p:nvSpPr>
          <p:cNvPr id="103" name="Google Shape;103;p2"/>
          <p:cNvSpPr txBox="1"/>
          <p:nvPr/>
        </p:nvSpPr>
        <p:spPr>
          <a:xfrm>
            <a:off x="1263599" y="5813617"/>
            <a:ext cx="9049500" cy="1161372"/>
          </a:xfrm>
          <a:prstGeom prst="rect">
            <a:avLst/>
          </a:prstGeom>
          <a:noFill/>
          <a:ln>
            <a:noFill/>
          </a:ln>
        </p:spPr>
        <p:txBody>
          <a:bodyPr anchorCtr="0" anchor="t" bIns="0" lIns="91425" spcFirstLastPara="1" rIns="91425" wrap="square" tIns="0">
            <a:noAutofit/>
          </a:bodyPr>
          <a:lstStyle/>
          <a:p>
            <a:pPr indent="0" lvl="0" marL="228600" marR="0" rtl="0" algn="l">
              <a:lnSpc>
                <a:spcPct val="115000"/>
              </a:lnSpc>
              <a:spcBef>
                <a:spcPts val="1000"/>
              </a:spcBef>
              <a:spcAft>
                <a:spcPts val="0"/>
              </a:spcAft>
              <a:buClr>
                <a:schemeClr val="dk1"/>
              </a:buClr>
              <a:buSzPts val="2800"/>
              <a:buFont typeface="Arial"/>
              <a:buNone/>
            </a:pPr>
            <a:r>
              <a:rPr b="0" i="0" lang="en-US" sz="2200" u="none" cap="none" strike="noStrike">
                <a:solidFill>
                  <a:srgbClr val="404040"/>
                </a:solidFill>
                <a:latin typeface="Open Sans"/>
                <a:ea typeface="Open Sans"/>
                <a:cs typeface="Open Sans"/>
                <a:sym typeface="Open Sans"/>
              </a:rPr>
              <a:t>Discover the importance of change management processes and their impact on security  to maintain operational stability</a:t>
            </a:r>
            <a:endParaRPr b="0" i="0" sz="2200" u="none" cap="none" strike="noStrike">
              <a:solidFill>
                <a:srgbClr val="404040"/>
              </a:solidFill>
              <a:latin typeface="Open Sans"/>
              <a:ea typeface="Open Sans"/>
              <a:cs typeface="Open Sans"/>
              <a:sym typeface="Open Sans"/>
            </a:endParaRPr>
          </a:p>
        </p:txBody>
      </p:sp>
      <p:pic>
        <p:nvPicPr>
          <p:cNvPr id="104" name="Google Shape;104;p2"/>
          <p:cNvPicPr preferRelativeResize="0"/>
          <p:nvPr/>
        </p:nvPicPr>
        <p:blipFill rotWithShape="1">
          <a:blip r:embed="rId3">
            <a:alphaModFix/>
          </a:blip>
          <a:srcRect b="0" l="0" r="0" t="0"/>
          <a:stretch/>
        </p:blipFill>
        <p:spPr>
          <a:xfrm>
            <a:off x="897319" y="5936592"/>
            <a:ext cx="457200" cy="457200"/>
          </a:xfrm>
          <a:prstGeom prst="rect">
            <a:avLst/>
          </a:prstGeom>
          <a:noFill/>
          <a:ln>
            <a:noFill/>
          </a:ln>
        </p:spPr>
      </p:pic>
      <p:sp>
        <p:nvSpPr>
          <p:cNvPr id="105" name="Google Shape;105;p2"/>
          <p:cNvSpPr txBox="1"/>
          <p:nvPr/>
        </p:nvSpPr>
        <p:spPr>
          <a:xfrm>
            <a:off x="1034997" y="7084845"/>
            <a:ext cx="9278102" cy="1161371"/>
          </a:xfrm>
          <a:prstGeom prst="rect">
            <a:avLst/>
          </a:prstGeom>
          <a:noFill/>
          <a:ln>
            <a:noFill/>
          </a:ln>
        </p:spPr>
        <p:txBody>
          <a:bodyPr anchorCtr="0" anchor="t" bIns="0" lIns="91425" spcFirstLastPara="1" rIns="91425" wrap="square" tIns="0">
            <a:noAutofit/>
          </a:bodyPr>
          <a:lstStyle/>
          <a:p>
            <a:pPr indent="0" lvl="0" marL="457200" marR="0" rtl="0" algn="l">
              <a:lnSpc>
                <a:spcPct val="115000"/>
              </a:lnSpc>
              <a:spcBef>
                <a:spcPts val="1000"/>
              </a:spcBef>
              <a:spcAft>
                <a:spcPts val="0"/>
              </a:spcAft>
              <a:buClr>
                <a:schemeClr val="dk1"/>
              </a:buClr>
              <a:buSzPts val="2800"/>
              <a:buFont typeface="Arial"/>
              <a:buNone/>
            </a:pPr>
            <a:r>
              <a:rPr b="0" i="0" lang="en-US" sz="2200" u="none" cap="none" strike="noStrike">
                <a:solidFill>
                  <a:srgbClr val="404040"/>
                </a:solidFill>
                <a:latin typeface="Open Sans"/>
                <a:ea typeface="Open Sans"/>
                <a:cs typeface="Open Sans"/>
                <a:sym typeface="Open Sans"/>
              </a:rPr>
              <a:t>Identify the importance of using appropriate cryptographic solutions to secure data and communications effectively</a:t>
            </a:r>
            <a:endParaRPr/>
          </a:p>
        </p:txBody>
      </p:sp>
      <p:pic>
        <p:nvPicPr>
          <p:cNvPr id="106" name="Google Shape;106;p2"/>
          <p:cNvPicPr preferRelativeResize="0"/>
          <p:nvPr/>
        </p:nvPicPr>
        <p:blipFill rotWithShape="1">
          <a:blip r:embed="rId3">
            <a:alphaModFix/>
          </a:blip>
          <a:srcRect b="0" l="0" r="0" t="0"/>
          <a:stretch/>
        </p:blipFill>
        <p:spPr>
          <a:xfrm>
            <a:off x="897319" y="7160123"/>
            <a:ext cx="457200" cy="457200"/>
          </a:xfrm>
          <a:prstGeom prst="rect">
            <a:avLst/>
          </a:prstGeom>
          <a:noFill/>
          <a:ln>
            <a:noFill/>
          </a:ln>
        </p:spPr>
      </p:pic>
      <p:pic>
        <p:nvPicPr>
          <p:cNvPr id="107" name="Google Shape;107;p2"/>
          <p:cNvPicPr preferRelativeResize="0"/>
          <p:nvPr/>
        </p:nvPicPr>
        <p:blipFill rotWithShape="1">
          <a:blip r:embed="rId3">
            <a:alphaModFix/>
          </a:blip>
          <a:srcRect b="0" l="0" r="0" t="0"/>
          <a:stretch/>
        </p:blipFill>
        <p:spPr>
          <a:xfrm>
            <a:off x="897319" y="2670569"/>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AAA</a:t>
            </a:r>
            <a:endParaRPr/>
          </a:p>
        </p:txBody>
      </p:sp>
      <p:grpSp>
        <p:nvGrpSpPr>
          <p:cNvPr id="459" name="Google Shape;459;p3"/>
          <p:cNvGrpSpPr/>
          <p:nvPr/>
        </p:nvGrpSpPr>
        <p:grpSpPr>
          <a:xfrm>
            <a:off x="723147" y="2636335"/>
            <a:ext cx="6945343" cy="4302350"/>
            <a:chOff x="4140825" y="3486600"/>
            <a:chExt cx="8283350" cy="4302350"/>
          </a:xfrm>
        </p:grpSpPr>
        <p:pic>
          <p:nvPicPr>
            <p:cNvPr id="460" name="Google Shape;460;p3"/>
            <p:cNvPicPr preferRelativeResize="0"/>
            <p:nvPr/>
          </p:nvPicPr>
          <p:blipFill rotWithShape="1">
            <a:blip r:embed="rId3">
              <a:alphaModFix/>
            </a:blip>
            <a:srcRect b="0" l="0" r="0" t="0"/>
            <a:stretch/>
          </p:blipFill>
          <p:spPr>
            <a:xfrm>
              <a:off x="6238425" y="4009800"/>
              <a:ext cx="3779150" cy="3779150"/>
            </a:xfrm>
            <a:prstGeom prst="rect">
              <a:avLst/>
            </a:prstGeom>
            <a:noFill/>
            <a:ln>
              <a:noFill/>
            </a:ln>
          </p:spPr>
        </p:pic>
        <p:sp>
          <p:nvSpPr>
            <p:cNvPr id="461" name="Google Shape;461;p3"/>
            <p:cNvSpPr txBox="1"/>
            <p:nvPr/>
          </p:nvSpPr>
          <p:spPr>
            <a:xfrm>
              <a:off x="6358150" y="3486600"/>
              <a:ext cx="35397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n-US" sz="2200" u="none" cap="none" strike="noStrike">
                  <a:solidFill>
                    <a:srgbClr val="3F3F3F"/>
                  </a:solidFill>
                  <a:latin typeface="Open Sans"/>
                  <a:ea typeface="Open Sans"/>
                  <a:cs typeface="Open Sans"/>
                  <a:sym typeface="Open Sans"/>
                </a:rPr>
                <a:t>Authentication</a:t>
              </a:r>
              <a:endParaRPr b="0" i="0" sz="1400" u="none" cap="none" strike="noStrike">
                <a:solidFill>
                  <a:srgbClr val="000000"/>
                </a:solidFill>
                <a:latin typeface="Arial"/>
                <a:ea typeface="Arial"/>
                <a:cs typeface="Arial"/>
                <a:sym typeface="Arial"/>
              </a:endParaRPr>
            </a:p>
          </p:txBody>
        </p:sp>
        <p:sp>
          <p:nvSpPr>
            <p:cNvPr id="462" name="Google Shape;462;p3"/>
            <p:cNvSpPr txBox="1"/>
            <p:nvPr/>
          </p:nvSpPr>
          <p:spPr>
            <a:xfrm>
              <a:off x="4140825" y="7171900"/>
              <a:ext cx="2097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Accounting</a:t>
              </a:r>
              <a:endParaRPr b="0" i="0" sz="1400" u="none" cap="none" strike="noStrike">
                <a:solidFill>
                  <a:srgbClr val="000000"/>
                </a:solidFill>
                <a:latin typeface="Arial"/>
                <a:ea typeface="Arial"/>
                <a:cs typeface="Arial"/>
                <a:sym typeface="Arial"/>
              </a:endParaRPr>
            </a:p>
          </p:txBody>
        </p:sp>
        <p:sp>
          <p:nvSpPr>
            <p:cNvPr id="463" name="Google Shape;463;p3"/>
            <p:cNvSpPr txBox="1"/>
            <p:nvPr/>
          </p:nvSpPr>
          <p:spPr>
            <a:xfrm>
              <a:off x="10017575" y="7171900"/>
              <a:ext cx="2406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Authorization </a:t>
              </a:r>
              <a:endParaRPr b="0" i="0" sz="1400" u="none" cap="none" strike="noStrike">
                <a:solidFill>
                  <a:srgbClr val="000000"/>
                </a:solidFill>
                <a:latin typeface="Arial"/>
                <a:ea typeface="Arial"/>
                <a:cs typeface="Arial"/>
                <a:sym typeface="Arial"/>
              </a:endParaRPr>
            </a:p>
          </p:txBody>
        </p:sp>
        <p:sp>
          <p:nvSpPr>
            <p:cNvPr id="464" name="Google Shape;464;p3"/>
            <p:cNvSpPr txBox="1"/>
            <p:nvPr/>
          </p:nvSpPr>
          <p:spPr>
            <a:xfrm>
              <a:off x="7669524" y="6067425"/>
              <a:ext cx="982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AAA</a:t>
              </a:r>
              <a:endParaRPr b="1" i="0" sz="1400" u="none" cap="none" strike="noStrike">
                <a:solidFill>
                  <a:srgbClr val="000000"/>
                </a:solidFill>
                <a:latin typeface="Arial"/>
                <a:ea typeface="Arial"/>
                <a:cs typeface="Arial"/>
                <a:sym typeface="Arial"/>
              </a:endParaRPr>
            </a:p>
          </p:txBody>
        </p:sp>
      </p:grpSp>
      <p:sp>
        <p:nvSpPr>
          <p:cNvPr id="465" name="Google Shape;465;p3"/>
          <p:cNvSpPr/>
          <p:nvPr/>
        </p:nvSpPr>
        <p:spPr>
          <a:xfrm>
            <a:off x="8127999" y="3862713"/>
            <a:ext cx="6286501" cy="2080887"/>
          </a:xfrm>
          <a:prstGeom prst="roundRect">
            <a:avLst>
              <a:gd fmla="val 9841"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8890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is a framework that controls user access to networks and resources, ensuring only authorized users can access specific resources and monitor their activities.</a:t>
            </a:r>
            <a:endParaRPr/>
          </a:p>
        </p:txBody>
      </p:sp>
      <p:sp>
        <p:nvSpPr>
          <p:cNvPr id="466" name="Google Shape;466;p3"/>
          <p:cNvSpPr txBox="1"/>
          <p:nvPr/>
        </p:nvSpPr>
        <p:spPr>
          <a:xfrm>
            <a:off x="2270654" y="1257300"/>
            <a:ext cx="11714693"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In computer security, AAA stands for Authentication, Authorization, and Accounting. </a:t>
            </a:r>
            <a:endParaRPr/>
          </a:p>
        </p:txBody>
      </p:sp>
      <p:sp>
        <p:nvSpPr>
          <p:cNvPr id="467" name="Google Shape;467;p3"/>
          <p:cNvSpPr/>
          <p:nvPr/>
        </p:nvSpPr>
        <p:spPr>
          <a:xfrm>
            <a:off x="7670800" y="816352"/>
            <a:ext cx="92281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9" name="Shape 5659"/>
        <p:cNvGrpSpPr/>
        <p:nvPr/>
      </p:nvGrpSpPr>
      <p:grpSpPr>
        <a:xfrm>
          <a:off x="0" y="0"/>
          <a:ext cx="0" cy="0"/>
          <a:chOff x="0" y="0"/>
          <a:chExt cx="0" cy="0"/>
        </a:xfrm>
      </p:grpSpPr>
      <p:sp>
        <p:nvSpPr>
          <p:cNvPr id="5660" name="Google Shape;5660;p495"/>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2064"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M of N Control</a:t>
            </a:r>
            <a:endParaRPr>
              <a:solidFill>
                <a:srgbClr val="3F3F3F"/>
              </a:solidFill>
              <a:latin typeface="Open Sans"/>
              <a:ea typeface="Open Sans"/>
              <a:cs typeface="Open Sans"/>
              <a:sym typeface="Open Sans"/>
            </a:endParaRPr>
          </a:p>
        </p:txBody>
      </p:sp>
      <p:sp>
        <p:nvSpPr>
          <p:cNvPr id="5661" name="Google Shape;5661;p495"/>
          <p:cNvSpPr/>
          <p:nvPr/>
        </p:nvSpPr>
        <p:spPr>
          <a:xfrm>
            <a:off x="1377166" y="2031268"/>
            <a:ext cx="13539917" cy="5425986"/>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662" name="Google Shape;5662;p495"/>
          <p:cNvSpPr/>
          <p:nvPr/>
        </p:nvSpPr>
        <p:spPr>
          <a:xfrm>
            <a:off x="10421796" y="2598575"/>
            <a:ext cx="4217016" cy="4217016"/>
          </a:xfrm>
          <a:prstGeom prst="roundRect">
            <a:avLst>
              <a:gd fmla="val 5273" name="adj"/>
            </a:avLst>
          </a:prstGeom>
          <a:solidFill>
            <a:schemeClr val="lt1"/>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5663" name="Google Shape;5663;p495"/>
          <p:cNvSpPr txBox="1"/>
          <p:nvPr/>
        </p:nvSpPr>
        <p:spPr>
          <a:xfrm>
            <a:off x="1591598" y="3491058"/>
            <a:ext cx="8790900" cy="2520660"/>
          </a:xfrm>
          <a:prstGeom prst="rect">
            <a:avLst/>
          </a:prstGeom>
          <a:noFill/>
          <a:ln>
            <a:noFill/>
          </a:ln>
        </p:spPr>
        <p:txBody>
          <a:bodyPr anchorCtr="0" anchor="t" bIns="91425" lIns="91425" spcFirstLastPara="1" rIns="91425" wrap="square" tIns="91425">
            <a:spAutoFit/>
          </a:bodyPr>
          <a:lstStyle/>
          <a:p>
            <a:pPr indent="-342900" lvl="0" marL="342900" marR="140335" rtl="0" algn="l">
              <a:lnSpc>
                <a:spcPct val="115000"/>
              </a:lnSpc>
              <a:spcBef>
                <a:spcPts val="0"/>
              </a:spcBef>
              <a:spcAft>
                <a:spcPts val="0"/>
              </a:spcAft>
              <a:buClr>
                <a:srgbClr val="000000"/>
              </a:buClr>
              <a:buSzPts val="2000"/>
              <a:buFont typeface="Arial"/>
              <a:buChar char="•"/>
            </a:pPr>
            <a:r>
              <a:rPr b="0" i="0" lang="en-US" sz="2200" u="none" cap="none" strike="noStrike">
                <a:solidFill>
                  <a:srgbClr val="404040"/>
                </a:solidFill>
                <a:latin typeface="Open Sans"/>
                <a:ea typeface="Open Sans"/>
                <a:cs typeface="Open Sans"/>
                <a:sym typeface="Open Sans"/>
              </a:rPr>
              <a:t>M of N control requires a minimum number of agents (M) out of the total number of agents (N) to work together to perform high-security tasks. </a:t>
            </a:r>
            <a:endParaRPr/>
          </a:p>
          <a:p>
            <a:pPr indent="-215900" lvl="0" marL="342900" marR="140335" rtl="0" algn="l">
              <a:lnSpc>
                <a:spcPct val="115000"/>
              </a:lnSpc>
              <a:spcBef>
                <a:spcPts val="0"/>
              </a:spcBef>
              <a:spcAft>
                <a:spcPts val="0"/>
              </a:spcAft>
              <a:buClr>
                <a:srgbClr val="000000"/>
              </a:buClr>
              <a:buSzPts val="20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000"/>
              <a:buFont typeface="Arial"/>
              <a:buChar char="•"/>
            </a:pPr>
            <a:r>
              <a:rPr b="0" i="0" lang="en-US" sz="2200" u="none" cap="none" strike="noStrike">
                <a:solidFill>
                  <a:srgbClr val="404040"/>
                </a:solidFill>
                <a:latin typeface="Open Sans"/>
                <a:ea typeface="Open Sans"/>
                <a:cs typeface="Open Sans"/>
                <a:sym typeface="Open Sans"/>
              </a:rPr>
              <a:t>This is a backup process for public and private key material across multiple systems or devices.</a:t>
            </a:r>
            <a:endParaRPr/>
          </a:p>
        </p:txBody>
      </p:sp>
      <p:pic>
        <p:nvPicPr>
          <p:cNvPr descr="A picture containing text, linedrawing&#10;&#10;Description automatically generated" id="5664" name="Google Shape;5664;p495"/>
          <p:cNvPicPr preferRelativeResize="0"/>
          <p:nvPr/>
        </p:nvPicPr>
        <p:blipFill rotWithShape="1">
          <a:blip r:embed="rId3">
            <a:alphaModFix/>
          </a:blip>
          <a:srcRect b="0" l="38475" r="0" t="0"/>
          <a:stretch/>
        </p:blipFill>
        <p:spPr>
          <a:xfrm>
            <a:off x="10920013" y="2714979"/>
            <a:ext cx="3220582" cy="3984207"/>
          </a:xfrm>
          <a:prstGeom prst="rect">
            <a:avLst/>
          </a:prstGeom>
          <a:noFill/>
          <a:ln>
            <a:noFill/>
          </a:ln>
        </p:spPr>
      </p:pic>
      <p:sp>
        <p:nvSpPr>
          <p:cNvPr id="5665" name="Google Shape;5665;p495"/>
          <p:cNvSpPr/>
          <p:nvPr/>
        </p:nvSpPr>
        <p:spPr>
          <a:xfrm>
            <a:off x="6515100" y="943806"/>
            <a:ext cx="32306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0" name="Shape 5670"/>
        <p:cNvGrpSpPr/>
        <p:nvPr/>
      </p:nvGrpSpPr>
      <p:grpSpPr>
        <a:xfrm>
          <a:off x="0" y="0"/>
          <a:ext cx="0" cy="0"/>
          <a:chOff x="0" y="0"/>
          <a:chExt cx="0" cy="0"/>
        </a:xfrm>
      </p:grpSpPr>
      <p:sp>
        <p:nvSpPr>
          <p:cNvPr id="5671" name="Google Shape;5671;p49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Trusted Platform Module (TPM)</a:t>
            </a:r>
            <a:endParaRPr/>
          </a:p>
        </p:txBody>
      </p:sp>
      <p:sp>
        <p:nvSpPr>
          <p:cNvPr id="5672" name="Google Shape;5672;p496"/>
          <p:cNvSpPr/>
          <p:nvPr/>
        </p:nvSpPr>
        <p:spPr>
          <a:xfrm>
            <a:off x="1593674" y="3025218"/>
            <a:ext cx="8666145" cy="4000934"/>
          </a:xfrm>
          <a:prstGeom prst="roundRect">
            <a:avLst>
              <a:gd fmla="val 8178" name="adj"/>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Once enabled, TPM provides full disk encryption capabilities, keeping hard drives locked or sealed until the system completes a verification or authentication process.</a:t>
            </a:r>
            <a:endParaRPr/>
          </a:p>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TPM includes a unique RSA key burned into it, which is used for asymmetric encryption. </a:t>
            </a:r>
            <a:endParaRPr/>
          </a:p>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Additionally, it can generate, store, and protect other keys used in the encryption and decryption process.</a:t>
            </a:r>
            <a:endParaRPr/>
          </a:p>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nvGrpSpPr>
          <p:cNvPr id="5673" name="Google Shape;5673;p496"/>
          <p:cNvGrpSpPr/>
          <p:nvPr/>
        </p:nvGrpSpPr>
        <p:grpSpPr>
          <a:xfrm>
            <a:off x="10703834" y="3177885"/>
            <a:ext cx="3958492" cy="3695600"/>
            <a:chOff x="10109200" y="3749040"/>
            <a:chExt cx="4876800" cy="4876800"/>
          </a:xfrm>
        </p:grpSpPr>
        <p:pic>
          <p:nvPicPr>
            <p:cNvPr id="5674" name="Google Shape;5674;p496"/>
            <p:cNvPicPr preferRelativeResize="0"/>
            <p:nvPr/>
          </p:nvPicPr>
          <p:blipFill rotWithShape="1">
            <a:blip r:embed="rId3">
              <a:alphaModFix/>
            </a:blip>
            <a:srcRect b="0" l="0" r="0" t="0"/>
            <a:stretch/>
          </p:blipFill>
          <p:spPr>
            <a:xfrm>
              <a:off x="10109200" y="3749040"/>
              <a:ext cx="4876800" cy="4876800"/>
            </a:xfrm>
            <a:prstGeom prst="rect">
              <a:avLst/>
            </a:prstGeom>
            <a:noFill/>
            <a:ln>
              <a:noFill/>
            </a:ln>
          </p:spPr>
        </p:pic>
        <p:sp>
          <p:nvSpPr>
            <p:cNvPr id="5675" name="Google Shape;5675;p496"/>
            <p:cNvSpPr/>
            <p:nvPr/>
          </p:nvSpPr>
          <p:spPr>
            <a:xfrm>
              <a:off x="11724297" y="3973175"/>
              <a:ext cx="1646606"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5400" u="none" cap="none" strike="noStrike">
                  <a:solidFill>
                    <a:srgbClr val="262626"/>
                  </a:solidFill>
                  <a:latin typeface="Arial"/>
                  <a:ea typeface="Arial"/>
                  <a:cs typeface="Arial"/>
                  <a:sym typeface="Arial"/>
                </a:rPr>
                <a:t>TPM</a:t>
              </a:r>
              <a:endParaRPr/>
            </a:p>
          </p:txBody>
        </p:sp>
      </p:grpSp>
      <p:sp>
        <p:nvSpPr>
          <p:cNvPr id="5676" name="Google Shape;5676;p496"/>
          <p:cNvSpPr/>
          <p:nvPr/>
        </p:nvSpPr>
        <p:spPr>
          <a:xfrm>
            <a:off x="4660900" y="816324"/>
            <a:ext cx="69394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7" name="Google Shape;5677;p496"/>
          <p:cNvSpPr txBox="1"/>
          <p:nvPr/>
        </p:nvSpPr>
        <p:spPr>
          <a:xfrm>
            <a:off x="3098800" y="1323110"/>
            <a:ext cx="10058400"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TPM is a hardware chip on the computer’s motherboard that stores cryptographic keys used for encryption. </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2" name="Shape 5682"/>
        <p:cNvGrpSpPr/>
        <p:nvPr/>
      </p:nvGrpSpPr>
      <p:grpSpPr>
        <a:xfrm>
          <a:off x="0" y="0"/>
          <a:ext cx="0" cy="0"/>
          <a:chOff x="0" y="0"/>
          <a:chExt cx="0" cy="0"/>
        </a:xfrm>
      </p:grpSpPr>
      <p:sp>
        <p:nvSpPr>
          <p:cNvPr id="5683" name="Google Shape;5683;p49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Hardware Security Model (HSM)</a:t>
            </a:r>
            <a:endParaRPr/>
          </a:p>
        </p:txBody>
      </p:sp>
      <p:sp>
        <p:nvSpPr>
          <p:cNvPr id="5684" name="Google Shape;5684;p497"/>
          <p:cNvSpPr/>
          <p:nvPr/>
        </p:nvSpPr>
        <p:spPr>
          <a:xfrm>
            <a:off x="1627759" y="3772934"/>
            <a:ext cx="7721265" cy="2854899"/>
          </a:xfrm>
          <a:prstGeom prst="roundRect">
            <a:avLst>
              <a:gd fmla="val 4608" name="adj"/>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High-performance HSMs are external devices connected to a network using TCP/IP.</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Smaller HSMs come as expansion cards installed within a server or as devices plugged into computer ports.</a:t>
            </a:r>
            <a:endParaRPr/>
          </a:p>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nvGrpSpPr>
          <p:cNvPr id="5685" name="Google Shape;5685;p497"/>
          <p:cNvGrpSpPr/>
          <p:nvPr/>
        </p:nvGrpSpPr>
        <p:grpSpPr>
          <a:xfrm>
            <a:off x="10589675" y="2350505"/>
            <a:ext cx="3703320" cy="4922519"/>
            <a:chOff x="10866120" y="2499360"/>
            <a:chExt cx="3703320" cy="4922519"/>
          </a:xfrm>
        </p:grpSpPr>
        <p:sp>
          <p:nvSpPr>
            <p:cNvPr id="5686" name="Google Shape;5686;p497"/>
            <p:cNvSpPr/>
            <p:nvPr/>
          </p:nvSpPr>
          <p:spPr>
            <a:xfrm>
              <a:off x="10866120" y="3276600"/>
              <a:ext cx="3703320" cy="4145279"/>
            </a:xfrm>
            <a:custGeom>
              <a:rect b="b" l="l" r="r" t="t"/>
              <a:pathLst>
                <a:path extrusionOk="0" fill="none" h="4145279" w="3703320">
                  <a:moveTo>
                    <a:pt x="0" y="0"/>
                  </a:moveTo>
                  <a:cubicBezTo>
                    <a:pt x="1625871" y="62825"/>
                    <a:pt x="2518913" y="35625"/>
                    <a:pt x="3703320" y="0"/>
                  </a:cubicBezTo>
                  <a:cubicBezTo>
                    <a:pt x="3706119" y="1338614"/>
                    <a:pt x="3784580" y="3414863"/>
                    <a:pt x="3703320" y="4145279"/>
                  </a:cubicBezTo>
                  <a:cubicBezTo>
                    <a:pt x="3042294" y="4313126"/>
                    <a:pt x="1543114" y="4250101"/>
                    <a:pt x="0" y="4145279"/>
                  </a:cubicBezTo>
                  <a:cubicBezTo>
                    <a:pt x="37761" y="3360679"/>
                    <a:pt x="-6025" y="1317681"/>
                    <a:pt x="0" y="0"/>
                  </a:cubicBezTo>
                  <a:close/>
                </a:path>
                <a:path extrusionOk="0" h="4145279" w="3703320">
                  <a:moveTo>
                    <a:pt x="0" y="0"/>
                  </a:moveTo>
                  <a:cubicBezTo>
                    <a:pt x="429611" y="-169207"/>
                    <a:pt x="2922142" y="-118816"/>
                    <a:pt x="3703320" y="0"/>
                  </a:cubicBezTo>
                  <a:cubicBezTo>
                    <a:pt x="3707037" y="542800"/>
                    <a:pt x="3734680" y="3385421"/>
                    <a:pt x="3703320" y="4145279"/>
                  </a:cubicBezTo>
                  <a:cubicBezTo>
                    <a:pt x="2036762" y="4061090"/>
                    <a:pt x="821174" y="4095848"/>
                    <a:pt x="0" y="4145279"/>
                  </a:cubicBezTo>
                  <a:cubicBezTo>
                    <a:pt x="-117074" y="3432128"/>
                    <a:pt x="-25141" y="1565997"/>
                    <a:pt x="0"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687" name="Google Shape;5687;p497"/>
            <p:cNvPicPr preferRelativeResize="0"/>
            <p:nvPr/>
          </p:nvPicPr>
          <p:blipFill rotWithShape="1">
            <a:blip r:embed="rId3">
              <a:alphaModFix/>
            </a:blip>
            <a:srcRect b="0" l="0" r="0" t="0"/>
            <a:stretch/>
          </p:blipFill>
          <p:spPr>
            <a:xfrm>
              <a:off x="11044054" y="2499360"/>
              <a:ext cx="3114040" cy="4145280"/>
            </a:xfrm>
            <a:prstGeom prst="rect">
              <a:avLst/>
            </a:prstGeom>
            <a:noFill/>
            <a:ln>
              <a:noFill/>
            </a:ln>
          </p:spPr>
        </p:pic>
        <p:sp>
          <p:nvSpPr>
            <p:cNvPr id="5688" name="Google Shape;5688;p497"/>
            <p:cNvSpPr/>
            <p:nvPr/>
          </p:nvSpPr>
          <p:spPr>
            <a:xfrm>
              <a:off x="11929665" y="4241879"/>
              <a:ext cx="172355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5400" u="none" cap="none" strike="noStrike">
                  <a:solidFill>
                    <a:srgbClr val="F7CAAC"/>
                  </a:solidFill>
                  <a:latin typeface="Arial"/>
                  <a:ea typeface="Arial"/>
                  <a:cs typeface="Arial"/>
                  <a:sym typeface="Arial"/>
                </a:rPr>
                <a:t>HSM</a:t>
              </a:r>
              <a:endParaRPr/>
            </a:p>
          </p:txBody>
        </p:sp>
        <p:pic>
          <p:nvPicPr>
            <p:cNvPr id="5689" name="Google Shape;5689;p497"/>
            <p:cNvPicPr preferRelativeResize="0"/>
            <p:nvPr/>
          </p:nvPicPr>
          <p:blipFill rotWithShape="1">
            <a:blip r:embed="rId4">
              <a:alphaModFix/>
            </a:blip>
            <a:srcRect b="0" l="0" r="0" t="0"/>
            <a:stretch/>
          </p:blipFill>
          <p:spPr>
            <a:xfrm rot="5400000">
              <a:off x="11927284" y="5631180"/>
              <a:ext cx="1424941" cy="2026920"/>
            </a:xfrm>
            <a:prstGeom prst="rect">
              <a:avLst/>
            </a:prstGeom>
            <a:noFill/>
            <a:ln>
              <a:noFill/>
            </a:ln>
          </p:spPr>
        </p:pic>
      </p:grpSp>
      <p:sp>
        <p:nvSpPr>
          <p:cNvPr id="5690" name="Google Shape;5690;p497"/>
          <p:cNvSpPr/>
          <p:nvPr/>
        </p:nvSpPr>
        <p:spPr>
          <a:xfrm>
            <a:off x="4610100" y="816324"/>
            <a:ext cx="70346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91" name="Google Shape;5691;p497"/>
          <p:cNvSpPr txBox="1"/>
          <p:nvPr/>
        </p:nvSpPr>
        <p:spPr>
          <a:xfrm>
            <a:off x="3625579" y="1297172"/>
            <a:ext cx="9004842"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An HSM is a security device added to a system to manage, generate, and securely store cryptographic keys.</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6" name="Shape 5696"/>
        <p:cNvGrpSpPr/>
        <p:nvPr/>
      </p:nvGrpSpPr>
      <p:grpSpPr>
        <a:xfrm>
          <a:off x="0" y="0"/>
          <a:ext cx="0" cy="0"/>
          <a:chOff x="0" y="0"/>
          <a:chExt cx="0" cy="0"/>
        </a:xfrm>
      </p:grpSpPr>
      <p:sp>
        <p:nvSpPr>
          <p:cNvPr id="5697" name="Google Shape;5697;p498"/>
          <p:cNvSpPr txBox="1"/>
          <p:nvPr>
            <p:ph type="title"/>
          </p:nvPr>
        </p:nvSpPr>
        <p:spPr>
          <a:xfrm>
            <a:off x="-10160" y="21865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HSM vs. TPM</a:t>
            </a:r>
            <a:endParaRPr/>
          </a:p>
        </p:txBody>
      </p:sp>
      <p:graphicFrame>
        <p:nvGraphicFramePr>
          <p:cNvPr id="5698" name="Google Shape;5698;p498"/>
          <p:cNvGraphicFramePr/>
          <p:nvPr/>
        </p:nvGraphicFramePr>
        <p:xfrm>
          <a:off x="1309716" y="1913851"/>
          <a:ext cx="3000000" cy="3000000"/>
        </p:xfrm>
        <a:graphic>
          <a:graphicData uri="http://schemas.openxmlformats.org/drawingml/2006/table">
            <a:tbl>
              <a:tblPr bandRow="1" firstRow="1">
                <a:noFill/>
                <a:tableStyleId>{A8A33A84-82D5-4864-8EA8-08E6AE5144C4}</a:tableStyleId>
              </a:tblPr>
              <a:tblGrid>
                <a:gridCol w="1068975"/>
                <a:gridCol w="2531800"/>
                <a:gridCol w="4972225"/>
                <a:gridCol w="5063575"/>
              </a:tblGrid>
              <a:tr h="738100">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Sl. No</a:t>
                      </a:r>
                      <a:endParaRPr/>
                    </a:p>
                  </a:txBody>
                  <a:tcPr marT="45725" marB="45725" marR="91450" marL="91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Parameter</a:t>
                      </a:r>
                      <a:endParaRPr/>
                    </a:p>
                  </a:txBody>
                  <a:tcPr marT="45725" marB="45725" marR="91450" marL="91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HSM </a:t>
                      </a:r>
                      <a:endParaRPr/>
                    </a:p>
                  </a:txBody>
                  <a:tcPr marT="45725" marB="45725" marR="91450" marL="91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TPM</a:t>
                      </a:r>
                      <a:endParaRPr/>
                    </a:p>
                  </a:txBody>
                  <a:tcPr marT="45725" marB="45725" marR="91450" marL="91450" anchor="ctr">
                    <a:solidFill>
                      <a:srgbClr val="9CC2E5"/>
                    </a:solidFill>
                  </a:tcPr>
                </a:tc>
              </a:tr>
              <a:tr h="1343150">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1</a:t>
                      </a:r>
                      <a:endParaRPr/>
                    </a:p>
                  </a:txBody>
                  <a:tcPr marT="45725" marB="45725" marR="91450" marL="91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Focus</a:t>
                      </a:r>
                      <a:endParaRPr/>
                    </a:p>
                  </a:txBody>
                  <a:tcPr marT="45725" marB="45725" marR="91450" marL="91450" anchor="ctr">
                    <a:solidFill>
                      <a:srgbClr val="9CC2E5"/>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Focuses on securely storing and managing cryptographic keys</a:t>
                      </a:r>
                      <a:endParaRPr/>
                    </a:p>
                  </a:txBody>
                  <a:tcPr marT="45725" marB="45725" marR="91450" marL="91450" anchor="ctr">
                    <a:solidFill>
                      <a:srgbClr val="DDEAF6"/>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Focuses on protecting the overall security and integrity of a computing platform</a:t>
                      </a:r>
                      <a:endParaRPr/>
                    </a:p>
                  </a:txBody>
                  <a:tcPr marT="45725" marB="45725" marR="91450" marL="91450" anchor="ctr">
                    <a:solidFill>
                      <a:srgbClr val="DDEAF6"/>
                    </a:solidFill>
                  </a:tcPr>
                </a:tc>
              </a:tr>
              <a:tr h="1753575">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2</a:t>
                      </a:r>
                      <a:endParaRPr/>
                    </a:p>
                  </a:txBody>
                  <a:tcPr marT="45725" marB="45725" marR="91450" marL="91450" anchor="ctr">
                    <a:solidFill>
                      <a:srgbClr val="9CC2E5"/>
                    </a:solidFill>
                  </a:tcPr>
                </a:tc>
                <a:tc>
                  <a:txBody>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Hardware vs. Software</a:t>
                      </a:r>
                      <a:endParaRPr/>
                    </a:p>
                  </a:txBody>
                  <a:tcPr marT="45725" marB="45725" marR="91450" marL="91450" anchor="ctr">
                    <a:solidFill>
                      <a:srgbClr val="9CC2E5"/>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Is a dedicated hardware device built with tamper-resistant features, ensuring the physical security of keys</a:t>
                      </a:r>
                      <a:endParaRPr/>
                    </a:p>
                  </a:txBody>
                  <a:tcPr marT="45725" marB="45725" marR="91450" marL="91450" anchor="ctr">
                    <a:solidFill>
                      <a:srgbClr val="DDEAF6"/>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Is an integrated chip on a computer motherboard, offering hardware-based security but less physical isolation</a:t>
                      </a:r>
                      <a:endParaRPr/>
                    </a:p>
                  </a:txBody>
                  <a:tcPr marT="45725" marB="45725" marR="91450" marL="91450" anchor="ctr">
                    <a:solidFill>
                      <a:srgbClr val="DDEAF6"/>
                    </a:solidFill>
                  </a:tcPr>
                </a:tc>
              </a:tr>
              <a:tr h="1753575">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3</a:t>
                      </a:r>
                      <a:endParaRPr/>
                    </a:p>
                  </a:txBody>
                  <a:tcPr marT="45725" marB="45725" marR="91450" marL="91450" anchor="ctr">
                    <a:solidFill>
                      <a:srgbClr val="9CC2E5"/>
                    </a:solidFill>
                  </a:tcPr>
                </a:tc>
                <a:tc>
                  <a:txBody>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Key management</a:t>
                      </a:r>
                      <a:endParaRPr/>
                    </a:p>
                  </a:txBody>
                  <a:tcPr marT="45725" marB="45725" marR="91450" marL="91450" anchor="ctr">
                    <a:solidFill>
                      <a:srgbClr val="9CC2E5"/>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Offers advanced key management features like secure key generation, secure storage, and access control mechanisms</a:t>
                      </a:r>
                      <a:endParaRPr/>
                    </a:p>
                  </a:txBody>
                  <a:tcPr marT="45725" marB="45725" marR="91450" marL="91450" anchor="ctr">
                    <a:solidFill>
                      <a:srgbClr val="DDEAF6"/>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Stores limited keys and performs key operations but primarily relies on software for key management</a:t>
                      </a:r>
                      <a:endParaRPr/>
                    </a:p>
                  </a:txBody>
                  <a:tcPr marT="45725" marB="45725" marR="91450" marL="91450" anchor="ctr">
                    <a:solidFill>
                      <a:srgbClr val="DDEAF6"/>
                    </a:solidFill>
                  </a:tcPr>
                </a:tc>
              </a:tr>
            </a:tbl>
          </a:graphicData>
        </a:graphic>
      </p:graphicFrame>
      <p:sp>
        <p:nvSpPr>
          <p:cNvPr id="5699" name="Google Shape;5699;p498"/>
          <p:cNvSpPr/>
          <p:nvPr/>
        </p:nvSpPr>
        <p:spPr>
          <a:xfrm>
            <a:off x="6731000" y="805104"/>
            <a:ext cx="2788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4" name="Shape 5704"/>
        <p:cNvGrpSpPr/>
        <p:nvPr/>
      </p:nvGrpSpPr>
      <p:grpSpPr>
        <a:xfrm>
          <a:off x="0" y="0"/>
          <a:ext cx="0" cy="0"/>
          <a:chOff x="0" y="0"/>
          <a:chExt cx="0" cy="0"/>
        </a:xfrm>
      </p:grpSpPr>
      <p:sp>
        <p:nvSpPr>
          <p:cNvPr id="5705" name="Google Shape;5705;p499"/>
          <p:cNvSpPr txBox="1"/>
          <p:nvPr>
            <p:ph type="title"/>
          </p:nvPr>
        </p:nvSpPr>
        <p:spPr>
          <a:xfrm>
            <a:off x="-10160" y="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HSM vs. TPM</a:t>
            </a:r>
            <a:endParaRPr/>
          </a:p>
        </p:txBody>
      </p:sp>
      <p:graphicFrame>
        <p:nvGraphicFramePr>
          <p:cNvPr id="5706" name="Google Shape;5706;p499"/>
          <p:cNvGraphicFramePr/>
          <p:nvPr/>
        </p:nvGraphicFramePr>
        <p:xfrm>
          <a:off x="1189990" y="1357683"/>
          <a:ext cx="3000000" cy="3000000"/>
        </p:xfrm>
        <a:graphic>
          <a:graphicData uri="http://schemas.openxmlformats.org/drawingml/2006/table">
            <a:tbl>
              <a:tblPr bandRow="1" firstRow="1">
                <a:noFill/>
                <a:tableStyleId>{A8A33A84-82D5-4864-8EA8-08E6AE5144C4}</a:tableStyleId>
              </a:tblPr>
              <a:tblGrid>
                <a:gridCol w="1049100"/>
                <a:gridCol w="2505925"/>
                <a:gridCol w="5435900"/>
                <a:gridCol w="4885100"/>
              </a:tblGrid>
              <a:tr h="616175">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Sl. No</a:t>
                      </a:r>
                      <a:endParaRPr/>
                    </a:p>
                  </a:txBody>
                  <a:tcPr marT="46725" marB="46725" marR="93450" marL="93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Parameter</a:t>
                      </a:r>
                      <a:endParaRPr/>
                    </a:p>
                  </a:txBody>
                  <a:tcPr marT="46725" marB="46725" marR="93450" marL="93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HSM </a:t>
                      </a:r>
                      <a:endParaRPr/>
                    </a:p>
                  </a:txBody>
                  <a:tcPr marT="46725" marB="46725" marR="93450" marL="93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TPM</a:t>
                      </a:r>
                      <a:endParaRPr/>
                    </a:p>
                  </a:txBody>
                  <a:tcPr marT="46725" marB="46725" marR="93450" marL="93450" anchor="ctr">
                    <a:solidFill>
                      <a:srgbClr val="9CC2E5"/>
                    </a:solidFill>
                  </a:tcPr>
                </a:tc>
              </a:tr>
              <a:tr h="1644700">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4</a:t>
                      </a:r>
                      <a:endParaRPr/>
                    </a:p>
                  </a:txBody>
                  <a:tcPr marT="46725" marB="46725" marR="93450" marL="93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Performance</a:t>
                      </a:r>
                      <a:endParaRPr/>
                    </a:p>
                  </a:txBody>
                  <a:tcPr marT="46725" marB="46725" marR="93450" marL="93450" anchor="ctr">
                    <a:solidFill>
                      <a:srgbClr val="9CC2E5"/>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Offers higher performance for cryptographic operations due to dedicated hardware</a:t>
                      </a:r>
                      <a:endParaRPr/>
                    </a:p>
                  </a:txBody>
                  <a:tcPr marT="46725" marB="46725" marR="93450" marL="93450" anchor="ctr">
                    <a:solidFill>
                      <a:srgbClr val="DDEAF6"/>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Performance varies depending on the platform and TPM version but may not be as high as dedicated HSMs</a:t>
                      </a:r>
                      <a:endParaRPr/>
                    </a:p>
                  </a:txBody>
                  <a:tcPr marT="46725" marB="46725" marR="93450" marL="93450" anchor="ctr">
                    <a:solidFill>
                      <a:srgbClr val="DDEAF6"/>
                    </a:solidFill>
                  </a:tcPr>
                </a:tc>
              </a:tr>
              <a:tr h="1250675">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5</a:t>
                      </a:r>
                      <a:endParaRPr/>
                    </a:p>
                  </a:txBody>
                  <a:tcPr marT="46725" marB="46725" marR="93450" marL="93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Cost</a:t>
                      </a:r>
                      <a:endParaRPr/>
                    </a:p>
                  </a:txBody>
                  <a:tcPr marT="46725" marB="46725" marR="93450" marL="93450" anchor="ctr">
                    <a:solidFill>
                      <a:srgbClr val="9CC2E5"/>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More expensive due to the dedicated hardware and advanced features</a:t>
                      </a:r>
                      <a:endParaRPr/>
                    </a:p>
                  </a:txBody>
                  <a:tcPr marT="46725" marB="46725" marR="93450" marL="93450" anchor="ctr">
                    <a:solidFill>
                      <a:srgbClr val="DDEAF6"/>
                    </a:solidFill>
                  </a:tcPr>
                </a:tc>
                <a:tc>
                  <a:txBody>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Is included in modern computers at little or no additional cost</a:t>
                      </a:r>
                      <a:endParaRPr b="0" i="0" sz="2200" u="none" cap="none" strike="noStrike">
                        <a:solidFill>
                          <a:srgbClr val="404040"/>
                        </a:solidFill>
                        <a:latin typeface="Open Sans"/>
                        <a:ea typeface="Open Sans"/>
                        <a:cs typeface="Open Sans"/>
                        <a:sym typeface="Open Sans"/>
                      </a:endParaRPr>
                    </a:p>
                  </a:txBody>
                  <a:tcPr marT="46725" marB="46725" marR="93450" marL="93450" anchor="ctr">
                    <a:solidFill>
                      <a:srgbClr val="DDEAF6"/>
                    </a:solidFill>
                  </a:tcPr>
                </a:tc>
              </a:tr>
              <a:tr h="3614750">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6</a:t>
                      </a:r>
                      <a:endParaRPr/>
                    </a:p>
                  </a:txBody>
                  <a:tcPr marT="46725" marB="46725" marR="93450" marL="93450" anchor="ctr">
                    <a:solidFill>
                      <a:srgbClr val="9CC2E5"/>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Usage</a:t>
                      </a:r>
                      <a:endParaRPr/>
                    </a:p>
                  </a:txBody>
                  <a:tcPr marT="46725" marB="46725" marR="93450" marL="93450" anchor="ctr">
                    <a:solidFill>
                      <a:srgbClr val="9CC2E5"/>
                    </a:solidFill>
                  </a:tcPr>
                </a:tc>
                <a:tc>
                  <a:txBody>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Environments requiring high security, such as banking, healthcare, and government</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Protection for sensitive data, such as payment card information, medical records, and classified information</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Operations involving large-scale cryptography and demanding high performance</a:t>
                      </a:r>
                      <a:endParaRPr/>
                    </a:p>
                  </a:txBody>
                  <a:tcPr marT="46725" marB="46725" marR="93450" marL="93450" anchor="ctr">
                    <a:solidFill>
                      <a:srgbClr val="DDEAF6"/>
                    </a:solidFill>
                  </a:tcPr>
                </a:tc>
                <a:tc>
                  <a:txBody>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Enhancing platform security for personal computers and servers</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Enabling features like secure boot, disk encryption, and multi-factor authentication</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Meeting regulatory compliance requirements related to data security</a:t>
                      </a:r>
                      <a:endParaRPr/>
                    </a:p>
                  </a:txBody>
                  <a:tcPr marT="46725" marB="46725" marR="93450" marL="93450" anchor="ctr">
                    <a:solidFill>
                      <a:srgbClr val="DDEAF6"/>
                    </a:solidFill>
                  </a:tcPr>
                </a:tc>
              </a:tr>
            </a:tbl>
          </a:graphicData>
        </a:graphic>
      </p:graphicFrame>
      <p:sp>
        <p:nvSpPr>
          <p:cNvPr id="5707" name="Google Shape;5707;p499"/>
          <p:cNvSpPr/>
          <p:nvPr/>
        </p:nvSpPr>
        <p:spPr>
          <a:xfrm>
            <a:off x="6731000" y="586446"/>
            <a:ext cx="2788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2" name="Shape 5712"/>
        <p:cNvGrpSpPr/>
        <p:nvPr/>
      </p:nvGrpSpPr>
      <p:grpSpPr>
        <a:xfrm>
          <a:off x="0" y="0"/>
          <a:ext cx="0" cy="0"/>
          <a:chOff x="0" y="0"/>
          <a:chExt cx="0" cy="0"/>
        </a:xfrm>
      </p:grpSpPr>
      <p:sp>
        <p:nvSpPr>
          <p:cNvPr id="5713" name="Google Shape;5713;p500"/>
          <p:cNvSpPr/>
          <p:nvPr/>
        </p:nvSpPr>
        <p:spPr>
          <a:xfrm>
            <a:off x="1226127" y="2493819"/>
            <a:ext cx="14102773" cy="5916985"/>
          </a:xfrm>
          <a:prstGeom prst="roundRect">
            <a:avLst>
              <a:gd fmla="val 5077" name="adj"/>
            </a:avLst>
          </a:prstGeom>
          <a:solidFill>
            <a:srgbClr val="E1EFD8"/>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4" name="Google Shape;5714;p50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Secure Enclave</a:t>
            </a:r>
            <a:endParaRPr/>
          </a:p>
        </p:txBody>
      </p:sp>
      <p:sp>
        <p:nvSpPr>
          <p:cNvPr id="5715" name="Google Shape;5715;p500"/>
          <p:cNvSpPr/>
          <p:nvPr/>
        </p:nvSpPr>
        <p:spPr>
          <a:xfrm>
            <a:off x="1824185" y="2812781"/>
            <a:ext cx="8770463" cy="5320623"/>
          </a:xfrm>
          <a:prstGeom prst="roundRect">
            <a:avLst>
              <a:gd fmla="val 5746" name="adj"/>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acts like a mini-fortress within the central processor, designed to protect the most sensitive data and cryptographic operations.</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This microprocessor has its own boot process and runs a separate operating system from the primary device, effectively segregating it.</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resists tampering and prevents its data from being accessed through any means other than strict protocol. </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Its unique hardware and firmware are inextricably tied together, ensuring that a breach in one does not lead to a vulnerability in the other.</a:t>
            </a:r>
            <a:endParaRPr b="0" i="0" sz="2200" u="none" cap="none" strike="noStrike">
              <a:solidFill>
                <a:srgbClr val="3F3F3F"/>
              </a:solidFill>
              <a:latin typeface="Open Sans"/>
              <a:ea typeface="Open Sans"/>
              <a:cs typeface="Open Sans"/>
              <a:sym typeface="Open Sans"/>
            </a:endParaRPr>
          </a:p>
        </p:txBody>
      </p:sp>
      <p:pic>
        <p:nvPicPr>
          <p:cNvPr id="5716" name="Google Shape;5716;p500"/>
          <p:cNvPicPr preferRelativeResize="0"/>
          <p:nvPr/>
        </p:nvPicPr>
        <p:blipFill rotWithShape="1">
          <a:blip r:embed="rId3">
            <a:alphaModFix/>
          </a:blip>
          <a:srcRect b="0" l="0" r="0" t="0"/>
          <a:stretch/>
        </p:blipFill>
        <p:spPr>
          <a:xfrm>
            <a:off x="11078710" y="3569247"/>
            <a:ext cx="3766127" cy="3766127"/>
          </a:xfrm>
          <a:prstGeom prst="rect">
            <a:avLst/>
          </a:prstGeom>
          <a:noFill/>
          <a:ln>
            <a:noFill/>
          </a:ln>
        </p:spPr>
      </p:pic>
      <p:sp>
        <p:nvSpPr>
          <p:cNvPr id="5717" name="Google Shape;5717;p500"/>
          <p:cNvSpPr/>
          <p:nvPr/>
        </p:nvSpPr>
        <p:spPr>
          <a:xfrm>
            <a:off x="6489700" y="816324"/>
            <a:ext cx="32901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8" name="Google Shape;5718;p500"/>
          <p:cNvSpPr txBox="1"/>
          <p:nvPr/>
        </p:nvSpPr>
        <p:spPr>
          <a:xfrm>
            <a:off x="2960497" y="1246910"/>
            <a:ext cx="10335007"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This is a dedicated hardware component built into modern processors in many smartphones, tablets, and computers.</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2" name="Shape 5722"/>
        <p:cNvGrpSpPr/>
        <p:nvPr/>
      </p:nvGrpSpPr>
      <p:grpSpPr>
        <a:xfrm>
          <a:off x="0" y="0"/>
          <a:ext cx="0" cy="0"/>
          <a:chOff x="0" y="0"/>
          <a:chExt cx="0" cy="0"/>
        </a:xfrm>
      </p:grpSpPr>
      <p:sp>
        <p:nvSpPr>
          <p:cNvPr id="5723" name="Google Shape;5723;p501"/>
          <p:cNvSpPr txBox="1"/>
          <p:nvPr>
            <p:ph type="title"/>
          </p:nvPr>
        </p:nvSpPr>
        <p:spPr>
          <a:xfrm>
            <a:off x="-10160" y="229878"/>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t>Functioning of Secure Enclave</a:t>
            </a:r>
            <a:endParaRPr>
              <a:latin typeface="Open Sans"/>
              <a:ea typeface="Open Sans"/>
              <a:cs typeface="Open Sans"/>
              <a:sym typeface="Open Sans"/>
            </a:endParaRPr>
          </a:p>
        </p:txBody>
      </p:sp>
      <p:grpSp>
        <p:nvGrpSpPr>
          <p:cNvPr id="5724" name="Google Shape;5724;p501"/>
          <p:cNvGrpSpPr/>
          <p:nvPr/>
        </p:nvGrpSpPr>
        <p:grpSpPr>
          <a:xfrm>
            <a:off x="1149735" y="1497313"/>
            <a:ext cx="14129587" cy="2095058"/>
            <a:chOff x="1327645" y="1780338"/>
            <a:chExt cx="14129587" cy="2095058"/>
          </a:xfrm>
        </p:grpSpPr>
        <p:sp>
          <p:nvSpPr>
            <p:cNvPr id="5725" name="Google Shape;5725;p501"/>
            <p:cNvSpPr/>
            <p:nvPr/>
          </p:nvSpPr>
          <p:spPr>
            <a:xfrm>
              <a:off x="4065330" y="1780338"/>
              <a:ext cx="11391902" cy="2095058"/>
            </a:xfrm>
            <a:prstGeom prst="roundRect">
              <a:avLst>
                <a:gd fmla="val 8000" name="adj"/>
              </a:avLst>
            </a:prstGeom>
            <a:solidFill>
              <a:srgbClr val="E6E7E0"/>
            </a:solidFill>
            <a:ln cap="flat" cmpd="sng" w="9525">
              <a:solidFill>
                <a:srgbClr val="7F7F7F"/>
              </a:solidFill>
              <a:prstDash val="solid"/>
              <a:round/>
              <a:headEnd len="sm" w="sm" type="none"/>
              <a:tailEnd len="sm" w="sm" type="none"/>
            </a:ln>
          </p:spPr>
          <p:txBody>
            <a:bodyPr anchorCtr="0" anchor="ctr" bIns="0" lIns="0" spcFirstLastPara="1" rIns="0" wrap="square" tIns="0">
              <a:noAutofit/>
            </a:bodyPr>
            <a:lstStyle/>
            <a:p>
              <a:pPr indent="0" lvl="0" marL="338138" marR="12700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55600" lvl="0" marL="693738" marR="12700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It is physically separated from the main processor, creating a secure environment for sensitive tasks.</a:t>
              </a:r>
              <a:endParaRPr/>
            </a:p>
            <a:p>
              <a:pPr indent="-342900" lvl="0" marL="1262063" marR="127000" rtl="0" algn="l">
                <a:lnSpc>
                  <a:spcPct val="115000"/>
                </a:lnSpc>
                <a:spcBef>
                  <a:spcPts val="0"/>
                </a:spcBef>
                <a:spcAft>
                  <a:spcPts val="0"/>
                </a:spcAft>
                <a:buClr>
                  <a:srgbClr val="3F3F3F"/>
                </a:buClr>
                <a:buSzPts val="1760"/>
                <a:buFont typeface="Courier New"/>
                <a:buChar char="o"/>
              </a:pPr>
              <a:r>
                <a:rPr b="0" i="0" lang="en-US" sz="2200" u="none" cap="none" strike="noStrike">
                  <a:solidFill>
                    <a:srgbClr val="404040"/>
                  </a:solidFill>
                  <a:latin typeface="Open Sans"/>
                  <a:ea typeface="Open Sans"/>
                  <a:cs typeface="Open Sans"/>
                  <a:sym typeface="Open Sans"/>
                </a:rPr>
                <a:t>This isolation makes it much harder for attackers to access or tamper with the data stored or processed within the enclave. </a:t>
              </a:r>
              <a:endParaRPr/>
            </a:p>
            <a:p>
              <a:pPr indent="0" lvl="0" marL="338138" marR="127000" rtl="0" algn="l">
                <a:lnSpc>
                  <a:spcPct val="15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726" name="Google Shape;5726;p501"/>
            <p:cNvSpPr/>
            <p:nvPr/>
          </p:nvSpPr>
          <p:spPr>
            <a:xfrm>
              <a:off x="1327645" y="2177434"/>
              <a:ext cx="2424546" cy="1300866"/>
            </a:xfrm>
            <a:prstGeom prst="roundRect">
              <a:avLst>
                <a:gd fmla="val 8000"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15000"/>
                </a:lnSpc>
                <a:spcBef>
                  <a:spcPts val="0"/>
                </a:spcBef>
                <a:spcAft>
                  <a:spcPts val="0"/>
                </a:spcAft>
                <a:buClr>
                  <a:srgbClr val="535353"/>
                </a:buClr>
                <a:buSzPts val="2600"/>
                <a:buFont typeface="Open Sans"/>
                <a:buNone/>
              </a:pPr>
              <a:r>
                <a:rPr b="1" i="0" lang="en-US" sz="2200" u="none" cap="none" strike="noStrike">
                  <a:solidFill>
                    <a:srgbClr val="404040"/>
                  </a:solidFill>
                  <a:latin typeface="Open Sans"/>
                  <a:ea typeface="Open Sans"/>
                  <a:cs typeface="Open Sans"/>
                  <a:sym typeface="Open Sans"/>
                </a:rPr>
                <a:t>Physical isolation</a:t>
              </a:r>
              <a:endParaRPr b="0" i="0" sz="2200" u="none" cap="none" strike="noStrike">
                <a:solidFill>
                  <a:srgbClr val="404040"/>
                </a:solidFill>
                <a:latin typeface="Open Sans"/>
                <a:ea typeface="Open Sans"/>
                <a:cs typeface="Open Sans"/>
                <a:sym typeface="Open Sans"/>
              </a:endParaRPr>
            </a:p>
          </p:txBody>
        </p:sp>
        <p:sp>
          <p:nvSpPr>
            <p:cNvPr id="5727" name="Google Shape;5727;p501"/>
            <p:cNvSpPr/>
            <p:nvPr/>
          </p:nvSpPr>
          <p:spPr>
            <a:xfrm>
              <a:off x="3782373" y="2612467"/>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5728" name="Google Shape;5728;p501"/>
          <p:cNvGrpSpPr/>
          <p:nvPr/>
        </p:nvGrpSpPr>
        <p:grpSpPr>
          <a:xfrm>
            <a:off x="1149735" y="4111704"/>
            <a:ext cx="14129587" cy="2095059"/>
            <a:chOff x="1327645" y="4244444"/>
            <a:chExt cx="14129587" cy="2095059"/>
          </a:xfrm>
        </p:grpSpPr>
        <p:sp>
          <p:nvSpPr>
            <p:cNvPr id="5729" name="Google Shape;5729;p501"/>
            <p:cNvSpPr/>
            <p:nvPr/>
          </p:nvSpPr>
          <p:spPr>
            <a:xfrm>
              <a:off x="4065330" y="4244444"/>
              <a:ext cx="11391902" cy="2095059"/>
            </a:xfrm>
            <a:prstGeom prst="roundRect">
              <a:avLst>
                <a:gd fmla="val 6667" name="adj"/>
              </a:avLst>
            </a:prstGeom>
            <a:solidFill>
              <a:srgbClr val="E6E7E0"/>
            </a:solidFill>
            <a:ln cap="flat" cmpd="sng" w="9525">
              <a:solidFill>
                <a:srgbClr val="7F7F7F"/>
              </a:solidFill>
              <a:prstDash val="solid"/>
              <a:round/>
              <a:headEnd len="sm" w="sm" type="none"/>
              <a:tailEnd len="sm" w="sm" type="none"/>
            </a:ln>
          </p:spPr>
          <p:txBody>
            <a:bodyPr anchorCtr="0" anchor="ctr" bIns="0" lIns="0" spcFirstLastPara="1" rIns="0" wrap="square" tIns="0">
              <a:noAutofit/>
            </a:bodyPr>
            <a:lstStyle/>
            <a:p>
              <a:pPr indent="-342900" lvl="0" marL="681038" marR="12700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It has its own dedicated memory space, preventing unauthorized access to sensitive information from the main system memory where malware or other threats might reside.</a:t>
              </a:r>
              <a:endParaRPr b="0" i="0" sz="2000" u="none" cap="none" strike="noStrike">
                <a:solidFill>
                  <a:srgbClr val="3F3F3F"/>
                </a:solidFill>
                <a:latin typeface="Open Sans"/>
                <a:ea typeface="Open Sans"/>
                <a:cs typeface="Open Sans"/>
                <a:sym typeface="Open Sans"/>
              </a:endParaRPr>
            </a:p>
          </p:txBody>
        </p:sp>
        <p:sp>
          <p:nvSpPr>
            <p:cNvPr id="5730" name="Google Shape;5730;p501"/>
            <p:cNvSpPr/>
            <p:nvPr/>
          </p:nvSpPr>
          <p:spPr>
            <a:xfrm>
              <a:off x="1327645" y="4625823"/>
              <a:ext cx="2424546" cy="1332300"/>
            </a:xfrm>
            <a:prstGeom prst="roundRect">
              <a:avLst>
                <a:gd fmla="val 6667"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15000"/>
                </a:lnSpc>
                <a:spcBef>
                  <a:spcPts val="0"/>
                </a:spcBef>
                <a:spcAft>
                  <a:spcPts val="0"/>
                </a:spcAft>
                <a:buClr>
                  <a:srgbClr val="535353"/>
                </a:buClr>
                <a:buSzPts val="2600"/>
                <a:buFont typeface="Open Sans"/>
                <a:buNone/>
              </a:pPr>
              <a:r>
                <a:rPr b="1" i="0" lang="en-US" sz="2200" u="none" cap="none" strike="noStrike">
                  <a:solidFill>
                    <a:srgbClr val="404040"/>
                  </a:solidFill>
                  <a:latin typeface="Open Sans"/>
                  <a:ea typeface="Open Sans"/>
                  <a:cs typeface="Open Sans"/>
                  <a:sym typeface="Open Sans"/>
                </a:rPr>
                <a:t>Protected memory</a:t>
              </a:r>
              <a:endParaRPr b="0" i="0" sz="2200" u="none" cap="none" strike="noStrike">
                <a:solidFill>
                  <a:srgbClr val="404040"/>
                </a:solidFill>
                <a:latin typeface="Open Sans"/>
                <a:ea typeface="Open Sans"/>
                <a:cs typeface="Open Sans"/>
                <a:sym typeface="Open Sans"/>
              </a:endParaRPr>
            </a:p>
          </p:txBody>
        </p:sp>
        <p:sp>
          <p:nvSpPr>
            <p:cNvPr id="5731" name="Google Shape;5731;p501"/>
            <p:cNvSpPr/>
            <p:nvPr/>
          </p:nvSpPr>
          <p:spPr>
            <a:xfrm>
              <a:off x="3782374" y="5076573"/>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5732" name="Google Shape;5732;p501"/>
          <p:cNvGrpSpPr/>
          <p:nvPr/>
        </p:nvGrpSpPr>
        <p:grpSpPr>
          <a:xfrm>
            <a:off x="1109935" y="6726095"/>
            <a:ext cx="14209187" cy="1990709"/>
            <a:chOff x="1327645" y="7009120"/>
            <a:chExt cx="14209187" cy="1990709"/>
          </a:xfrm>
        </p:grpSpPr>
        <p:sp>
          <p:nvSpPr>
            <p:cNvPr id="5733" name="Google Shape;5733;p501"/>
            <p:cNvSpPr/>
            <p:nvPr/>
          </p:nvSpPr>
          <p:spPr>
            <a:xfrm>
              <a:off x="4144930" y="7009120"/>
              <a:ext cx="11391902" cy="1990709"/>
            </a:xfrm>
            <a:prstGeom prst="roundRect">
              <a:avLst>
                <a:gd fmla="val 8000" name="adj"/>
              </a:avLst>
            </a:prstGeom>
            <a:solidFill>
              <a:srgbClr val="E6E7E0"/>
            </a:solidFill>
            <a:ln cap="flat" cmpd="sng" w="9525">
              <a:solidFill>
                <a:srgbClr val="7F7F7F"/>
              </a:solidFill>
              <a:prstDash val="solid"/>
              <a:round/>
              <a:headEnd len="sm" w="sm" type="none"/>
              <a:tailEnd len="sm" w="sm" type="none"/>
            </a:ln>
          </p:spPr>
          <p:txBody>
            <a:bodyPr anchorCtr="0" anchor="ctr" bIns="0" lIns="0" spcFirstLastPara="1" rIns="0" wrap="square" tIns="0">
              <a:noAutofit/>
            </a:bodyPr>
            <a:lstStyle/>
            <a:p>
              <a:pPr indent="0" lvl="0" marL="508000" marR="127000" rtl="0" algn="l">
                <a:lnSpc>
                  <a:spcPct val="115000"/>
                </a:lnSpc>
                <a:spcBef>
                  <a:spcPts val="0"/>
                </a:spcBef>
                <a:spcAft>
                  <a:spcPts val="0"/>
                </a:spcAft>
                <a:buClr>
                  <a:srgbClr val="3F3F3F"/>
                </a:buClr>
                <a:buSzPts val="2200"/>
                <a:buFont typeface="Open Sans"/>
                <a:buNone/>
              </a:pPr>
              <a:r>
                <a:t/>
              </a:r>
              <a:endParaRPr b="0" i="0" sz="2200" u="none" cap="none" strike="noStrike">
                <a:solidFill>
                  <a:srgbClr val="404040"/>
                </a:solidFill>
                <a:latin typeface="Open Sans"/>
                <a:ea typeface="Open Sans"/>
                <a:cs typeface="Open Sans"/>
                <a:sym typeface="Open Sans"/>
              </a:endParaRPr>
            </a:p>
            <a:p>
              <a:pPr indent="-342900" lvl="0" marL="850900" marR="12700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The secure enclave operates with its own operating system or firmware for security, restricting code execution to authorized processes and minimizing vulnerability risks.</a:t>
              </a:r>
              <a:endParaRPr b="0" i="0" sz="2200" u="none" cap="none" strike="noStrike">
                <a:solidFill>
                  <a:srgbClr val="404040"/>
                </a:solidFill>
                <a:latin typeface="Open Sans"/>
                <a:ea typeface="Open Sans"/>
                <a:cs typeface="Open Sans"/>
                <a:sym typeface="Open Sans"/>
              </a:endParaRPr>
            </a:p>
            <a:p>
              <a:pPr indent="0" lvl="0" marL="508000" marR="127000" rtl="0" algn="l">
                <a:lnSpc>
                  <a:spcPct val="11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734" name="Google Shape;5734;p501"/>
            <p:cNvSpPr/>
            <p:nvPr/>
          </p:nvSpPr>
          <p:spPr>
            <a:xfrm>
              <a:off x="1327645" y="7386437"/>
              <a:ext cx="2424546" cy="1236074"/>
            </a:xfrm>
            <a:prstGeom prst="roundRect">
              <a:avLst>
                <a:gd fmla="val 8000" name="adj"/>
              </a:avLst>
            </a:prstGeom>
            <a:solidFill>
              <a:srgbClr val="99C255"/>
            </a:solidFill>
            <a:ln>
              <a:noFill/>
            </a:ln>
            <a:effectLst>
              <a:outerShdw blurRad="50800" rotWithShape="0" algn="l" dist="38100">
                <a:srgbClr val="000000">
                  <a:alpha val="40000"/>
                </a:srgbClr>
              </a:outerShdw>
            </a:effectLst>
          </p:spPr>
          <p:txBody>
            <a:bodyPr anchorCtr="0" anchor="ctr" bIns="254000" lIns="254000" spcFirstLastPara="1" rIns="254000" wrap="square" tIns="254000">
              <a:noAutofit/>
            </a:bodyPr>
            <a:lstStyle/>
            <a:p>
              <a:pPr indent="0" lvl="0" marL="0" marR="0" rtl="0" algn="ctr">
                <a:lnSpc>
                  <a:spcPct val="115000"/>
                </a:lnSpc>
                <a:spcBef>
                  <a:spcPts val="0"/>
                </a:spcBef>
                <a:spcAft>
                  <a:spcPts val="0"/>
                </a:spcAft>
                <a:buClr>
                  <a:srgbClr val="535353"/>
                </a:buClr>
                <a:buSzPts val="2600"/>
                <a:buFont typeface="Open Sans"/>
                <a:buNone/>
              </a:pPr>
              <a:r>
                <a:rPr b="1" i="0" lang="en-US" sz="2200" u="none" cap="none" strike="noStrike">
                  <a:solidFill>
                    <a:srgbClr val="404040"/>
                  </a:solidFill>
                  <a:latin typeface="Open Sans"/>
                  <a:ea typeface="Open Sans"/>
                  <a:cs typeface="Open Sans"/>
                  <a:sym typeface="Open Sans"/>
                </a:rPr>
                <a:t>Secure execution environment</a:t>
              </a:r>
              <a:endParaRPr b="0" i="0" sz="2200" u="none" cap="none" strike="noStrike">
                <a:solidFill>
                  <a:srgbClr val="404040"/>
                </a:solidFill>
                <a:latin typeface="Open Sans"/>
                <a:ea typeface="Open Sans"/>
                <a:cs typeface="Open Sans"/>
                <a:sym typeface="Open Sans"/>
              </a:endParaRPr>
            </a:p>
          </p:txBody>
        </p:sp>
        <p:sp>
          <p:nvSpPr>
            <p:cNvPr id="5735" name="Google Shape;5735;p501"/>
            <p:cNvSpPr/>
            <p:nvPr/>
          </p:nvSpPr>
          <p:spPr>
            <a:xfrm>
              <a:off x="3800681" y="7789074"/>
              <a:ext cx="529299" cy="430800"/>
            </a:xfrm>
            <a:prstGeom prst="rightArrow">
              <a:avLst>
                <a:gd fmla="val 50000" name="adj1"/>
                <a:gd fmla="val 50000" name="adj2"/>
              </a:avLst>
            </a:prstGeom>
            <a:solidFill>
              <a:srgbClr val="99C255"/>
            </a:solidFill>
            <a:ln cap="flat" cmpd="sng" w="25400">
              <a:solidFill>
                <a:srgbClr val="99C2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5736" name="Google Shape;5736;p501"/>
          <p:cNvSpPr/>
          <p:nvPr/>
        </p:nvSpPr>
        <p:spPr>
          <a:xfrm>
            <a:off x="4826000" y="816324"/>
            <a:ext cx="659812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0" name="Shape 5740"/>
        <p:cNvGrpSpPr/>
        <p:nvPr/>
      </p:nvGrpSpPr>
      <p:grpSpPr>
        <a:xfrm>
          <a:off x="0" y="0"/>
          <a:ext cx="0" cy="0"/>
          <a:chOff x="0" y="0"/>
          <a:chExt cx="0" cy="0"/>
        </a:xfrm>
      </p:grpSpPr>
      <p:pic>
        <p:nvPicPr>
          <p:cNvPr id="5741" name="Google Shape;5741;p502"/>
          <p:cNvPicPr preferRelativeResize="0"/>
          <p:nvPr/>
        </p:nvPicPr>
        <p:blipFill rotWithShape="1">
          <a:blip r:embed="rId3">
            <a:alphaModFix/>
          </a:blip>
          <a:srcRect b="0" l="0" r="0" t="0"/>
          <a:stretch/>
        </p:blipFill>
        <p:spPr>
          <a:xfrm>
            <a:off x="7003527" y="2905229"/>
            <a:ext cx="2143147" cy="2143147"/>
          </a:xfrm>
          <a:prstGeom prst="rect">
            <a:avLst/>
          </a:prstGeom>
          <a:noFill/>
          <a:ln>
            <a:noFill/>
          </a:ln>
        </p:spPr>
      </p:pic>
      <p:grpSp>
        <p:nvGrpSpPr>
          <p:cNvPr id="5742" name="Google Shape;5742;p502"/>
          <p:cNvGrpSpPr/>
          <p:nvPr/>
        </p:nvGrpSpPr>
        <p:grpSpPr>
          <a:xfrm rot="-3600000">
            <a:off x="6703582" y="2599650"/>
            <a:ext cx="2658801" cy="2722183"/>
            <a:chOff x="1649637" y="6077896"/>
            <a:chExt cx="3409402" cy="3409930"/>
          </a:xfrm>
        </p:grpSpPr>
        <p:sp>
          <p:nvSpPr>
            <p:cNvPr id="5743" name="Google Shape;5743;p502"/>
            <p:cNvSpPr/>
            <p:nvPr/>
          </p:nvSpPr>
          <p:spPr>
            <a:xfrm>
              <a:off x="1649637" y="6859186"/>
              <a:ext cx="1636956" cy="2609712"/>
            </a:xfrm>
            <a:custGeom>
              <a:rect b="b" l="l" r="r" t="t"/>
              <a:pathLst>
                <a:path extrusionOk="0" h="2609712" w="1636956">
                  <a:moveTo>
                    <a:pt x="315147" y="1077253"/>
                  </a:moveTo>
                  <a:cubicBezTo>
                    <a:pt x="309532" y="1026230"/>
                    <a:pt x="306732" y="974931"/>
                    <a:pt x="306753" y="923600"/>
                  </a:cubicBezTo>
                  <a:lnTo>
                    <a:pt x="744721" y="923600"/>
                  </a:lnTo>
                  <a:lnTo>
                    <a:pt x="439759" y="329007"/>
                  </a:lnTo>
                  <a:lnTo>
                    <a:pt x="271090" y="-199"/>
                  </a:lnTo>
                  <a:cubicBezTo>
                    <a:pt x="93395" y="275173"/>
                    <a:pt x="-956" y="596026"/>
                    <a:pt x="-606" y="923756"/>
                  </a:cubicBezTo>
                  <a:cubicBezTo>
                    <a:pt x="-606" y="975337"/>
                    <a:pt x="1651" y="1026558"/>
                    <a:pt x="6172" y="1077410"/>
                  </a:cubicBezTo>
                  <a:cubicBezTo>
                    <a:pt x="76601" y="1859447"/>
                    <a:pt x="672273" y="2492128"/>
                    <a:pt x="1448649" y="2609514"/>
                  </a:cubicBezTo>
                  <a:lnTo>
                    <a:pt x="1636349" y="2319412"/>
                  </a:lnTo>
                  <a:cubicBezTo>
                    <a:pt x="948375" y="2286304"/>
                    <a:pt x="389393" y="1753704"/>
                    <a:pt x="315147" y="1077253"/>
                  </a:cubicBezTo>
                  <a:close/>
                </a:path>
              </a:pathLst>
            </a:custGeom>
            <a:solidFill>
              <a:srgbClr val="17BFAB"/>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5744" name="Google Shape;5744;p502"/>
            <p:cNvSpPr/>
            <p:nvPr/>
          </p:nvSpPr>
          <p:spPr>
            <a:xfrm>
              <a:off x="3270899" y="7144125"/>
              <a:ext cx="1788140" cy="2343701"/>
            </a:xfrm>
            <a:custGeom>
              <a:rect b="b" l="l" r="r" t="t"/>
              <a:pathLst>
                <a:path extrusionOk="0" h="2343701" w="1788140">
                  <a:moveTo>
                    <a:pt x="1670604" y="17164"/>
                  </a:moveTo>
                  <a:lnTo>
                    <a:pt x="1325339" y="-199"/>
                  </a:lnTo>
                  <a:cubicBezTo>
                    <a:pt x="1427375" y="197319"/>
                    <a:pt x="1480452" y="416449"/>
                    <a:pt x="1480192" y="638765"/>
                  </a:cubicBezTo>
                  <a:cubicBezTo>
                    <a:pt x="1480192" y="1099934"/>
                    <a:pt x="1255629" y="1509485"/>
                    <a:pt x="910104" y="1764236"/>
                  </a:cubicBezTo>
                  <a:cubicBezTo>
                    <a:pt x="868758" y="1794712"/>
                    <a:pt x="825796" y="1822872"/>
                    <a:pt x="781373" y="1848598"/>
                  </a:cubicBezTo>
                  <a:lnTo>
                    <a:pt x="562389" y="1469756"/>
                  </a:lnTo>
                  <a:lnTo>
                    <a:pt x="199867" y="2031240"/>
                  </a:lnTo>
                  <a:lnTo>
                    <a:pt x="-607" y="2341467"/>
                  </a:lnTo>
                  <a:cubicBezTo>
                    <a:pt x="27198" y="2342823"/>
                    <a:pt x="55009" y="2343501"/>
                    <a:pt x="82815" y="2343501"/>
                  </a:cubicBezTo>
                  <a:cubicBezTo>
                    <a:pt x="310782" y="2343918"/>
                    <a:pt x="536476" y="2298343"/>
                    <a:pt x="746440" y="2209503"/>
                  </a:cubicBezTo>
                  <a:cubicBezTo>
                    <a:pt x="811301" y="2182120"/>
                    <a:pt x="874389" y="2150779"/>
                    <a:pt x="935392" y="2115653"/>
                  </a:cubicBezTo>
                  <a:cubicBezTo>
                    <a:pt x="979814" y="2089964"/>
                    <a:pt x="1022985" y="2062315"/>
                    <a:pt x="1064957" y="2032700"/>
                  </a:cubicBezTo>
                  <a:cubicBezTo>
                    <a:pt x="1325183" y="1848848"/>
                    <a:pt x="1528994" y="1596062"/>
                    <a:pt x="1653502" y="1302755"/>
                  </a:cubicBezTo>
                  <a:cubicBezTo>
                    <a:pt x="1826082" y="892869"/>
                    <a:pt x="1832234" y="431861"/>
                    <a:pt x="1670604" y="17529"/>
                  </a:cubicBezTo>
                  <a:close/>
                </a:path>
              </a:pathLst>
            </a:custGeom>
            <a:solidFill>
              <a:srgbClr val="41A0CB"/>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5745" name="Google Shape;5745;p502"/>
            <p:cNvSpPr/>
            <p:nvPr/>
          </p:nvSpPr>
          <p:spPr>
            <a:xfrm>
              <a:off x="2022431" y="6077896"/>
              <a:ext cx="2848873" cy="948864"/>
            </a:xfrm>
            <a:custGeom>
              <a:rect b="b" l="l" r="r" t="t"/>
              <a:pathLst>
                <a:path extrusionOk="0" h="948864" w="2848873">
                  <a:moveTo>
                    <a:pt x="2536736" y="499592"/>
                  </a:moveTo>
                  <a:cubicBezTo>
                    <a:pt x="2431468" y="394188"/>
                    <a:pt x="2312799" y="303039"/>
                    <a:pt x="2183860" y="228470"/>
                  </a:cubicBezTo>
                  <a:cubicBezTo>
                    <a:pt x="2139542" y="202885"/>
                    <a:pt x="2094024" y="179287"/>
                    <a:pt x="2047307" y="157665"/>
                  </a:cubicBezTo>
                  <a:cubicBezTo>
                    <a:pt x="2029945" y="149636"/>
                    <a:pt x="2012531" y="141904"/>
                    <a:pt x="1995168" y="134463"/>
                  </a:cubicBezTo>
                  <a:cubicBezTo>
                    <a:pt x="1355934" y="-135956"/>
                    <a:pt x="616556" y="8485"/>
                    <a:pt x="126090" y="499592"/>
                  </a:cubicBezTo>
                  <a:cubicBezTo>
                    <a:pt x="81303" y="544396"/>
                    <a:pt x="39008" y="591618"/>
                    <a:pt x="-607" y="641046"/>
                  </a:cubicBezTo>
                  <a:lnTo>
                    <a:pt x="157061" y="948665"/>
                  </a:lnTo>
                  <a:cubicBezTo>
                    <a:pt x="406077" y="563254"/>
                    <a:pt x="839508" y="307669"/>
                    <a:pt x="1331491" y="307669"/>
                  </a:cubicBezTo>
                  <a:cubicBezTo>
                    <a:pt x="1576884" y="307340"/>
                    <a:pt x="1817948" y="372107"/>
                    <a:pt x="2030153" y="495369"/>
                  </a:cubicBezTo>
                  <a:lnTo>
                    <a:pt x="1811170" y="874211"/>
                  </a:lnTo>
                  <a:lnTo>
                    <a:pt x="2478080" y="907632"/>
                  </a:lnTo>
                  <a:lnTo>
                    <a:pt x="2848266" y="926142"/>
                  </a:lnTo>
                  <a:cubicBezTo>
                    <a:pt x="2767294" y="768598"/>
                    <a:pt x="2662183" y="624679"/>
                    <a:pt x="2536736" y="499592"/>
                  </a:cubicBezTo>
                  <a:close/>
                </a:path>
              </a:pathLst>
            </a:custGeom>
            <a:solidFill>
              <a:srgbClr val="FF5B5B"/>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grpSp>
      <p:sp>
        <p:nvSpPr>
          <p:cNvPr id="5746" name="Google Shape;5746;p502"/>
          <p:cNvSpPr/>
          <p:nvPr/>
        </p:nvSpPr>
        <p:spPr>
          <a:xfrm rot="10800000">
            <a:off x="9455464" y="3743504"/>
            <a:ext cx="377239" cy="289914"/>
          </a:xfrm>
          <a:prstGeom prst="rightArrow">
            <a:avLst>
              <a:gd fmla="val 50000" name="adj1"/>
              <a:gd fmla="val 50000" name="adj2"/>
            </a:avLst>
          </a:prstGeom>
          <a:solidFill>
            <a:srgbClr val="41A0CB"/>
          </a:solidFill>
          <a:ln cap="flat" cmpd="sng" w="25400">
            <a:solidFill>
              <a:srgbClr val="41A0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5747" name="Google Shape;5747;p502"/>
          <p:cNvSpPr txBox="1"/>
          <p:nvPr>
            <p:ph type="title"/>
          </p:nvPr>
        </p:nvSpPr>
        <p:spPr>
          <a:xfrm>
            <a:off x="-10160" y="325573"/>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What Does Secure Enclave Protect?</a:t>
            </a:r>
            <a:endParaRPr/>
          </a:p>
        </p:txBody>
      </p:sp>
      <p:grpSp>
        <p:nvGrpSpPr>
          <p:cNvPr id="5748" name="Google Shape;5748;p502"/>
          <p:cNvGrpSpPr/>
          <p:nvPr/>
        </p:nvGrpSpPr>
        <p:grpSpPr>
          <a:xfrm>
            <a:off x="9815358" y="2771361"/>
            <a:ext cx="4266402" cy="2921720"/>
            <a:chOff x="-1" y="-59010"/>
            <a:chExt cx="4402797" cy="2819657"/>
          </a:xfrm>
        </p:grpSpPr>
        <p:sp>
          <p:nvSpPr>
            <p:cNvPr id="5749" name="Google Shape;5749;p502"/>
            <p:cNvSpPr/>
            <p:nvPr/>
          </p:nvSpPr>
          <p:spPr>
            <a:xfrm>
              <a:off x="-1" y="-59010"/>
              <a:ext cx="4402797" cy="2819657"/>
            </a:xfrm>
            <a:prstGeom prst="roundRect">
              <a:avLst>
                <a:gd fmla="val 7873" name="adj"/>
              </a:avLst>
            </a:prstGeom>
            <a:solidFill>
              <a:srgbClr val="DDEAF6">
                <a:alpha val="73333"/>
              </a:srgbClr>
            </a:solidFill>
            <a:ln cap="flat" cmpd="sng" w="25400">
              <a:solidFill>
                <a:srgbClr val="41A0CB"/>
              </a:solidFill>
              <a:prstDash val="solid"/>
              <a:round/>
              <a:headEnd len="sm" w="sm" type="none"/>
              <a:tailEnd len="sm" w="sm" type="none"/>
            </a:ln>
          </p:spPr>
          <p:txBody>
            <a:bodyPr anchorCtr="0" anchor="ctr" bIns="26650" lIns="714150" spcFirstLastPara="1" rIns="660825" wrap="square" tIns="26650">
              <a:noAutofit/>
            </a:bodyPr>
            <a:lstStyle/>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5750" name="Google Shape;5750;p502"/>
            <p:cNvSpPr txBox="1"/>
            <p:nvPr/>
          </p:nvSpPr>
          <p:spPr>
            <a:xfrm>
              <a:off x="237660" y="319763"/>
              <a:ext cx="3936505" cy="1967704"/>
            </a:xfrm>
            <a:prstGeom prst="rect">
              <a:avLst/>
            </a:prstGeom>
            <a:noFill/>
            <a:ln>
              <a:noFill/>
            </a:ln>
          </p:spPr>
          <p:txBody>
            <a:bodyPr anchorCtr="0" anchor="ctr" bIns="45675" lIns="45675" spcFirstLastPara="1" rIns="45675" wrap="square" tIns="45675">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Biometric data: </a:t>
              </a:r>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Biometric information for authentication is often stored and processed within a secure enclave.</a:t>
              </a:r>
              <a:endParaRPr b="0" i="0" sz="2200" u="none" cap="none" strike="noStrike">
                <a:solidFill>
                  <a:srgbClr val="404040"/>
                </a:solidFill>
                <a:latin typeface="Open Sans"/>
                <a:ea typeface="Open Sans"/>
                <a:cs typeface="Open Sans"/>
                <a:sym typeface="Open Sans"/>
              </a:endParaRPr>
            </a:p>
          </p:txBody>
        </p:sp>
      </p:grpSp>
      <p:grpSp>
        <p:nvGrpSpPr>
          <p:cNvPr id="5751" name="Google Shape;5751;p502"/>
          <p:cNvGrpSpPr/>
          <p:nvPr/>
        </p:nvGrpSpPr>
        <p:grpSpPr>
          <a:xfrm>
            <a:off x="6017278" y="5346016"/>
            <a:ext cx="4266402" cy="3565695"/>
            <a:chOff x="-1" y="-435397"/>
            <a:chExt cx="4402798" cy="3316485"/>
          </a:xfrm>
        </p:grpSpPr>
        <p:sp>
          <p:nvSpPr>
            <p:cNvPr id="5752" name="Google Shape;5752;p502"/>
            <p:cNvSpPr/>
            <p:nvPr/>
          </p:nvSpPr>
          <p:spPr>
            <a:xfrm>
              <a:off x="-1" y="-1"/>
              <a:ext cx="4402798" cy="2393753"/>
            </a:xfrm>
            <a:prstGeom prst="roundRect">
              <a:avLst>
                <a:gd fmla="val 7870" name="adj"/>
              </a:avLst>
            </a:prstGeom>
            <a:solidFill>
              <a:srgbClr val="ADF5EC">
                <a:alpha val="48235"/>
              </a:srgbClr>
            </a:solidFill>
            <a:ln cap="flat" cmpd="sng" w="25400">
              <a:solidFill>
                <a:srgbClr val="17BFAB"/>
              </a:solidFill>
              <a:prstDash val="solid"/>
              <a:round/>
              <a:headEnd len="sm" w="sm" type="none"/>
              <a:tailEnd len="sm" w="sm" type="none"/>
            </a:ln>
          </p:spPr>
          <p:txBody>
            <a:bodyPr anchorCtr="0" anchor="ctr" bIns="26650" lIns="714150" spcFirstLastPara="1" rIns="660825" wrap="square" tIns="26650">
              <a:noAutofit/>
            </a:bodyPr>
            <a:lstStyle/>
            <a:p>
              <a:pPr indent="0" lvl="0" marL="0" marR="0" rtl="0" algn="ctr">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753" name="Google Shape;5753;p502"/>
            <p:cNvSpPr txBox="1"/>
            <p:nvPr/>
          </p:nvSpPr>
          <p:spPr>
            <a:xfrm>
              <a:off x="64664" y="-435397"/>
              <a:ext cx="4334248" cy="3316485"/>
            </a:xfrm>
            <a:prstGeom prst="rect">
              <a:avLst/>
            </a:prstGeom>
            <a:noFill/>
            <a:ln>
              <a:noFill/>
            </a:ln>
          </p:spPr>
          <p:txBody>
            <a:bodyPr anchorCtr="0" anchor="ctr" bIns="45675" lIns="45675" spcFirstLastPara="1" rIns="45675" wrap="square" tIns="45675">
              <a:spAutoFit/>
            </a:bodyPr>
            <a:lstStyle/>
            <a:p>
              <a:pPr indent="-215900" lvl="0" marL="342900" marR="0" rtl="0" algn="l">
                <a:lnSpc>
                  <a:spcPct val="114000"/>
                </a:lnSpc>
                <a:spcBef>
                  <a:spcPts val="0"/>
                </a:spcBef>
                <a:spcAft>
                  <a:spcPts val="0"/>
                </a:spcAft>
                <a:buClr>
                  <a:srgbClr val="3F3F3F"/>
                </a:buClr>
                <a:buSzPts val="2000"/>
                <a:buFont typeface="Arial"/>
                <a:buNone/>
              </a:pPr>
              <a:r>
                <a:t/>
              </a:r>
              <a:endParaRPr b="0" i="0" sz="2200" u="none" cap="none" strike="noStrike">
                <a:solidFill>
                  <a:srgbClr val="3F3F3F"/>
                </a:solidFill>
                <a:latin typeface="Open Sans"/>
                <a:ea typeface="Open Sans"/>
                <a:cs typeface="Open Sans"/>
                <a:sym typeface="Open Sans"/>
              </a:endParaRPr>
            </a:p>
            <a:p>
              <a:pPr indent="-215900" lvl="0" marL="342900" marR="0" rtl="0" algn="l">
                <a:lnSpc>
                  <a:spcPct val="114000"/>
                </a:lnSpc>
                <a:spcBef>
                  <a:spcPts val="0"/>
                </a:spcBef>
                <a:spcAft>
                  <a:spcPts val="0"/>
                </a:spcAft>
                <a:buClr>
                  <a:srgbClr val="3F3F3F"/>
                </a:buClr>
                <a:buSzPts val="20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Secure boot: </a:t>
              </a:r>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secure enclave ensures that only authorized software loads during startup and prevents unauthorized access.</a:t>
              </a:r>
              <a:endParaRPr/>
            </a:p>
            <a:p>
              <a:pPr indent="0" lvl="0" marL="0" marR="0" rtl="0" algn="ctr">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grpSp>
        <p:nvGrpSpPr>
          <p:cNvPr id="5754" name="Google Shape;5754;p502"/>
          <p:cNvGrpSpPr/>
          <p:nvPr/>
        </p:nvGrpSpPr>
        <p:grpSpPr>
          <a:xfrm>
            <a:off x="2174238" y="2771360"/>
            <a:ext cx="4437466" cy="2884759"/>
            <a:chOff x="1323666" y="2606621"/>
            <a:chExt cx="4782104" cy="3101628"/>
          </a:xfrm>
        </p:grpSpPr>
        <p:sp>
          <p:nvSpPr>
            <p:cNvPr id="5755" name="Google Shape;5755;p502"/>
            <p:cNvSpPr/>
            <p:nvPr/>
          </p:nvSpPr>
          <p:spPr>
            <a:xfrm>
              <a:off x="5728531" y="3817855"/>
              <a:ext cx="377239" cy="289914"/>
            </a:xfrm>
            <a:prstGeom prst="rightArrow">
              <a:avLst>
                <a:gd fmla="val 50000" name="adj1"/>
                <a:gd fmla="val 50000" name="adj2"/>
              </a:avLst>
            </a:prstGeom>
            <a:solidFill>
              <a:srgbClr val="FF5B5B"/>
            </a:solidFill>
            <a:ln cap="flat" cmpd="sng" w="25400">
              <a:solidFill>
                <a:srgbClr val="FF5B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5756" name="Google Shape;5756;p502"/>
            <p:cNvSpPr txBox="1"/>
            <p:nvPr/>
          </p:nvSpPr>
          <p:spPr>
            <a:xfrm>
              <a:off x="2408197" y="2627796"/>
              <a:ext cx="2176836" cy="514130"/>
            </a:xfrm>
            <a:prstGeom prst="rect">
              <a:avLst/>
            </a:prstGeom>
            <a:noFill/>
            <a:ln>
              <a:noFill/>
            </a:ln>
          </p:spPr>
          <p:txBody>
            <a:bodyPr anchorCtr="0" anchor="t" bIns="45675" lIns="45675" spcFirstLastPara="1" rIns="45675" wrap="square" tIns="45675">
              <a:sp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grpSp>
          <p:nvGrpSpPr>
            <p:cNvPr id="5757" name="Google Shape;5757;p502"/>
            <p:cNvGrpSpPr/>
            <p:nvPr/>
          </p:nvGrpSpPr>
          <p:grpSpPr>
            <a:xfrm>
              <a:off x="1323666" y="2606621"/>
              <a:ext cx="4404203" cy="3101628"/>
              <a:chOff x="-204732" y="30824"/>
              <a:chExt cx="4404200" cy="2819660"/>
            </a:xfrm>
          </p:grpSpPr>
          <p:sp>
            <p:nvSpPr>
              <p:cNvPr id="5758" name="Google Shape;5758;p502"/>
              <p:cNvSpPr/>
              <p:nvPr/>
            </p:nvSpPr>
            <p:spPr>
              <a:xfrm>
                <a:off x="-204732" y="30824"/>
                <a:ext cx="4404200" cy="2819660"/>
              </a:xfrm>
              <a:prstGeom prst="roundRect">
                <a:avLst>
                  <a:gd fmla="val 5124" name="adj"/>
                </a:avLst>
              </a:prstGeom>
              <a:solidFill>
                <a:srgbClr val="FBE4D4"/>
              </a:solidFill>
              <a:ln cap="flat" cmpd="sng" w="25400">
                <a:solidFill>
                  <a:srgbClr val="FF5B5B"/>
                </a:solidFill>
                <a:prstDash val="solid"/>
                <a:round/>
                <a:headEnd len="sm" w="sm" type="none"/>
                <a:tailEnd len="sm" w="sm" type="none"/>
              </a:ln>
            </p:spPr>
            <p:txBody>
              <a:bodyPr anchorCtr="0" anchor="ctr" bIns="26650" lIns="714150" spcFirstLastPara="1" rIns="660825" wrap="square" tIns="26650">
                <a:noAutofit/>
              </a:bodyPr>
              <a:lstStyle/>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5759" name="Google Shape;5759;p502"/>
              <p:cNvSpPr txBox="1"/>
              <p:nvPr/>
            </p:nvSpPr>
            <p:spPr>
              <a:xfrm>
                <a:off x="-61631" y="662135"/>
                <a:ext cx="4184952" cy="1612365"/>
              </a:xfrm>
              <a:prstGeom prst="rect">
                <a:avLst/>
              </a:prstGeom>
              <a:noFill/>
              <a:ln>
                <a:noFill/>
              </a:ln>
            </p:spPr>
            <p:txBody>
              <a:bodyPr anchorCtr="0" anchor="ctr" bIns="45675" lIns="45675" spcFirstLastPara="1" rIns="45675" wrap="square" tIns="45675">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Encryption keys: </a:t>
                </a:r>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 secure enclave is a prime spot to store and use encryption keys. </a:t>
                </a:r>
                <a:endParaRPr b="0" i="0" sz="2200" u="none" cap="none" strike="noStrike">
                  <a:solidFill>
                    <a:srgbClr val="404040"/>
                  </a:solidFill>
                  <a:latin typeface="Open Sans"/>
                  <a:ea typeface="Open Sans"/>
                  <a:cs typeface="Open Sans"/>
                  <a:sym typeface="Open Sans"/>
                </a:endParaRPr>
              </a:p>
            </p:txBody>
          </p:sp>
        </p:grpSp>
      </p:grpSp>
      <p:sp>
        <p:nvSpPr>
          <p:cNvPr id="5760" name="Google Shape;5760;p502"/>
          <p:cNvSpPr/>
          <p:nvPr/>
        </p:nvSpPr>
        <p:spPr>
          <a:xfrm flipH="1" rot="5400000">
            <a:off x="7859632" y="5481617"/>
            <a:ext cx="377239" cy="234549"/>
          </a:xfrm>
          <a:prstGeom prst="rightArrow">
            <a:avLst>
              <a:gd fmla="val 50000" name="adj1"/>
              <a:gd fmla="val 50000" name="adj2"/>
            </a:avLst>
          </a:prstGeom>
          <a:solidFill>
            <a:srgbClr val="17BFAB"/>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5761" name="Google Shape;5761;p502"/>
          <p:cNvSpPr/>
          <p:nvPr/>
        </p:nvSpPr>
        <p:spPr>
          <a:xfrm>
            <a:off x="4254500" y="912047"/>
            <a:ext cx="775104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Electronic insurance hardware. Digital insurers website, responsive web design, malware protection software. Gadgets security assurance " id="5762" name="Google Shape;5762;p502"/>
          <p:cNvSpPr/>
          <p:nvPr/>
        </p:nvSpPr>
        <p:spPr>
          <a:xfrm>
            <a:off x="7975600" y="4419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6" name="Shape 5766"/>
        <p:cNvGrpSpPr/>
        <p:nvPr/>
      </p:nvGrpSpPr>
      <p:grpSpPr>
        <a:xfrm>
          <a:off x="0" y="0"/>
          <a:ext cx="0" cy="0"/>
          <a:chOff x="0" y="0"/>
          <a:chExt cx="0" cy="0"/>
        </a:xfrm>
      </p:grpSpPr>
      <p:sp>
        <p:nvSpPr>
          <p:cNvPr id="5767" name="Google Shape;5767;p503"/>
          <p:cNvSpPr txBox="1"/>
          <p:nvPr>
            <p:ph idx="1" type="body"/>
          </p:nvPr>
        </p:nvSpPr>
        <p:spPr>
          <a:xfrm>
            <a:off x="0" y="4047068"/>
            <a:ext cx="162560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b="1" lang="en-US">
                <a:solidFill>
                  <a:schemeClr val="lt1"/>
                </a:solidFill>
                <a:latin typeface="Open Sans"/>
                <a:ea typeface="Open Sans"/>
                <a:cs typeface="Open Sans"/>
                <a:sym typeface="Open Sans"/>
              </a:rPr>
              <a:t>Blockchain and Open Ledger</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2" name="Shape 5772"/>
        <p:cNvGrpSpPr/>
        <p:nvPr/>
      </p:nvGrpSpPr>
      <p:grpSpPr>
        <a:xfrm>
          <a:off x="0" y="0"/>
          <a:ext cx="0" cy="0"/>
          <a:chOff x="0" y="0"/>
          <a:chExt cx="0" cy="0"/>
        </a:xfrm>
      </p:grpSpPr>
      <p:sp>
        <p:nvSpPr>
          <p:cNvPr id="5773" name="Google Shape;5773;p504"/>
          <p:cNvSpPr txBox="1"/>
          <p:nvPr>
            <p:ph type="title"/>
          </p:nvPr>
        </p:nvSpPr>
        <p:spPr>
          <a:xfrm>
            <a:off x="-10160" y="32715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Blockchain</a:t>
            </a:r>
            <a:endParaRPr/>
          </a:p>
        </p:txBody>
      </p:sp>
      <p:sp>
        <p:nvSpPr>
          <p:cNvPr id="5774" name="Google Shape;5774;p504"/>
          <p:cNvSpPr/>
          <p:nvPr/>
        </p:nvSpPr>
        <p:spPr>
          <a:xfrm>
            <a:off x="737475" y="3849843"/>
            <a:ext cx="7721265" cy="2793866"/>
          </a:xfrm>
          <a:prstGeom prst="rect">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Blockchain operates as a decentralized database to enhance security and minimize failures. </a:t>
            </a:r>
            <a:endParaRPr/>
          </a:p>
          <a:p>
            <a:pPr indent="-203200" lvl="0" marL="34290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Each block links securely to its predecessor, validated and approved by network consensus, while unique cryptographic keys protect each entry, ensuring data integrity and immutability on the network.</a:t>
            </a:r>
            <a:endParaRPr/>
          </a:p>
        </p:txBody>
      </p:sp>
      <p:pic>
        <p:nvPicPr>
          <p:cNvPr id="5775" name="Google Shape;5775;p504"/>
          <p:cNvPicPr preferRelativeResize="0"/>
          <p:nvPr/>
        </p:nvPicPr>
        <p:blipFill rotWithShape="1">
          <a:blip r:embed="rId3">
            <a:alphaModFix/>
          </a:blip>
          <a:srcRect b="0" l="0" r="0" t="0"/>
          <a:stretch/>
        </p:blipFill>
        <p:spPr>
          <a:xfrm>
            <a:off x="9542463" y="3158896"/>
            <a:ext cx="4876800" cy="4175760"/>
          </a:xfrm>
          <a:prstGeom prst="rect">
            <a:avLst/>
          </a:prstGeom>
          <a:noFill/>
          <a:ln>
            <a:noFill/>
          </a:ln>
        </p:spPr>
      </p:pic>
      <p:sp>
        <p:nvSpPr>
          <p:cNvPr id="5776" name="Google Shape;5776;p504"/>
          <p:cNvSpPr txBox="1"/>
          <p:nvPr/>
        </p:nvSpPr>
        <p:spPr>
          <a:xfrm>
            <a:off x="2816085" y="1406638"/>
            <a:ext cx="10623829"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Blockchain technology offers a secure, decentralized method for recording transactions on a digital ledger distributed across multiple computers.</a:t>
            </a:r>
            <a:endParaRPr/>
          </a:p>
        </p:txBody>
      </p:sp>
      <p:sp>
        <p:nvSpPr>
          <p:cNvPr id="5777" name="Google Shape;5777;p504"/>
          <p:cNvSpPr/>
          <p:nvPr/>
        </p:nvSpPr>
        <p:spPr>
          <a:xfrm>
            <a:off x="6921501" y="913599"/>
            <a:ext cx="24289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7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Identification</a:t>
            </a:r>
            <a:endParaRPr/>
          </a:p>
        </p:txBody>
      </p:sp>
      <p:sp>
        <p:nvSpPr>
          <p:cNvPr id="473" name="Google Shape;473;p270"/>
          <p:cNvSpPr/>
          <p:nvPr/>
        </p:nvSpPr>
        <p:spPr>
          <a:xfrm>
            <a:off x="2878175" y="1519050"/>
            <a:ext cx="11769600" cy="1515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70"/>
          <p:cNvSpPr/>
          <p:nvPr/>
        </p:nvSpPr>
        <p:spPr>
          <a:xfrm>
            <a:off x="4060619" y="1650849"/>
            <a:ext cx="10428900" cy="1252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process of an individual claiming or professing an identity is known as identification.</a:t>
            </a:r>
            <a:endParaRPr b="0" i="0" sz="2200" u="none" cap="none" strike="noStrike">
              <a:solidFill>
                <a:srgbClr val="3F3F3F"/>
              </a:solidFill>
              <a:latin typeface="Open Sans"/>
              <a:ea typeface="Open Sans"/>
              <a:cs typeface="Open Sans"/>
              <a:sym typeface="Open Sans"/>
            </a:endParaRPr>
          </a:p>
        </p:txBody>
      </p:sp>
      <p:sp>
        <p:nvSpPr>
          <p:cNvPr id="475" name="Google Shape;475;p270"/>
          <p:cNvSpPr/>
          <p:nvPr/>
        </p:nvSpPr>
        <p:spPr>
          <a:xfrm>
            <a:off x="2154025" y="6938375"/>
            <a:ext cx="12493800" cy="1252500"/>
          </a:xfrm>
          <a:prstGeom prst="roundRect">
            <a:avLst>
              <a:gd fmla="val 16667" name="adj"/>
            </a:avLst>
          </a:prstGeom>
          <a:solidFill>
            <a:srgbClr val="FFFFFF"/>
          </a:solid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To begin the authentication, authorization, and accountability procedures, a subject must submit an identity to the system.</a:t>
            </a:r>
            <a:endParaRPr b="0" i="0" sz="2200" u="none" cap="none" strike="noStrike">
              <a:solidFill>
                <a:srgbClr val="3F3F3F"/>
              </a:solidFill>
              <a:latin typeface="Open Sans"/>
              <a:ea typeface="Open Sans"/>
              <a:cs typeface="Open Sans"/>
              <a:sym typeface="Open Sans"/>
            </a:endParaRPr>
          </a:p>
        </p:txBody>
      </p:sp>
      <p:sp>
        <p:nvSpPr>
          <p:cNvPr id="476" name="Google Shape;476;p270"/>
          <p:cNvSpPr/>
          <p:nvPr/>
        </p:nvSpPr>
        <p:spPr>
          <a:xfrm rot="2700000">
            <a:off x="2365428" y="1562851"/>
            <a:ext cx="1457347" cy="1428497"/>
          </a:xfrm>
          <a:prstGeom prst="roundRect">
            <a:avLst>
              <a:gd fmla="val 16667" name="adj"/>
            </a:avLst>
          </a:prstGeom>
          <a:solidFill>
            <a:srgbClr val="6FA8DC"/>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7" name="Google Shape;477;p270"/>
          <p:cNvPicPr preferRelativeResize="0"/>
          <p:nvPr/>
        </p:nvPicPr>
        <p:blipFill rotWithShape="1">
          <a:blip r:embed="rId3">
            <a:alphaModFix/>
          </a:blip>
          <a:srcRect b="0" l="0" r="0" t="0"/>
          <a:stretch/>
        </p:blipFill>
        <p:spPr>
          <a:xfrm>
            <a:off x="2577454" y="1650858"/>
            <a:ext cx="1033275" cy="1033275"/>
          </a:xfrm>
          <a:prstGeom prst="rect">
            <a:avLst/>
          </a:prstGeom>
          <a:noFill/>
          <a:ln>
            <a:noFill/>
          </a:ln>
        </p:spPr>
      </p:pic>
      <p:pic>
        <p:nvPicPr>
          <p:cNvPr id="478" name="Google Shape;478;p270"/>
          <p:cNvPicPr preferRelativeResize="0"/>
          <p:nvPr/>
        </p:nvPicPr>
        <p:blipFill rotWithShape="1">
          <a:blip r:embed="rId4">
            <a:alphaModFix/>
          </a:blip>
          <a:srcRect b="0" l="0" r="0" t="0"/>
          <a:stretch/>
        </p:blipFill>
        <p:spPr>
          <a:xfrm>
            <a:off x="7245052" y="3402950"/>
            <a:ext cx="3035850" cy="3035828"/>
          </a:xfrm>
          <a:prstGeom prst="rect">
            <a:avLst/>
          </a:prstGeom>
          <a:noFill/>
          <a:ln>
            <a:noFill/>
          </a:ln>
        </p:spPr>
      </p:pic>
      <p:sp>
        <p:nvSpPr>
          <p:cNvPr id="479" name="Google Shape;479;p270"/>
          <p:cNvSpPr/>
          <p:nvPr/>
        </p:nvSpPr>
        <p:spPr>
          <a:xfrm>
            <a:off x="6629400" y="816324"/>
            <a:ext cx="30083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2" name="Shape 5782"/>
        <p:cNvGrpSpPr/>
        <p:nvPr/>
      </p:nvGrpSpPr>
      <p:grpSpPr>
        <a:xfrm>
          <a:off x="0" y="0"/>
          <a:ext cx="0" cy="0"/>
          <a:chOff x="0" y="0"/>
          <a:chExt cx="0" cy="0"/>
        </a:xfrm>
      </p:grpSpPr>
      <p:grpSp>
        <p:nvGrpSpPr>
          <p:cNvPr id="5783" name="Google Shape;5783;p505"/>
          <p:cNvGrpSpPr/>
          <p:nvPr/>
        </p:nvGrpSpPr>
        <p:grpSpPr>
          <a:xfrm>
            <a:off x="2354094" y="1638516"/>
            <a:ext cx="11268387" cy="2952943"/>
            <a:chOff x="1950718" y="2701269"/>
            <a:chExt cx="11268387" cy="2952943"/>
          </a:xfrm>
        </p:grpSpPr>
        <p:grpSp>
          <p:nvGrpSpPr>
            <p:cNvPr id="5784" name="Google Shape;5784;p505"/>
            <p:cNvGrpSpPr/>
            <p:nvPr/>
          </p:nvGrpSpPr>
          <p:grpSpPr>
            <a:xfrm>
              <a:off x="1950718" y="2701269"/>
              <a:ext cx="11268387" cy="2952943"/>
              <a:chOff x="526256" y="1599944"/>
              <a:chExt cx="11268387" cy="2043106"/>
            </a:xfrm>
          </p:grpSpPr>
          <p:grpSp>
            <p:nvGrpSpPr>
              <p:cNvPr id="5785" name="Google Shape;5785;p505"/>
              <p:cNvGrpSpPr/>
              <p:nvPr/>
            </p:nvGrpSpPr>
            <p:grpSpPr>
              <a:xfrm>
                <a:off x="526256" y="1599944"/>
                <a:ext cx="11268387" cy="2043106"/>
                <a:chOff x="1098293" y="4707251"/>
                <a:chExt cx="11268387" cy="2104425"/>
              </a:xfrm>
            </p:grpSpPr>
            <p:sp>
              <p:nvSpPr>
                <p:cNvPr id="5786" name="Google Shape;5786;p505"/>
                <p:cNvSpPr/>
                <p:nvPr/>
              </p:nvSpPr>
              <p:spPr>
                <a:xfrm>
                  <a:off x="1098293" y="4707251"/>
                  <a:ext cx="11268387" cy="2104425"/>
                </a:xfrm>
                <a:prstGeom prst="roundRect">
                  <a:avLst>
                    <a:gd fmla="val 4437" name="adj"/>
                  </a:avLst>
                </a:prstGeom>
                <a:solidFill>
                  <a:srgbClr val="33B3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87" name="Google Shape;5787;p505"/>
                <p:cNvSpPr txBox="1"/>
                <p:nvPr/>
              </p:nvSpPr>
              <p:spPr>
                <a:xfrm>
                  <a:off x="1105346" y="5467241"/>
                  <a:ext cx="2127255" cy="7699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Components</a:t>
                  </a:r>
                  <a:endParaRPr b="0" i="0" sz="2400" u="none" cap="none" strike="noStrike">
                    <a:solidFill>
                      <a:srgbClr val="000000"/>
                    </a:solidFill>
                    <a:latin typeface="Open Sans SemiBold"/>
                    <a:ea typeface="Open Sans SemiBold"/>
                    <a:cs typeface="Open Sans SemiBold"/>
                    <a:sym typeface="Open Sans SemiBold"/>
                  </a:endParaRPr>
                </a:p>
              </p:txBody>
            </p:sp>
          </p:grpSp>
          <p:sp>
            <p:nvSpPr>
              <p:cNvPr id="5788" name="Google Shape;5788;p505"/>
              <p:cNvSpPr/>
              <p:nvPr/>
            </p:nvSpPr>
            <p:spPr>
              <a:xfrm>
                <a:off x="2641104" y="1712806"/>
                <a:ext cx="9052956" cy="1785140"/>
              </a:xfrm>
              <a:prstGeom prst="roundRect">
                <a:avLst>
                  <a:gd fmla="val 4909" name="adj"/>
                </a:avLst>
              </a:prstGeom>
              <a:solidFill>
                <a:schemeClr val="lt1"/>
              </a:solidFill>
              <a:ln cap="flat" cmpd="sng" w="38100">
                <a:solidFill>
                  <a:srgbClr val="2992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789" name="Google Shape;5789;p505"/>
            <p:cNvSpPr txBox="1"/>
            <p:nvPr/>
          </p:nvSpPr>
          <p:spPr>
            <a:xfrm>
              <a:off x="4279726" y="2907451"/>
              <a:ext cx="8685988" cy="2522125"/>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Blocks: Each block stores critical information, such as transaction details.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Chain: Blocks are linked chronologically to form a chain.</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Security: Cryptography secures the blocks, making it extremely difficult to tamper with the information.</a:t>
              </a:r>
              <a:endParaRPr/>
            </a:p>
          </p:txBody>
        </p:sp>
      </p:grpSp>
      <p:grpSp>
        <p:nvGrpSpPr>
          <p:cNvPr id="5790" name="Google Shape;5790;p505"/>
          <p:cNvGrpSpPr/>
          <p:nvPr/>
        </p:nvGrpSpPr>
        <p:grpSpPr>
          <a:xfrm>
            <a:off x="2302780" y="5122462"/>
            <a:ext cx="11319701" cy="2952943"/>
            <a:chOff x="1899404" y="5621013"/>
            <a:chExt cx="11319701" cy="2952943"/>
          </a:xfrm>
        </p:grpSpPr>
        <p:grpSp>
          <p:nvGrpSpPr>
            <p:cNvPr id="5791" name="Google Shape;5791;p505"/>
            <p:cNvGrpSpPr/>
            <p:nvPr/>
          </p:nvGrpSpPr>
          <p:grpSpPr>
            <a:xfrm>
              <a:off x="1899404" y="5621013"/>
              <a:ext cx="11319701" cy="2952943"/>
              <a:chOff x="474942" y="1599944"/>
              <a:chExt cx="11319701" cy="2043106"/>
            </a:xfrm>
          </p:grpSpPr>
          <p:grpSp>
            <p:nvGrpSpPr>
              <p:cNvPr id="5792" name="Google Shape;5792;p505"/>
              <p:cNvGrpSpPr/>
              <p:nvPr/>
            </p:nvGrpSpPr>
            <p:grpSpPr>
              <a:xfrm>
                <a:off x="474942" y="1599944"/>
                <a:ext cx="11319701" cy="2043106"/>
                <a:chOff x="1046979" y="4707251"/>
                <a:chExt cx="11319701" cy="2104425"/>
              </a:xfrm>
            </p:grpSpPr>
            <p:sp>
              <p:nvSpPr>
                <p:cNvPr id="5793" name="Google Shape;5793;p505"/>
                <p:cNvSpPr/>
                <p:nvPr/>
              </p:nvSpPr>
              <p:spPr>
                <a:xfrm>
                  <a:off x="1098293" y="4707251"/>
                  <a:ext cx="11268387" cy="2104425"/>
                </a:xfrm>
                <a:prstGeom prst="roundRect">
                  <a:avLst>
                    <a:gd fmla="val 4437" name="adj"/>
                  </a:avLst>
                </a:prstGeom>
                <a:solidFill>
                  <a:srgbClr val="DD9F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94" name="Google Shape;5794;p505"/>
                <p:cNvSpPr txBox="1"/>
                <p:nvPr/>
              </p:nvSpPr>
              <p:spPr>
                <a:xfrm>
                  <a:off x="1046979" y="5467241"/>
                  <a:ext cx="2127255" cy="7699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Key features</a:t>
                  </a:r>
                  <a:endParaRPr b="0" i="0" sz="2400" u="none" cap="none" strike="noStrike">
                    <a:solidFill>
                      <a:srgbClr val="000000"/>
                    </a:solidFill>
                    <a:latin typeface="Open Sans SemiBold"/>
                    <a:ea typeface="Open Sans SemiBold"/>
                    <a:cs typeface="Open Sans SemiBold"/>
                    <a:sym typeface="Open Sans SemiBold"/>
                  </a:endParaRPr>
                </a:p>
              </p:txBody>
            </p:sp>
          </p:grpSp>
          <p:sp>
            <p:nvSpPr>
              <p:cNvPr id="5795" name="Google Shape;5795;p505"/>
              <p:cNvSpPr/>
              <p:nvPr/>
            </p:nvSpPr>
            <p:spPr>
              <a:xfrm>
                <a:off x="2641104" y="1685884"/>
                <a:ext cx="9052956" cy="1835018"/>
              </a:xfrm>
              <a:prstGeom prst="roundRect">
                <a:avLst>
                  <a:gd fmla="val 4909" name="adj"/>
                </a:avLst>
              </a:prstGeom>
              <a:solidFill>
                <a:schemeClr val="lt1"/>
              </a:solidFill>
              <a:ln cap="flat" cmpd="sng" w="38100">
                <a:solidFill>
                  <a:srgbClr val="E4B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796" name="Google Shape;5796;p505"/>
            <p:cNvSpPr txBox="1"/>
            <p:nvPr/>
          </p:nvSpPr>
          <p:spPr>
            <a:xfrm>
              <a:off x="4279726" y="5804446"/>
              <a:ext cx="8685988" cy="2522125"/>
            </a:xfrm>
            <a:prstGeom prst="rect">
              <a:avLst/>
            </a:prstGeom>
            <a:noFill/>
            <a:ln>
              <a:noFill/>
            </a:ln>
          </p:spPr>
          <p:txBody>
            <a:bodyPr anchorCtr="0" anchor="t" bIns="45700" lIns="91425" spcFirstLastPara="1" rIns="91425" wrap="square" tIns="45700">
              <a:spAutoFit/>
            </a:bodyPr>
            <a:lstStyle/>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Decentralized: No single individual or group controls the information; every user has access to their own copy.</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Immutable: Once information is added, it cannot be changed.</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Transparent: All information on the blockchain is accessible to any viewer.</a:t>
              </a:r>
              <a:endParaRPr/>
            </a:p>
          </p:txBody>
        </p:sp>
      </p:grpSp>
      <p:sp>
        <p:nvSpPr>
          <p:cNvPr id="5797" name="Google Shape;5797;p505"/>
          <p:cNvSpPr txBox="1"/>
          <p:nvPr>
            <p:ph type="title"/>
          </p:nvPr>
        </p:nvSpPr>
        <p:spPr>
          <a:xfrm>
            <a:off x="-10160" y="32715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latin typeface="Open Sans"/>
                <a:ea typeface="Open Sans"/>
                <a:cs typeface="Open Sans"/>
                <a:sym typeface="Open Sans"/>
              </a:rPr>
              <a:t>Blockchain</a:t>
            </a:r>
            <a:endParaRPr/>
          </a:p>
        </p:txBody>
      </p:sp>
      <p:sp>
        <p:nvSpPr>
          <p:cNvPr id="5798" name="Google Shape;5798;p505"/>
          <p:cNvSpPr/>
          <p:nvPr/>
        </p:nvSpPr>
        <p:spPr>
          <a:xfrm>
            <a:off x="6921501" y="913599"/>
            <a:ext cx="24289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2" name="Shape 5802"/>
        <p:cNvGrpSpPr/>
        <p:nvPr/>
      </p:nvGrpSpPr>
      <p:grpSpPr>
        <a:xfrm>
          <a:off x="0" y="0"/>
          <a:ext cx="0" cy="0"/>
          <a:chOff x="0" y="0"/>
          <a:chExt cx="0" cy="0"/>
        </a:xfrm>
      </p:grpSpPr>
      <p:sp>
        <p:nvSpPr>
          <p:cNvPr id="5803" name="Google Shape;5803;p506"/>
          <p:cNvSpPr txBox="1"/>
          <p:nvPr>
            <p:ph type="title"/>
          </p:nvPr>
        </p:nvSpPr>
        <p:spPr>
          <a:xfrm>
            <a:off x="-10160" y="337440"/>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Applications of Blockchain</a:t>
            </a:r>
            <a:endParaRPr>
              <a:latin typeface="Open Sans"/>
              <a:ea typeface="Open Sans"/>
              <a:cs typeface="Open Sans"/>
              <a:sym typeface="Open Sans"/>
            </a:endParaRPr>
          </a:p>
        </p:txBody>
      </p:sp>
      <p:grpSp>
        <p:nvGrpSpPr>
          <p:cNvPr id="5804" name="Google Shape;5804;p506"/>
          <p:cNvGrpSpPr/>
          <p:nvPr/>
        </p:nvGrpSpPr>
        <p:grpSpPr>
          <a:xfrm>
            <a:off x="11251793" y="1177140"/>
            <a:ext cx="4327391" cy="3468509"/>
            <a:chOff x="1002325" y="4453076"/>
            <a:chExt cx="4327391" cy="3468509"/>
          </a:xfrm>
        </p:grpSpPr>
        <p:sp>
          <p:nvSpPr>
            <p:cNvPr id="5805" name="Google Shape;5805;p506"/>
            <p:cNvSpPr/>
            <p:nvPr/>
          </p:nvSpPr>
          <p:spPr>
            <a:xfrm>
              <a:off x="1083752" y="4453076"/>
              <a:ext cx="4129210" cy="3468509"/>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06" name="Google Shape;5806;p506"/>
            <p:cNvSpPr/>
            <p:nvPr/>
          </p:nvSpPr>
          <p:spPr>
            <a:xfrm>
              <a:off x="1002325" y="5398642"/>
              <a:ext cx="4327391" cy="929939"/>
            </a:xfrm>
            <a:prstGeom prst="rect">
              <a:avLst/>
            </a:prstGeom>
            <a:solidFill>
              <a:srgbClr val="D1927E"/>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Monitoring of supply chains</a:t>
              </a:r>
              <a:endParaRPr b="0" i="0" sz="1400" u="none" cap="none" strike="noStrike">
                <a:solidFill>
                  <a:srgbClr val="000000"/>
                </a:solidFill>
                <a:latin typeface="Arial"/>
                <a:ea typeface="Arial"/>
                <a:cs typeface="Arial"/>
                <a:sym typeface="Arial"/>
              </a:endParaRPr>
            </a:p>
          </p:txBody>
        </p:sp>
        <p:sp>
          <p:nvSpPr>
            <p:cNvPr id="5807" name="Google Shape;5807;p506"/>
            <p:cNvSpPr txBox="1"/>
            <p:nvPr/>
          </p:nvSpPr>
          <p:spPr>
            <a:xfrm>
              <a:off x="1062742" y="6268761"/>
              <a:ext cx="4247495"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Improves supply chain efficiency by tracking goods and identifying real-time inefficiencies</a:t>
              </a:r>
              <a:endParaRPr b="0" i="0" sz="2200" u="none" cap="none" strike="noStrike">
                <a:solidFill>
                  <a:srgbClr val="3F3F3F"/>
                </a:solidFill>
                <a:latin typeface="Open Sans"/>
                <a:ea typeface="Open Sans"/>
                <a:cs typeface="Open Sans"/>
                <a:sym typeface="Open Sans"/>
              </a:endParaRPr>
            </a:p>
          </p:txBody>
        </p:sp>
      </p:grpSp>
      <p:grpSp>
        <p:nvGrpSpPr>
          <p:cNvPr id="5808" name="Google Shape;5808;p506"/>
          <p:cNvGrpSpPr/>
          <p:nvPr/>
        </p:nvGrpSpPr>
        <p:grpSpPr>
          <a:xfrm>
            <a:off x="305041" y="5222919"/>
            <a:ext cx="4327391" cy="3503281"/>
            <a:chOff x="6012841" y="4413028"/>
            <a:chExt cx="4327391" cy="3503281"/>
          </a:xfrm>
        </p:grpSpPr>
        <p:sp>
          <p:nvSpPr>
            <p:cNvPr id="5809" name="Google Shape;5809;p506"/>
            <p:cNvSpPr/>
            <p:nvPr/>
          </p:nvSpPr>
          <p:spPr>
            <a:xfrm>
              <a:off x="6106476" y="4413028"/>
              <a:ext cx="4129210" cy="3503281"/>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10" name="Google Shape;5810;p506"/>
            <p:cNvSpPr/>
            <p:nvPr/>
          </p:nvSpPr>
          <p:spPr>
            <a:xfrm>
              <a:off x="6012841" y="5345552"/>
              <a:ext cx="4327391" cy="929939"/>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Digital ID</a:t>
              </a:r>
              <a:endParaRPr b="0" i="0" sz="1400" u="none" cap="none" strike="noStrike">
                <a:solidFill>
                  <a:srgbClr val="000000"/>
                </a:solidFill>
                <a:latin typeface="Arial"/>
                <a:ea typeface="Arial"/>
                <a:cs typeface="Arial"/>
                <a:sym typeface="Arial"/>
              </a:endParaRPr>
            </a:p>
          </p:txBody>
        </p:sp>
        <p:sp>
          <p:nvSpPr>
            <p:cNvPr id="5811" name="Google Shape;5811;p506"/>
            <p:cNvSpPr txBox="1"/>
            <p:nvPr/>
          </p:nvSpPr>
          <p:spPr>
            <a:xfrm>
              <a:off x="6155118" y="6265684"/>
              <a:ext cx="3938288"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Enhances security and privacy in identity management, ensuring user control over data access</a:t>
              </a:r>
              <a:endParaRPr b="0" i="0" sz="2200" u="none" cap="none" strike="noStrike">
                <a:solidFill>
                  <a:srgbClr val="3F3F3F"/>
                </a:solidFill>
                <a:latin typeface="Open Sans"/>
                <a:ea typeface="Open Sans"/>
                <a:cs typeface="Open Sans"/>
                <a:sym typeface="Open Sans"/>
              </a:endParaRPr>
            </a:p>
          </p:txBody>
        </p:sp>
      </p:grpSp>
      <p:grpSp>
        <p:nvGrpSpPr>
          <p:cNvPr id="5812" name="Google Shape;5812;p506"/>
          <p:cNvGrpSpPr/>
          <p:nvPr/>
        </p:nvGrpSpPr>
        <p:grpSpPr>
          <a:xfrm>
            <a:off x="11297485" y="5257377"/>
            <a:ext cx="4327391" cy="3527355"/>
            <a:chOff x="10938605" y="4388954"/>
            <a:chExt cx="4327391" cy="3527355"/>
          </a:xfrm>
        </p:grpSpPr>
        <p:sp>
          <p:nvSpPr>
            <p:cNvPr id="5813" name="Google Shape;5813;p506"/>
            <p:cNvSpPr/>
            <p:nvPr/>
          </p:nvSpPr>
          <p:spPr>
            <a:xfrm>
              <a:off x="11014252" y="4388954"/>
              <a:ext cx="4129210" cy="3527355"/>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14" name="Google Shape;5814;p506"/>
            <p:cNvSpPr/>
            <p:nvPr/>
          </p:nvSpPr>
          <p:spPr>
            <a:xfrm>
              <a:off x="10938605" y="5223547"/>
              <a:ext cx="4327391" cy="929940"/>
            </a:xfrm>
            <a:prstGeom prst="rect">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Data sharing</a:t>
              </a:r>
              <a:endParaRPr b="0" i="0" sz="1400" u="none" cap="none" strike="noStrike">
                <a:solidFill>
                  <a:srgbClr val="000000"/>
                </a:solidFill>
                <a:latin typeface="Arial"/>
                <a:ea typeface="Arial"/>
                <a:cs typeface="Arial"/>
                <a:sym typeface="Arial"/>
              </a:endParaRPr>
            </a:p>
          </p:txBody>
        </p:sp>
        <p:sp>
          <p:nvSpPr>
            <p:cNvPr id="5815" name="Google Shape;5815;p506"/>
            <p:cNvSpPr txBox="1"/>
            <p:nvPr/>
          </p:nvSpPr>
          <p:spPr>
            <a:xfrm>
              <a:off x="11218473" y="6237271"/>
              <a:ext cx="3739523" cy="1250110"/>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Secures and facilitates the movement of data across industries</a:t>
              </a:r>
              <a:endParaRPr b="0" i="0" sz="2200" u="none" cap="none" strike="noStrike">
                <a:solidFill>
                  <a:srgbClr val="3F3F3F"/>
                </a:solidFill>
                <a:latin typeface="Open Sans"/>
                <a:ea typeface="Open Sans"/>
                <a:cs typeface="Open Sans"/>
                <a:sym typeface="Open Sans"/>
              </a:endParaRPr>
            </a:p>
          </p:txBody>
        </p:sp>
      </p:grpSp>
      <p:grpSp>
        <p:nvGrpSpPr>
          <p:cNvPr id="5816" name="Google Shape;5816;p506"/>
          <p:cNvGrpSpPr/>
          <p:nvPr/>
        </p:nvGrpSpPr>
        <p:grpSpPr>
          <a:xfrm>
            <a:off x="213648" y="1255081"/>
            <a:ext cx="4329031" cy="3503281"/>
            <a:chOff x="6012832" y="4413028"/>
            <a:chExt cx="4329031" cy="3503281"/>
          </a:xfrm>
        </p:grpSpPr>
        <p:sp>
          <p:nvSpPr>
            <p:cNvPr id="5817" name="Google Shape;5817;p506"/>
            <p:cNvSpPr/>
            <p:nvPr/>
          </p:nvSpPr>
          <p:spPr>
            <a:xfrm>
              <a:off x="6106476" y="4413028"/>
              <a:ext cx="4129210" cy="3503281"/>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818" name="Google Shape;5818;p506"/>
            <p:cNvGrpSpPr/>
            <p:nvPr/>
          </p:nvGrpSpPr>
          <p:grpSpPr>
            <a:xfrm>
              <a:off x="6012832" y="5267730"/>
              <a:ext cx="4329031" cy="929939"/>
              <a:chOff x="6220793" y="3045387"/>
              <a:chExt cx="4243411" cy="929939"/>
            </a:xfrm>
          </p:grpSpPr>
          <p:sp>
            <p:nvSpPr>
              <p:cNvPr id="5819" name="Google Shape;5819;p506"/>
              <p:cNvSpPr/>
              <p:nvPr/>
            </p:nvSpPr>
            <p:spPr>
              <a:xfrm>
                <a:off x="6220795" y="3045387"/>
                <a:ext cx="4241800" cy="929939"/>
              </a:xfrm>
              <a:prstGeom prst="rect">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Payment processing and money transfer</a:t>
                </a:r>
                <a:endParaRPr b="0" i="0" sz="1400" u="none" cap="none" strike="noStrike">
                  <a:solidFill>
                    <a:srgbClr val="000000"/>
                  </a:solidFill>
                  <a:latin typeface="Arial"/>
                  <a:ea typeface="Arial"/>
                  <a:cs typeface="Arial"/>
                  <a:sym typeface="Arial"/>
                </a:endParaRPr>
              </a:p>
            </p:txBody>
          </p:sp>
          <p:sp>
            <p:nvSpPr>
              <p:cNvPr id="5820" name="Google Shape;5820;p506"/>
              <p:cNvSpPr/>
              <p:nvPr/>
            </p:nvSpPr>
            <p:spPr>
              <a:xfrm flipH="1">
                <a:off x="6220793" y="3319219"/>
                <a:ext cx="89577" cy="134732"/>
              </a:xfrm>
              <a:prstGeom prst="rtTriangle">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821" name="Google Shape;5821;p506"/>
              <p:cNvSpPr/>
              <p:nvPr/>
            </p:nvSpPr>
            <p:spPr>
              <a:xfrm>
                <a:off x="10374627" y="3319219"/>
                <a:ext cx="89577" cy="134732"/>
              </a:xfrm>
              <a:prstGeom prst="rtTriangle">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5822" name="Google Shape;5822;p506"/>
            <p:cNvSpPr txBox="1"/>
            <p:nvPr/>
          </p:nvSpPr>
          <p:spPr>
            <a:xfrm>
              <a:off x="6195606" y="6366927"/>
              <a:ext cx="4040080" cy="864171"/>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Enables fast transactions and reduces banking fees</a:t>
              </a:r>
              <a:endParaRPr/>
            </a:p>
          </p:txBody>
        </p:sp>
      </p:grpSp>
      <p:grpSp>
        <p:nvGrpSpPr>
          <p:cNvPr id="5823" name="Google Shape;5823;p506"/>
          <p:cNvGrpSpPr/>
          <p:nvPr/>
        </p:nvGrpSpPr>
        <p:grpSpPr>
          <a:xfrm>
            <a:off x="5643205" y="1231007"/>
            <a:ext cx="4327391" cy="3527355"/>
            <a:chOff x="10938605" y="4388954"/>
            <a:chExt cx="4327391" cy="3527355"/>
          </a:xfrm>
        </p:grpSpPr>
        <p:sp>
          <p:nvSpPr>
            <p:cNvPr id="5824" name="Google Shape;5824;p506"/>
            <p:cNvSpPr/>
            <p:nvPr/>
          </p:nvSpPr>
          <p:spPr>
            <a:xfrm>
              <a:off x="11014252" y="4388954"/>
              <a:ext cx="4129210" cy="3527355"/>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25" name="Google Shape;5825;p506"/>
            <p:cNvSpPr/>
            <p:nvPr/>
          </p:nvSpPr>
          <p:spPr>
            <a:xfrm>
              <a:off x="10938605" y="5243000"/>
              <a:ext cx="4327391" cy="929940"/>
            </a:xfrm>
            <a:prstGeom prst="rect">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Healthcare</a:t>
              </a:r>
              <a:endParaRPr b="0" i="0" sz="1400" u="none" cap="none" strike="noStrike">
                <a:solidFill>
                  <a:srgbClr val="000000"/>
                </a:solidFill>
                <a:latin typeface="Arial"/>
                <a:ea typeface="Arial"/>
                <a:cs typeface="Arial"/>
                <a:sym typeface="Arial"/>
              </a:endParaRPr>
            </a:p>
          </p:txBody>
        </p:sp>
        <p:sp>
          <p:nvSpPr>
            <p:cNvPr id="5826" name="Google Shape;5826;p506"/>
            <p:cNvSpPr txBox="1"/>
            <p:nvPr/>
          </p:nvSpPr>
          <p:spPr>
            <a:xfrm>
              <a:off x="10963107" y="6172940"/>
              <a:ext cx="4247495"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Manages clinical trial data and electronic records while ensuring regulatory compliance</a:t>
              </a:r>
              <a:endParaRPr b="0" i="0" sz="2200" u="none" cap="none" strike="noStrike">
                <a:solidFill>
                  <a:srgbClr val="3F3F3F"/>
                </a:solidFill>
                <a:latin typeface="Open Sans"/>
                <a:ea typeface="Open Sans"/>
                <a:cs typeface="Open Sans"/>
                <a:sym typeface="Open Sans"/>
              </a:endParaRPr>
            </a:p>
          </p:txBody>
        </p:sp>
      </p:grpSp>
      <p:grpSp>
        <p:nvGrpSpPr>
          <p:cNvPr id="5827" name="Google Shape;5827;p506"/>
          <p:cNvGrpSpPr/>
          <p:nvPr/>
        </p:nvGrpSpPr>
        <p:grpSpPr>
          <a:xfrm>
            <a:off x="5710345" y="5234367"/>
            <a:ext cx="4327391" cy="3527355"/>
            <a:chOff x="10938605" y="4388954"/>
            <a:chExt cx="4327391" cy="3527355"/>
          </a:xfrm>
        </p:grpSpPr>
        <p:sp>
          <p:nvSpPr>
            <p:cNvPr id="5828" name="Google Shape;5828;p506"/>
            <p:cNvSpPr/>
            <p:nvPr/>
          </p:nvSpPr>
          <p:spPr>
            <a:xfrm>
              <a:off x="11014252" y="4388954"/>
              <a:ext cx="4129210" cy="3527355"/>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29" name="Google Shape;5829;p506"/>
            <p:cNvSpPr/>
            <p:nvPr/>
          </p:nvSpPr>
          <p:spPr>
            <a:xfrm>
              <a:off x="10938605" y="5320822"/>
              <a:ext cx="4327391" cy="929940"/>
            </a:xfrm>
            <a:prstGeom prst="rect">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IOT network management</a:t>
              </a:r>
              <a:endParaRPr b="0" i="0" sz="1400" u="none" cap="none" strike="noStrike">
                <a:solidFill>
                  <a:srgbClr val="000000"/>
                </a:solidFill>
                <a:latin typeface="Arial"/>
                <a:ea typeface="Arial"/>
                <a:cs typeface="Arial"/>
                <a:sym typeface="Arial"/>
              </a:endParaRPr>
            </a:p>
          </p:txBody>
        </p:sp>
        <p:sp>
          <p:nvSpPr>
            <p:cNvPr id="5830" name="Google Shape;5830;p506"/>
            <p:cNvSpPr txBox="1"/>
            <p:nvPr/>
          </p:nvSpPr>
          <p:spPr>
            <a:xfrm>
              <a:off x="11034820" y="6352190"/>
              <a:ext cx="4109463" cy="1250110"/>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Regulates IoT networks, identifies connected devices, and monitors their activities</a:t>
              </a:r>
              <a:endParaRPr b="0" i="0" sz="2200" u="none" cap="none" strike="noStrike">
                <a:solidFill>
                  <a:srgbClr val="3F3F3F"/>
                </a:solidFill>
                <a:latin typeface="Open Sans"/>
                <a:ea typeface="Open Sans"/>
                <a:cs typeface="Open Sans"/>
                <a:sym typeface="Open Sans"/>
              </a:endParaRPr>
            </a:p>
          </p:txBody>
        </p:sp>
      </p:grpSp>
      <p:pic>
        <p:nvPicPr>
          <p:cNvPr descr="Money with solid fill" id="5831" name="Google Shape;5831;p506"/>
          <p:cNvPicPr preferRelativeResize="0"/>
          <p:nvPr/>
        </p:nvPicPr>
        <p:blipFill rotWithShape="1">
          <a:blip r:embed="rId3">
            <a:alphaModFix/>
          </a:blip>
          <a:srcRect b="0" l="0" r="0" t="0"/>
          <a:stretch/>
        </p:blipFill>
        <p:spPr>
          <a:xfrm>
            <a:off x="2006081" y="1216050"/>
            <a:ext cx="914400" cy="914400"/>
          </a:xfrm>
          <a:prstGeom prst="rect">
            <a:avLst/>
          </a:prstGeom>
          <a:noFill/>
          <a:ln>
            <a:noFill/>
          </a:ln>
        </p:spPr>
      </p:pic>
      <p:pic>
        <p:nvPicPr>
          <p:cNvPr descr="Heart with pulse with solid fill" id="5832" name="Google Shape;5832;p506"/>
          <p:cNvPicPr preferRelativeResize="0"/>
          <p:nvPr/>
        </p:nvPicPr>
        <p:blipFill rotWithShape="1">
          <a:blip r:embed="rId4">
            <a:alphaModFix/>
          </a:blip>
          <a:srcRect b="0" l="0" r="0" t="0"/>
          <a:stretch/>
        </p:blipFill>
        <p:spPr>
          <a:xfrm>
            <a:off x="7417881" y="1157592"/>
            <a:ext cx="914400" cy="914400"/>
          </a:xfrm>
          <a:prstGeom prst="rect">
            <a:avLst/>
          </a:prstGeom>
          <a:noFill/>
          <a:ln>
            <a:noFill/>
          </a:ln>
        </p:spPr>
      </p:pic>
      <p:pic>
        <p:nvPicPr>
          <p:cNvPr descr="Link with solid fill" id="5833" name="Google Shape;5833;p506"/>
          <p:cNvPicPr preferRelativeResize="0"/>
          <p:nvPr/>
        </p:nvPicPr>
        <p:blipFill rotWithShape="1">
          <a:blip r:embed="rId5">
            <a:alphaModFix/>
          </a:blip>
          <a:srcRect b="0" l="0" r="0" t="0"/>
          <a:stretch/>
        </p:blipFill>
        <p:spPr>
          <a:xfrm>
            <a:off x="13040468" y="1215957"/>
            <a:ext cx="914400" cy="914400"/>
          </a:xfrm>
          <a:prstGeom prst="rect">
            <a:avLst/>
          </a:prstGeom>
          <a:noFill/>
          <a:ln>
            <a:noFill/>
          </a:ln>
        </p:spPr>
      </p:pic>
      <p:pic>
        <p:nvPicPr>
          <p:cNvPr descr="Employee badge with solid fill" id="5834" name="Google Shape;5834;p506"/>
          <p:cNvPicPr preferRelativeResize="0"/>
          <p:nvPr/>
        </p:nvPicPr>
        <p:blipFill rotWithShape="1">
          <a:blip r:embed="rId6">
            <a:alphaModFix/>
          </a:blip>
          <a:srcRect b="0" l="0" r="0" t="0"/>
          <a:stretch/>
        </p:blipFill>
        <p:spPr>
          <a:xfrm>
            <a:off x="2048214" y="5340484"/>
            <a:ext cx="914400" cy="914400"/>
          </a:xfrm>
          <a:prstGeom prst="rect">
            <a:avLst/>
          </a:prstGeom>
          <a:noFill/>
          <a:ln>
            <a:noFill/>
          </a:ln>
        </p:spPr>
      </p:pic>
      <p:pic>
        <p:nvPicPr>
          <p:cNvPr descr="Network with solid fill" id="5835" name="Google Shape;5835;p506"/>
          <p:cNvPicPr preferRelativeResize="0"/>
          <p:nvPr/>
        </p:nvPicPr>
        <p:blipFill rotWithShape="1">
          <a:blip r:embed="rId7">
            <a:alphaModFix/>
          </a:blip>
          <a:srcRect b="0" l="0" r="0" t="0"/>
          <a:stretch/>
        </p:blipFill>
        <p:spPr>
          <a:xfrm>
            <a:off x="7456793" y="5398847"/>
            <a:ext cx="914400" cy="914400"/>
          </a:xfrm>
          <a:prstGeom prst="rect">
            <a:avLst/>
          </a:prstGeom>
          <a:noFill/>
          <a:ln>
            <a:noFill/>
          </a:ln>
        </p:spPr>
      </p:pic>
      <p:pic>
        <p:nvPicPr>
          <p:cNvPr descr="Cloud with solid fill" id="5836" name="Google Shape;5836;p506"/>
          <p:cNvPicPr preferRelativeResize="0"/>
          <p:nvPr/>
        </p:nvPicPr>
        <p:blipFill rotWithShape="1">
          <a:blip r:embed="rId8">
            <a:alphaModFix/>
          </a:blip>
          <a:srcRect b="0" l="0" r="0" t="0"/>
          <a:stretch/>
        </p:blipFill>
        <p:spPr>
          <a:xfrm>
            <a:off x="13098833" y="5437761"/>
            <a:ext cx="914400" cy="914400"/>
          </a:xfrm>
          <a:prstGeom prst="rect">
            <a:avLst/>
          </a:prstGeom>
          <a:noFill/>
          <a:ln>
            <a:noFill/>
          </a:ln>
        </p:spPr>
      </p:pic>
      <p:sp>
        <p:nvSpPr>
          <p:cNvPr id="5837" name="Google Shape;5837;p506"/>
          <p:cNvSpPr/>
          <p:nvPr/>
        </p:nvSpPr>
        <p:spPr>
          <a:xfrm>
            <a:off x="5207000" y="923886"/>
            <a:ext cx="58599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1" name="Shape 5841"/>
        <p:cNvGrpSpPr/>
        <p:nvPr/>
      </p:nvGrpSpPr>
      <p:grpSpPr>
        <a:xfrm>
          <a:off x="0" y="0"/>
          <a:ext cx="0" cy="0"/>
          <a:chOff x="0" y="0"/>
          <a:chExt cx="0" cy="0"/>
        </a:xfrm>
      </p:grpSpPr>
      <p:sp>
        <p:nvSpPr>
          <p:cNvPr id="5842" name="Google Shape;5842;p507"/>
          <p:cNvSpPr txBox="1"/>
          <p:nvPr>
            <p:ph type="title"/>
          </p:nvPr>
        </p:nvSpPr>
        <p:spPr>
          <a:xfrm>
            <a:off x="-10160" y="327153"/>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Blockchains Concerns</a:t>
            </a:r>
            <a:endParaRPr/>
          </a:p>
        </p:txBody>
      </p:sp>
      <p:grpSp>
        <p:nvGrpSpPr>
          <p:cNvPr id="5843" name="Google Shape;5843;p507"/>
          <p:cNvGrpSpPr/>
          <p:nvPr/>
        </p:nvGrpSpPr>
        <p:grpSpPr>
          <a:xfrm>
            <a:off x="11251793" y="1274415"/>
            <a:ext cx="4327391" cy="3468509"/>
            <a:chOff x="1002325" y="4453076"/>
            <a:chExt cx="4327391" cy="3468509"/>
          </a:xfrm>
        </p:grpSpPr>
        <p:sp>
          <p:nvSpPr>
            <p:cNvPr id="5844" name="Google Shape;5844;p507"/>
            <p:cNvSpPr/>
            <p:nvPr/>
          </p:nvSpPr>
          <p:spPr>
            <a:xfrm>
              <a:off x="1083752" y="4453076"/>
              <a:ext cx="4129210" cy="3468509"/>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45" name="Google Shape;5845;p507"/>
            <p:cNvSpPr/>
            <p:nvPr/>
          </p:nvSpPr>
          <p:spPr>
            <a:xfrm>
              <a:off x="1002325" y="4814985"/>
              <a:ext cx="4327391" cy="929939"/>
            </a:xfrm>
            <a:prstGeom prst="rect">
              <a:avLst/>
            </a:prstGeom>
            <a:solidFill>
              <a:srgbClr val="D1927E"/>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Centralization</a:t>
              </a:r>
              <a:endParaRPr b="0" i="0" sz="1400" u="none" cap="none" strike="noStrike">
                <a:solidFill>
                  <a:srgbClr val="000000"/>
                </a:solidFill>
                <a:latin typeface="Arial"/>
                <a:ea typeface="Arial"/>
                <a:cs typeface="Arial"/>
                <a:sym typeface="Arial"/>
              </a:endParaRPr>
            </a:p>
          </p:txBody>
        </p:sp>
        <p:sp>
          <p:nvSpPr>
            <p:cNvPr id="5846" name="Google Shape;5846;p507"/>
            <p:cNvSpPr txBox="1"/>
            <p:nvPr/>
          </p:nvSpPr>
          <p:spPr>
            <a:xfrm>
              <a:off x="1062742" y="5685104"/>
              <a:ext cx="4247495"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Despite its decentralized ideal, blockchain often ends up being controlled by a small number of entities</a:t>
              </a:r>
              <a:endParaRPr b="0" i="0" sz="2200" u="none" cap="none" strike="noStrike">
                <a:solidFill>
                  <a:srgbClr val="3F3F3F"/>
                </a:solidFill>
                <a:latin typeface="Open Sans"/>
                <a:ea typeface="Open Sans"/>
                <a:cs typeface="Open Sans"/>
                <a:sym typeface="Open Sans"/>
              </a:endParaRPr>
            </a:p>
          </p:txBody>
        </p:sp>
      </p:grpSp>
      <p:grpSp>
        <p:nvGrpSpPr>
          <p:cNvPr id="5847" name="Google Shape;5847;p507"/>
          <p:cNvGrpSpPr/>
          <p:nvPr/>
        </p:nvGrpSpPr>
        <p:grpSpPr>
          <a:xfrm>
            <a:off x="305041" y="5200222"/>
            <a:ext cx="4327391" cy="3503281"/>
            <a:chOff x="6012841" y="4413028"/>
            <a:chExt cx="4327391" cy="3503281"/>
          </a:xfrm>
        </p:grpSpPr>
        <p:sp>
          <p:nvSpPr>
            <p:cNvPr id="5848" name="Google Shape;5848;p507"/>
            <p:cNvSpPr/>
            <p:nvPr/>
          </p:nvSpPr>
          <p:spPr>
            <a:xfrm>
              <a:off x="6106476" y="4413028"/>
              <a:ext cx="4129210" cy="3503281"/>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49" name="Google Shape;5849;p507"/>
            <p:cNvSpPr/>
            <p:nvPr/>
          </p:nvSpPr>
          <p:spPr>
            <a:xfrm>
              <a:off x="6012841" y="4781351"/>
              <a:ext cx="4327391" cy="929939"/>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Governance</a:t>
              </a:r>
              <a:endParaRPr b="0" i="0" sz="1400" u="none" cap="none" strike="noStrike">
                <a:solidFill>
                  <a:srgbClr val="000000"/>
                </a:solidFill>
                <a:latin typeface="Arial"/>
                <a:ea typeface="Arial"/>
                <a:cs typeface="Arial"/>
                <a:sym typeface="Arial"/>
              </a:endParaRPr>
            </a:p>
          </p:txBody>
        </p:sp>
        <p:sp>
          <p:nvSpPr>
            <p:cNvPr id="5850" name="Google Shape;5850;p507"/>
            <p:cNvSpPr txBox="1"/>
            <p:nvPr/>
          </p:nvSpPr>
          <p:spPr>
            <a:xfrm>
              <a:off x="6155118" y="5701483"/>
              <a:ext cx="3938288"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Unclear governance can complicate decision-making and maintenance of the network</a:t>
              </a:r>
              <a:endParaRPr b="0" i="0" sz="2200" u="none" cap="none" strike="noStrike">
                <a:solidFill>
                  <a:srgbClr val="3F3F3F"/>
                </a:solidFill>
                <a:latin typeface="Open Sans"/>
                <a:ea typeface="Open Sans"/>
                <a:cs typeface="Open Sans"/>
                <a:sym typeface="Open Sans"/>
              </a:endParaRPr>
            </a:p>
          </p:txBody>
        </p:sp>
      </p:grpSp>
      <p:grpSp>
        <p:nvGrpSpPr>
          <p:cNvPr id="5851" name="Google Shape;5851;p507"/>
          <p:cNvGrpSpPr/>
          <p:nvPr/>
        </p:nvGrpSpPr>
        <p:grpSpPr>
          <a:xfrm>
            <a:off x="11297485" y="5310880"/>
            <a:ext cx="4327391" cy="3527355"/>
            <a:chOff x="10938605" y="4388954"/>
            <a:chExt cx="4327391" cy="3527355"/>
          </a:xfrm>
        </p:grpSpPr>
        <p:sp>
          <p:nvSpPr>
            <p:cNvPr id="5852" name="Google Shape;5852;p507"/>
            <p:cNvSpPr/>
            <p:nvPr/>
          </p:nvSpPr>
          <p:spPr>
            <a:xfrm>
              <a:off x="11014252" y="4388954"/>
              <a:ext cx="4129210" cy="3527355"/>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53" name="Google Shape;5853;p507"/>
            <p:cNvSpPr/>
            <p:nvPr/>
          </p:nvSpPr>
          <p:spPr>
            <a:xfrm>
              <a:off x="10938605" y="4659348"/>
              <a:ext cx="4327391" cy="929940"/>
            </a:xfrm>
            <a:prstGeom prst="rect">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Scalability</a:t>
              </a:r>
              <a:endParaRPr b="0" i="0" sz="1400" u="none" cap="none" strike="noStrike">
                <a:solidFill>
                  <a:srgbClr val="000000"/>
                </a:solidFill>
                <a:latin typeface="Arial"/>
                <a:ea typeface="Arial"/>
                <a:cs typeface="Arial"/>
                <a:sym typeface="Arial"/>
              </a:endParaRPr>
            </a:p>
          </p:txBody>
        </p:sp>
        <p:sp>
          <p:nvSpPr>
            <p:cNvPr id="5854" name="Google Shape;5854;p507"/>
            <p:cNvSpPr txBox="1"/>
            <p:nvPr/>
          </p:nvSpPr>
          <p:spPr>
            <a:xfrm>
              <a:off x="11218473" y="5673072"/>
              <a:ext cx="3739523"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As more users join, the blockchain can suffer from slow transaction times and network congestion</a:t>
              </a:r>
              <a:endParaRPr b="0" i="0" sz="2200" u="none" cap="none" strike="noStrike">
                <a:solidFill>
                  <a:srgbClr val="3F3F3F"/>
                </a:solidFill>
                <a:latin typeface="Open Sans"/>
                <a:ea typeface="Open Sans"/>
                <a:cs typeface="Open Sans"/>
                <a:sym typeface="Open Sans"/>
              </a:endParaRPr>
            </a:p>
          </p:txBody>
        </p:sp>
      </p:grpSp>
      <p:grpSp>
        <p:nvGrpSpPr>
          <p:cNvPr id="5855" name="Google Shape;5855;p507"/>
          <p:cNvGrpSpPr/>
          <p:nvPr/>
        </p:nvGrpSpPr>
        <p:grpSpPr>
          <a:xfrm>
            <a:off x="213648" y="1352356"/>
            <a:ext cx="4329031" cy="3503281"/>
            <a:chOff x="6012832" y="4413028"/>
            <a:chExt cx="4329031" cy="3503281"/>
          </a:xfrm>
        </p:grpSpPr>
        <p:sp>
          <p:nvSpPr>
            <p:cNvPr id="5856" name="Google Shape;5856;p507"/>
            <p:cNvSpPr/>
            <p:nvPr/>
          </p:nvSpPr>
          <p:spPr>
            <a:xfrm>
              <a:off x="6106476" y="4413028"/>
              <a:ext cx="4129210" cy="3503281"/>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857" name="Google Shape;5857;p507"/>
            <p:cNvGrpSpPr/>
            <p:nvPr/>
          </p:nvGrpSpPr>
          <p:grpSpPr>
            <a:xfrm>
              <a:off x="6012832" y="4703527"/>
              <a:ext cx="4329031" cy="972767"/>
              <a:chOff x="6220793" y="2481184"/>
              <a:chExt cx="4243411" cy="972767"/>
            </a:xfrm>
          </p:grpSpPr>
          <p:sp>
            <p:nvSpPr>
              <p:cNvPr id="5858" name="Google Shape;5858;p507"/>
              <p:cNvSpPr/>
              <p:nvPr/>
            </p:nvSpPr>
            <p:spPr>
              <a:xfrm>
                <a:off x="6220795" y="2481184"/>
                <a:ext cx="4241800" cy="929939"/>
              </a:xfrm>
              <a:prstGeom prst="rect">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Malware and phishing attacks</a:t>
                </a:r>
                <a:endParaRPr b="0" i="0" sz="1400" u="none" cap="none" strike="noStrike">
                  <a:solidFill>
                    <a:srgbClr val="000000"/>
                  </a:solidFill>
                  <a:latin typeface="Arial"/>
                  <a:ea typeface="Arial"/>
                  <a:cs typeface="Arial"/>
                  <a:sym typeface="Arial"/>
                </a:endParaRPr>
              </a:p>
            </p:txBody>
          </p:sp>
          <p:sp>
            <p:nvSpPr>
              <p:cNvPr id="5859" name="Google Shape;5859;p507"/>
              <p:cNvSpPr/>
              <p:nvPr/>
            </p:nvSpPr>
            <p:spPr>
              <a:xfrm flipH="1">
                <a:off x="6220793" y="3319219"/>
                <a:ext cx="89577" cy="134732"/>
              </a:xfrm>
              <a:prstGeom prst="rtTriangle">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860" name="Google Shape;5860;p507"/>
              <p:cNvSpPr/>
              <p:nvPr/>
            </p:nvSpPr>
            <p:spPr>
              <a:xfrm>
                <a:off x="10374627" y="3319219"/>
                <a:ext cx="89577" cy="134732"/>
              </a:xfrm>
              <a:prstGeom prst="rtTriangle">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5861" name="Google Shape;5861;p507"/>
            <p:cNvSpPr txBox="1"/>
            <p:nvPr/>
          </p:nvSpPr>
          <p:spPr>
            <a:xfrm>
              <a:off x="6195606" y="5802724"/>
              <a:ext cx="4040080" cy="1250110"/>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Loss of private keys through attacks can block access to blockchain assets</a:t>
              </a:r>
              <a:endParaRPr/>
            </a:p>
          </p:txBody>
        </p:sp>
      </p:grpSp>
      <p:grpSp>
        <p:nvGrpSpPr>
          <p:cNvPr id="5862" name="Google Shape;5862;p507"/>
          <p:cNvGrpSpPr/>
          <p:nvPr/>
        </p:nvGrpSpPr>
        <p:grpSpPr>
          <a:xfrm>
            <a:off x="5643205" y="1328282"/>
            <a:ext cx="4327391" cy="3527355"/>
            <a:chOff x="10938605" y="4388954"/>
            <a:chExt cx="4327391" cy="3527355"/>
          </a:xfrm>
        </p:grpSpPr>
        <p:sp>
          <p:nvSpPr>
            <p:cNvPr id="5863" name="Google Shape;5863;p507"/>
            <p:cNvSpPr/>
            <p:nvPr/>
          </p:nvSpPr>
          <p:spPr>
            <a:xfrm>
              <a:off x="11014252" y="4388954"/>
              <a:ext cx="4129210" cy="3527355"/>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64" name="Google Shape;5864;p507"/>
            <p:cNvSpPr/>
            <p:nvPr/>
          </p:nvSpPr>
          <p:spPr>
            <a:xfrm>
              <a:off x="10938605" y="4698251"/>
              <a:ext cx="4327391" cy="929940"/>
            </a:xfrm>
            <a:prstGeom prst="rect">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Privacy concerns</a:t>
              </a:r>
              <a:endParaRPr b="0" i="0" sz="1400" u="none" cap="none" strike="noStrike">
                <a:solidFill>
                  <a:srgbClr val="000000"/>
                </a:solidFill>
                <a:latin typeface="Arial"/>
                <a:ea typeface="Arial"/>
                <a:cs typeface="Arial"/>
                <a:sym typeface="Arial"/>
              </a:endParaRPr>
            </a:p>
          </p:txBody>
        </p:sp>
        <p:sp>
          <p:nvSpPr>
            <p:cNvPr id="5865" name="Google Shape;5865;p507"/>
            <p:cNvSpPr txBox="1"/>
            <p:nvPr/>
          </p:nvSpPr>
          <p:spPr>
            <a:xfrm>
              <a:off x="10963107" y="5628191"/>
              <a:ext cx="4247495" cy="1250110"/>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Public blockchains risk exposing transaction details and account balances</a:t>
              </a:r>
              <a:endParaRPr b="0" i="0" sz="2200" u="none" cap="none" strike="noStrike">
                <a:solidFill>
                  <a:srgbClr val="3F3F3F"/>
                </a:solidFill>
                <a:latin typeface="Open Sans"/>
                <a:ea typeface="Open Sans"/>
                <a:cs typeface="Open Sans"/>
                <a:sym typeface="Open Sans"/>
              </a:endParaRPr>
            </a:p>
          </p:txBody>
        </p:sp>
      </p:grpSp>
      <p:grpSp>
        <p:nvGrpSpPr>
          <p:cNvPr id="5866" name="Google Shape;5866;p507"/>
          <p:cNvGrpSpPr/>
          <p:nvPr/>
        </p:nvGrpSpPr>
        <p:grpSpPr>
          <a:xfrm>
            <a:off x="5710345" y="5211670"/>
            <a:ext cx="4327391" cy="3527355"/>
            <a:chOff x="10938605" y="4388954"/>
            <a:chExt cx="4327391" cy="3527355"/>
          </a:xfrm>
        </p:grpSpPr>
        <p:sp>
          <p:nvSpPr>
            <p:cNvPr id="5867" name="Google Shape;5867;p507"/>
            <p:cNvSpPr/>
            <p:nvPr/>
          </p:nvSpPr>
          <p:spPr>
            <a:xfrm>
              <a:off x="11014252" y="4388954"/>
              <a:ext cx="4129210" cy="3527355"/>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68" name="Google Shape;5868;p507"/>
            <p:cNvSpPr/>
            <p:nvPr/>
          </p:nvSpPr>
          <p:spPr>
            <a:xfrm>
              <a:off x="10938605" y="4756620"/>
              <a:ext cx="4327391" cy="929940"/>
            </a:xfrm>
            <a:prstGeom prst="rect">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Quantum computing</a:t>
              </a:r>
              <a:endParaRPr b="0" i="0" sz="1400" u="none" cap="none" strike="noStrike">
                <a:solidFill>
                  <a:srgbClr val="000000"/>
                </a:solidFill>
                <a:latin typeface="Arial"/>
                <a:ea typeface="Arial"/>
                <a:cs typeface="Arial"/>
                <a:sym typeface="Arial"/>
              </a:endParaRPr>
            </a:p>
          </p:txBody>
        </p:sp>
        <p:sp>
          <p:nvSpPr>
            <p:cNvPr id="5869" name="Google Shape;5869;p507"/>
            <p:cNvSpPr txBox="1"/>
            <p:nvPr/>
          </p:nvSpPr>
          <p:spPr>
            <a:xfrm>
              <a:off x="11034820" y="5787988"/>
              <a:ext cx="4109463" cy="1250110"/>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Blockchain encryption may be vulnerable to future quantum computing technologies</a:t>
              </a:r>
              <a:endParaRPr b="0" i="0" sz="2200" u="none" cap="none" strike="noStrike">
                <a:solidFill>
                  <a:srgbClr val="3F3F3F"/>
                </a:solidFill>
                <a:latin typeface="Open Sans"/>
                <a:ea typeface="Open Sans"/>
                <a:cs typeface="Open Sans"/>
                <a:sym typeface="Open Sans"/>
              </a:endParaRPr>
            </a:p>
          </p:txBody>
        </p:sp>
      </p:grpSp>
      <p:sp>
        <p:nvSpPr>
          <p:cNvPr id="5870" name="Google Shape;5870;p507"/>
          <p:cNvSpPr/>
          <p:nvPr/>
        </p:nvSpPr>
        <p:spPr>
          <a:xfrm>
            <a:off x="5715000" y="913627"/>
            <a:ext cx="48201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5" name="Shape 5875"/>
        <p:cNvGrpSpPr/>
        <p:nvPr/>
      </p:nvGrpSpPr>
      <p:grpSpPr>
        <a:xfrm>
          <a:off x="0" y="0"/>
          <a:ext cx="0" cy="0"/>
          <a:chOff x="0" y="0"/>
          <a:chExt cx="0" cy="0"/>
        </a:xfrm>
      </p:grpSpPr>
      <p:sp>
        <p:nvSpPr>
          <p:cNvPr id="5876" name="Google Shape;5876;p508"/>
          <p:cNvSpPr txBox="1"/>
          <p:nvPr>
            <p:ph type="title"/>
          </p:nvPr>
        </p:nvSpPr>
        <p:spPr>
          <a:xfrm>
            <a:off x="-10160" y="32715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Open Ledger</a:t>
            </a:r>
            <a:endParaRPr/>
          </a:p>
        </p:txBody>
      </p:sp>
      <p:sp>
        <p:nvSpPr>
          <p:cNvPr id="5877" name="Google Shape;5877;p508"/>
          <p:cNvSpPr/>
          <p:nvPr/>
        </p:nvSpPr>
        <p:spPr>
          <a:xfrm>
            <a:off x="1671439" y="4237454"/>
            <a:ext cx="7721265" cy="1250110"/>
          </a:xfrm>
          <a:prstGeom prst="rect">
            <a:avLst/>
          </a:prstGeom>
          <a:noFill/>
          <a:ln cap="flat" cmpd="sng" w="9525">
            <a:solidFill>
              <a:srgbClr val="BF9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open public ledger is fundamental to the blockchain, recording every transaction and allowing real-time access and verification by all network participants.</a:t>
            </a:r>
            <a:endParaRPr/>
          </a:p>
        </p:txBody>
      </p:sp>
      <p:pic>
        <p:nvPicPr>
          <p:cNvPr id="5878" name="Google Shape;5878;p508"/>
          <p:cNvPicPr preferRelativeResize="0"/>
          <p:nvPr/>
        </p:nvPicPr>
        <p:blipFill rotWithShape="1">
          <a:blip r:embed="rId3">
            <a:alphaModFix/>
          </a:blip>
          <a:srcRect b="0" l="0" r="0" t="0"/>
          <a:stretch/>
        </p:blipFill>
        <p:spPr>
          <a:xfrm>
            <a:off x="10341860" y="3223507"/>
            <a:ext cx="3278005" cy="3278005"/>
          </a:xfrm>
          <a:prstGeom prst="rect">
            <a:avLst/>
          </a:prstGeom>
          <a:noFill/>
          <a:ln>
            <a:noFill/>
          </a:ln>
        </p:spPr>
      </p:pic>
      <p:sp>
        <p:nvSpPr>
          <p:cNvPr id="5879" name="Google Shape;5879;p508"/>
          <p:cNvSpPr txBox="1"/>
          <p:nvPr/>
        </p:nvSpPr>
        <p:spPr>
          <a:xfrm>
            <a:off x="2284893" y="1406638"/>
            <a:ext cx="11686212"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An open ledger in blockchain functions as a public notebook, making it possible for everyone to view crucial transactions such as money transfers and contracts.</a:t>
            </a:r>
            <a:endParaRPr/>
          </a:p>
        </p:txBody>
      </p:sp>
      <p:sp>
        <p:nvSpPr>
          <p:cNvPr id="5880" name="Google Shape;5880;p508"/>
          <p:cNvSpPr/>
          <p:nvPr/>
        </p:nvSpPr>
        <p:spPr>
          <a:xfrm>
            <a:off x="6718300" y="913599"/>
            <a:ext cx="28159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81" name="Google Shape;5881;p508"/>
          <p:cNvSpPr txBox="1"/>
          <p:nvPr/>
        </p:nvSpPr>
        <p:spPr>
          <a:xfrm>
            <a:off x="1806713" y="7314105"/>
            <a:ext cx="12639082"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 openness of the blockchain ledger not only fosters transparency but also enhances security and trust among users by allowing real-time verification and auditing of transactions.</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5" name="Shape 5885"/>
        <p:cNvGrpSpPr/>
        <p:nvPr/>
      </p:nvGrpSpPr>
      <p:grpSpPr>
        <a:xfrm>
          <a:off x="0" y="0"/>
          <a:ext cx="0" cy="0"/>
          <a:chOff x="0" y="0"/>
          <a:chExt cx="0" cy="0"/>
        </a:xfrm>
      </p:grpSpPr>
      <p:sp>
        <p:nvSpPr>
          <p:cNvPr id="5886" name="Google Shape;5886;p509"/>
          <p:cNvSpPr txBox="1"/>
          <p:nvPr>
            <p:ph type="title"/>
          </p:nvPr>
        </p:nvSpPr>
        <p:spPr>
          <a:xfrm>
            <a:off x="-10160" y="298530"/>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Benefits of Open Ledger</a:t>
            </a:r>
            <a:endParaRPr>
              <a:latin typeface="Open Sans"/>
              <a:ea typeface="Open Sans"/>
              <a:cs typeface="Open Sans"/>
              <a:sym typeface="Open Sans"/>
            </a:endParaRPr>
          </a:p>
        </p:txBody>
      </p:sp>
      <p:grpSp>
        <p:nvGrpSpPr>
          <p:cNvPr id="5887" name="Google Shape;5887;p509"/>
          <p:cNvGrpSpPr/>
          <p:nvPr/>
        </p:nvGrpSpPr>
        <p:grpSpPr>
          <a:xfrm>
            <a:off x="11251791" y="1177140"/>
            <a:ext cx="4329031" cy="3468509"/>
            <a:chOff x="1002323" y="4453076"/>
            <a:chExt cx="4329031" cy="3468509"/>
          </a:xfrm>
        </p:grpSpPr>
        <p:sp>
          <p:nvSpPr>
            <p:cNvPr id="5888" name="Google Shape;5888;p509"/>
            <p:cNvSpPr/>
            <p:nvPr/>
          </p:nvSpPr>
          <p:spPr>
            <a:xfrm>
              <a:off x="1083752" y="4453076"/>
              <a:ext cx="4129210" cy="3468509"/>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889" name="Google Shape;5889;p509"/>
            <p:cNvGrpSpPr/>
            <p:nvPr/>
          </p:nvGrpSpPr>
          <p:grpSpPr>
            <a:xfrm>
              <a:off x="1002323" y="4617011"/>
              <a:ext cx="4329031" cy="1050091"/>
              <a:chOff x="1210278" y="2394668"/>
              <a:chExt cx="4243411" cy="1050091"/>
            </a:xfrm>
          </p:grpSpPr>
          <p:sp>
            <p:nvSpPr>
              <p:cNvPr id="5890" name="Google Shape;5890;p509"/>
              <p:cNvSpPr/>
              <p:nvPr/>
            </p:nvSpPr>
            <p:spPr>
              <a:xfrm>
                <a:off x="1210280" y="2514820"/>
                <a:ext cx="4241800" cy="929939"/>
              </a:xfrm>
              <a:prstGeom prst="rect">
                <a:avLst/>
              </a:prstGeom>
              <a:solidFill>
                <a:srgbClr val="D1927E"/>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Transaction processing</a:t>
                </a:r>
                <a:endParaRPr b="0" i="0" sz="1400" u="none" cap="none" strike="noStrike">
                  <a:solidFill>
                    <a:srgbClr val="000000"/>
                  </a:solidFill>
                  <a:latin typeface="Arial"/>
                  <a:ea typeface="Arial"/>
                  <a:cs typeface="Arial"/>
                  <a:sym typeface="Arial"/>
                </a:endParaRPr>
              </a:p>
            </p:txBody>
          </p:sp>
          <p:sp>
            <p:nvSpPr>
              <p:cNvPr id="5891" name="Google Shape;5891;p509"/>
              <p:cNvSpPr/>
              <p:nvPr/>
            </p:nvSpPr>
            <p:spPr>
              <a:xfrm flipH="1">
                <a:off x="1210278" y="2394668"/>
                <a:ext cx="89577" cy="123540"/>
              </a:xfrm>
              <a:prstGeom prst="rtTriangle">
                <a:avLst/>
              </a:prstGeom>
              <a:solidFill>
                <a:srgbClr val="D1927E"/>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892" name="Google Shape;5892;p509"/>
              <p:cNvSpPr/>
              <p:nvPr/>
            </p:nvSpPr>
            <p:spPr>
              <a:xfrm>
                <a:off x="5364112" y="2394668"/>
                <a:ext cx="89577" cy="123540"/>
              </a:xfrm>
              <a:prstGeom prst="rtTriangle">
                <a:avLst/>
              </a:prstGeom>
              <a:solidFill>
                <a:srgbClr val="D1927E"/>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5893" name="Google Shape;5893;p509"/>
            <p:cNvSpPr txBox="1"/>
            <p:nvPr/>
          </p:nvSpPr>
          <p:spPr>
            <a:xfrm>
              <a:off x="1056793" y="5807328"/>
              <a:ext cx="4247495" cy="2021988"/>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Transactions are broadcasted to the network, verified by participants, and recorded following predefined blockchain rules</a:t>
              </a:r>
              <a:endParaRPr b="0" i="0" sz="2200" u="none" cap="none" strike="noStrike">
                <a:solidFill>
                  <a:srgbClr val="3F3F3F"/>
                </a:solidFill>
                <a:latin typeface="Open Sans"/>
                <a:ea typeface="Open Sans"/>
                <a:cs typeface="Open Sans"/>
                <a:sym typeface="Open Sans"/>
              </a:endParaRPr>
            </a:p>
          </p:txBody>
        </p:sp>
      </p:grpSp>
      <p:grpSp>
        <p:nvGrpSpPr>
          <p:cNvPr id="5894" name="Google Shape;5894;p509"/>
          <p:cNvGrpSpPr/>
          <p:nvPr/>
        </p:nvGrpSpPr>
        <p:grpSpPr>
          <a:xfrm>
            <a:off x="305032" y="5184819"/>
            <a:ext cx="4329031" cy="3503281"/>
            <a:chOff x="6012832" y="4413028"/>
            <a:chExt cx="4329031" cy="3503281"/>
          </a:xfrm>
        </p:grpSpPr>
        <p:sp>
          <p:nvSpPr>
            <p:cNvPr id="5895" name="Google Shape;5895;p509"/>
            <p:cNvSpPr/>
            <p:nvPr/>
          </p:nvSpPr>
          <p:spPr>
            <a:xfrm>
              <a:off x="6106476" y="4413028"/>
              <a:ext cx="4129210" cy="3503281"/>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896" name="Google Shape;5896;p509"/>
            <p:cNvGrpSpPr/>
            <p:nvPr/>
          </p:nvGrpSpPr>
          <p:grpSpPr>
            <a:xfrm>
              <a:off x="6012832" y="4607707"/>
              <a:ext cx="4329031" cy="1064671"/>
              <a:chOff x="6220793" y="2385364"/>
              <a:chExt cx="4243411" cy="1064671"/>
            </a:xfrm>
          </p:grpSpPr>
          <p:sp>
            <p:nvSpPr>
              <p:cNvPr id="5897" name="Google Shape;5897;p509"/>
              <p:cNvSpPr/>
              <p:nvPr/>
            </p:nvSpPr>
            <p:spPr>
              <a:xfrm>
                <a:off x="6220795" y="2520096"/>
                <a:ext cx="4241800" cy="929939"/>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Consensus mechanisms</a:t>
                </a:r>
                <a:endParaRPr b="0" i="0" sz="1400" u="none" cap="none" strike="noStrike">
                  <a:solidFill>
                    <a:srgbClr val="000000"/>
                  </a:solidFill>
                  <a:latin typeface="Arial"/>
                  <a:ea typeface="Arial"/>
                  <a:cs typeface="Arial"/>
                  <a:sym typeface="Arial"/>
                </a:endParaRPr>
              </a:p>
            </p:txBody>
          </p:sp>
          <p:sp>
            <p:nvSpPr>
              <p:cNvPr id="5898" name="Google Shape;5898;p509"/>
              <p:cNvSpPr/>
              <p:nvPr/>
            </p:nvSpPr>
            <p:spPr>
              <a:xfrm flipH="1">
                <a:off x="6220793" y="2385364"/>
                <a:ext cx="89577" cy="134732"/>
              </a:xfrm>
              <a:prstGeom prst="rtTriangle">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899" name="Google Shape;5899;p509"/>
              <p:cNvSpPr/>
              <p:nvPr/>
            </p:nvSpPr>
            <p:spPr>
              <a:xfrm>
                <a:off x="10374627" y="2385364"/>
                <a:ext cx="89577" cy="134732"/>
              </a:xfrm>
              <a:prstGeom prst="rtTriangle">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5900" name="Google Shape;5900;p509"/>
            <p:cNvSpPr txBox="1"/>
            <p:nvPr/>
          </p:nvSpPr>
          <p:spPr>
            <a:xfrm>
              <a:off x="6155118" y="5857122"/>
              <a:ext cx="3938288"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Consensus mechanisms like Proof of Work or Proof of Stake ensure the ledger's accuracy and integrity</a:t>
              </a:r>
              <a:endParaRPr b="0" i="0" sz="2200" u="none" cap="none" strike="noStrike">
                <a:solidFill>
                  <a:srgbClr val="3F3F3F"/>
                </a:solidFill>
                <a:latin typeface="Open Sans"/>
                <a:ea typeface="Open Sans"/>
                <a:cs typeface="Open Sans"/>
                <a:sym typeface="Open Sans"/>
              </a:endParaRPr>
            </a:p>
          </p:txBody>
        </p:sp>
      </p:grpSp>
      <p:grpSp>
        <p:nvGrpSpPr>
          <p:cNvPr id="5901" name="Google Shape;5901;p509"/>
          <p:cNvGrpSpPr/>
          <p:nvPr/>
        </p:nvGrpSpPr>
        <p:grpSpPr>
          <a:xfrm>
            <a:off x="11297477" y="5217657"/>
            <a:ext cx="4329031" cy="3527355"/>
            <a:chOff x="10938597" y="4388954"/>
            <a:chExt cx="4329031" cy="3527355"/>
          </a:xfrm>
        </p:grpSpPr>
        <p:sp>
          <p:nvSpPr>
            <p:cNvPr id="5902" name="Google Shape;5902;p509"/>
            <p:cNvSpPr/>
            <p:nvPr/>
          </p:nvSpPr>
          <p:spPr>
            <a:xfrm>
              <a:off x="11014252" y="4388954"/>
              <a:ext cx="4129210" cy="3527355"/>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903" name="Google Shape;5903;p509"/>
            <p:cNvGrpSpPr/>
            <p:nvPr/>
          </p:nvGrpSpPr>
          <p:grpSpPr>
            <a:xfrm>
              <a:off x="10938597" y="4602431"/>
              <a:ext cx="4329031" cy="1064672"/>
              <a:chOff x="11146558" y="2380088"/>
              <a:chExt cx="4243411" cy="1064672"/>
            </a:xfrm>
          </p:grpSpPr>
          <p:sp>
            <p:nvSpPr>
              <p:cNvPr id="5904" name="Google Shape;5904;p509"/>
              <p:cNvSpPr/>
              <p:nvPr/>
            </p:nvSpPr>
            <p:spPr>
              <a:xfrm>
                <a:off x="11146560" y="2514820"/>
                <a:ext cx="4241800" cy="929940"/>
              </a:xfrm>
              <a:prstGeom prst="rect">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Transparency</a:t>
                </a:r>
                <a:endParaRPr b="0" i="0" sz="1400" u="none" cap="none" strike="noStrike">
                  <a:solidFill>
                    <a:srgbClr val="000000"/>
                  </a:solidFill>
                  <a:latin typeface="Arial"/>
                  <a:ea typeface="Arial"/>
                  <a:cs typeface="Arial"/>
                  <a:sym typeface="Arial"/>
                </a:endParaRPr>
              </a:p>
            </p:txBody>
          </p:sp>
          <p:sp>
            <p:nvSpPr>
              <p:cNvPr id="5905" name="Google Shape;5905;p509"/>
              <p:cNvSpPr/>
              <p:nvPr/>
            </p:nvSpPr>
            <p:spPr>
              <a:xfrm flipH="1">
                <a:off x="11146558" y="2380088"/>
                <a:ext cx="89577" cy="134732"/>
              </a:xfrm>
              <a:prstGeom prst="rtTriangle">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57"/>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906" name="Google Shape;5906;p509"/>
              <p:cNvSpPr/>
              <p:nvPr/>
            </p:nvSpPr>
            <p:spPr>
              <a:xfrm>
                <a:off x="15300392" y="2380088"/>
                <a:ext cx="89577" cy="134732"/>
              </a:xfrm>
              <a:prstGeom prst="rtTriangle">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57"/>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5907" name="Google Shape;5907;p509"/>
            <p:cNvSpPr txBox="1"/>
            <p:nvPr/>
          </p:nvSpPr>
          <p:spPr>
            <a:xfrm>
              <a:off x="11122476" y="5711791"/>
              <a:ext cx="3961325" cy="2021988"/>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222222"/>
                  </a:solidFill>
                  <a:latin typeface="Open Sans"/>
                  <a:ea typeface="Open Sans"/>
                  <a:cs typeface="Open Sans"/>
                  <a:sym typeface="Open Sans"/>
                </a:rPr>
                <a:t>The ledger's openness permits anyone to verify transactions independently, promoting trust and accountability</a:t>
              </a:r>
              <a:endParaRPr b="0" i="0" sz="2200" u="none" cap="none" strike="noStrike">
                <a:solidFill>
                  <a:srgbClr val="3F3F3F"/>
                </a:solidFill>
                <a:latin typeface="Open Sans"/>
                <a:ea typeface="Open Sans"/>
                <a:cs typeface="Open Sans"/>
                <a:sym typeface="Open Sans"/>
              </a:endParaRPr>
            </a:p>
          </p:txBody>
        </p:sp>
      </p:grpSp>
      <p:grpSp>
        <p:nvGrpSpPr>
          <p:cNvPr id="5908" name="Google Shape;5908;p509"/>
          <p:cNvGrpSpPr/>
          <p:nvPr/>
        </p:nvGrpSpPr>
        <p:grpSpPr>
          <a:xfrm>
            <a:off x="213650" y="1255081"/>
            <a:ext cx="4329032" cy="3503281"/>
            <a:chOff x="6012834" y="4413028"/>
            <a:chExt cx="4329032" cy="3503281"/>
          </a:xfrm>
        </p:grpSpPr>
        <p:sp>
          <p:nvSpPr>
            <p:cNvPr id="5909" name="Google Shape;5909;p509"/>
            <p:cNvSpPr/>
            <p:nvPr/>
          </p:nvSpPr>
          <p:spPr>
            <a:xfrm>
              <a:off x="6106476" y="4413028"/>
              <a:ext cx="4129210" cy="3503281"/>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910" name="Google Shape;5910;p509"/>
            <p:cNvGrpSpPr/>
            <p:nvPr/>
          </p:nvGrpSpPr>
          <p:grpSpPr>
            <a:xfrm>
              <a:off x="6012834" y="4607707"/>
              <a:ext cx="4329032" cy="1064671"/>
              <a:chOff x="6220793" y="2385364"/>
              <a:chExt cx="4243411" cy="1064671"/>
            </a:xfrm>
          </p:grpSpPr>
          <p:sp>
            <p:nvSpPr>
              <p:cNvPr id="5911" name="Google Shape;5911;p509"/>
              <p:cNvSpPr/>
              <p:nvPr/>
            </p:nvSpPr>
            <p:spPr>
              <a:xfrm>
                <a:off x="6220795" y="2520096"/>
                <a:ext cx="4241800" cy="929939"/>
              </a:xfrm>
              <a:prstGeom prst="rect">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Decentralization</a:t>
                </a:r>
                <a:endParaRPr b="0" i="0" sz="1400" u="none" cap="none" strike="noStrike">
                  <a:solidFill>
                    <a:srgbClr val="000000"/>
                  </a:solidFill>
                  <a:latin typeface="Arial"/>
                  <a:ea typeface="Arial"/>
                  <a:cs typeface="Arial"/>
                  <a:sym typeface="Arial"/>
                </a:endParaRPr>
              </a:p>
            </p:txBody>
          </p:sp>
          <p:sp>
            <p:nvSpPr>
              <p:cNvPr id="5912" name="Google Shape;5912;p509"/>
              <p:cNvSpPr/>
              <p:nvPr/>
            </p:nvSpPr>
            <p:spPr>
              <a:xfrm flipH="1">
                <a:off x="6220793" y="2385364"/>
                <a:ext cx="89577" cy="134732"/>
              </a:xfrm>
              <a:prstGeom prst="rtTriangle">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913" name="Google Shape;5913;p509"/>
              <p:cNvSpPr/>
              <p:nvPr/>
            </p:nvSpPr>
            <p:spPr>
              <a:xfrm>
                <a:off x="10374627" y="2385364"/>
                <a:ext cx="89577" cy="134732"/>
              </a:xfrm>
              <a:prstGeom prst="rtTriangle">
                <a:avLst/>
              </a:prstGeom>
              <a:solidFill>
                <a:srgbClr val="798AA9"/>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5914" name="Google Shape;5914;p509"/>
            <p:cNvSpPr txBox="1"/>
            <p:nvPr/>
          </p:nvSpPr>
          <p:spPr>
            <a:xfrm>
              <a:off x="6195606" y="5822181"/>
              <a:ext cx="4040080" cy="2021988"/>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ledger is decentralized, with copies distributed across multiple network nodes, enhancing reliability and accessibility</a:t>
              </a:r>
              <a:endParaRPr/>
            </a:p>
          </p:txBody>
        </p:sp>
      </p:grpSp>
      <p:grpSp>
        <p:nvGrpSpPr>
          <p:cNvPr id="5915" name="Google Shape;5915;p509"/>
          <p:cNvGrpSpPr/>
          <p:nvPr/>
        </p:nvGrpSpPr>
        <p:grpSpPr>
          <a:xfrm>
            <a:off x="5643199" y="1231007"/>
            <a:ext cx="4329032" cy="3527355"/>
            <a:chOff x="10938599" y="4388954"/>
            <a:chExt cx="4329032" cy="3527355"/>
          </a:xfrm>
        </p:grpSpPr>
        <p:sp>
          <p:nvSpPr>
            <p:cNvPr id="5916" name="Google Shape;5916;p509"/>
            <p:cNvSpPr/>
            <p:nvPr/>
          </p:nvSpPr>
          <p:spPr>
            <a:xfrm>
              <a:off x="11014252" y="4388954"/>
              <a:ext cx="4129210" cy="3527355"/>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917" name="Google Shape;5917;p509"/>
            <p:cNvGrpSpPr/>
            <p:nvPr/>
          </p:nvGrpSpPr>
          <p:grpSpPr>
            <a:xfrm>
              <a:off x="10938599" y="4602431"/>
              <a:ext cx="4329032" cy="1064672"/>
              <a:chOff x="11146558" y="2380088"/>
              <a:chExt cx="4243411" cy="1064672"/>
            </a:xfrm>
          </p:grpSpPr>
          <p:sp>
            <p:nvSpPr>
              <p:cNvPr id="5918" name="Google Shape;5918;p509"/>
              <p:cNvSpPr/>
              <p:nvPr/>
            </p:nvSpPr>
            <p:spPr>
              <a:xfrm>
                <a:off x="11146560" y="2514820"/>
                <a:ext cx="4241800" cy="929940"/>
              </a:xfrm>
              <a:prstGeom prst="rect">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Security</a:t>
                </a:r>
                <a:endParaRPr b="0" i="0" sz="1400" u="none" cap="none" strike="noStrike">
                  <a:solidFill>
                    <a:srgbClr val="000000"/>
                  </a:solidFill>
                  <a:latin typeface="Arial"/>
                  <a:ea typeface="Arial"/>
                  <a:cs typeface="Arial"/>
                  <a:sym typeface="Arial"/>
                </a:endParaRPr>
              </a:p>
            </p:txBody>
          </p:sp>
          <p:sp>
            <p:nvSpPr>
              <p:cNvPr id="5919" name="Google Shape;5919;p509"/>
              <p:cNvSpPr/>
              <p:nvPr/>
            </p:nvSpPr>
            <p:spPr>
              <a:xfrm flipH="1">
                <a:off x="11146558" y="2380088"/>
                <a:ext cx="89577" cy="134732"/>
              </a:xfrm>
              <a:prstGeom prst="rtTriangle">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57"/>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920" name="Google Shape;5920;p509"/>
              <p:cNvSpPr/>
              <p:nvPr/>
            </p:nvSpPr>
            <p:spPr>
              <a:xfrm>
                <a:off x="15300392" y="2380088"/>
                <a:ext cx="89577" cy="134732"/>
              </a:xfrm>
              <a:prstGeom prst="rtTriangle">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57"/>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5921" name="Google Shape;5921;p509"/>
            <p:cNvSpPr txBox="1"/>
            <p:nvPr/>
          </p:nvSpPr>
          <p:spPr>
            <a:xfrm>
              <a:off x="10963107" y="5803288"/>
              <a:ext cx="4247495"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Due to its decentralized and cryptographic structure, tampering with the ledger is significantly challenging</a:t>
              </a:r>
              <a:endParaRPr b="0" i="0" sz="2200" u="none" cap="none" strike="noStrike">
                <a:solidFill>
                  <a:srgbClr val="3F3F3F"/>
                </a:solidFill>
                <a:latin typeface="Open Sans"/>
                <a:ea typeface="Open Sans"/>
                <a:cs typeface="Open Sans"/>
                <a:sym typeface="Open Sans"/>
              </a:endParaRPr>
            </a:p>
          </p:txBody>
        </p:sp>
      </p:grpSp>
      <p:grpSp>
        <p:nvGrpSpPr>
          <p:cNvPr id="5922" name="Google Shape;5922;p509"/>
          <p:cNvGrpSpPr/>
          <p:nvPr/>
        </p:nvGrpSpPr>
        <p:grpSpPr>
          <a:xfrm>
            <a:off x="5710337" y="5196267"/>
            <a:ext cx="4329031" cy="3527355"/>
            <a:chOff x="10938597" y="4388954"/>
            <a:chExt cx="4329031" cy="3527355"/>
          </a:xfrm>
        </p:grpSpPr>
        <p:sp>
          <p:nvSpPr>
            <p:cNvPr id="5923" name="Google Shape;5923;p509"/>
            <p:cNvSpPr/>
            <p:nvPr/>
          </p:nvSpPr>
          <p:spPr>
            <a:xfrm>
              <a:off x="11014252" y="4388954"/>
              <a:ext cx="4129210" cy="3527355"/>
            </a:xfrm>
            <a:prstGeom prst="roundRect">
              <a:avLst>
                <a:gd fmla="val 5233" name="adj"/>
              </a:avLst>
            </a:prstGeom>
            <a:solidFill>
              <a:srgbClr val="F2F2F2"/>
            </a:solidFill>
            <a:ln cap="flat" cmpd="sng" w="9525">
              <a:solidFill>
                <a:srgbClr val="D0CECE"/>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FFFFFF"/>
                </a:buClr>
                <a:buSzPts val="1800"/>
                <a:buFont typeface="Arial"/>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924" name="Google Shape;5924;p509"/>
            <p:cNvGrpSpPr/>
            <p:nvPr/>
          </p:nvGrpSpPr>
          <p:grpSpPr>
            <a:xfrm>
              <a:off x="10938597" y="4602431"/>
              <a:ext cx="4329031" cy="1064672"/>
              <a:chOff x="11146558" y="2380088"/>
              <a:chExt cx="4243411" cy="1064672"/>
            </a:xfrm>
          </p:grpSpPr>
          <p:sp>
            <p:nvSpPr>
              <p:cNvPr id="5925" name="Google Shape;5925;p509"/>
              <p:cNvSpPr/>
              <p:nvPr/>
            </p:nvSpPr>
            <p:spPr>
              <a:xfrm>
                <a:off x="11146560" y="2514820"/>
                <a:ext cx="4241800" cy="929940"/>
              </a:xfrm>
              <a:prstGeom prst="rect">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Immutable and chronological</a:t>
                </a:r>
                <a:endParaRPr b="0" i="0" sz="1400" u="none" cap="none" strike="noStrike">
                  <a:solidFill>
                    <a:srgbClr val="000000"/>
                  </a:solidFill>
                  <a:latin typeface="Arial"/>
                  <a:ea typeface="Arial"/>
                  <a:cs typeface="Arial"/>
                  <a:sym typeface="Arial"/>
                </a:endParaRPr>
              </a:p>
            </p:txBody>
          </p:sp>
          <p:sp>
            <p:nvSpPr>
              <p:cNvPr id="5926" name="Google Shape;5926;p509"/>
              <p:cNvSpPr/>
              <p:nvPr/>
            </p:nvSpPr>
            <p:spPr>
              <a:xfrm flipH="1">
                <a:off x="11146558" y="2380088"/>
                <a:ext cx="89577" cy="134732"/>
              </a:xfrm>
              <a:prstGeom prst="rtTriangle">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57"/>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927" name="Google Shape;5927;p509"/>
              <p:cNvSpPr/>
              <p:nvPr/>
            </p:nvSpPr>
            <p:spPr>
              <a:xfrm>
                <a:off x="15300392" y="2380088"/>
                <a:ext cx="89577" cy="134732"/>
              </a:xfrm>
              <a:prstGeom prst="rtTriangle">
                <a:avLst/>
              </a:prstGeom>
              <a:solidFill>
                <a:srgbClr val="98B39D"/>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57"/>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5928" name="Google Shape;5928;p509"/>
            <p:cNvSpPr txBox="1"/>
            <p:nvPr/>
          </p:nvSpPr>
          <p:spPr>
            <a:xfrm>
              <a:off x="10986022" y="5887456"/>
              <a:ext cx="4251743"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222222"/>
                  </a:solidFill>
                  <a:latin typeface="Open Sans"/>
                  <a:ea typeface="Open Sans"/>
                  <a:cs typeface="Open Sans"/>
                  <a:sym typeface="Open Sans"/>
                </a:rPr>
                <a:t>Transactions, once validated and recorded, are permanently embedded in the ledger in chronological order</a:t>
              </a:r>
              <a:endParaRPr b="0" i="0" sz="2200" u="none" cap="none" strike="noStrike">
                <a:solidFill>
                  <a:srgbClr val="3F3F3F"/>
                </a:solidFill>
                <a:latin typeface="Open Sans"/>
                <a:ea typeface="Open Sans"/>
                <a:cs typeface="Open Sans"/>
                <a:sym typeface="Open Sans"/>
              </a:endParaRPr>
            </a:p>
          </p:txBody>
        </p:sp>
      </p:grpSp>
      <p:sp>
        <p:nvSpPr>
          <p:cNvPr id="5929" name="Google Shape;5929;p509"/>
          <p:cNvSpPr/>
          <p:nvPr/>
        </p:nvSpPr>
        <p:spPr>
          <a:xfrm>
            <a:off x="5461000" y="884976"/>
            <a:ext cx="53301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3" name="Shape 5933"/>
        <p:cNvGrpSpPr/>
        <p:nvPr/>
      </p:nvGrpSpPr>
      <p:grpSpPr>
        <a:xfrm>
          <a:off x="0" y="0"/>
          <a:ext cx="0" cy="0"/>
          <a:chOff x="0" y="0"/>
          <a:chExt cx="0" cy="0"/>
        </a:xfrm>
      </p:grpSpPr>
      <p:pic>
        <p:nvPicPr>
          <p:cNvPr id="5934" name="Google Shape;5934;p244"/>
          <p:cNvPicPr preferRelativeResize="0"/>
          <p:nvPr/>
        </p:nvPicPr>
        <p:blipFill rotWithShape="1">
          <a:blip r:embed="rId3">
            <a:alphaModFix/>
          </a:blip>
          <a:srcRect b="0" l="0" r="0" t="0"/>
          <a:stretch/>
        </p:blipFill>
        <p:spPr>
          <a:xfrm>
            <a:off x="1154159" y="1592185"/>
            <a:ext cx="489335" cy="489335"/>
          </a:xfrm>
          <a:prstGeom prst="rect">
            <a:avLst/>
          </a:prstGeom>
          <a:noFill/>
          <a:ln>
            <a:noFill/>
          </a:ln>
        </p:spPr>
      </p:pic>
      <p:pic>
        <p:nvPicPr>
          <p:cNvPr id="5935" name="Google Shape;5935;p244"/>
          <p:cNvPicPr preferRelativeResize="0"/>
          <p:nvPr/>
        </p:nvPicPr>
        <p:blipFill rotWithShape="1">
          <a:blip r:embed="rId3">
            <a:alphaModFix/>
          </a:blip>
          <a:srcRect b="0" l="0" r="0" t="0"/>
          <a:stretch/>
        </p:blipFill>
        <p:spPr>
          <a:xfrm>
            <a:off x="1154156" y="2766378"/>
            <a:ext cx="489335" cy="489335"/>
          </a:xfrm>
          <a:prstGeom prst="rect">
            <a:avLst/>
          </a:prstGeom>
          <a:noFill/>
          <a:ln>
            <a:noFill/>
          </a:ln>
        </p:spPr>
      </p:pic>
      <p:pic>
        <p:nvPicPr>
          <p:cNvPr id="5936" name="Google Shape;5936;p244"/>
          <p:cNvPicPr preferRelativeResize="0"/>
          <p:nvPr/>
        </p:nvPicPr>
        <p:blipFill rotWithShape="1">
          <a:blip r:embed="rId3">
            <a:alphaModFix/>
          </a:blip>
          <a:srcRect b="0" l="0" r="0" t="0"/>
          <a:stretch/>
        </p:blipFill>
        <p:spPr>
          <a:xfrm>
            <a:off x="1154156" y="5068613"/>
            <a:ext cx="489335" cy="489335"/>
          </a:xfrm>
          <a:prstGeom prst="rect">
            <a:avLst/>
          </a:prstGeom>
          <a:noFill/>
          <a:ln>
            <a:noFill/>
          </a:ln>
        </p:spPr>
      </p:pic>
      <p:pic>
        <p:nvPicPr>
          <p:cNvPr id="5937" name="Google Shape;5937;p244"/>
          <p:cNvPicPr preferRelativeResize="0"/>
          <p:nvPr/>
        </p:nvPicPr>
        <p:blipFill rotWithShape="1">
          <a:blip r:embed="rId3">
            <a:alphaModFix/>
          </a:blip>
          <a:srcRect b="0" l="0" r="0" t="0"/>
          <a:stretch/>
        </p:blipFill>
        <p:spPr>
          <a:xfrm>
            <a:off x="1154156" y="3911937"/>
            <a:ext cx="489335" cy="489335"/>
          </a:xfrm>
          <a:prstGeom prst="rect">
            <a:avLst/>
          </a:prstGeom>
          <a:noFill/>
          <a:ln>
            <a:noFill/>
          </a:ln>
        </p:spPr>
      </p:pic>
      <p:sp>
        <p:nvSpPr>
          <p:cNvPr id="5938" name="Google Shape;5938;p244"/>
          <p:cNvSpPr/>
          <p:nvPr/>
        </p:nvSpPr>
        <p:spPr>
          <a:xfrm>
            <a:off x="1643491" y="1577930"/>
            <a:ext cx="8356543" cy="6267316"/>
          </a:xfrm>
          <a:prstGeom prst="rect">
            <a:avLst/>
          </a:prstGeom>
          <a:noFill/>
          <a:ln>
            <a:noFill/>
          </a:ln>
        </p:spPr>
        <p:txBody>
          <a:bodyPr anchorCtr="0" anchor="ctr" bIns="45700" lIns="91425" spcFirstLastPara="1" rIns="91425" wrap="square" tIns="45700">
            <a:spAutoFit/>
          </a:bodyPr>
          <a:lstStyle/>
          <a:p>
            <a:pPr indent="0" lvl="0" marL="50800" marR="0" rtl="0" algn="l">
              <a:lnSpc>
                <a:spcPct val="114000"/>
              </a:lnSpc>
              <a:spcBef>
                <a:spcPts val="0"/>
              </a:spcBef>
              <a:spcAft>
                <a:spcPts val="0"/>
              </a:spcAft>
              <a:buClr>
                <a:srgbClr val="000000"/>
              </a:buClr>
              <a:buSzPts val="2800"/>
              <a:buFont typeface="Arial"/>
              <a:buNone/>
            </a:pPr>
            <a:r>
              <a:rPr b="0" i="0" lang="en-US" sz="2200" u="none" cap="none" strike="noStrike">
                <a:solidFill>
                  <a:srgbClr val="3F3F3F"/>
                </a:solidFill>
                <a:latin typeface="Open Sans"/>
                <a:ea typeface="Open Sans"/>
                <a:cs typeface="Open Sans"/>
                <a:sym typeface="Open Sans"/>
              </a:rPr>
              <a:t>Information security is crucial within an organization for protecting data and ensuring business continuity.</a:t>
            </a:r>
            <a:endParaRPr/>
          </a:p>
          <a:p>
            <a:pPr indent="0" lvl="0" marL="50800" marR="0" rtl="0" algn="l">
              <a:lnSpc>
                <a:spcPct val="114000"/>
              </a:lnSpc>
              <a:spcBef>
                <a:spcPts val="0"/>
              </a:spcBef>
              <a:spcAft>
                <a:spcPts val="0"/>
              </a:spcAft>
              <a:buClr>
                <a:srgbClr val="000000"/>
              </a:buClr>
              <a:buSzPts val="2800"/>
              <a:buFont typeface="Arial"/>
              <a:buNone/>
            </a:pPr>
            <a:r>
              <a:t/>
            </a:r>
            <a:endParaRPr b="0" i="0" sz="2200" u="none" cap="none" strike="noStrike">
              <a:solidFill>
                <a:srgbClr val="3F3F3F"/>
              </a:solidFill>
              <a:latin typeface="Open Sans"/>
              <a:ea typeface="Open Sans"/>
              <a:cs typeface="Open Sans"/>
              <a:sym typeface="Open Sans"/>
            </a:endParaRPr>
          </a:p>
          <a:p>
            <a:pPr indent="0" lvl="0" marL="50800" marR="0" rtl="0" algn="l">
              <a:lnSpc>
                <a:spcPct val="114000"/>
              </a:lnSpc>
              <a:spcBef>
                <a:spcPts val="0"/>
              </a:spcBef>
              <a:spcAft>
                <a:spcPts val="0"/>
              </a:spcAft>
              <a:buClr>
                <a:srgbClr val="000000"/>
              </a:buClr>
              <a:buSzPts val="2800"/>
              <a:buFont typeface="Arial"/>
              <a:buNone/>
            </a:pPr>
            <a:r>
              <a:rPr b="0" i="0" lang="en-US" sz="2200" u="none" cap="none" strike="noStrike">
                <a:solidFill>
                  <a:srgbClr val="3F3F3F"/>
                </a:solidFill>
                <a:latin typeface="Open Sans"/>
                <a:ea typeface="Open Sans"/>
                <a:cs typeface="Open Sans"/>
                <a:sym typeface="Open Sans"/>
              </a:rPr>
              <a:t>Deploying various security controls based on organizational risk helps tailor defenses to specific threats.</a:t>
            </a:r>
            <a:endParaRPr/>
          </a:p>
          <a:p>
            <a:pPr indent="0" lvl="0" marL="50800" marR="0" rtl="0" algn="l">
              <a:lnSpc>
                <a:spcPct val="114000"/>
              </a:lnSpc>
              <a:spcBef>
                <a:spcPts val="0"/>
              </a:spcBef>
              <a:spcAft>
                <a:spcPts val="0"/>
              </a:spcAft>
              <a:buClr>
                <a:srgbClr val="000000"/>
              </a:buClr>
              <a:buSzPts val="2800"/>
              <a:buFont typeface="Arial"/>
              <a:buNone/>
            </a:pPr>
            <a:r>
              <a:t/>
            </a:r>
            <a:endParaRPr b="0" i="0" sz="2200" u="none" cap="none" strike="noStrike">
              <a:solidFill>
                <a:srgbClr val="3F3F3F"/>
              </a:solidFill>
              <a:latin typeface="Open Sans"/>
              <a:ea typeface="Open Sans"/>
              <a:cs typeface="Open Sans"/>
              <a:sym typeface="Open Sans"/>
            </a:endParaRPr>
          </a:p>
          <a:p>
            <a:pPr indent="0" lvl="0" marL="50800" marR="0" rtl="0" algn="l">
              <a:lnSpc>
                <a:spcPct val="114000"/>
              </a:lnSpc>
              <a:spcBef>
                <a:spcPts val="0"/>
              </a:spcBef>
              <a:spcAft>
                <a:spcPts val="0"/>
              </a:spcAft>
              <a:buClr>
                <a:srgbClr val="000000"/>
              </a:buClr>
              <a:buSzPts val="2800"/>
              <a:buFont typeface="Arial"/>
              <a:buNone/>
            </a:pPr>
            <a:r>
              <a:rPr b="0" i="0" lang="en-US" sz="2200" u="none" cap="none" strike="noStrike">
                <a:solidFill>
                  <a:srgbClr val="3F3F3F"/>
                </a:solidFill>
                <a:latin typeface="Open Sans"/>
                <a:ea typeface="Open Sans"/>
                <a:cs typeface="Open Sans"/>
                <a:sym typeface="Open Sans"/>
              </a:rPr>
              <a:t>Gap analysis plays a significant role in achieving business goals by identifying and addressing security weaknesses.</a:t>
            </a:r>
            <a:endParaRPr/>
          </a:p>
          <a:p>
            <a:pPr indent="0" lvl="0" marL="50800" marR="0" rtl="0" algn="l">
              <a:lnSpc>
                <a:spcPct val="114000"/>
              </a:lnSpc>
              <a:spcBef>
                <a:spcPts val="0"/>
              </a:spcBef>
              <a:spcAft>
                <a:spcPts val="0"/>
              </a:spcAft>
              <a:buClr>
                <a:srgbClr val="000000"/>
              </a:buClr>
              <a:buSzPts val="2800"/>
              <a:buFont typeface="Arial"/>
              <a:buNone/>
            </a:pPr>
            <a:r>
              <a:t/>
            </a:r>
            <a:endParaRPr b="0" i="0" sz="2200" u="none" cap="none" strike="noStrike">
              <a:solidFill>
                <a:srgbClr val="3F3F3F"/>
              </a:solidFill>
              <a:latin typeface="Open Sans"/>
              <a:ea typeface="Open Sans"/>
              <a:cs typeface="Open Sans"/>
              <a:sym typeface="Open Sans"/>
            </a:endParaRPr>
          </a:p>
          <a:p>
            <a:pPr indent="0" lvl="0" marL="50800" marR="0" rtl="0" algn="l">
              <a:lnSpc>
                <a:spcPct val="114000"/>
              </a:lnSpc>
              <a:spcBef>
                <a:spcPts val="0"/>
              </a:spcBef>
              <a:spcAft>
                <a:spcPts val="0"/>
              </a:spcAft>
              <a:buClr>
                <a:srgbClr val="000000"/>
              </a:buClr>
              <a:buSzPts val="2800"/>
              <a:buFont typeface="Arial"/>
              <a:buNone/>
            </a:pPr>
            <a:r>
              <a:rPr b="0" i="0" lang="en-US" sz="2200" u="none" cap="none" strike="noStrike">
                <a:solidFill>
                  <a:srgbClr val="3F3F3F"/>
                </a:solidFill>
                <a:latin typeface="Open Sans"/>
                <a:ea typeface="Open Sans"/>
                <a:cs typeface="Open Sans"/>
                <a:sym typeface="Open Sans"/>
              </a:rPr>
              <a:t>Change management is essential for maintaining the confidentiality, integrity, and availability of organizational information, ensuring robust security practices.</a:t>
            </a:r>
            <a:endParaRPr/>
          </a:p>
          <a:p>
            <a:pPr indent="0" lvl="0" marL="50800" marR="0" rtl="0" algn="l">
              <a:lnSpc>
                <a:spcPct val="114000"/>
              </a:lnSpc>
              <a:spcBef>
                <a:spcPts val="0"/>
              </a:spcBef>
              <a:spcAft>
                <a:spcPts val="0"/>
              </a:spcAft>
              <a:buClr>
                <a:srgbClr val="000000"/>
              </a:buClr>
              <a:buSzPts val="2800"/>
              <a:buFont typeface="Arial"/>
              <a:buNone/>
            </a:pPr>
            <a:r>
              <a:t/>
            </a:r>
            <a:endParaRPr b="0" i="0" sz="2200" u="none" cap="none" strike="noStrike">
              <a:solidFill>
                <a:srgbClr val="3F3F3F"/>
              </a:solidFill>
              <a:latin typeface="Open Sans"/>
              <a:ea typeface="Open Sans"/>
              <a:cs typeface="Open Sans"/>
              <a:sym typeface="Open Sans"/>
            </a:endParaRPr>
          </a:p>
          <a:p>
            <a:pPr indent="0" lvl="0" marL="50800" marR="0" rtl="0" algn="l">
              <a:lnSpc>
                <a:spcPct val="114000"/>
              </a:lnSpc>
              <a:spcBef>
                <a:spcPts val="0"/>
              </a:spcBef>
              <a:spcAft>
                <a:spcPts val="0"/>
              </a:spcAft>
              <a:buClr>
                <a:srgbClr val="000000"/>
              </a:buClr>
              <a:buSzPts val="2800"/>
              <a:buFont typeface="Arial"/>
              <a:buNone/>
            </a:pPr>
            <a:r>
              <a:rPr b="0" i="0" lang="en-US" sz="2200" u="none" cap="none" strike="noStrike">
                <a:solidFill>
                  <a:srgbClr val="3F3F3F"/>
                </a:solidFill>
                <a:latin typeface="Open Sans"/>
                <a:ea typeface="Open Sans"/>
                <a:cs typeface="Open Sans"/>
                <a:sym typeface="Open Sans"/>
              </a:rPr>
              <a:t>The concept of zero trust is important in today's security landscape, forming the foundation for modern cybersecurity strategies.</a:t>
            </a:r>
            <a:endParaRPr b="0" i="0" sz="1400" u="none" cap="none" strike="noStrike">
              <a:solidFill>
                <a:srgbClr val="000000"/>
              </a:solidFill>
              <a:latin typeface="Arial"/>
              <a:ea typeface="Arial"/>
              <a:cs typeface="Arial"/>
              <a:sym typeface="Arial"/>
            </a:endParaRPr>
          </a:p>
        </p:txBody>
      </p:sp>
      <p:pic>
        <p:nvPicPr>
          <p:cNvPr id="5939" name="Google Shape;5939;p244"/>
          <p:cNvPicPr preferRelativeResize="0"/>
          <p:nvPr/>
        </p:nvPicPr>
        <p:blipFill rotWithShape="1">
          <a:blip r:embed="rId3">
            <a:alphaModFix/>
          </a:blip>
          <a:srcRect b="0" l="0" r="0" t="0"/>
          <a:stretch/>
        </p:blipFill>
        <p:spPr>
          <a:xfrm>
            <a:off x="1154155" y="6581802"/>
            <a:ext cx="489335" cy="4893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Authentication</a:t>
            </a:r>
            <a:endParaRPr/>
          </a:p>
        </p:txBody>
      </p:sp>
      <p:pic>
        <p:nvPicPr>
          <p:cNvPr id="485" name="Google Shape;485;p4"/>
          <p:cNvPicPr preferRelativeResize="0"/>
          <p:nvPr/>
        </p:nvPicPr>
        <p:blipFill rotWithShape="1">
          <a:blip r:embed="rId3">
            <a:alphaModFix/>
          </a:blip>
          <a:srcRect b="0" l="0" r="0" t="0"/>
          <a:stretch/>
        </p:blipFill>
        <p:spPr>
          <a:xfrm>
            <a:off x="6850615" y="3661697"/>
            <a:ext cx="2554769" cy="2554769"/>
          </a:xfrm>
          <a:prstGeom prst="rect">
            <a:avLst/>
          </a:prstGeom>
          <a:noFill/>
          <a:ln>
            <a:noFill/>
          </a:ln>
        </p:spPr>
      </p:pic>
      <p:sp>
        <p:nvSpPr>
          <p:cNvPr id="486" name="Google Shape;486;p4"/>
          <p:cNvSpPr/>
          <p:nvPr/>
        </p:nvSpPr>
        <p:spPr>
          <a:xfrm>
            <a:off x="1978063" y="1518950"/>
            <a:ext cx="12945900" cy="1515900"/>
          </a:xfrm>
          <a:prstGeom prst="roundRect">
            <a:avLst>
              <a:gd fmla="val 16667"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
          <p:cNvSpPr/>
          <p:nvPr/>
        </p:nvSpPr>
        <p:spPr>
          <a:xfrm>
            <a:off x="3278670" y="1650749"/>
            <a:ext cx="11471100" cy="1252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Authentication is the process of comparing one or more criteria to a database of legitimate identities such as user accounts, to validate the subject's identity.</a:t>
            </a:r>
            <a:endParaRPr b="0" i="0" sz="2200" u="none" cap="none" strike="noStrike">
              <a:solidFill>
                <a:srgbClr val="3F3F3F"/>
              </a:solidFill>
              <a:latin typeface="Open Sans"/>
              <a:ea typeface="Open Sans"/>
              <a:cs typeface="Open Sans"/>
              <a:sym typeface="Open Sans"/>
            </a:endParaRPr>
          </a:p>
        </p:txBody>
      </p:sp>
      <p:sp>
        <p:nvSpPr>
          <p:cNvPr id="488" name="Google Shape;488;p4"/>
          <p:cNvSpPr/>
          <p:nvPr/>
        </p:nvSpPr>
        <p:spPr>
          <a:xfrm rot="2700000">
            <a:off x="1623553" y="1562751"/>
            <a:ext cx="1457347" cy="1428497"/>
          </a:xfrm>
          <a:prstGeom prst="roundRect">
            <a:avLst>
              <a:gd fmla="val 16667" name="adj"/>
            </a:avLst>
          </a:prstGeom>
          <a:solidFill>
            <a:srgbClr val="93C47D"/>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9" name="Google Shape;489;p4"/>
          <p:cNvPicPr preferRelativeResize="0"/>
          <p:nvPr/>
        </p:nvPicPr>
        <p:blipFill rotWithShape="1">
          <a:blip r:embed="rId4">
            <a:alphaModFix/>
          </a:blip>
          <a:srcRect b="0" l="0" r="0" t="0"/>
          <a:stretch/>
        </p:blipFill>
        <p:spPr>
          <a:xfrm>
            <a:off x="1759377" y="1760263"/>
            <a:ext cx="1033275" cy="1033275"/>
          </a:xfrm>
          <a:prstGeom prst="rect">
            <a:avLst/>
          </a:prstGeom>
          <a:noFill/>
          <a:ln>
            <a:noFill/>
          </a:ln>
        </p:spPr>
      </p:pic>
      <p:sp>
        <p:nvSpPr>
          <p:cNvPr id="490" name="Google Shape;490;p4"/>
          <p:cNvSpPr/>
          <p:nvPr/>
        </p:nvSpPr>
        <p:spPr>
          <a:xfrm>
            <a:off x="2154025" y="6938375"/>
            <a:ext cx="12493800" cy="1252500"/>
          </a:xfrm>
          <a:prstGeom prst="roundRect">
            <a:avLst>
              <a:gd fmla="val 16667" name="adj"/>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An example of identification and authentication is a username and password. Users identify themselves with usernames and authenticate with passwords.</a:t>
            </a:r>
            <a:endParaRPr b="0" i="0" sz="2200" u="none" cap="none" strike="noStrike">
              <a:solidFill>
                <a:srgbClr val="3F3F3F"/>
              </a:solidFill>
              <a:latin typeface="Open Sans"/>
              <a:ea typeface="Open Sans"/>
              <a:cs typeface="Open Sans"/>
              <a:sym typeface="Open Sans"/>
            </a:endParaRPr>
          </a:p>
        </p:txBody>
      </p:sp>
      <p:sp>
        <p:nvSpPr>
          <p:cNvPr id="491" name="Google Shape;491;p4"/>
          <p:cNvSpPr/>
          <p:nvPr/>
        </p:nvSpPr>
        <p:spPr>
          <a:xfrm>
            <a:off x="6451600" y="816352"/>
            <a:ext cx="33556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7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Authorization</a:t>
            </a:r>
            <a:endParaRPr/>
          </a:p>
        </p:txBody>
      </p:sp>
      <p:sp>
        <p:nvSpPr>
          <p:cNvPr id="497" name="Google Shape;497;p271"/>
          <p:cNvSpPr/>
          <p:nvPr/>
        </p:nvSpPr>
        <p:spPr>
          <a:xfrm>
            <a:off x="1978063" y="1518950"/>
            <a:ext cx="12945900" cy="1515900"/>
          </a:xfrm>
          <a:prstGeom prst="roundRect">
            <a:avLst>
              <a:gd fmla="val 16667" name="adj"/>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71"/>
          <p:cNvSpPr/>
          <p:nvPr/>
        </p:nvSpPr>
        <p:spPr>
          <a:xfrm>
            <a:off x="3278670" y="1650749"/>
            <a:ext cx="11471100" cy="1252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Authorization is the process of granting access to an object after the subject has been properly identified and authenticated.</a:t>
            </a:r>
            <a:endParaRPr b="0" i="0" sz="2200" u="none" cap="none" strike="noStrike">
              <a:solidFill>
                <a:srgbClr val="3F3F3F"/>
              </a:solidFill>
              <a:latin typeface="Open Sans"/>
              <a:ea typeface="Open Sans"/>
              <a:cs typeface="Open Sans"/>
              <a:sym typeface="Open Sans"/>
            </a:endParaRPr>
          </a:p>
        </p:txBody>
      </p:sp>
      <p:sp>
        <p:nvSpPr>
          <p:cNvPr id="499" name="Google Shape;499;p271"/>
          <p:cNvSpPr/>
          <p:nvPr/>
        </p:nvSpPr>
        <p:spPr>
          <a:xfrm rot="2700000">
            <a:off x="1623553" y="1562751"/>
            <a:ext cx="1457347" cy="1428497"/>
          </a:xfrm>
          <a:prstGeom prst="roundRect">
            <a:avLst>
              <a:gd fmla="val 16667" name="adj"/>
            </a:avLst>
          </a:prstGeom>
          <a:solidFill>
            <a:srgbClr val="FFD96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0" name="Google Shape;500;p271"/>
          <p:cNvPicPr preferRelativeResize="0"/>
          <p:nvPr/>
        </p:nvPicPr>
        <p:blipFill rotWithShape="1">
          <a:blip r:embed="rId3">
            <a:alphaModFix/>
          </a:blip>
          <a:srcRect b="0" l="0" r="0" t="0"/>
          <a:stretch/>
        </p:blipFill>
        <p:spPr>
          <a:xfrm>
            <a:off x="1835589" y="1760263"/>
            <a:ext cx="1033275" cy="1033275"/>
          </a:xfrm>
          <a:prstGeom prst="rect">
            <a:avLst/>
          </a:prstGeom>
          <a:noFill/>
          <a:ln>
            <a:noFill/>
          </a:ln>
        </p:spPr>
      </p:pic>
      <p:pic>
        <p:nvPicPr>
          <p:cNvPr id="501" name="Google Shape;501;p271"/>
          <p:cNvPicPr preferRelativeResize="0"/>
          <p:nvPr/>
        </p:nvPicPr>
        <p:blipFill rotWithShape="1">
          <a:blip r:embed="rId4">
            <a:alphaModFix/>
          </a:blip>
          <a:srcRect b="0" l="0" r="0" t="0"/>
          <a:stretch/>
        </p:blipFill>
        <p:spPr>
          <a:xfrm>
            <a:off x="6798577" y="3670249"/>
            <a:ext cx="2658845" cy="2658845"/>
          </a:xfrm>
          <a:prstGeom prst="rect">
            <a:avLst/>
          </a:prstGeom>
          <a:noFill/>
          <a:ln>
            <a:noFill/>
          </a:ln>
        </p:spPr>
      </p:pic>
      <p:sp>
        <p:nvSpPr>
          <p:cNvPr id="502" name="Google Shape;502;p271"/>
          <p:cNvSpPr/>
          <p:nvPr/>
        </p:nvSpPr>
        <p:spPr>
          <a:xfrm>
            <a:off x="3478663" y="7117400"/>
            <a:ext cx="9345000" cy="892800"/>
          </a:xfrm>
          <a:prstGeom prst="roundRect">
            <a:avLst>
              <a:gd fmla="val 16667" name="adj"/>
            </a:avLst>
          </a:prstGeom>
          <a:no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Example: CRUD operations include create, read, update, and delete</a:t>
            </a:r>
            <a:endParaRPr b="0" i="0" sz="2200" u="none" cap="none" strike="noStrike">
              <a:solidFill>
                <a:srgbClr val="3F3F3F"/>
              </a:solidFill>
              <a:latin typeface="Open Sans"/>
              <a:ea typeface="Open Sans"/>
              <a:cs typeface="Open Sans"/>
              <a:sym typeface="Open Sans"/>
            </a:endParaRPr>
          </a:p>
        </p:txBody>
      </p:sp>
      <p:sp>
        <p:nvSpPr>
          <p:cNvPr id="503" name="Google Shape;503;p271"/>
          <p:cNvSpPr/>
          <p:nvPr/>
        </p:nvSpPr>
        <p:spPr>
          <a:xfrm>
            <a:off x="6591300" y="816324"/>
            <a:ext cx="30758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lang="en-US"/>
              <a:t>Accounting</a:t>
            </a:r>
            <a:endParaRPr/>
          </a:p>
        </p:txBody>
      </p:sp>
      <p:pic>
        <p:nvPicPr>
          <p:cNvPr id="509" name="Google Shape;509;p18"/>
          <p:cNvPicPr preferRelativeResize="0"/>
          <p:nvPr/>
        </p:nvPicPr>
        <p:blipFill rotWithShape="1">
          <a:blip r:embed="rId3">
            <a:alphaModFix/>
          </a:blip>
          <a:srcRect b="0" l="0" r="0" t="0"/>
          <a:stretch/>
        </p:blipFill>
        <p:spPr>
          <a:xfrm>
            <a:off x="6459762" y="3711209"/>
            <a:ext cx="3336476" cy="3336476"/>
          </a:xfrm>
          <a:prstGeom prst="rect">
            <a:avLst/>
          </a:prstGeom>
          <a:noFill/>
          <a:ln>
            <a:noFill/>
          </a:ln>
        </p:spPr>
      </p:pic>
      <p:grpSp>
        <p:nvGrpSpPr>
          <p:cNvPr id="510" name="Google Shape;510;p18"/>
          <p:cNvGrpSpPr/>
          <p:nvPr/>
        </p:nvGrpSpPr>
        <p:grpSpPr>
          <a:xfrm>
            <a:off x="2063493" y="1485587"/>
            <a:ext cx="11822964" cy="2040600"/>
            <a:chOff x="1331927" y="1256700"/>
            <a:chExt cx="11822964" cy="2040600"/>
          </a:xfrm>
        </p:grpSpPr>
        <p:sp>
          <p:nvSpPr>
            <p:cNvPr id="511" name="Google Shape;511;p18"/>
            <p:cNvSpPr/>
            <p:nvPr/>
          </p:nvSpPr>
          <p:spPr>
            <a:xfrm>
              <a:off x="1978063" y="1518950"/>
              <a:ext cx="11176828" cy="1515900"/>
            </a:xfrm>
            <a:prstGeom prst="roundRect">
              <a:avLst>
                <a:gd fmla="val 16667" name="adj"/>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8"/>
            <p:cNvSpPr/>
            <p:nvPr/>
          </p:nvSpPr>
          <p:spPr>
            <a:xfrm>
              <a:off x="3740608" y="1650749"/>
              <a:ext cx="8774785" cy="12525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Accounting is the ability of a system to associate users and processes with their actions.</a:t>
              </a:r>
              <a:endParaRPr b="0" i="0" sz="2200" u="none" cap="none" strike="noStrike">
                <a:solidFill>
                  <a:srgbClr val="3F3F3F"/>
                </a:solidFill>
                <a:latin typeface="Open Sans"/>
                <a:ea typeface="Open Sans"/>
                <a:cs typeface="Open Sans"/>
                <a:sym typeface="Open Sans"/>
              </a:endParaRPr>
            </a:p>
          </p:txBody>
        </p:sp>
        <p:sp>
          <p:nvSpPr>
            <p:cNvPr id="513" name="Google Shape;513;p18"/>
            <p:cNvSpPr/>
            <p:nvPr/>
          </p:nvSpPr>
          <p:spPr>
            <a:xfrm rot="2700000">
              <a:off x="1623553" y="1562751"/>
              <a:ext cx="1457347" cy="1428497"/>
            </a:xfrm>
            <a:prstGeom prst="roundRect">
              <a:avLst>
                <a:gd fmla="val 16667" name="adj"/>
              </a:avLst>
            </a:prstGeom>
            <a:solidFill>
              <a:srgbClr val="EA9999"/>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4" name="Google Shape;514;p18"/>
            <p:cNvPicPr preferRelativeResize="0"/>
            <p:nvPr/>
          </p:nvPicPr>
          <p:blipFill rotWithShape="1">
            <a:blip r:embed="rId4">
              <a:alphaModFix/>
            </a:blip>
            <a:srcRect b="0" l="0" r="0" t="0"/>
            <a:stretch/>
          </p:blipFill>
          <p:spPr>
            <a:xfrm>
              <a:off x="1805093" y="1729875"/>
              <a:ext cx="1094250" cy="1094250"/>
            </a:xfrm>
            <a:prstGeom prst="rect">
              <a:avLst/>
            </a:prstGeom>
            <a:noFill/>
            <a:ln>
              <a:noFill/>
            </a:ln>
          </p:spPr>
        </p:pic>
      </p:grpSp>
      <p:sp>
        <p:nvSpPr>
          <p:cNvPr id="515" name="Google Shape;515;p18"/>
          <p:cNvSpPr/>
          <p:nvPr/>
        </p:nvSpPr>
        <p:spPr>
          <a:xfrm>
            <a:off x="3455500" y="7396163"/>
            <a:ext cx="9345000" cy="892800"/>
          </a:xfrm>
          <a:prstGeom prst="roundRect">
            <a:avLst>
              <a:gd fmla="val 16667" name="adj"/>
            </a:avLst>
          </a:prstGeom>
          <a:no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Example: Keeping a record of user activity like time of login, IP address, activities performed, and so on</a:t>
            </a:r>
            <a:endParaRPr b="0" i="0" sz="2200" u="none" cap="none" strike="noStrike">
              <a:solidFill>
                <a:srgbClr val="3F3F3F"/>
              </a:solidFill>
              <a:latin typeface="Open Sans"/>
              <a:ea typeface="Open Sans"/>
              <a:cs typeface="Open Sans"/>
              <a:sym typeface="Open Sans"/>
            </a:endParaRPr>
          </a:p>
        </p:txBody>
      </p:sp>
      <p:sp>
        <p:nvSpPr>
          <p:cNvPr id="516" name="Google Shape;516;p18"/>
          <p:cNvSpPr/>
          <p:nvPr/>
        </p:nvSpPr>
        <p:spPr>
          <a:xfrm>
            <a:off x="6883401" y="837660"/>
            <a:ext cx="24944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272"/>
          <p:cNvPicPr preferRelativeResize="0"/>
          <p:nvPr/>
        </p:nvPicPr>
        <p:blipFill rotWithShape="1">
          <a:blip r:embed="rId3">
            <a:alphaModFix/>
          </a:blip>
          <a:srcRect b="0" l="0" r="0" t="0"/>
          <a:stretch/>
        </p:blipFill>
        <p:spPr>
          <a:xfrm>
            <a:off x="2532063" y="2590800"/>
            <a:ext cx="11191875" cy="3962400"/>
          </a:xfrm>
          <a:prstGeom prst="rect">
            <a:avLst/>
          </a:prstGeom>
          <a:noFill/>
          <a:ln>
            <a:noFill/>
          </a:ln>
        </p:spPr>
      </p:pic>
      <p:sp>
        <p:nvSpPr>
          <p:cNvPr id="522" name="Google Shape;522;p27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AAA: Summary</a:t>
            </a:r>
            <a:endParaRPr/>
          </a:p>
        </p:txBody>
      </p:sp>
      <p:sp>
        <p:nvSpPr>
          <p:cNvPr id="523" name="Google Shape;523;p272"/>
          <p:cNvSpPr txBox="1"/>
          <p:nvPr/>
        </p:nvSpPr>
        <p:spPr>
          <a:xfrm>
            <a:off x="3262900" y="2907249"/>
            <a:ext cx="3825300" cy="830453"/>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1000"/>
              </a:spcAft>
              <a:buClr>
                <a:srgbClr val="000000"/>
              </a:buClr>
              <a:buSzPts val="1100"/>
              <a:buFont typeface="Arial"/>
              <a:buNone/>
            </a:pPr>
            <a:r>
              <a:rPr b="0" i="0" lang="en-US" sz="2200" u="none" cap="none" strike="noStrike">
                <a:solidFill>
                  <a:srgbClr val="3F3F3F"/>
                </a:solidFill>
                <a:latin typeface="Open Sans"/>
                <a:ea typeface="Open Sans"/>
                <a:cs typeface="Open Sans"/>
                <a:sym typeface="Open Sans"/>
              </a:rPr>
              <a:t>Identification</a:t>
            </a:r>
            <a:endParaRPr b="0" i="0" sz="2200" u="none" cap="none" strike="noStrike">
              <a:solidFill>
                <a:srgbClr val="3F3F3F"/>
              </a:solidFill>
              <a:latin typeface="Open Sans"/>
              <a:ea typeface="Open Sans"/>
              <a:cs typeface="Open Sans"/>
              <a:sym typeface="Open Sans"/>
            </a:endParaRPr>
          </a:p>
        </p:txBody>
      </p:sp>
      <p:sp>
        <p:nvSpPr>
          <p:cNvPr id="524" name="Google Shape;524;p272"/>
          <p:cNvSpPr txBox="1"/>
          <p:nvPr/>
        </p:nvSpPr>
        <p:spPr>
          <a:xfrm>
            <a:off x="9274425" y="2907249"/>
            <a:ext cx="3825300" cy="830453"/>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100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Providing identity</a:t>
            </a:r>
            <a:endParaRPr b="0" i="0" sz="2200" u="none" cap="none" strike="noStrike">
              <a:solidFill>
                <a:srgbClr val="3F3F3F"/>
              </a:solidFill>
              <a:latin typeface="Open Sans"/>
              <a:ea typeface="Open Sans"/>
              <a:cs typeface="Open Sans"/>
              <a:sym typeface="Open Sans"/>
            </a:endParaRPr>
          </a:p>
        </p:txBody>
      </p:sp>
      <p:sp>
        <p:nvSpPr>
          <p:cNvPr id="525" name="Google Shape;525;p272"/>
          <p:cNvSpPr txBox="1"/>
          <p:nvPr/>
        </p:nvSpPr>
        <p:spPr>
          <a:xfrm>
            <a:off x="3262900" y="3756849"/>
            <a:ext cx="3825300" cy="830453"/>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100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Authentication</a:t>
            </a:r>
            <a:endParaRPr b="0" i="0" sz="2200" u="none" cap="none" strike="noStrike">
              <a:solidFill>
                <a:srgbClr val="3F3F3F"/>
              </a:solidFill>
              <a:latin typeface="Open Sans"/>
              <a:ea typeface="Open Sans"/>
              <a:cs typeface="Open Sans"/>
              <a:sym typeface="Open Sans"/>
            </a:endParaRPr>
          </a:p>
        </p:txBody>
      </p:sp>
      <p:sp>
        <p:nvSpPr>
          <p:cNvPr id="526" name="Google Shape;526;p272"/>
          <p:cNvSpPr txBox="1"/>
          <p:nvPr/>
        </p:nvSpPr>
        <p:spPr>
          <a:xfrm>
            <a:off x="3262900" y="4552799"/>
            <a:ext cx="3825300" cy="830453"/>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100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Authorization</a:t>
            </a:r>
            <a:endParaRPr b="0" i="0" sz="2200" u="none" cap="none" strike="noStrike">
              <a:solidFill>
                <a:srgbClr val="3F3F3F"/>
              </a:solidFill>
              <a:latin typeface="Open Sans"/>
              <a:ea typeface="Open Sans"/>
              <a:cs typeface="Open Sans"/>
              <a:sym typeface="Open Sans"/>
            </a:endParaRPr>
          </a:p>
        </p:txBody>
      </p:sp>
      <p:sp>
        <p:nvSpPr>
          <p:cNvPr id="527" name="Google Shape;527;p272"/>
          <p:cNvSpPr txBox="1"/>
          <p:nvPr/>
        </p:nvSpPr>
        <p:spPr>
          <a:xfrm>
            <a:off x="3262900" y="5402399"/>
            <a:ext cx="3825300" cy="830453"/>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1000"/>
              </a:spcAft>
              <a:buClr>
                <a:srgbClr val="000000"/>
              </a:buClr>
              <a:buSzPts val="1100"/>
              <a:buFont typeface="Arial"/>
              <a:buNone/>
            </a:pPr>
            <a:r>
              <a:rPr b="0" i="0" lang="en-US" sz="2200" u="none" cap="none" strike="noStrike">
                <a:solidFill>
                  <a:srgbClr val="3F3F3F"/>
                </a:solidFill>
                <a:latin typeface="Open Sans"/>
                <a:ea typeface="Open Sans"/>
                <a:cs typeface="Open Sans"/>
                <a:sym typeface="Open Sans"/>
              </a:rPr>
              <a:t>Accounting</a:t>
            </a:r>
            <a:endParaRPr b="0" i="0" sz="2200" u="none" cap="none" strike="noStrike">
              <a:solidFill>
                <a:srgbClr val="3F3F3F"/>
              </a:solidFill>
              <a:latin typeface="Open Sans"/>
              <a:ea typeface="Open Sans"/>
              <a:cs typeface="Open Sans"/>
              <a:sym typeface="Open Sans"/>
            </a:endParaRPr>
          </a:p>
        </p:txBody>
      </p:sp>
      <p:sp>
        <p:nvSpPr>
          <p:cNvPr id="528" name="Google Shape;528;p272"/>
          <p:cNvSpPr txBox="1"/>
          <p:nvPr/>
        </p:nvSpPr>
        <p:spPr>
          <a:xfrm>
            <a:off x="9274425" y="3756849"/>
            <a:ext cx="3825300" cy="830453"/>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1000"/>
              </a:spcAft>
              <a:buClr>
                <a:srgbClr val="000000"/>
              </a:buClr>
              <a:buSzPts val="1100"/>
              <a:buFont typeface="Arial"/>
              <a:buNone/>
            </a:pPr>
            <a:r>
              <a:rPr b="0" i="0" lang="en-US" sz="2200" u="none" cap="none" strike="noStrike">
                <a:solidFill>
                  <a:srgbClr val="3F3F3F"/>
                </a:solidFill>
                <a:latin typeface="Open Sans"/>
                <a:ea typeface="Open Sans"/>
                <a:cs typeface="Open Sans"/>
                <a:sym typeface="Open Sans"/>
              </a:rPr>
              <a:t>Verifying identity</a:t>
            </a:r>
            <a:endParaRPr b="0" i="0" sz="2200" u="none" cap="none" strike="noStrike">
              <a:solidFill>
                <a:srgbClr val="3F3F3F"/>
              </a:solidFill>
              <a:latin typeface="Open Sans"/>
              <a:ea typeface="Open Sans"/>
              <a:cs typeface="Open Sans"/>
              <a:sym typeface="Open Sans"/>
            </a:endParaRPr>
          </a:p>
        </p:txBody>
      </p:sp>
      <p:sp>
        <p:nvSpPr>
          <p:cNvPr id="529" name="Google Shape;529;p272"/>
          <p:cNvSpPr txBox="1"/>
          <p:nvPr/>
        </p:nvSpPr>
        <p:spPr>
          <a:xfrm>
            <a:off x="9274425" y="4552799"/>
            <a:ext cx="3825300" cy="830453"/>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1000"/>
              </a:spcAft>
              <a:buClr>
                <a:srgbClr val="000000"/>
              </a:buClr>
              <a:buSzPts val="1100"/>
              <a:buFont typeface="Arial"/>
              <a:buNone/>
            </a:pPr>
            <a:r>
              <a:rPr b="0" i="0" lang="en-US" sz="2200" u="none" cap="none" strike="noStrike">
                <a:solidFill>
                  <a:srgbClr val="3F3F3F"/>
                </a:solidFill>
                <a:latin typeface="Open Sans"/>
                <a:ea typeface="Open Sans"/>
                <a:cs typeface="Open Sans"/>
                <a:sym typeface="Open Sans"/>
              </a:rPr>
              <a:t>Granting access</a:t>
            </a:r>
            <a:endParaRPr b="0" i="0" sz="2200" u="none" cap="none" strike="noStrike">
              <a:solidFill>
                <a:srgbClr val="3F3F3F"/>
              </a:solidFill>
              <a:latin typeface="Open Sans"/>
              <a:ea typeface="Open Sans"/>
              <a:cs typeface="Open Sans"/>
              <a:sym typeface="Open Sans"/>
            </a:endParaRPr>
          </a:p>
        </p:txBody>
      </p:sp>
      <p:sp>
        <p:nvSpPr>
          <p:cNvPr id="530" name="Google Shape;530;p272"/>
          <p:cNvSpPr txBox="1"/>
          <p:nvPr/>
        </p:nvSpPr>
        <p:spPr>
          <a:xfrm>
            <a:off x="9274425" y="5402399"/>
            <a:ext cx="3825300" cy="830453"/>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1000"/>
              </a:spcAft>
              <a:buClr>
                <a:srgbClr val="000000"/>
              </a:buClr>
              <a:buSzPts val="1100"/>
              <a:buFont typeface="Arial"/>
              <a:buNone/>
            </a:pPr>
            <a:r>
              <a:rPr b="0" i="0" lang="en-US" sz="2200" u="none" cap="none" strike="noStrike">
                <a:solidFill>
                  <a:srgbClr val="3F3F3F"/>
                </a:solidFill>
                <a:latin typeface="Open Sans"/>
                <a:ea typeface="Open Sans"/>
                <a:cs typeface="Open Sans"/>
                <a:sym typeface="Open Sans"/>
              </a:rPr>
              <a:t>Tracking activity</a:t>
            </a:r>
            <a:endParaRPr b="0" i="0" sz="2200" u="none" cap="none" strike="noStrike">
              <a:solidFill>
                <a:srgbClr val="3F3F3F"/>
              </a:solidFill>
              <a:latin typeface="Open Sans"/>
              <a:ea typeface="Open Sans"/>
              <a:cs typeface="Open Sans"/>
              <a:sym typeface="Open Sans"/>
            </a:endParaRPr>
          </a:p>
        </p:txBody>
      </p:sp>
      <p:sp>
        <p:nvSpPr>
          <p:cNvPr id="531" name="Google Shape;531;p272"/>
          <p:cNvSpPr/>
          <p:nvPr/>
        </p:nvSpPr>
        <p:spPr>
          <a:xfrm>
            <a:off x="6477000" y="816352"/>
            <a:ext cx="3296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9"/>
          <p:cNvSpPr/>
          <p:nvPr/>
        </p:nvSpPr>
        <p:spPr>
          <a:xfrm>
            <a:off x="2336582" y="1878964"/>
            <a:ext cx="12432600" cy="16014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9"/>
          <p:cNvSpPr/>
          <p:nvPr/>
        </p:nvSpPr>
        <p:spPr>
          <a:xfrm rot="2700000">
            <a:off x="1794873" y="1925284"/>
            <a:ext cx="1539654" cy="1509107"/>
          </a:xfrm>
          <a:prstGeom prst="roundRect">
            <a:avLst>
              <a:gd fmla="val 16667" name="adj"/>
            </a:avLst>
          </a:prstGeom>
          <a:solidFill>
            <a:srgbClr val="6FA8DC"/>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Multi-Factor Authentication (MFA)</a:t>
            </a:r>
            <a:endParaRPr/>
          </a:p>
        </p:txBody>
      </p:sp>
      <p:pic>
        <p:nvPicPr>
          <p:cNvPr id="539" name="Google Shape;539;p39"/>
          <p:cNvPicPr preferRelativeResize="0"/>
          <p:nvPr/>
        </p:nvPicPr>
        <p:blipFill rotWithShape="1">
          <a:blip r:embed="rId3">
            <a:alphaModFix/>
          </a:blip>
          <a:srcRect b="0" l="0" r="0" t="0"/>
          <a:stretch/>
        </p:blipFill>
        <p:spPr>
          <a:xfrm>
            <a:off x="6528763" y="4219856"/>
            <a:ext cx="3198476" cy="3198476"/>
          </a:xfrm>
          <a:prstGeom prst="rect">
            <a:avLst/>
          </a:prstGeom>
          <a:noFill/>
          <a:ln>
            <a:noFill/>
          </a:ln>
        </p:spPr>
      </p:pic>
      <p:grpSp>
        <p:nvGrpSpPr>
          <p:cNvPr id="540" name="Google Shape;540;p39"/>
          <p:cNvGrpSpPr/>
          <p:nvPr/>
        </p:nvGrpSpPr>
        <p:grpSpPr>
          <a:xfrm>
            <a:off x="1903849" y="2075471"/>
            <a:ext cx="12048989" cy="1208064"/>
            <a:chOff x="2747288" y="1927175"/>
            <a:chExt cx="11406787" cy="1143675"/>
          </a:xfrm>
        </p:grpSpPr>
        <p:pic>
          <p:nvPicPr>
            <p:cNvPr id="541" name="Google Shape;541;p39"/>
            <p:cNvPicPr preferRelativeResize="0"/>
            <p:nvPr/>
          </p:nvPicPr>
          <p:blipFill rotWithShape="1">
            <a:blip r:embed="rId4">
              <a:alphaModFix/>
            </a:blip>
            <a:srcRect b="0" l="0" r="0" t="0"/>
            <a:stretch/>
          </p:blipFill>
          <p:spPr>
            <a:xfrm>
              <a:off x="2747288" y="1927175"/>
              <a:ext cx="1143675" cy="1143675"/>
            </a:xfrm>
            <a:prstGeom prst="rect">
              <a:avLst/>
            </a:prstGeom>
            <a:noFill/>
            <a:ln>
              <a:noFill/>
            </a:ln>
          </p:spPr>
        </p:pic>
        <p:sp>
          <p:nvSpPr>
            <p:cNvPr id="542" name="Google Shape;542;p39"/>
            <p:cNvSpPr txBox="1"/>
            <p:nvPr/>
          </p:nvSpPr>
          <p:spPr>
            <a:xfrm>
              <a:off x="3602175" y="2042800"/>
              <a:ext cx="10551900" cy="495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1000"/>
                </a:spcAft>
                <a:buClr>
                  <a:schemeClr val="dk1"/>
                </a:buClr>
                <a:buSzPts val="11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543" name="Google Shape;543;p39"/>
          <p:cNvSpPr/>
          <p:nvPr/>
        </p:nvSpPr>
        <p:spPr>
          <a:xfrm>
            <a:off x="3585650" y="2018189"/>
            <a:ext cx="11016600" cy="1323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Multi-factor authentication is a type of authentication that requires the use of more than one different authentication factor to be successful.</a:t>
            </a:r>
            <a:endParaRPr/>
          </a:p>
        </p:txBody>
      </p:sp>
      <p:sp>
        <p:nvSpPr>
          <p:cNvPr id="544" name="Google Shape;544;p39"/>
          <p:cNvSpPr/>
          <p:nvPr/>
        </p:nvSpPr>
        <p:spPr>
          <a:xfrm>
            <a:off x="4343400" y="816324"/>
            <a:ext cx="75843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7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Multi-Factor Authentication (MFA)</a:t>
            </a:r>
            <a:endParaRPr/>
          </a:p>
        </p:txBody>
      </p:sp>
      <p:sp>
        <p:nvSpPr>
          <p:cNvPr id="550" name="Google Shape;550;p273"/>
          <p:cNvSpPr/>
          <p:nvPr/>
        </p:nvSpPr>
        <p:spPr>
          <a:xfrm>
            <a:off x="2131664" y="3240306"/>
            <a:ext cx="3679750" cy="3177227"/>
          </a:xfrm>
          <a:prstGeom prst="hexagon">
            <a:avLst>
              <a:gd fmla="val 25000" name="adj"/>
              <a:gd fmla="val 115470" name="vf"/>
            </a:avLst>
          </a:prstGeom>
          <a:solidFill>
            <a:srgbClr val="CFE2F3"/>
          </a:solidFill>
          <a:ln cap="flat" cmpd="sng" w="1524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73"/>
          <p:cNvSpPr/>
          <p:nvPr/>
        </p:nvSpPr>
        <p:spPr>
          <a:xfrm>
            <a:off x="6288125" y="3240288"/>
            <a:ext cx="3679750" cy="3177227"/>
          </a:xfrm>
          <a:prstGeom prst="hexagon">
            <a:avLst>
              <a:gd fmla="val 25000" name="adj"/>
              <a:gd fmla="val 115470" name="vf"/>
            </a:avLst>
          </a:prstGeom>
          <a:solidFill>
            <a:srgbClr val="FFF2CC"/>
          </a:solidFill>
          <a:ln cap="flat" cmpd="sng" w="1524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2" name="Google Shape;552;p273"/>
          <p:cNvPicPr preferRelativeResize="0"/>
          <p:nvPr/>
        </p:nvPicPr>
        <p:blipFill rotWithShape="1">
          <a:blip r:embed="rId3">
            <a:alphaModFix/>
          </a:blip>
          <a:srcRect b="0" l="0" r="0" t="0"/>
          <a:stretch/>
        </p:blipFill>
        <p:spPr>
          <a:xfrm>
            <a:off x="3121885" y="4353876"/>
            <a:ext cx="1699303" cy="1699302"/>
          </a:xfrm>
          <a:prstGeom prst="rect">
            <a:avLst/>
          </a:prstGeom>
          <a:noFill/>
          <a:ln>
            <a:noFill/>
          </a:ln>
        </p:spPr>
      </p:pic>
      <p:pic>
        <p:nvPicPr>
          <p:cNvPr id="553" name="Google Shape;553;p273"/>
          <p:cNvPicPr preferRelativeResize="0"/>
          <p:nvPr/>
        </p:nvPicPr>
        <p:blipFill rotWithShape="1">
          <a:blip r:embed="rId4">
            <a:alphaModFix/>
          </a:blip>
          <a:srcRect b="0" l="0" r="0" t="0"/>
          <a:stretch/>
        </p:blipFill>
        <p:spPr>
          <a:xfrm>
            <a:off x="7278345" y="4230543"/>
            <a:ext cx="1699303" cy="1699302"/>
          </a:xfrm>
          <a:prstGeom prst="rect">
            <a:avLst/>
          </a:prstGeom>
          <a:noFill/>
          <a:ln>
            <a:noFill/>
          </a:ln>
        </p:spPr>
      </p:pic>
      <p:sp>
        <p:nvSpPr>
          <p:cNvPr id="554" name="Google Shape;554;p273"/>
          <p:cNvSpPr/>
          <p:nvPr/>
        </p:nvSpPr>
        <p:spPr>
          <a:xfrm>
            <a:off x="2782330" y="3757014"/>
            <a:ext cx="2378418" cy="473531"/>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1100"/>
              <a:buFont typeface="Arial"/>
              <a:buNone/>
            </a:pPr>
            <a:r>
              <a:rPr b="1" i="0" lang="en-US" sz="2200" u="none" cap="none" strike="noStrike">
                <a:solidFill>
                  <a:srgbClr val="3F3F3F"/>
                </a:solidFill>
                <a:latin typeface="Open Sans"/>
                <a:ea typeface="Open Sans"/>
                <a:cs typeface="Open Sans"/>
                <a:sym typeface="Open Sans"/>
              </a:rPr>
              <a:t>Something you know</a:t>
            </a:r>
            <a:endParaRPr b="1" i="0" sz="2200" u="none" cap="none" strike="noStrike">
              <a:solidFill>
                <a:srgbClr val="3F3F3F"/>
              </a:solidFill>
              <a:latin typeface="Open Sans"/>
              <a:ea typeface="Open Sans"/>
              <a:cs typeface="Open Sans"/>
              <a:sym typeface="Open Sans"/>
            </a:endParaRPr>
          </a:p>
        </p:txBody>
      </p:sp>
      <p:sp>
        <p:nvSpPr>
          <p:cNvPr id="555" name="Google Shape;555;p273"/>
          <p:cNvSpPr/>
          <p:nvPr/>
        </p:nvSpPr>
        <p:spPr>
          <a:xfrm>
            <a:off x="6938791" y="3756995"/>
            <a:ext cx="2378418" cy="473531"/>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1100"/>
              <a:buFont typeface="Arial"/>
              <a:buNone/>
            </a:pPr>
            <a:r>
              <a:rPr b="1" i="0" lang="en-US" sz="2200" u="none" cap="none" strike="noStrike">
                <a:solidFill>
                  <a:srgbClr val="3F3F3F"/>
                </a:solidFill>
                <a:latin typeface="Open Sans"/>
                <a:ea typeface="Open Sans"/>
                <a:cs typeface="Open Sans"/>
                <a:sym typeface="Open Sans"/>
              </a:rPr>
              <a:t>Something you have</a:t>
            </a:r>
            <a:endParaRPr b="1" i="0" sz="2200" u="none" cap="none" strike="noStrike">
              <a:solidFill>
                <a:srgbClr val="3F3F3F"/>
              </a:solidFill>
              <a:latin typeface="Open Sans"/>
              <a:ea typeface="Open Sans"/>
              <a:cs typeface="Open Sans"/>
              <a:sym typeface="Open Sans"/>
            </a:endParaRPr>
          </a:p>
        </p:txBody>
      </p:sp>
      <p:sp>
        <p:nvSpPr>
          <p:cNvPr id="556" name="Google Shape;556;p273"/>
          <p:cNvSpPr/>
          <p:nvPr/>
        </p:nvSpPr>
        <p:spPr>
          <a:xfrm>
            <a:off x="10444583" y="3240306"/>
            <a:ext cx="3679750" cy="3177227"/>
          </a:xfrm>
          <a:prstGeom prst="hexagon">
            <a:avLst>
              <a:gd fmla="val 25000" name="adj"/>
              <a:gd fmla="val 115470" name="vf"/>
            </a:avLst>
          </a:prstGeom>
          <a:solidFill>
            <a:srgbClr val="D9EAD3"/>
          </a:solidFill>
          <a:ln cap="flat" cmpd="sng" w="1524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73"/>
          <p:cNvSpPr/>
          <p:nvPr/>
        </p:nvSpPr>
        <p:spPr>
          <a:xfrm>
            <a:off x="11095249" y="3757014"/>
            <a:ext cx="2378418" cy="473531"/>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1100"/>
              <a:buFont typeface="Arial"/>
              <a:buNone/>
            </a:pPr>
            <a:r>
              <a:rPr b="1" i="0" lang="en-US" sz="2200" u="none" cap="none" strike="noStrike">
                <a:solidFill>
                  <a:srgbClr val="3F3F3F"/>
                </a:solidFill>
                <a:latin typeface="Open Sans"/>
                <a:ea typeface="Open Sans"/>
                <a:cs typeface="Open Sans"/>
                <a:sym typeface="Open Sans"/>
              </a:rPr>
              <a:t>Something you are</a:t>
            </a:r>
            <a:endParaRPr b="1" i="0" sz="2200" u="none" cap="none" strike="noStrike">
              <a:solidFill>
                <a:srgbClr val="3F3F3F"/>
              </a:solidFill>
              <a:latin typeface="Open Sans"/>
              <a:ea typeface="Open Sans"/>
              <a:cs typeface="Open Sans"/>
              <a:sym typeface="Open Sans"/>
            </a:endParaRPr>
          </a:p>
        </p:txBody>
      </p:sp>
      <p:pic>
        <p:nvPicPr>
          <p:cNvPr id="558" name="Google Shape;558;p273"/>
          <p:cNvPicPr preferRelativeResize="0"/>
          <p:nvPr/>
        </p:nvPicPr>
        <p:blipFill rotWithShape="1">
          <a:blip r:embed="rId5">
            <a:alphaModFix/>
          </a:blip>
          <a:srcRect b="0" l="0" r="0" t="0"/>
          <a:stretch/>
        </p:blipFill>
        <p:spPr>
          <a:xfrm>
            <a:off x="11434803" y="4353886"/>
            <a:ext cx="1699303" cy="1699302"/>
          </a:xfrm>
          <a:prstGeom prst="rect">
            <a:avLst/>
          </a:prstGeom>
          <a:noFill/>
          <a:ln>
            <a:noFill/>
          </a:ln>
        </p:spPr>
      </p:pic>
      <p:sp>
        <p:nvSpPr>
          <p:cNvPr id="559" name="Google Shape;559;p273"/>
          <p:cNvSpPr/>
          <p:nvPr/>
        </p:nvSpPr>
        <p:spPr>
          <a:xfrm>
            <a:off x="3389038" y="1615088"/>
            <a:ext cx="9477900" cy="9273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Based on the type of authentication, MFA can be categorized into:</a:t>
            </a:r>
            <a:endParaRPr b="0" i="0" sz="2200" u="none" cap="none" strike="noStrike">
              <a:solidFill>
                <a:srgbClr val="3F3F3F"/>
              </a:solidFill>
              <a:latin typeface="Open Sans"/>
              <a:ea typeface="Open Sans"/>
              <a:cs typeface="Open Sans"/>
              <a:sym typeface="Open Sans"/>
            </a:endParaRPr>
          </a:p>
        </p:txBody>
      </p:sp>
      <p:sp>
        <p:nvSpPr>
          <p:cNvPr id="560" name="Google Shape;560;p273"/>
          <p:cNvSpPr/>
          <p:nvPr/>
        </p:nvSpPr>
        <p:spPr>
          <a:xfrm>
            <a:off x="4343400" y="816352"/>
            <a:ext cx="7584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27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MFA: Types</a:t>
            </a:r>
            <a:endParaRPr/>
          </a:p>
        </p:txBody>
      </p:sp>
      <p:pic>
        <p:nvPicPr>
          <p:cNvPr id="566" name="Google Shape;566;p274"/>
          <p:cNvPicPr preferRelativeResize="0"/>
          <p:nvPr/>
        </p:nvPicPr>
        <p:blipFill rotWithShape="1">
          <a:blip r:embed="rId3">
            <a:alphaModFix/>
          </a:blip>
          <a:srcRect b="0" l="0" r="0" t="0"/>
          <a:stretch/>
        </p:blipFill>
        <p:spPr>
          <a:xfrm>
            <a:off x="1989275" y="1771975"/>
            <a:ext cx="5918330" cy="6555672"/>
          </a:xfrm>
          <a:prstGeom prst="rect">
            <a:avLst/>
          </a:prstGeom>
          <a:noFill/>
          <a:ln>
            <a:noFill/>
          </a:ln>
        </p:spPr>
      </p:pic>
      <p:pic>
        <p:nvPicPr>
          <p:cNvPr id="567" name="Google Shape;567;p274"/>
          <p:cNvPicPr preferRelativeResize="0"/>
          <p:nvPr/>
        </p:nvPicPr>
        <p:blipFill rotWithShape="1">
          <a:blip r:embed="rId4">
            <a:alphaModFix/>
          </a:blip>
          <a:srcRect b="0" l="0" r="0" t="0"/>
          <a:stretch/>
        </p:blipFill>
        <p:spPr>
          <a:xfrm>
            <a:off x="8348396" y="1771974"/>
            <a:ext cx="5918330" cy="6555673"/>
          </a:xfrm>
          <a:prstGeom prst="rect">
            <a:avLst/>
          </a:prstGeom>
          <a:noFill/>
          <a:ln>
            <a:noFill/>
          </a:ln>
        </p:spPr>
      </p:pic>
      <p:sp>
        <p:nvSpPr>
          <p:cNvPr id="568" name="Google Shape;568;p274"/>
          <p:cNvSpPr txBox="1"/>
          <p:nvPr/>
        </p:nvSpPr>
        <p:spPr>
          <a:xfrm>
            <a:off x="2947582" y="2509732"/>
            <a:ext cx="40017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1000"/>
              </a:spcAft>
              <a:buClr>
                <a:schemeClr val="dk1"/>
              </a:buClr>
              <a:buSzPts val="1100"/>
              <a:buFont typeface="Arial"/>
              <a:buNone/>
            </a:pPr>
            <a:r>
              <a:rPr b="1" i="0" lang="en-US" sz="2200" u="none" cap="none" strike="noStrike">
                <a:solidFill>
                  <a:srgbClr val="3F3F3F"/>
                </a:solidFill>
                <a:latin typeface="Open Sans"/>
                <a:ea typeface="Open Sans"/>
                <a:cs typeface="Open Sans"/>
                <a:sym typeface="Open Sans"/>
              </a:rPr>
              <a:t>Two-factor authentication</a:t>
            </a:r>
            <a:endParaRPr b="1" i="0" sz="2200" u="none" cap="none" strike="noStrike">
              <a:solidFill>
                <a:srgbClr val="3F3F3F"/>
              </a:solidFill>
              <a:latin typeface="Open Sans"/>
              <a:ea typeface="Open Sans"/>
              <a:cs typeface="Open Sans"/>
              <a:sym typeface="Open Sans"/>
            </a:endParaRPr>
          </a:p>
        </p:txBody>
      </p:sp>
      <p:sp>
        <p:nvSpPr>
          <p:cNvPr id="569" name="Google Shape;569;p274"/>
          <p:cNvSpPr txBox="1"/>
          <p:nvPr/>
        </p:nvSpPr>
        <p:spPr>
          <a:xfrm>
            <a:off x="9043750" y="2509725"/>
            <a:ext cx="4527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1000"/>
              </a:spcAft>
              <a:buClr>
                <a:schemeClr val="dk1"/>
              </a:buClr>
              <a:buSzPts val="1100"/>
              <a:buFont typeface="Arial"/>
              <a:buNone/>
            </a:pPr>
            <a:r>
              <a:rPr b="1" i="0" lang="en-US" sz="2200" u="none" cap="none" strike="noStrike">
                <a:solidFill>
                  <a:srgbClr val="3F3F3F"/>
                </a:solidFill>
                <a:latin typeface="Open Sans"/>
                <a:ea typeface="Open Sans"/>
                <a:cs typeface="Open Sans"/>
                <a:sym typeface="Open Sans"/>
              </a:rPr>
              <a:t>Three-factor authentication</a:t>
            </a:r>
            <a:endParaRPr b="1" i="0" sz="2200" u="none" cap="none" strike="noStrike">
              <a:solidFill>
                <a:srgbClr val="3F3F3F"/>
              </a:solidFill>
              <a:latin typeface="Open Sans"/>
              <a:ea typeface="Open Sans"/>
              <a:cs typeface="Open Sans"/>
              <a:sym typeface="Open Sans"/>
            </a:endParaRPr>
          </a:p>
        </p:txBody>
      </p:sp>
      <p:pic>
        <p:nvPicPr>
          <p:cNvPr id="570" name="Google Shape;570;p274"/>
          <p:cNvPicPr preferRelativeResize="0"/>
          <p:nvPr/>
        </p:nvPicPr>
        <p:blipFill rotWithShape="1">
          <a:blip r:embed="rId5">
            <a:alphaModFix/>
          </a:blip>
          <a:srcRect b="0" l="0" r="0" t="0"/>
          <a:stretch/>
        </p:blipFill>
        <p:spPr>
          <a:xfrm>
            <a:off x="8757895" y="3476325"/>
            <a:ext cx="1915471" cy="1820627"/>
          </a:xfrm>
          <a:prstGeom prst="rect">
            <a:avLst/>
          </a:prstGeom>
          <a:noFill/>
          <a:ln>
            <a:noFill/>
          </a:ln>
        </p:spPr>
      </p:pic>
      <p:pic>
        <p:nvPicPr>
          <p:cNvPr id="571" name="Google Shape;571;p274"/>
          <p:cNvPicPr preferRelativeResize="0"/>
          <p:nvPr/>
        </p:nvPicPr>
        <p:blipFill rotWithShape="1">
          <a:blip r:embed="rId6">
            <a:alphaModFix/>
          </a:blip>
          <a:srcRect b="0" l="0" r="0" t="0"/>
          <a:stretch/>
        </p:blipFill>
        <p:spPr>
          <a:xfrm>
            <a:off x="11928503" y="3476325"/>
            <a:ext cx="1915471" cy="1820627"/>
          </a:xfrm>
          <a:prstGeom prst="rect">
            <a:avLst/>
          </a:prstGeom>
          <a:noFill/>
          <a:ln>
            <a:noFill/>
          </a:ln>
        </p:spPr>
      </p:pic>
      <p:pic>
        <p:nvPicPr>
          <p:cNvPr id="572" name="Google Shape;572;p274"/>
          <p:cNvPicPr preferRelativeResize="0"/>
          <p:nvPr/>
        </p:nvPicPr>
        <p:blipFill rotWithShape="1">
          <a:blip r:embed="rId7">
            <a:alphaModFix/>
          </a:blip>
          <a:srcRect b="0" l="0" r="0" t="0"/>
          <a:stretch/>
        </p:blipFill>
        <p:spPr>
          <a:xfrm>
            <a:off x="10518205" y="5049810"/>
            <a:ext cx="1578690" cy="1500522"/>
          </a:xfrm>
          <a:prstGeom prst="rect">
            <a:avLst/>
          </a:prstGeom>
          <a:noFill/>
          <a:ln>
            <a:noFill/>
          </a:ln>
        </p:spPr>
      </p:pic>
      <p:pic>
        <p:nvPicPr>
          <p:cNvPr id="573" name="Google Shape;573;p274"/>
          <p:cNvPicPr preferRelativeResize="0"/>
          <p:nvPr/>
        </p:nvPicPr>
        <p:blipFill rotWithShape="1">
          <a:blip r:embed="rId5">
            <a:alphaModFix/>
          </a:blip>
          <a:srcRect b="0" l="0" r="0" t="0"/>
          <a:stretch/>
        </p:blipFill>
        <p:spPr>
          <a:xfrm>
            <a:off x="2686906" y="4176366"/>
            <a:ext cx="1915471" cy="1820627"/>
          </a:xfrm>
          <a:prstGeom prst="rect">
            <a:avLst/>
          </a:prstGeom>
          <a:noFill/>
          <a:ln>
            <a:noFill/>
          </a:ln>
        </p:spPr>
      </p:pic>
      <p:pic>
        <p:nvPicPr>
          <p:cNvPr id="574" name="Google Shape;574;p274"/>
          <p:cNvPicPr preferRelativeResize="0"/>
          <p:nvPr/>
        </p:nvPicPr>
        <p:blipFill rotWithShape="1">
          <a:blip r:embed="rId6">
            <a:alphaModFix/>
          </a:blip>
          <a:srcRect b="0" l="0" r="0" t="0"/>
          <a:stretch/>
        </p:blipFill>
        <p:spPr>
          <a:xfrm>
            <a:off x="5355493" y="4176367"/>
            <a:ext cx="1915471" cy="1820627"/>
          </a:xfrm>
          <a:prstGeom prst="rect">
            <a:avLst/>
          </a:prstGeom>
          <a:noFill/>
          <a:ln>
            <a:noFill/>
          </a:ln>
        </p:spPr>
      </p:pic>
      <p:sp>
        <p:nvSpPr>
          <p:cNvPr id="575" name="Google Shape;575;p274"/>
          <p:cNvSpPr/>
          <p:nvPr/>
        </p:nvSpPr>
        <p:spPr>
          <a:xfrm>
            <a:off x="6883401" y="816352"/>
            <a:ext cx="2486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6" name="Google Shape;576;p274"/>
          <p:cNvSpPr/>
          <p:nvPr/>
        </p:nvSpPr>
        <p:spPr>
          <a:xfrm>
            <a:off x="2325189" y="6851791"/>
            <a:ext cx="5199017" cy="119493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Uses a combination of any two of three authentication factors available</a:t>
            </a:r>
            <a:endParaRPr b="0" i="0" sz="2200" u="none" cap="none" strike="noStrike">
              <a:solidFill>
                <a:srgbClr val="404040"/>
              </a:solidFill>
              <a:latin typeface="Open Sans"/>
              <a:ea typeface="Open Sans"/>
              <a:cs typeface="Open Sans"/>
              <a:sym typeface="Open Sans"/>
            </a:endParaRPr>
          </a:p>
        </p:txBody>
      </p:sp>
      <p:sp>
        <p:nvSpPr>
          <p:cNvPr id="577" name="Google Shape;577;p274"/>
          <p:cNvSpPr/>
          <p:nvPr/>
        </p:nvSpPr>
        <p:spPr>
          <a:xfrm>
            <a:off x="8757895" y="6878544"/>
            <a:ext cx="5199017" cy="119493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Uses all three authentication factors </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Multi-Factor Authentication (MFA)</a:t>
            </a:r>
            <a:endParaRPr/>
          </a:p>
        </p:txBody>
      </p:sp>
      <p:sp>
        <p:nvSpPr>
          <p:cNvPr id="583" name="Google Shape;583;p5"/>
          <p:cNvSpPr/>
          <p:nvPr/>
        </p:nvSpPr>
        <p:spPr>
          <a:xfrm>
            <a:off x="1757500" y="3255350"/>
            <a:ext cx="3762000" cy="877500"/>
          </a:xfrm>
          <a:prstGeom prst="rect">
            <a:avLst/>
          </a:prstGeom>
          <a:solidFill>
            <a:srgbClr val="B6D7A8"/>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FFFFFF"/>
              </a:buClr>
              <a:buSzPts val="4000"/>
              <a:buFont typeface="Quattrocento Sans"/>
              <a:buNone/>
            </a:pPr>
            <a:r>
              <a:rPr b="0" i="0" lang="en-US" sz="2200" u="none" cap="none" strike="noStrike">
                <a:solidFill>
                  <a:srgbClr val="FFFFFF"/>
                </a:solidFill>
                <a:latin typeface="Open Sans"/>
                <a:ea typeface="Open Sans"/>
                <a:cs typeface="Open Sans"/>
                <a:sym typeface="Open Sans"/>
              </a:rPr>
              <a:t>Something you know</a:t>
            </a:r>
            <a:endParaRPr b="0" i="0" sz="2200" u="none" cap="none" strike="noStrike">
              <a:solidFill>
                <a:srgbClr val="000000"/>
              </a:solidFill>
              <a:latin typeface="Open Sans"/>
              <a:ea typeface="Open Sans"/>
              <a:cs typeface="Open Sans"/>
              <a:sym typeface="Open Sans"/>
            </a:endParaRPr>
          </a:p>
        </p:txBody>
      </p:sp>
      <p:sp>
        <p:nvSpPr>
          <p:cNvPr id="584" name="Google Shape;584;p5"/>
          <p:cNvSpPr/>
          <p:nvPr/>
        </p:nvSpPr>
        <p:spPr>
          <a:xfrm>
            <a:off x="1757500" y="5011140"/>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4000"/>
              <a:buFont typeface="Quattrocento Sans"/>
              <a:buNone/>
            </a:pPr>
            <a:r>
              <a:rPr b="0" i="0" lang="en-US" sz="2200" u="none" cap="none" strike="noStrike">
                <a:solidFill>
                  <a:srgbClr val="434343"/>
                </a:solidFill>
                <a:latin typeface="Open Sans"/>
                <a:ea typeface="Open Sans"/>
                <a:cs typeface="Open Sans"/>
                <a:sym typeface="Open Sans"/>
              </a:rPr>
              <a:t>Something you are</a:t>
            </a:r>
            <a:endParaRPr b="0" i="0" sz="2200" u="none" cap="none" strike="noStrike">
              <a:solidFill>
                <a:srgbClr val="434343"/>
              </a:solidFill>
              <a:latin typeface="Open Sans"/>
              <a:ea typeface="Open Sans"/>
              <a:cs typeface="Open Sans"/>
              <a:sym typeface="Open Sans"/>
            </a:endParaRPr>
          </a:p>
        </p:txBody>
      </p:sp>
      <p:sp>
        <p:nvSpPr>
          <p:cNvPr id="585" name="Google Shape;585;p5"/>
          <p:cNvSpPr/>
          <p:nvPr/>
        </p:nvSpPr>
        <p:spPr>
          <a:xfrm>
            <a:off x="1757500" y="4131019"/>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4000"/>
              <a:buFont typeface="Quattrocento Sans"/>
              <a:buNone/>
            </a:pPr>
            <a:r>
              <a:rPr b="0" i="0" lang="en-US" sz="2200" u="none" cap="none" strike="noStrike">
                <a:solidFill>
                  <a:srgbClr val="434343"/>
                </a:solidFill>
                <a:latin typeface="Open Sans"/>
                <a:ea typeface="Open Sans"/>
                <a:cs typeface="Open Sans"/>
                <a:sym typeface="Open Sans"/>
              </a:rPr>
              <a:t>Something you have</a:t>
            </a:r>
            <a:endParaRPr b="0" i="0" sz="2200" u="none" cap="none" strike="noStrike">
              <a:solidFill>
                <a:srgbClr val="434343"/>
              </a:solidFill>
              <a:latin typeface="Open Sans"/>
              <a:ea typeface="Open Sans"/>
              <a:cs typeface="Open Sans"/>
              <a:sym typeface="Open Sans"/>
            </a:endParaRPr>
          </a:p>
        </p:txBody>
      </p:sp>
      <p:sp>
        <p:nvSpPr>
          <p:cNvPr id="586" name="Google Shape;586;p5"/>
          <p:cNvSpPr/>
          <p:nvPr/>
        </p:nvSpPr>
        <p:spPr>
          <a:xfrm>
            <a:off x="6299050" y="3034675"/>
            <a:ext cx="9008100" cy="3070200"/>
          </a:xfrm>
          <a:prstGeom prst="roundRect">
            <a:avLst>
              <a:gd fmla="val 16667" name="adj"/>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Known as </a:t>
            </a:r>
            <a:r>
              <a:rPr b="1" i="0" lang="en-US" sz="2200" u="none" cap="none" strike="noStrike">
                <a:solidFill>
                  <a:srgbClr val="3F3F3F"/>
                </a:solidFill>
                <a:latin typeface="Open Sans"/>
                <a:ea typeface="Open Sans"/>
                <a:cs typeface="Open Sans"/>
                <a:sym typeface="Open Sans"/>
              </a:rPr>
              <a:t>authentication by knowledge</a:t>
            </a:r>
            <a:endParaRPr b="1"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Something that only the user knows</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Example: Password, PIN, or answers to challenge questions </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Least expensive method to implement </a:t>
            </a:r>
            <a:endParaRPr b="0" i="0" sz="2200" u="none" cap="none" strike="noStrike">
              <a:solidFill>
                <a:srgbClr val="3F3F3F"/>
              </a:solidFill>
              <a:latin typeface="Open Sans"/>
              <a:ea typeface="Open Sans"/>
              <a:cs typeface="Open Sans"/>
              <a:sym typeface="Open Sans"/>
            </a:endParaRPr>
          </a:p>
        </p:txBody>
      </p:sp>
      <p:sp>
        <p:nvSpPr>
          <p:cNvPr id="587" name="Google Shape;587;p5"/>
          <p:cNvSpPr/>
          <p:nvPr/>
        </p:nvSpPr>
        <p:spPr>
          <a:xfrm>
            <a:off x="5519500" y="3384650"/>
            <a:ext cx="779400" cy="618900"/>
          </a:xfrm>
          <a:prstGeom prst="rightArrow">
            <a:avLst>
              <a:gd fmla="val 50000" name="adj1"/>
              <a:gd fmla="val 50000" name="adj2"/>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
          <p:cNvSpPr/>
          <p:nvPr/>
        </p:nvSpPr>
        <p:spPr>
          <a:xfrm>
            <a:off x="4343400" y="816352"/>
            <a:ext cx="7584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52"/>
          <p:cNvSpPr txBox="1"/>
          <p:nvPr>
            <p:ph idx="1" type="body"/>
          </p:nvPr>
        </p:nvSpPr>
        <p:spPr>
          <a:xfrm>
            <a:off x="0" y="4294680"/>
            <a:ext cx="162561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None/>
            </a:pPr>
            <a:r>
              <a:rPr lang="en-US"/>
              <a:t>Introduction to Security Concepts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27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Multi-Factor Authentication (MFA)</a:t>
            </a:r>
            <a:endParaRPr/>
          </a:p>
        </p:txBody>
      </p:sp>
      <p:sp>
        <p:nvSpPr>
          <p:cNvPr id="594" name="Google Shape;594;p275"/>
          <p:cNvSpPr/>
          <p:nvPr/>
        </p:nvSpPr>
        <p:spPr>
          <a:xfrm>
            <a:off x="1990150" y="3255350"/>
            <a:ext cx="3762000" cy="877500"/>
          </a:xfrm>
          <a:prstGeom prst="rect">
            <a:avLst/>
          </a:prstGeom>
          <a:solidFill>
            <a:srgbClr val="CCCCCC"/>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FFFFFF"/>
              </a:buClr>
              <a:buSzPts val="4000"/>
              <a:buFont typeface="Quattrocento Sans"/>
              <a:buNone/>
            </a:pPr>
            <a:r>
              <a:rPr b="0" i="0" lang="en-US" sz="2200" u="none" cap="none" strike="noStrike">
                <a:solidFill>
                  <a:srgbClr val="434343"/>
                </a:solidFill>
                <a:latin typeface="Open Sans"/>
                <a:ea typeface="Open Sans"/>
                <a:cs typeface="Open Sans"/>
                <a:sym typeface="Open Sans"/>
              </a:rPr>
              <a:t>Something you know</a:t>
            </a:r>
            <a:endParaRPr b="0" i="0" sz="2200" u="none" cap="none" strike="noStrike">
              <a:solidFill>
                <a:srgbClr val="434343"/>
              </a:solidFill>
              <a:latin typeface="Open Sans"/>
              <a:ea typeface="Open Sans"/>
              <a:cs typeface="Open Sans"/>
              <a:sym typeface="Open Sans"/>
            </a:endParaRPr>
          </a:p>
        </p:txBody>
      </p:sp>
      <p:sp>
        <p:nvSpPr>
          <p:cNvPr id="595" name="Google Shape;595;p275"/>
          <p:cNvSpPr/>
          <p:nvPr/>
        </p:nvSpPr>
        <p:spPr>
          <a:xfrm>
            <a:off x="1990150" y="5011140"/>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4000"/>
              <a:buFont typeface="Quattrocento Sans"/>
              <a:buNone/>
            </a:pPr>
            <a:r>
              <a:rPr b="0" i="0" lang="en-US" sz="2200" u="none" cap="none" strike="noStrike">
                <a:solidFill>
                  <a:srgbClr val="434343"/>
                </a:solidFill>
                <a:latin typeface="Open Sans"/>
                <a:ea typeface="Open Sans"/>
                <a:cs typeface="Open Sans"/>
                <a:sym typeface="Open Sans"/>
              </a:rPr>
              <a:t>Something you are</a:t>
            </a:r>
            <a:endParaRPr b="0" i="0" sz="2200" u="none" cap="none" strike="noStrike">
              <a:solidFill>
                <a:srgbClr val="434343"/>
              </a:solidFill>
              <a:latin typeface="Open Sans"/>
              <a:ea typeface="Open Sans"/>
              <a:cs typeface="Open Sans"/>
              <a:sym typeface="Open Sans"/>
            </a:endParaRPr>
          </a:p>
        </p:txBody>
      </p:sp>
      <p:sp>
        <p:nvSpPr>
          <p:cNvPr id="596" name="Google Shape;596;p275"/>
          <p:cNvSpPr/>
          <p:nvPr/>
        </p:nvSpPr>
        <p:spPr>
          <a:xfrm>
            <a:off x="1990150" y="4131019"/>
            <a:ext cx="3762000" cy="877500"/>
          </a:xfrm>
          <a:prstGeom prst="rect">
            <a:avLst/>
          </a:prstGeom>
          <a:solidFill>
            <a:srgbClr val="B6D7A8"/>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4000"/>
              <a:buFont typeface="Quattrocento Sans"/>
              <a:buNone/>
            </a:pPr>
            <a:r>
              <a:rPr b="0" i="0" lang="en-US" sz="2200" u="none" cap="none" strike="noStrike">
                <a:solidFill>
                  <a:schemeClr val="lt1"/>
                </a:solidFill>
                <a:latin typeface="Open Sans"/>
                <a:ea typeface="Open Sans"/>
                <a:cs typeface="Open Sans"/>
                <a:sym typeface="Open Sans"/>
              </a:rPr>
              <a:t>Something you have</a:t>
            </a:r>
            <a:endParaRPr b="0" i="0" sz="2200" u="none" cap="none" strike="noStrike">
              <a:solidFill>
                <a:schemeClr val="lt1"/>
              </a:solidFill>
              <a:latin typeface="Open Sans"/>
              <a:ea typeface="Open Sans"/>
              <a:cs typeface="Open Sans"/>
              <a:sym typeface="Open Sans"/>
            </a:endParaRPr>
          </a:p>
        </p:txBody>
      </p:sp>
      <p:sp>
        <p:nvSpPr>
          <p:cNvPr id="597" name="Google Shape;597;p275"/>
          <p:cNvSpPr/>
          <p:nvPr/>
        </p:nvSpPr>
        <p:spPr>
          <a:xfrm>
            <a:off x="6531550" y="3499350"/>
            <a:ext cx="7734300" cy="2145300"/>
          </a:xfrm>
          <a:prstGeom prst="roundRect">
            <a:avLst>
              <a:gd fmla="val 16667" name="adj"/>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Known as </a:t>
            </a:r>
            <a:r>
              <a:rPr b="1" i="0" lang="en-US" sz="2200" u="none" cap="none" strike="noStrike">
                <a:solidFill>
                  <a:srgbClr val="3F3F3F"/>
                </a:solidFill>
                <a:latin typeface="Open Sans"/>
                <a:ea typeface="Open Sans"/>
                <a:cs typeface="Open Sans"/>
                <a:sym typeface="Open Sans"/>
              </a:rPr>
              <a:t>authentication by ownership</a:t>
            </a:r>
            <a:endParaRPr b="1"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Some physical objects in the possession of the user</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Example: Token or smart card</a:t>
            </a:r>
            <a:endParaRPr b="0" i="0" sz="2200" u="none" cap="none" strike="noStrike">
              <a:solidFill>
                <a:srgbClr val="3F3F3F"/>
              </a:solidFill>
              <a:latin typeface="Open Sans"/>
              <a:ea typeface="Open Sans"/>
              <a:cs typeface="Open Sans"/>
              <a:sym typeface="Open Sans"/>
            </a:endParaRPr>
          </a:p>
        </p:txBody>
      </p:sp>
      <p:sp>
        <p:nvSpPr>
          <p:cNvPr id="598" name="Google Shape;598;p275"/>
          <p:cNvSpPr/>
          <p:nvPr/>
        </p:nvSpPr>
        <p:spPr>
          <a:xfrm>
            <a:off x="5752150" y="4260325"/>
            <a:ext cx="779400" cy="618900"/>
          </a:xfrm>
          <a:prstGeom prst="rightArrow">
            <a:avLst>
              <a:gd fmla="val 50000" name="adj1"/>
              <a:gd fmla="val 50000" name="adj2"/>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75"/>
          <p:cNvSpPr/>
          <p:nvPr/>
        </p:nvSpPr>
        <p:spPr>
          <a:xfrm>
            <a:off x="4343400" y="816352"/>
            <a:ext cx="7584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27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Multi-Factor Authentication (MFA)</a:t>
            </a:r>
            <a:endParaRPr/>
          </a:p>
        </p:txBody>
      </p:sp>
      <p:sp>
        <p:nvSpPr>
          <p:cNvPr id="605" name="Google Shape;605;p276"/>
          <p:cNvSpPr/>
          <p:nvPr/>
        </p:nvSpPr>
        <p:spPr>
          <a:xfrm>
            <a:off x="1757500" y="3255350"/>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FFFFFF"/>
              </a:buClr>
              <a:buSzPts val="4000"/>
              <a:buFont typeface="Quattrocento Sans"/>
              <a:buNone/>
            </a:pPr>
            <a:r>
              <a:rPr b="0" i="0" lang="en-US" sz="2200" u="none" cap="none" strike="noStrike">
                <a:solidFill>
                  <a:srgbClr val="434343"/>
                </a:solidFill>
                <a:latin typeface="Open Sans"/>
                <a:ea typeface="Open Sans"/>
                <a:cs typeface="Open Sans"/>
                <a:sym typeface="Open Sans"/>
              </a:rPr>
              <a:t>Something you know</a:t>
            </a:r>
            <a:endParaRPr b="0" i="0" sz="2200" u="none" cap="none" strike="noStrike">
              <a:solidFill>
                <a:srgbClr val="434343"/>
              </a:solidFill>
              <a:latin typeface="Open Sans"/>
              <a:ea typeface="Open Sans"/>
              <a:cs typeface="Open Sans"/>
              <a:sym typeface="Open Sans"/>
            </a:endParaRPr>
          </a:p>
        </p:txBody>
      </p:sp>
      <p:sp>
        <p:nvSpPr>
          <p:cNvPr id="606" name="Google Shape;606;p276"/>
          <p:cNvSpPr/>
          <p:nvPr/>
        </p:nvSpPr>
        <p:spPr>
          <a:xfrm>
            <a:off x="1757500" y="5011140"/>
            <a:ext cx="3762000" cy="877500"/>
          </a:xfrm>
          <a:prstGeom prst="rect">
            <a:avLst/>
          </a:prstGeom>
          <a:solidFill>
            <a:srgbClr val="B6D7A8"/>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4000"/>
              <a:buFont typeface="Quattrocento Sans"/>
              <a:buNone/>
            </a:pPr>
            <a:r>
              <a:rPr b="0" i="0" lang="en-US" sz="2200" u="none" cap="none" strike="noStrike">
                <a:solidFill>
                  <a:schemeClr val="lt1"/>
                </a:solidFill>
                <a:latin typeface="Open Sans"/>
                <a:ea typeface="Open Sans"/>
                <a:cs typeface="Open Sans"/>
                <a:sym typeface="Open Sans"/>
              </a:rPr>
              <a:t>Something you are</a:t>
            </a:r>
            <a:endParaRPr b="0" i="0" sz="2200" u="none" cap="none" strike="noStrike">
              <a:solidFill>
                <a:schemeClr val="lt1"/>
              </a:solidFill>
              <a:latin typeface="Open Sans"/>
              <a:ea typeface="Open Sans"/>
              <a:cs typeface="Open Sans"/>
              <a:sym typeface="Open Sans"/>
            </a:endParaRPr>
          </a:p>
        </p:txBody>
      </p:sp>
      <p:sp>
        <p:nvSpPr>
          <p:cNvPr id="607" name="Google Shape;607;p276"/>
          <p:cNvSpPr/>
          <p:nvPr/>
        </p:nvSpPr>
        <p:spPr>
          <a:xfrm>
            <a:off x="1757500" y="4131019"/>
            <a:ext cx="3762000" cy="877500"/>
          </a:xfrm>
          <a:prstGeom prst="rect">
            <a:avLst/>
          </a:prstGeom>
          <a:solidFill>
            <a:srgbClr val="D9D9D9"/>
          </a:solidFill>
          <a:ln cap="flat" cmpd="sng" w="9525">
            <a:solidFill>
              <a:srgbClr val="BBBBBB"/>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4000"/>
              <a:buFont typeface="Quattrocento Sans"/>
              <a:buNone/>
            </a:pPr>
            <a:r>
              <a:rPr b="0" i="0" lang="en-US" sz="2200" u="none" cap="none" strike="noStrike">
                <a:solidFill>
                  <a:srgbClr val="434343"/>
                </a:solidFill>
                <a:latin typeface="Open Sans"/>
                <a:ea typeface="Open Sans"/>
                <a:cs typeface="Open Sans"/>
                <a:sym typeface="Open Sans"/>
              </a:rPr>
              <a:t>Something you have</a:t>
            </a:r>
            <a:endParaRPr b="0" i="0" sz="2200" u="none" cap="none" strike="noStrike">
              <a:solidFill>
                <a:srgbClr val="434343"/>
              </a:solidFill>
              <a:latin typeface="Open Sans"/>
              <a:ea typeface="Open Sans"/>
              <a:cs typeface="Open Sans"/>
              <a:sym typeface="Open Sans"/>
            </a:endParaRPr>
          </a:p>
        </p:txBody>
      </p:sp>
      <p:sp>
        <p:nvSpPr>
          <p:cNvPr id="608" name="Google Shape;608;p276"/>
          <p:cNvSpPr/>
          <p:nvPr/>
        </p:nvSpPr>
        <p:spPr>
          <a:xfrm>
            <a:off x="6298900" y="3264750"/>
            <a:ext cx="8352900" cy="2614500"/>
          </a:xfrm>
          <a:prstGeom prst="roundRect">
            <a:avLst>
              <a:gd fmla="val 16667" name="adj"/>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Known as </a:t>
            </a:r>
            <a:r>
              <a:rPr b="1" i="0" lang="en-US" sz="2200" u="none" cap="none" strike="noStrike">
                <a:solidFill>
                  <a:srgbClr val="3F3F3F"/>
                </a:solidFill>
                <a:latin typeface="Open Sans"/>
                <a:ea typeface="Open Sans"/>
                <a:cs typeface="Open Sans"/>
                <a:sym typeface="Open Sans"/>
              </a:rPr>
              <a:t>authentication by characteristics</a:t>
            </a:r>
            <a:endParaRPr b="1"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Some physical characteristics of a user, like biometrics</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Example: Biometrics or a fingerprint</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Most expensive and secure method</a:t>
            </a:r>
            <a:endParaRPr b="0" i="0" sz="2200" u="none" cap="none" strike="noStrike">
              <a:solidFill>
                <a:srgbClr val="3F3F3F"/>
              </a:solidFill>
              <a:latin typeface="Open Sans"/>
              <a:ea typeface="Open Sans"/>
              <a:cs typeface="Open Sans"/>
              <a:sym typeface="Open Sans"/>
            </a:endParaRPr>
          </a:p>
        </p:txBody>
      </p:sp>
      <p:sp>
        <p:nvSpPr>
          <p:cNvPr id="609" name="Google Shape;609;p276"/>
          <p:cNvSpPr/>
          <p:nvPr/>
        </p:nvSpPr>
        <p:spPr>
          <a:xfrm>
            <a:off x="5519500" y="5140450"/>
            <a:ext cx="779400" cy="618900"/>
          </a:xfrm>
          <a:prstGeom prst="rightArrow">
            <a:avLst>
              <a:gd fmla="val 50000" name="adj1"/>
              <a:gd fmla="val 50000" name="adj2"/>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76"/>
          <p:cNvSpPr/>
          <p:nvPr/>
        </p:nvSpPr>
        <p:spPr>
          <a:xfrm>
            <a:off x="4343400" y="816352"/>
            <a:ext cx="7584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2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AAA Protocols</a:t>
            </a:r>
            <a:endParaRPr/>
          </a:p>
        </p:txBody>
      </p:sp>
      <p:sp>
        <p:nvSpPr>
          <p:cNvPr id="616" name="Google Shape;616;p128"/>
          <p:cNvSpPr/>
          <p:nvPr/>
        </p:nvSpPr>
        <p:spPr>
          <a:xfrm>
            <a:off x="1591795" y="2843350"/>
            <a:ext cx="7420200" cy="5072741"/>
          </a:xfrm>
          <a:prstGeom prst="roundRect">
            <a:avLst>
              <a:gd fmla="val 1018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88900" marR="0" rtl="0" algn="l">
              <a:lnSpc>
                <a:spcPct val="114999"/>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4999"/>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It essentially regulates who can access network resources (authentication), what they're allowed to do once they're in (authorization), and tracks their activity (accounting).</a:t>
            </a:r>
            <a:endParaRPr/>
          </a:p>
          <a:p>
            <a:pPr indent="-228600" lvl="0" marL="457200" marR="0" rtl="0" algn="l">
              <a:lnSpc>
                <a:spcPct val="114999"/>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4999"/>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AAA protocols are typically implemented on a centralized server, which can manage access control for multiple network devices. </a:t>
            </a:r>
            <a:endParaRPr b="0" i="0" sz="1400" u="none" cap="none" strike="noStrike">
              <a:solidFill>
                <a:srgbClr val="000000"/>
              </a:solidFill>
              <a:latin typeface="Arial"/>
              <a:ea typeface="Arial"/>
              <a:cs typeface="Arial"/>
              <a:sym typeface="Arial"/>
            </a:endParaRPr>
          </a:p>
          <a:p>
            <a:pPr indent="-203200" lvl="0" marL="431800" marR="0" rtl="0" algn="l">
              <a:lnSpc>
                <a:spcPct val="115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This simplifies administration and ensures consistent enforcement of security policies.</a:t>
            </a:r>
            <a:endParaRPr b="0" i="0" sz="2200" u="none" cap="none" strike="noStrike">
              <a:solidFill>
                <a:srgbClr val="3F3F3F"/>
              </a:solidFill>
              <a:latin typeface="Open Sans"/>
              <a:ea typeface="Open Sans"/>
              <a:cs typeface="Open Sans"/>
              <a:sym typeface="Open Sans"/>
            </a:endParaRPr>
          </a:p>
        </p:txBody>
      </p:sp>
      <p:sp>
        <p:nvSpPr>
          <p:cNvPr id="617" name="Google Shape;617;p128"/>
          <p:cNvSpPr/>
          <p:nvPr/>
        </p:nvSpPr>
        <p:spPr>
          <a:xfrm>
            <a:off x="10433539" y="3485528"/>
            <a:ext cx="3505200" cy="2895600"/>
          </a:xfrm>
          <a:prstGeom prst="bevel">
            <a:avLst>
              <a:gd fmla="val 12500" name="adj"/>
            </a:avLst>
          </a:prstGeom>
          <a:solidFill>
            <a:srgbClr val="FFD96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4000" u="none" cap="none" strike="noStrike">
                <a:solidFill>
                  <a:srgbClr val="3F3F3F"/>
                </a:solidFill>
                <a:latin typeface="Open Sans"/>
                <a:ea typeface="Open Sans"/>
                <a:cs typeface="Open Sans"/>
                <a:sym typeface="Open Sans"/>
              </a:rPr>
              <a:t>AAA</a:t>
            </a:r>
            <a:endParaRPr/>
          </a:p>
        </p:txBody>
      </p:sp>
      <p:sp>
        <p:nvSpPr>
          <p:cNvPr id="618" name="Google Shape;618;p128"/>
          <p:cNvSpPr/>
          <p:nvPr/>
        </p:nvSpPr>
        <p:spPr>
          <a:xfrm>
            <a:off x="6565900" y="816352"/>
            <a:ext cx="31234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9" name="Google Shape;619;p128"/>
          <p:cNvSpPr txBox="1"/>
          <p:nvPr/>
        </p:nvSpPr>
        <p:spPr>
          <a:xfrm>
            <a:off x="2615474" y="1227909"/>
            <a:ext cx="11025052"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 AAA protocol, which stands for authentication, authorization, and accounting, is a framework used to manage access and security in computer networks.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27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AAA Protocols</a:t>
            </a:r>
            <a:endParaRPr/>
          </a:p>
        </p:txBody>
      </p:sp>
      <p:sp>
        <p:nvSpPr>
          <p:cNvPr id="625" name="Google Shape;625;p277"/>
          <p:cNvSpPr/>
          <p:nvPr/>
        </p:nvSpPr>
        <p:spPr>
          <a:xfrm>
            <a:off x="2367995" y="2965986"/>
            <a:ext cx="3408554" cy="2943067"/>
          </a:xfrm>
          <a:prstGeom prst="hexagon">
            <a:avLst>
              <a:gd fmla="val 25000" name="adj"/>
              <a:gd fmla="val 115470" name="vf"/>
            </a:avLst>
          </a:prstGeom>
          <a:solidFill>
            <a:srgbClr val="CFE2F3"/>
          </a:solidFill>
          <a:ln cap="flat" cmpd="sng" w="1524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77"/>
          <p:cNvSpPr/>
          <p:nvPr/>
        </p:nvSpPr>
        <p:spPr>
          <a:xfrm>
            <a:off x="6423723" y="2965969"/>
            <a:ext cx="3408554" cy="2943067"/>
          </a:xfrm>
          <a:prstGeom prst="hexagon">
            <a:avLst>
              <a:gd fmla="val 25000" name="adj"/>
              <a:gd fmla="val 115470" name="vf"/>
            </a:avLst>
          </a:prstGeom>
          <a:solidFill>
            <a:srgbClr val="FFF2CC"/>
          </a:solidFill>
          <a:ln cap="flat" cmpd="sng" w="1524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7" name="Google Shape;627;p277"/>
          <p:cNvPicPr preferRelativeResize="0"/>
          <p:nvPr/>
        </p:nvPicPr>
        <p:blipFill rotWithShape="1">
          <a:blip r:embed="rId3">
            <a:alphaModFix/>
          </a:blip>
          <a:srcRect b="0" l="0" r="0" t="0"/>
          <a:stretch/>
        </p:blipFill>
        <p:spPr>
          <a:xfrm>
            <a:off x="3285237" y="3997486"/>
            <a:ext cx="1574065" cy="1574065"/>
          </a:xfrm>
          <a:prstGeom prst="rect">
            <a:avLst/>
          </a:prstGeom>
          <a:noFill/>
          <a:ln>
            <a:noFill/>
          </a:ln>
        </p:spPr>
      </p:pic>
      <p:pic>
        <p:nvPicPr>
          <p:cNvPr id="628" name="Google Shape;628;p277"/>
          <p:cNvPicPr preferRelativeResize="0"/>
          <p:nvPr/>
        </p:nvPicPr>
        <p:blipFill rotWithShape="1">
          <a:blip r:embed="rId4">
            <a:alphaModFix/>
          </a:blip>
          <a:srcRect b="0" l="0" r="0" t="0"/>
          <a:stretch/>
        </p:blipFill>
        <p:spPr>
          <a:xfrm>
            <a:off x="7340965" y="3883243"/>
            <a:ext cx="1574065" cy="1574065"/>
          </a:xfrm>
          <a:prstGeom prst="rect">
            <a:avLst/>
          </a:prstGeom>
          <a:noFill/>
          <a:ln>
            <a:noFill/>
          </a:ln>
        </p:spPr>
      </p:pic>
      <p:sp>
        <p:nvSpPr>
          <p:cNvPr id="629" name="Google Shape;629;p277"/>
          <p:cNvSpPr/>
          <p:nvPr/>
        </p:nvSpPr>
        <p:spPr>
          <a:xfrm>
            <a:off x="2970707" y="3444612"/>
            <a:ext cx="2203129" cy="438632"/>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1100"/>
              <a:buFont typeface="Arial"/>
              <a:buNone/>
            </a:pPr>
            <a:r>
              <a:rPr b="1" i="0" lang="en-US" sz="2200" u="none" cap="none" strike="noStrike">
                <a:solidFill>
                  <a:srgbClr val="404040"/>
                </a:solidFill>
                <a:latin typeface="Open Sans"/>
                <a:ea typeface="Open Sans"/>
                <a:cs typeface="Open Sans"/>
                <a:sym typeface="Open Sans"/>
              </a:rPr>
              <a:t>Radius</a:t>
            </a:r>
            <a:endParaRPr b="1" i="0" sz="2200" u="none" cap="none" strike="noStrike">
              <a:solidFill>
                <a:srgbClr val="404040"/>
              </a:solidFill>
              <a:latin typeface="Open Sans"/>
              <a:ea typeface="Open Sans"/>
              <a:cs typeface="Open Sans"/>
              <a:sym typeface="Open Sans"/>
            </a:endParaRPr>
          </a:p>
        </p:txBody>
      </p:sp>
      <p:sp>
        <p:nvSpPr>
          <p:cNvPr id="630" name="Google Shape;630;p277"/>
          <p:cNvSpPr/>
          <p:nvPr/>
        </p:nvSpPr>
        <p:spPr>
          <a:xfrm>
            <a:off x="7026435" y="3444595"/>
            <a:ext cx="2203129" cy="438632"/>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None/>
            </a:pPr>
            <a:r>
              <a:rPr b="1" i="0" lang="en-US" sz="2200" u="none" cap="none" strike="noStrike">
                <a:solidFill>
                  <a:srgbClr val="404040"/>
                </a:solidFill>
                <a:latin typeface="Open Sans"/>
                <a:ea typeface="Open Sans"/>
                <a:cs typeface="Open Sans"/>
                <a:sym typeface="Open Sans"/>
              </a:rPr>
              <a:t>TACACS+</a:t>
            </a:r>
            <a:endParaRPr b="1" i="0" sz="2200" u="none" cap="none" strike="noStrike">
              <a:solidFill>
                <a:srgbClr val="404040"/>
              </a:solidFill>
              <a:latin typeface="Open Sans"/>
              <a:ea typeface="Open Sans"/>
              <a:cs typeface="Open Sans"/>
              <a:sym typeface="Open Sans"/>
            </a:endParaRPr>
          </a:p>
        </p:txBody>
      </p:sp>
      <p:sp>
        <p:nvSpPr>
          <p:cNvPr id="631" name="Google Shape;631;p277"/>
          <p:cNvSpPr/>
          <p:nvPr/>
        </p:nvSpPr>
        <p:spPr>
          <a:xfrm>
            <a:off x="10549792" y="2965986"/>
            <a:ext cx="3408554" cy="2943067"/>
          </a:xfrm>
          <a:prstGeom prst="hexagon">
            <a:avLst>
              <a:gd fmla="val 25000" name="adj"/>
              <a:gd fmla="val 115470" name="vf"/>
            </a:avLst>
          </a:prstGeom>
          <a:solidFill>
            <a:srgbClr val="D9EAD3"/>
          </a:solidFill>
          <a:ln cap="flat" cmpd="sng" w="1524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77"/>
          <p:cNvSpPr/>
          <p:nvPr/>
        </p:nvSpPr>
        <p:spPr>
          <a:xfrm>
            <a:off x="11152504" y="3444612"/>
            <a:ext cx="2203129" cy="438632"/>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1100"/>
              <a:buFont typeface="Arial"/>
              <a:buNone/>
            </a:pPr>
            <a:r>
              <a:rPr b="1" i="0" lang="en-US" sz="2200" u="none" cap="none" strike="noStrike">
                <a:solidFill>
                  <a:srgbClr val="404040"/>
                </a:solidFill>
                <a:latin typeface="Open Sans"/>
                <a:ea typeface="Open Sans"/>
                <a:cs typeface="Open Sans"/>
                <a:sym typeface="Open Sans"/>
              </a:rPr>
              <a:t>Diameter</a:t>
            </a:r>
            <a:endParaRPr b="1" i="0" sz="2200" u="none" cap="none" strike="noStrike">
              <a:solidFill>
                <a:srgbClr val="404040"/>
              </a:solidFill>
              <a:latin typeface="Open Sans"/>
              <a:ea typeface="Open Sans"/>
              <a:cs typeface="Open Sans"/>
              <a:sym typeface="Open Sans"/>
            </a:endParaRPr>
          </a:p>
        </p:txBody>
      </p:sp>
      <p:pic>
        <p:nvPicPr>
          <p:cNvPr id="633" name="Google Shape;633;p277"/>
          <p:cNvPicPr preferRelativeResize="0"/>
          <p:nvPr/>
        </p:nvPicPr>
        <p:blipFill rotWithShape="1">
          <a:blip r:embed="rId5">
            <a:alphaModFix/>
          </a:blip>
          <a:srcRect b="0" l="0" r="0" t="0"/>
          <a:stretch/>
        </p:blipFill>
        <p:spPr>
          <a:xfrm>
            <a:off x="11467034" y="3997495"/>
            <a:ext cx="1574065" cy="1574065"/>
          </a:xfrm>
          <a:prstGeom prst="rect">
            <a:avLst/>
          </a:prstGeom>
          <a:noFill/>
          <a:ln>
            <a:noFill/>
          </a:ln>
        </p:spPr>
      </p:pic>
      <p:sp>
        <p:nvSpPr>
          <p:cNvPr id="634" name="Google Shape;634;p277"/>
          <p:cNvSpPr txBox="1"/>
          <p:nvPr/>
        </p:nvSpPr>
        <p:spPr>
          <a:xfrm>
            <a:off x="2527300" y="6888666"/>
            <a:ext cx="11849100" cy="84651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RADIUS - Remote Authentication Dial-in User Service </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TACACS+ - Terminal Access Controller Access-Control System Plus</a:t>
            </a:r>
            <a:endParaRPr b="0" i="0" sz="2200" u="none" cap="none" strike="noStrike">
              <a:solidFill>
                <a:srgbClr val="404040"/>
              </a:solidFill>
              <a:latin typeface="Open Sans"/>
              <a:ea typeface="Open Sans"/>
              <a:cs typeface="Open Sans"/>
              <a:sym typeface="Open Sans"/>
            </a:endParaRPr>
          </a:p>
        </p:txBody>
      </p:sp>
      <p:sp>
        <p:nvSpPr>
          <p:cNvPr id="635" name="Google Shape;635;p277"/>
          <p:cNvSpPr/>
          <p:nvPr/>
        </p:nvSpPr>
        <p:spPr>
          <a:xfrm>
            <a:off x="6565900" y="816352"/>
            <a:ext cx="31234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278"/>
          <p:cNvSpPr/>
          <p:nvPr/>
        </p:nvSpPr>
        <p:spPr>
          <a:xfrm>
            <a:off x="2135712" y="1501298"/>
            <a:ext cx="12974999" cy="16962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78"/>
          <p:cNvSpPr/>
          <p:nvPr/>
        </p:nvSpPr>
        <p:spPr>
          <a:xfrm rot="2648905">
            <a:off x="1493907" y="1538047"/>
            <a:ext cx="1655661" cy="1623206"/>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78"/>
          <p:cNvSpPr/>
          <p:nvPr/>
        </p:nvSpPr>
        <p:spPr>
          <a:xfrm>
            <a:off x="3439272" y="1648781"/>
            <a:ext cx="11496900"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RADIUS is a networking protocol created in 1991 to offer centralized authentication, authorization, and accounting (AAA) management for users that connect to and utilize a network service.</a:t>
            </a:r>
            <a:endParaRPr b="0" i="0" sz="2200" u="none" cap="none" strike="noStrike">
              <a:solidFill>
                <a:srgbClr val="3F3F3F"/>
              </a:solidFill>
              <a:latin typeface="Open Sans"/>
              <a:ea typeface="Open Sans"/>
              <a:cs typeface="Open Sans"/>
              <a:sym typeface="Open Sans"/>
            </a:endParaRPr>
          </a:p>
        </p:txBody>
      </p:sp>
      <p:pic>
        <p:nvPicPr>
          <p:cNvPr id="643" name="Google Shape;643;p278"/>
          <p:cNvPicPr preferRelativeResize="0"/>
          <p:nvPr/>
        </p:nvPicPr>
        <p:blipFill rotWithShape="1">
          <a:blip r:embed="rId3">
            <a:alphaModFix/>
          </a:blip>
          <a:srcRect b="0" l="0" r="0" t="0"/>
          <a:stretch/>
        </p:blipFill>
        <p:spPr>
          <a:xfrm>
            <a:off x="1722631" y="1797921"/>
            <a:ext cx="1103475" cy="1103475"/>
          </a:xfrm>
          <a:prstGeom prst="rect">
            <a:avLst/>
          </a:prstGeom>
          <a:noFill/>
          <a:ln>
            <a:noFill/>
          </a:ln>
        </p:spPr>
      </p:pic>
      <p:pic>
        <p:nvPicPr>
          <p:cNvPr id="644" name="Google Shape;644;p278"/>
          <p:cNvPicPr preferRelativeResize="0"/>
          <p:nvPr/>
        </p:nvPicPr>
        <p:blipFill rotWithShape="1">
          <a:blip r:embed="rId4">
            <a:alphaModFix/>
          </a:blip>
          <a:srcRect b="0" l="0" r="0" t="0"/>
          <a:stretch/>
        </p:blipFill>
        <p:spPr>
          <a:xfrm>
            <a:off x="6784846" y="3781571"/>
            <a:ext cx="3337500" cy="3337500"/>
          </a:xfrm>
          <a:prstGeom prst="rect">
            <a:avLst/>
          </a:prstGeom>
          <a:noFill/>
          <a:ln>
            <a:noFill/>
          </a:ln>
        </p:spPr>
      </p:pic>
      <p:sp>
        <p:nvSpPr>
          <p:cNvPr id="645" name="Google Shape;645;p27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Remote Authentication Dial-in User Service (RADIUS)</a:t>
            </a:r>
            <a:endParaRPr/>
          </a:p>
        </p:txBody>
      </p:sp>
      <p:sp>
        <p:nvSpPr>
          <p:cNvPr id="646" name="Google Shape;646;p278"/>
          <p:cNvSpPr/>
          <p:nvPr/>
        </p:nvSpPr>
        <p:spPr>
          <a:xfrm>
            <a:off x="2298700" y="816352"/>
            <a:ext cx="11654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279"/>
          <p:cNvPicPr preferRelativeResize="0"/>
          <p:nvPr/>
        </p:nvPicPr>
        <p:blipFill rotWithShape="1">
          <a:blip r:embed="rId3">
            <a:alphaModFix/>
          </a:blip>
          <a:srcRect b="0" l="0" r="0" t="0"/>
          <a:stretch/>
        </p:blipFill>
        <p:spPr>
          <a:xfrm>
            <a:off x="1702425" y="2714824"/>
            <a:ext cx="12916700" cy="5061699"/>
          </a:xfrm>
          <a:prstGeom prst="rect">
            <a:avLst/>
          </a:prstGeom>
          <a:noFill/>
          <a:ln>
            <a:noFill/>
          </a:ln>
        </p:spPr>
      </p:pic>
      <p:sp>
        <p:nvSpPr>
          <p:cNvPr id="652" name="Google Shape;652;p279"/>
          <p:cNvSpPr txBox="1"/>
          <p:nvPr/>
        </p:nvSpPr>
        <p:spPr>
          <a:xfrm>
            <a:off x="1850550" y="3179824"/>
            <a:ext cx="35451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Encrypts only the password</a:t>
            </a:r>
            <a:endParaRPr b="0" i="0" sz="1400" u="none" cap="none" strike="noStrike">
              <a:solidFill>
                <a:srgbClr val="000000"/>
              </a:solidFill>
              <a:latin typeface="Arial"/>
              <a:ea typeface="Arial"/>
              <a:cs typeface="Arial"/>
              <a:sym typeface="Arial"/>
            </a:endParaRPr>
          </a:p>
        </p:txBody>
      </p:sp>
      <p:sp>
        <p:nvSpPr>
          <p:cNvPr id="653" name="Google Shape;653;p279"/>
          <p:cNvSpPr txBox="1"/>
          <p:nvPr/>
        </p:nvSpPr>
        <p:spPr>
          <a:xfrm>
            <a:off x="9560975" y="6207824"/>
            <a:ext cx="3645600" cy="1352648"/>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Uses TCP as the transport layer with TLS for security since 2012</a:t>
            </a:r>
            <a:endParaRPr b="0" i="0" sz="2200" u="none" cap="none" strike="noStrike">
              <a:solidFill>
                <a:srgbClr val="000000"/>
              </a:solidFill>
              <a:latin typeface="Open Sans"/>
              <a:ea typeface="Open Sans"/>
              <a:cs typeface="Open Sans"/>
              <a:sym typeface="Open Sans"/>
            </a:endParaRPr>
          </a:p>
        </p:txBody>
      </p:sp>
      <p:sp>
        <p:nvSpPr>
          <p:cNvPr id="654" name="Google Shape;654;p279"/>
          <p:cNvSpPr/>
          <p:nvPr/>
        </p:nvSpPr>
        <p:spPr>
          <a:xfrm>
            <a:off x="2975550" y="1164475"/>
            <a:ext cx="10305000" cy="11157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It is a client or server protocol running in the application layer.</a:t>
            </a:r>
            <a:endParaRPr b="0" i="0" sz="2200" u="none" cap="none" strike="noStrike">
              <a:solidFill>
                <a:srgbClr val="404040"/>
              </a:solidFill>
              <a:latin typeface="Open Sans"/>
              <a:ea typeface="Open Sans"/>
              <a:cs typeface="Open Sans"/>
              <a:sym typeface="Open Sans"/>
            </a:endParaRPr>
          </a:p>
        </p:txBody>
      </p:sp>
      <p:sp>
        <p:nvSpPr>
          <p:cNvPr id="655" name="Google Shape;655;p279"/>
          <p:cNvSpPr txBox="1"/>
          <p:nvPr/>
        </p:nvSpPr>
        <p:spPr>
          <a:xfrm>
            <a:off x="11012275" y="2984974"/>
            <a:ext cx="3545100" cy="1352648"/>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Serves often as the back-end choice for 802.1X authentication</a:t>
            </a:r>
            <a:endParaRPr b="0" i="0" sz="1400" u="none" cap="none" strike="noStrike">
              <a:solidFill>
                <a:srgbClr val="000000"/>
              </a:solidFill>
              <a:latin typeface="Arial"/>
              <a:ea typeface="Arial"/>
              <a:cs typeface="Arial"/>
              <a:sym typeface="Arial"/>
            </a:endParaRPr>
          </a:p>
        </p:txBody>
      </p:sp>
      <p:sp>
        <p:nvSpPr>
          <p:cNvPr id="656" name="Google Shape;656;p279"/>
          <p:cNvSpPr txBox="1"/>
          <p:nvPr/>
        </p:nvSpPr>
        <p:spPr>
          <a:xfrm>
            <a:off x="3149925" y="6402674"/>
            <a:ext cx="35451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Uses UDP as the transport layer</a:t>
            </a:r>
            <a:endParaRPr b="0" i="0" sz="1400" u="none" cap="none" strike="noStrike">
              <a:solidFill>
                <a:srgbClr val="000000"/>
              </a:solidFill>
              <a:latin typeface="Arial"/>
              <a:ea typeface="Arial"/>
              <a:cs typeface="Arial"/>
              <a:sym typeface="Arial"/>
            </a:endParaRPr>
          </a:p>
        </p:txBody>
      </p:sp>
      <p:sp>
        <p:nvSpPr>
          <p:cNvPr id="657" name="Google Shape;657;p279"/>
          <p:cNvSpPr/>
          <p:nvPr/>
        </p:nvSpPr>
        <p:spPr>
          <a:xfrm>
            <a:off x="6652525" y="2735699"/>
            <a:ext cx="3016500" cy="3016500"/>
          </a:xfrm>
          <a:prstGeom prst="ellipse">
            <a:avLst/>
          </a:prstGeom>
          <a:solidFill>
            <a:schemeClr val="lt1"/>
          </a:solidFill>
          <a:ln cap="flat" cmpd="sng" w="38100">
            <a:solidFill>
              <a:srgbClr val="F9DE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Attributes of  RADIUS:</a:t>
            </a:r>
            <a:endParaRPr b="1" i="0" sz="2200" u="none" cap="none" strike="noStrike">
              <a:solidFill>
                <a:srgbClr val="434343"/>
              </a:solidFill>
              <a:latin typeface="Open Sans"/>
              <a:ea typeface="Open Sans"/>
              <a:cs typeface="Open Sans"/>
              <a:sym typeface="Open Sans"/>
            </a:endParaRPr>
          </a:p>
        </p:txBody>
      </p:sp>
      <p:sp>
        <p:nvSpPr>
          <p:cNvPr id="658" name="Google Shape;658;p27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Remote Authentication Dial-in User Service (RADIUS)</a:t>
            </a:r>
            <a:endParaRPr/>
          </a:p>
        </p:txBody>
      </p:sp>
      <p:sp>
        <p:nvSpPr>
          <p:cNvPr id="659" name="Google Shape;659;p279"/>
          <p:cNvSpPr/>
          <p:nvPr/>
        </p:nvSpPr>
        <p:spPr>
          <a:xfrm>
            <a:off x="2298700" y="816352"/>
            <a:ext cx="11654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280"/>
          <p:cNvSpPr txBox="1"/>
          <p:nvPr>
            <p:ph type="title"/>
          </p:nvPr>
        </p:nvSpPr>
        <p:spPr>
          <a:xfrm>
            <a:off x="-10160" y="313958"/>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Remote Authentication Dial-In User Service (RADIUS) </a:t>
            </a:r>
            <a:endParaRPr/>
          </a:p>
        </p:txBody>
      </p:sp>
      <p:grpSp>
        <p:nvGrpSpPr>
          <p:cNvPr id="665" name="Google Shape;665;p280"/>
          <p:cNvGrpSpPr/>
          <p:nvPr/>
        </p:nvGrpSpPr>
        <p:grpSpPr>
          <a:xfrm>
            <a:off x="2133602" y="2062912"/>
            <a:ext cx="12481561" cy="5793835"/>
            <a:chOff x="8384054" y="2268541"/>
            <a:chExt cx="9140928" cy="5358187"/>
          </a:xfrm>
        </p:grpSpPr>
        <p:grpSp>
          <p:nvGrpSpPr>
            <p:cNvPr id="666" name="Google Shape;666;p280"/>
            <p:cNvGrpSpPr/>
            <p:nvPr/>
          </p:nvGrpSpPr>
          <p:grpSpPr>
            <a:xfrm>
              <a:off x="8384054" y="2268541"/>
              <a:ext cx="1962150" cy="1417753"/>
              <a:chOff x="8384054" y="2268541"/>
              <a:chExt cx="1962150" cy="1417753"/>
            </a:xfrm>
          </p:grpSpPr>
          <p:pic>
            <p:nvPicPr>
              <p:cNvPr id="667" name="Google Shape;667;p280"/>
              <p:cNvPicPr preferRelativeResize="0"/>
              <p:nvPr/>
            </p:nvPicPr>
            <p:blipFill rotWithShape="1">
              <a:blip r:embed="rId3">
                <a:alphaModFix/>
              </a:blip>
              <a:srcRect b="0" l="0" r="0" t="0"/>
              <a:stretch/>
            </p:blipFill>
            <p:spPr>
              <a:xfrm>
                <a:off x="8384054" y="2268541"/>
                <a:ext cx="1962150" cy="1104900"/>
              </a:xfrm>
              <a:prstGeom prst="rect">
                <a:avLst/>
              </a:prstGeom>
              <a:noFill/>
              <a:ln>
                <a:noFill/>
              </a:ln>
            </p:spPr>
          </p:pic>
          <p:sp>
            <p:nvSpPr>
              <p:cNvPr id="668" name="Google Shape;668;p280"/>
              <p:cNvSpPr txBox="1"/>
              <p:nvPr/>
            </p:nvSpPr>
            <p:spPr>
              <a:xfrm>
                <a:off x="8817814" y="3373196"/>
                <a:ext cx="1440509" cy="3130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Remote user</a:t>
                </a:r>
                <a:endParaRPr/>
              </a:p>
            </p:txBody>
          </p:sp>
        </p:grpSp>
        <p:grpSp>
          <p:nvGrpSpPr>
            <p:cNvPr id="669" name="Google Shape;669;p280"/>
            <p:cNvGrpSpPr/>
            <p:nvPr/>
          </p:nvGrpSpPr>
          <p:grpSpPr>
            <a:xfrm>
              <a:off x="8384054" y="4136294"/>
              <a:ext cx="1962150" cy="1463512"/>
              <a:chOff x="8384054" y="2268541"/>
              <a:chExt cx="1962150" cy="1463512"/>
            </a:xfrm>
          </p:grpSpPr>
          <p:pic>
            <p:nvPicPr>
              <p:cNvPr id="670" name="Google Shape;670;p280"/>
              <p:cNvPicPr preferRelativeResize="0"/>
              <p:nvPr/>
            </p:nvPicPr>
            <p:blipFill rotWithShape="1">
              <a:blip r:embed="rId3">
                <a:alphaModFix/>
              </a:blip>
              <a:srcRect b="0" l="0" r="0" t="0"/>
              <a:stretch/>
            </p:blipFill>
            <p:spPr>
              <a:xfrm>
                <a:off x="8384054" y="2268541"/>
                <a:ext cx="1962150" cy="1104900"/>
              </a:xfrm>
              <a:prstGeom prst="rect">
                <a:avLst/>
              </a:prstGeom>
              <a:noFill/>
              <a:ln>
                <a:noFill/>
              </a:ln>
            </p:spPr>
          </p:pic>
          <p:sp>
            <p:nvSpPr>
              <p:cNvPr id="671" name="Google Shape;671;p280"/>
              <p:cNvSpPr txBox="1"/>
              <p:nvPr/>
            </p:nvSpPr>
            <p:spPr>
              <a:xfrm>
                <a:off x="8695791" y="3418955"/>
                <a:ext cx="1440508" cy="3130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Remote user</a:t>
                </a:r>
                <a:endParaRPr/>
              </a:p>
            </p:txBody>
          </p:sp>
        </p:grpSp>
        <p:grpSp>
          <p:nvGrpSpPr>
            <p:cNvPr id="672" name="Google Shape;672;p280"/>
            <p:cNvGrpSpPr/>
            <p:nvPr/>
          </p:nvGrpSpPr>
          <p:grpSpPr>
            <a:xfrm>
              <a:off x="8384054" y="6208975"/>
              <a:ext cx="1962150" cy="1417753"/>
              <a:chOff x="8384054" y="2268541"/>
              <a:chExt cx="1962150" cy="1417753"/>
            </a:xfrm>
          </p:grpSpPr>
          <p:pic>
            <p:nvPicPr>
              <p:cNvPr id="673" name="Google Shape;673;p280"/>
              <p:cNvPicPr preferRelativeResize="0"/>
              <p:nvPr/>
            </p:nvPicPr>
            <p:blipFill rotWithShape="1">
              <a:blip r:embed="rId3">
                <a:alphaModFix/>
              </a:blip>
              <a:srcRect b="0" l="0" r="0" t="0"/>
              <a:stretch/>
            </p:blipFill>
            <p:spPr>
              <a:xfrm>
                <a:off x="8384054" y="2268541"/>
                <a:ext cx="1962150" cy="1104900"/>
              </a:xfrm>
              <a:prstGeom prst="rect">
                <a:avLst/>
              </a:prstGeom>
              <a:noFill/>
              <a:ln>
                <a:noFill/>
              </a:ln>
            </p:spPr>
          </p:pic>
          <p:sp>
            <p:nvSpPr>
              <p:cNvPr id="674" name="Google Shape;674;p280"/>
              <p:cNvSpPr txBox="1"/>
              <p:nvPr/>
            </p:nvSpPr>
            <p:spPr>
              <a:xfrm>
                <a:off x="8817814" y="3373196"/>
                <a:ext cx="1318484" cy="3130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Remote user</a:t>
                </a:r>
                <a:endParaRPr/>
              </a:p>
            </p:txBody>
          </p:sp>
        </p:grpSp>
        <p:sp>
          <p:nvSpPr>
            <p:cNvPr id="675" name="Google Shape;675;p280"/>
            <p:cNvSpPr txBox="1"/>
            <p:nvPr/>
          </p:nvSpPr>
          <p:spPr>
            <a:xfrm>
              <a:off x="12047839" y="5239864"/>
              <a:ext cx="1279065" cy="5408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Network</a:t>
              </a:r>
              <a:endParaRPr/>
            </a:p>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access server</a:t>
              </a:r>
              <a:endParaRPr/>
            </a:p>
          </p:txBody>
        </p:sp>
        <p:sp>
          <p:nvSpPr>
            <p:cNvPr id="676" name="Google Shape;676;p280"/>
            <p:cNvSpPr txBox="1"/>
            <p:nvPr/>
          </p:nvSpPr>
          <p:spPr>
            <a:xfrm>
              <a:off x="15338877" y="5362974"/>
              <a:ext cx="1094628" cy="5408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RADIUS</a:t>
              </a:r>
              <a:endParaRPr/>
            </a:p>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server</a:t>
              </a:r>
              <a:endParaRPr/>
            </a:p>
          </p:txBody>
        </p:sp>
        <p:cxnSp>
          <p:nvCxnSpPr>
            <p:cNvPr id="677" name="Google Shape;677;p280"/>
            <p:cNvCxnSpPr/>
            <p:nvPr/>
          </p:nvCxnSpPr>
          <p:spPr>
            <a:xfrm>
              <a:off x="10512561" y="3232074"/>
              <a:ext cx="781109" cy="781109"/>
            </a:xfrm>
            <a:prstGeom prst="straightConnector1">
              <a:avLst/>
            </a:prstGeom>
            <a:noFill/>
            <a:ln cap="flat" cmpd="sng" w="28575">
              <a:solidFill>
                <a:srgbClr val="7F7F7F"/>
              </a:solidFill>
              <a:prstDash val="solid"/>
              <a:round/>
              <a:headEnd len="sm" w="sm" type="none"/>
              <a:tailEnd len="med" w="med" type="triangle"/>
            </a:ln>
          </p:spPr>
        </p:cxnSp>
        <p:cxnSp>
          <p:nvCxnSpPr>
            <p:cNvPr id="678" name="Google Shape;678;p280"/>
            <p:cNvCxnSpPr/>
            <p:nvPr/>
          </p:nvCxnSpPr>
          <p:spPr>
            <a:xfrm>
              <a:off x="10512561" y="4608513"/>
              <a:ext cx="781109" cy="0"/>
            </a:xfrm>
            <a:prstGeom prst="straightConnector1">
              <a:avLst/>
            </a:prstGeom>
            <a:noFill/>
            <a:ln cap="flat" cmpd="sng" w="28575">
              <a:solidFill>
                <a:srgbClr val="7F7F7F"/>
              </a:solidFill>
              <a:prstDash val="solid"/>
              <a:round/>
              <a:headEnd len="sm" w="sm" type="none"/>
              <a:tailEnd len="med" w="med" type="triangle"/>
            </a:ln>
          </p:spPr>
        </p:cxnSp>
        <p:cxnSp>
          <p:nvCxnSpPr>
            <p:cNvPr id="679" name="Google Shape;679;p280"/>
            <p:cNvCxnSpPr/>
            <p:nvPr/>
          </p:nvCxnSpPr>
          <p:spPr>
            <a:xfrm rot="-5400000">
              <a:off x="10512561" y="5427866"/>
              <a:ext cx="781109" cy="781109"/>
            </a:xfrm>
            <a:prstGeom prst="straightConnector1">
              <a:avLst/>
            </a:prstGeom>
            <a:noFill/>
            <a:ln cap="flat" cmpd="sng" w="28575">
              <a:solidFill>
                <a:srgbClr val="7F7F7F"/>
              </a:solidFill>
              <a:prstDash val="solid"/>
              <a:round/>
              <a:headEnd len="sm" w="sm" type="none"/>
              <a:tailEnd len="med" w="med" type="triangle"/>
            </a:ln>
          </p:spPr>
        </p:cxnSp>
        <p:pic>
          <p:nvPicPr>
            <p:cNvPr id="680" name="Google Shape;680;p280"/>
            <p:cNvPicPr preferRelativeResize="0"/>
            <p:nvPr/>
          </p:nvPicPr>
          <p:blipFill rotWithShape="1">
            <a:blip r:embed="rId4">
              <a:alphaModFix/>
            </a:blip>
            <a:srcRect b="0" l="0" r="0" t="0"/>
            <a:stretch/>
          </p:blipFill>
          <p:spPr>
            <a:xfrm>
              <a:off x="11644585" y="3591591"/>
              <a:ext cx="1962150" cy="1524000"/>
            </a:xfrm>
            <a:prstGeom prst="rect">
              <a:avLst/>
            </a:prstGeom>
            <a:noFill/>
            <a:ln>
              <a:noFill/>
            </a:ln>
          </p:spPr>
        </p:pic>
        <p:pic>
          <p:nvPicPr>
            <p:cNvPr id="681" name="Google Shape;681;p280"/>
            <p:cNvPicPr preferRelativeResize="0"/>
            <p:nvPr/>
          </p:nvPicPr>
          <p:blipFill rotWithShape="1">
            <a:blip r:embed="rId4">
              <a:alphaModFix/>
            </a:blip>
            <a:srcRect b="0" l="0" r="0" t="0"/>
            <a:stretch/>
          </p:blipFill>
          <p:spPr>
            <a:xfrm>
              <a:off x="15041563" y="3622628"/>
              <a:ext cx="1962150" cy="1524000"/>
            </a:xfrm>
            <a:prstGeom prst="rect">
              <a:avLst/>
            </a:prstGeom>
            <a:noFill/>
            <a:ln>
              <a:noFill/>
            </a:ln>
          </p:spPr>
        </p:pic>
        <p:cxnSp>
          <p:nvCxnSpPr>
            <p:cNvPr id="682" name="Google Shape;682;p280"/>
            <p:cNvCxnSpPr/>
            <p:nvPr/>
          </p:nvCxnSpPr>
          <p:spPr>
            <a:xfrm>
              <a:off x="13339482" y="3787608"/>
              <a:ext cx="1280408" cy="0"/>
            </a:xfrm>
            <a:prstGeom prst="straightConnector1">
              <a:avLst/>
            </a:prstGeom>
            <a:noFill/>
            <a:ln cap="flat" cmpd="sng" w="28575">
              <a:solidFill>
                <a:srgbClr val="7F7F7F"/>
              </a:solidFill>
              <a:prstDash val="solid"/>
              <a:round/>
              <a:headEnd len="sm" w="sm" type="none"/>
              <a:tailEnd len="med" w="med" type="triangle"/>
            </a:ln>
          </p:spPr>
        </p:cxnSp>
        <p:cxnSp>
          <p:nvCxnSpPr>
            <p:cNvPr id="683" name="Google Shape;683;p280"/>
            <p:cNvCxnSpPr/>
            <p:nvPr/>
          </p:nvCxnSpPr>
          <p:spPr>
            <a:xfrm>
              <a:off x="13357411" y="4049041"/>
              <a:ext cx="1280408" cy="0"/>
            </a:xfrm>
            <a:prstGeom prst="straightConnector1">
              <a:avLst/>
            </a:prstGeom>
            <a:noFill/>
            <a:ln cap="flat" cmpd="sng" w="28575">
              <a:solidFill>
                <a:srgbClr val="7F7F7F"/>
              </a:solidFill>
              <a:prstDash val="dash"/>
              <a:round/>
              <a:headEnd len="sm" w="sm" type="none"/>
              <a:tailEnd len="med" w="med" type="triangle"/>
            </a:ln>
          </p:spPr>
        </p:cxnSp>
        <p:cxnSp>
          <p:nvCxnSpPr>
            <p:cNvPr id="684" name="Google Shape;684;p280"/>
            <p:cNvCxnSpPr/>
            <p:nvPr/>
          </p:nvCxnSpPr>
          <p:spPr>
            <a:xfrm rot="10800000">
              <a:off x="13671510" y="4625788"/>
              <a:ext cx="1280408" cy="0"/>
            </a:xfrm>
            <a:prstGeom prst="straightConnector1">
              <a:avLst/>
            </a:prstGeom>
            <a:noFill/>
            <a:ln cap="flat" cmpd="sng" w="28575">
              <a:solidFill>
                <a:srgbClr val="7F7F7F"/>
              </a:solidFill>
              <a:prstDash val="dash"/>
              <a:round/>
              <a:headEnd len="sm" w="sm" type="none"/>
              <a:tailEnd len="med" w="med" type="triangle"/>
            </a:ln>
          </p:spPr>
        </p:cxnSp>
        <p:sp>
          <p:nvSpPr>
            <p:cNvPr id="685" name="Google Shape;685;p280"/>
            <p:cNvSpPr txBox="1"/>
            <p:nvPr/>
          </p:nvSpPr>
          <p:spPr>
            <a:xfrm>
              <a:off x="13319564" y="2928714"/>
              <a:ext cx="1422647" cy="3130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RADIUS protocol</a:t>
              </a:r>
              <a:endParaRPr/>
            </a:p>
          </p:txBody>
        </p:sp>
        <p:sp>
          <p:nvSpPr>
            <p:cNvPr id="686" name="Google Shape;686;p280"/>
            <p:cNvSpPr txBox="1"/>
            <p:nvPr/>
          </p:nvSpPr>
          <p:spPr>
            <a:xfrm>
              <a:off x="13692698" y="4023083"/>
              <a:ext cx="1114555" cy="5408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Access request</a:t>
              </a:r>
              <a:endParaRPr/>
            </a:p>
          </p:txBody>
        </p:sp>
        <p:sp>
          <p:nvSpPr>
            <p:cNvPr id="687" name="Google Shape;687;p280"/>
            <p:cNvSpPr txBox="1"/>
            <p:nvPr/>
          </p:nvSpPr>
          <p:spPr>
            <a:xfrm>
              <a:off x="13573191" y="4695671"/>
              <a:ext cx="1300586" cy="7685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Access</a:t>
              </a:r>
              <a:endParaRPr/>
            </a:p>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accept</a:t>
              </a:r>
              <a:endParaRPr/>
            </a:p>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or reject</a:t>
              </a:r>
              <a:endParaRPr/>
            </a:p>
          </p:txBody>
        </p:sp>
        <p:sp>
          <p:nvSpPr>
            <p:cNvPr id="688" name="Google Shape;688;p280"/>
            <p:cNvSpPr txBox="1"/>
            <p:nvPr/>
          </p:nvSpPr>
          <p:spPr>
            <a:xfrm>
              <a:off x="14464177" y="2742570"/>
              <a:ext cx="3060805" cy="5408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Open Sans"/>
                  <a:ea typeface="Open Sans"/>
                  <a:cs typeface="Open Sans"/>
                  <a:sym typeface="Open Sans"/>
                </a:rPr>
                <a:t>Remote user database (Authorization server)</a:t>
              </a:r>
              <a:endParaRPr/>
            </a:p>
          </p:txBody>
        </p:sp>
      </p:grpSp>
      <p:sp>
        <p:nvSpPr>
          <p:cNvPr id="689" name="Google Shape;689;p280"/>
          <p:cNvSpPr/>
          <p:nvPr/>
        </p:nvSpPr>
        <p:spPr>
          <a:xfrm>
            <a:off x="2235200" y="900432"/>
            <a:ext cx="11781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281"/>
          <p:cNvSpPr/>
          <p:nvPr/>
        </p:nvSpPr>
        <p:spPr>
          <a:xfrm>
            <a:off x="2400147" y="1501285"/>
            <a:ext cx="12452700" cy="16962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81"/>
          <p:cNvSpPr/>
          <p:nvPr/>
        </p:nvSpPr>
        <p:spPr>
          <a:xfrm rot="2719336">
            <a:off x="1767809" y="1554661"/>
            <a:ext cx="1621775" cy="1589953"/>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81"/>
          <p:cNvSpPr txBox="1"/>
          <p:nvPr/>
        </p:nvSpPr>
        <p:spPr>
          <a:xfrm>
            <a:off x="2871345" y="1838923"/>
            <a:ext cx="11164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1000"/>
              </a:spcAft>
              <a:buClr>
                <a:schemeClr val="dk1"/>
              </a:buClr>
              <a:buSzPts val="11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97" name="Google Shape;697;p281"/>
          <p:cNvSpPr/>
          <p:nvPr/>
        </p:nvSpPr>
        <p:spPr>
          <a:xfrm>
            <a:off x="3651221" y="1648769"/>
            <a:ext cx="11034000"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TACACS+ is a CISCO networking protocol that manages authentication, authorization, and accounting (AAA) through a centralized server.</a:t>
            </a:r>
            <a:endParaRPr b="0" i="0" sz="2200" u="none" cap="none" strike="noStrike">
              <a:solidFill>
                <a:srgbClr val="3F3F3F"/>
              </a:solidFill>
              <a:latin typeface="Open Sans"/>
              <a:ea typeface="Open Sans"/>
              <a:cs typeface="Open Sans"/>
              <a:sym typeface="Open Sans"/>
            </a:endParaRPr>
          </a:p>
        </p:txBody>
      </p:sp>
      <p:pic>
        <p:nvPicPr>
          <p:cNvPr id="698" name="Google Shape;698;p281"/>
          <p:cNvPicPr preferRelativeResize="0"/>
          <p:nvPr/>
        </p:nvPicPr>
        <p:blipFill rotWithShape="1">
          <a:blip r:embed="rId3">
            <a:alphaModFix/>
          </a:blip>
          <a:srcRect b="14876" l="0" r="0" t="11740"/>
          <a:stretch/>
        </p:blipFill>
        <p:spPr>
          <a:xfrm>
            <a:off x="5956300" y="4064000"/>
            <a:ext cx="4343400" cy="3187294"/>
          </a:xfrm>
          <a:prstGeom prst="rect">
            <a:avLst/>
          </a:prstGeom>
          <a:noFill/>
          <a:ln>
            <a:noFill/>
          </a:ln>
        </p:spPr>
      </p:pic>
      <p:pic>
        <p:nvPicPr>
          <p:cNvPr id="699" name="Google Shape;699;p281"/>
          <p:cNvPicPr preferRelativeResize="0"/>
          <p:nvPr/>
        </p:nvPicPr>
        <p:blipFill rotWithShape="1">
          <a:blip r:embed="rId4">
            <a:alphaModFix/>
          </a:blip>
          <a:srcRect b="0" l="0" r="0" t="0"/>
          <a:stretch/>
        </p:blipFill>
        <p:spPr>
          <a:xfrm>
            <a:off x="2022500" y="1793425"/>
            <a:ext cx="1112425" cy="1112451"/>
          </a:xfrm>
          <a:prstGeom prst="rect">
            <a:avLst/>
          </a:prstGeom>
          <a:noFill/>
          <a:ln>
            <a:noFill/>
          </a:ln>
        </p:spPr>
      </p:pic>
      <p:sp>
        <p:nvSpPr>
          <p:cNvPr id="700" name="Google Shape;700;p28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Terminal Access Controller Access-Control System Plus (TACACS+)</a:t>
            </a:r>
            <a:endParaRPr/>
          </a:p>
        </p:txBody>
      </p:sp>
      <p:sp>
        <p:nvSpPr>
          <p:cNvPr id="701" name="Google Shape;701;p281"/>
          <p:cNvSpPr/>
          <p:nvPr/>
        </p:nvSpPr>
        <p:spPr>
          <a:xfrm>
            <a:off x="927100" y="816352"/>
            <a:ext cx="1441457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282"/>
          <p:cNvPicPr preferRelativeResize="0"/>
          <p:nvPr/>
        </p:nvPicPr>
        <p:blipFill rotWithShape="1">
          <a:blip r:embed="rId3">
            <a:alphaModFix/>
          </a:blip>
          <a:srcRect b="0" l="0" r="0" t="0"/>
          <a:stretch/>
        </p:blipFill>
        <p:spPr>
          <a:xfrm>
            <a:off x="1259637" y="1624775"/>
            <a:ext cx="13736726" cy="5894450"/>
          </a:xfrm>
          <a:prstGeom prst="rect">
            <a:avLst/>
          </a:prstGeom>
          <a:noFill/>
          <a:ln>
            <a:noFill/>
          </a:ln>
        </p:spPr>
      </p:pic>
      <p:sp>
        <p:nvSpPr>
          <p:cNvPr id="707" name="Google Shape;707;p282"/>
          <p:cNvSpPr txBox="1"/>
          <p:nvPr/>
        </p:nvSpPr>
        <p:spPr>
          <a:xfrm>
            <a:off x="8095225" y="190630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Intentional alteration</a:t>
            </a:r>
            <a:r>
              <a:rPr b="0" i="0" lang="en-US" sz="2200" u="none" cap="none" strike="noStrike">
                <a:solidFill>
                  <a:srgbClr val="3F3F3F"/>
                </a:solidFill>
                <a:latin typeface="Open Sans"/>
                <a:ea typeface="Open Sans"/>
                <a:cs typeface="Open Sans"/>
                <a:sym typeface="Open Sans"/>
              </a:rPr>
              <a:t> (virus attack, database hack)</a:t>
            </a:r>
            <a:endParaRPr b="0" i="0" sz="2200" u="none" cap="none" strike="noStrike">
              <a:solidFill>
                <a:srgbClr val="3F3F3F"/>
              </a:solidFill>
              <a:latin typeface="Open Sans"/>
              <a:ea typeface="Open Sans"/>
              <a:cs typeface="Open Sans"/>
              <a:sym typeface="Open Sans"/>
            </a:endParaRPr>
          </a:p>
        </p:txBody>
      </p:sp>
      <p:sp>
        <p:nvSpPr>
          <p:cNvPr id="708" name="Google Shape;708;p282"/>
          <p:cNvSpPr txBox="1"/>
          <p:nvPr/>
        </p:nvSpPr>
        <p:spPr>
          <a:xfrm>
            <a:off x="9802900" y="440505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Accidental modifications</a:t>
            </a:r>
            <a:r>
              <a:rPr b="0" i="0" lang="en-US" sz="2200" u="none" cap="none" strike="noStrike">
                <a:solidFill>
                  <a:srgbClr val="3F3F3F"/>
                </a:solidFill>
                <a:latin typeface="Open Sans"/>
                <a:ea typeface="Open Sans"/>
                <a:cs typeface="Open Sans"/>
                <a:sym typeface="Open Sans"/>
              </a:rPr>
              <a:t> (lack of input validation, lack of training)</a:t>
            </a:r>
            <a:endParaRPr b="0" i="0" sz="2200" u="none" cap="none" strike="noStrike">
              <a:solidFill>
                <a:srgbClr val="3F3F3F"/>
              </a:solidFill>
              <a:latin typeface="Open Sans"/>
              <a:ea typeface="Open Sans"/>
              <a:cs typeface="Open Sans"/>
              <a:sym typeface="Open Sans"/>
            </a:endParaRPr>
          </a:p>
        </p:txBody>
      </p:sp>
      <p:sp>
        <p:nvSpPr>
          <p:cNvPr id="709" name="Google Shape;709;p282"/>
          <p:cNvSpPr txBox="1"/>
          <p:nvPr/>
        </p:nvSpPr>
        <p:spPr>
          <a:xfrm>
            <a:off x="3412400" y="630045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System malfunction</a:t>
            </a:r>
            <a:r>
              <a:rPr b="0" i="0" lang="en-US" sz="2200" u="none" cap="none" strike="noStrike">
                <a:solidFill>
                  <a:srgbClr val="3F3F3F"/>
                </a:solidFill>
                <a:latin typeface="Open Sans"/>
                <a:ea typeface="Open Sans"/>
                <a:cs typeface="Open Sans"/>
                <a:sym typeface="Open Sans"/>
              </a:rPr>
              <a:t> (improper software configuration)</a:t>
            </a:r>
            <a:endParaRPr b="0" i="0" sz="2200" u="none" cap="none" strike="noStrike">
              <a:solidFill>
                <a:srgbClr val="3F3F3F"/>
              </a:solidFill>
              <a:latin typeface="Open Sans"/>
              <a:ea typeface="Open Sans"/>
              <a:cs typeface="Open Sans"/>
              <a:sym typeface="Open Sans"/>
            </a:endParaRPr>
          </a:p>
        </p:txBody>
      </p:sp>
      <p:sp>
        <p:nvSpPr>
          <p:cNvPr id="710" name="Google Shape;710;p282"/>
          <p:cNvSpPr/>
          <p:nvPr/>
        </p:nvSpPr>
        <p:spPr>
          <a:xfrm>
            <a:off x="1335825" y="3396600"/>
            <a:ext cx="5242800" cy="1447200"/>
          </a:xfrm>
          <a:prstGeom prst="roundRect">
            <a:avLst>
              <a:gd fmla="val 16667" name="adj"/>
            </a:avLst>
          </a:prstGeom>
          <a:solidFill>
            <a:srgbClr val="EA9999"/>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It separates the tasks of authentication, authorization, and accounting.</a:t>
            </a:r>
            <a:endParaRPr b="0" i="0" sz="2200" u="none" cap="none" strike="noStrike">
              <a:solidFill>
                <a:srgbClr val="3F3F3F"/>
              </a:solidFill>
              <a:latin typeface="Open Sans"/>
              <a:ea typeface="Open Sans"/>
              <a:cs typeface="Open Sans"/>
              <a:sym typeface="Open Sans"/>
            </a:endParaRPr>
          </a:p>
        </p:txBody>
      </p:sp>
      <p:sp>
        <p:nvSpPr>
          <p:cNvPr id="711" name="Google Shape;711;p282"/>
          <p:cNvSpPr/>
          <p:nvPr/>
        </p:nvSpPr>
        <p:spPr>
          <a:xfrm>
            <a:off x="7870075" y="1622425"/>
            <a:ext cx="5242800" cy="1447200"/>
          </a:xfrm>
          <a:prstGeom prst="roundRect">
            <a:avLst>
              <a:gd fmla="val 28667" name="adj"/>
            </a:avLst>
          </a:prstGeom>
          <a:solidFill>
            <a:srgbClr val="FFE599"/>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It is a completely new protocol incompatible with TACACS and XTACACS.</a:t>
            </a:r>
            <a:endParaRPr b="0" i="0" sz="2200" u="none" cap="none" strike="noStrike">
              <a:solidFill>
                <a:srgbClr val="3F3F3F"/>
              </a:solidFill>
              <a:latin typeface="Open Sans"/>
              <a:ea typeface="Open Sans"/>
              <a:cs typeface="Open Sans"/>
              <a:sym typeface="Open Sans"/>
            </a:endParaRPr>
          </a:p>
        </p:txBody>
      </p:sp>
      <p:sp>
        <p:nvSpPr>
          <p:cNvPr id="712" name="Google Shape;712;p282"/>
          <p:cNvSpPr/>
          <p:nvPr/>
        </p:nvSpPr>
        <p:spPr>
          <a:xfrm>
            <a:off x="9671800" y="4298625"/>
            <a:ext cx="5242800" cy="1447200"/>
          </a:xfrm>
          <a:prstGeom prst="roundRect">
            <a:avLst>
              <a:gd fmla="val 16667" name="adj"/>
            </a:avLst>
          </a:prstGeom>
          <a:solidFill>
            <a:srgbClr val="9FC5E8"/>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It uses TCP to provide a high-quality connection.</a:t>
            </a:r>
            <a:endParaRPr b="0" i="0" sz="2200" u="none" cap="none" strike="noStrike">
              <a:solidFill>
                <a:srgbClr val="3F3F3F"/>
              </a:solidFill>
              <a:latin typeface="Open Sans"/>
              <a:ea typeface="Open Sans"/>
              <a:cs typeface="Open Sans"/>
              <a:sym typeface="Open Sans"/>
            </a:endParaRPr>
          </a:p>
        </p:txBody>
      </p:sp>
      <p:sp>
        <p:nvSpPr>
          <p:cNvPr id="713" name="Google Shape;713;p282"/>
          <p:cNvSpPr/>
          <p:nvPr/>
        </p:nvSpPr>
        <p:spPr>
          <a:xfrm>
            <a:off x="3187250" y="6033150"/>
            <a:ext cx="5242800" cy="1447200"/>
          </a:xfrm>
          <a:prstGeom prst="roundRect">
            <a:avLst>
              <a:gd fmla="val 23794"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It also encrypts packets sent and received from the TACACS+ server.</a:t>
            </a:r>
            <a:endParaRPr b="0" i="0" sz="2200" u="none" cap="none" strike="noStrike">
              <a:solidFill>
                <a:srgbClr val="3F3F3F"/>
              </a:solidFill>
              <a:latin typeface="Open Sans"/>
              <a:ea typeface="Open Sans"/>
              <a:cs typeface="Open Sans"/>
              <a:sym typeface="Open Sans"/>
            </a:endParaRPr>
          </a:p>
        </p:txBody>
      </p:sp>
      <p:sp>
        <p:nvSpPr>
          <p:cNvPr id="714" name="Google Shape;714;p28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Terminal Access Controller Access-Control System Plus (TACACS+)</a:t>
            </a:r>
            <a:endParaRPr/>
          </a:p>
        </p:txBody>
      </p:sp>
      <p:sp>
        <p:nvSpPr>
          <p:cNvPr id="715" name="Google Shape;715;p282"/>
          <p:cNvSpPr/>
          <p:nvPr/>
        </p:nvSpPr>
        <p:spPr>
          <a:xfrm>
            <a:off x="927100" y="816352"/>
            <a:ext cx="1441457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283"/>
          <p:cNvSpPr txBox="1"/>
          <p:nvPr>
            <p:ph type="title"/>
          </p:nvPr>
        </p:nvSpPr>
        <p:spPr>
          <a:xfrm>
            <a:off x="-10100" y="219400"/>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Diameter</a:t>
            </a:r>
            <a:endParaRPr/>
          </a:p>
        </p:txBody>
      </p:sp>
      <p:sp>
        <p:nvSpPr>
          <p:cNvPr id="721" name="Google Shape;721;p283"/>
          <p:cNvSpPr/>
          <p:nvPr/>
        </p:nvSpPr>
        <p:spPr>
          <a:xfrm>
            <a:off x="2484320" y="2326362"/>
            <a:ext cx="4753198" cy="2528489"/>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grpSp>
        <p:nvGrpSpPr>
          <p:cNvPr id="722" name="Google Shape;722;p283"/>
          <p:cNvGrpSpPr/>
          <p:nvPr/>
        </p:nvGrpSpPr>
        <p:grpSpPr>
          <a:xfrm>
            <a:off x="12404955" y="3906023"/>
            <a:ext cx="1265716" cy="1643473"/>
            <a:chOff x="-1244549" y="3384900"/>
            <a:chExt cx="5127625" cy="6657975"/>
          </a:xfrm>
        </p:grpSpPr>
        <p:sp>
          <p:nvSpPr>
            <p:cNvPr id="723" name="Google Shape;723;p283"/>
            <p:cNvSpPr/>
            <p:nvPr/>
          </p:nvSpPr>
          <p:spPr>
            <a:xfrm>
              <a:off x="2759126" y="9171338"/>
              <a:ext cx="1123950" cy="871537"/>
            </a:xfrm>
            <a:custGeom>
              <a:rect b="b" l="l" r="r" t="t"/>
              <a:pathLst>
                <a:path extrusionOk="0" h="232" w="299">
                  <a:moveTo>
                    <a:pt x="110" y="232"/>
                  </a:moveTo>
                  <a:cubicBezTo>
                    <a:pt x="80" y="220"/>
                    <a:pt x="49" y="212"/>
                    <a:pt x="27" y="187"/>
                  </a:cubicBezTo>
                  <a:cubicBezTo>
                    <a:pt x="18" y="178"/>
                    <a:pt x="10" y="167"/>
                    <a:pt x="0" y="154"/>
                  </a:cubicBezTo>
                  <a:cubicBezTo>
                    <a:pt x="90" y="102"/>
                    <a:pt x="179" y="51"/>
                    <a:pt x="267" y="0"/>
                  </a:cubicBezTo>
                  <a:cubicBezTo>
                    <a:pt x="299" y="46"/>
                    <a:pt x="293" y="110"/>
                    <a:pt x="271" y="150"/>
                  </a:cubicBezTo>
                  <a:cubicBezTo>
                    <a:pt x="248" y="191"/>
                    <a:pt x="214" y="216"/>
                    <a:pt x="169" y="227"/>
                  </a:cubicBezTo>
                  <a:cubicBezTo>
                    <a:pt x="165" y="228"/>
                    <a:pt x="162" y="230"/>
                    <a:pt x="158" y="232"/>
                  </a:cubicBezTo>
                  <a:cubicBezTo>
                    <a:pt x="142" y="232"/>
                    <a:pt x="126" y="232"/>
                    <a:pt x="110" y="232"/>
                  </a:cubicBezTo>
                  <a:close/>
                </a:path>
              </a:pathLst>
            </a:custGeom>
            <a:solidFill>
              <a:srgbClr val="EFEFEF"/>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sp>
          <p:nvSpPr>
            <p:cNvPr id="724" name="Google Shape;724;p283"/>
            <p:cNvSpPr/>
            <p:nvPr/>
          </p:nvSpPr>
          <p:spPr>
            <a:xfrm>
              <a:off x="-1244549" y="3384900"/>
              <a:ext cx="4737100" cy="4732337"/>
            </a:xfrm>
            <a:custGeom>
              <a:rect b="b" l="l" r="r" t="t"/>
              <a:pathLst>
                <a:path extrusionOk="0" h="1260" w="1261">
                  <a:moveTo>
                    <a:pt x="644" y="1253"/>
                  </a:moveTo>
                  <a:cubicBezTo>
                    <a:pt x="288" y="1260"/>
                    <a:pt x="11" y="981"/>
                    <a:pt x="6" y="642"/>
                  </a:cubicBezTo>
                  <a:cubicBezTo>
                    <a:pt x="0" y="281"/>
                    <a:pt x="283" y="10"/>
                    <a:pt x="619" y="5"/>
                  </a:cubicBezTo>
                  <a:cubicBezTo>
                    <a:pt x="976" y="0"/>
                    <a:pt x="1249" y="280"/>
                    <a:pt x="1255" y="617"/>
                  </a:cubicBezTo>
                  <a:cubicBezTo>
                    <a:pt x="1261" y="975"/>
                    <a:pt x="977" y="1248"/>
                    <a:pt x="644" y="1253"/>
                  </a:cubicBezTo>
                  <a:close/>
                  <a:moveTo>
                    <a:pt x="638" y="1151"/>
                  </a:moveTo>
                  <a:cubicBezTo>
                    <a:pt x="917" y="1146"/>
                    <a:pt x="1154" y="921"/>
                    <a:pt x="1152" y="622"/>
                  </a:cubicBezTo>
                  <a:cubicBezTo>
                    <a:pt x="1149" y="340"/>
                    <a:pt x="919" y="104"/>
                    <a:pt x="621" y="108"/>
                  </a:cubicBezTo>
                  <a:cubicBezTo>
                    <a:pt x="343" y="111"/>
                    <a:pt x="105" y="339"/>
                    <a:pt x="109" y="637"/>
                  </a:cubicBezTo>
                  <a:cubicBezTo>
                    <a:pt x="112" y="917"/>
                    <a:pt x="339" y="1152"/>
                    <a:pt x="638" y="1151"/>
                  </a:cubicBezTo>
                  <a:close/>
                </a:path>
              </a:pathLst>
            </a:custGeom>
            <a:solidFill>
              <a:srgbClr val="EFEFEF"/>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sp>
          <p:nvSpPr>
            <p:cNvPr id="725" name="Google Shape;725;p283"/>
            <p:cNvSpPr/>
            <p:nvPr/>
          </p:nvSpPr>
          <p:spPr>
            <a:xfrm>
              <a:off x="1876476" y="7639400"/>
              <a:ext cx="1787525" cy="1927225"/>
            </a:xfrm>
            <a:custGeom>
              <a:rect b="b" l="l" r="r" t="t"/>
              <a:pathLst>
                <a:path extrusionOk="0" h="513" w="476">
                  <a:moveTo>
                    <a:pt x="476" y="358"/>
                  </a:moveTo>
                  <a:cubicBezTo>
                    <a:pt x="385" y="410"/>
                    <a:pt x="297" y="461"/>
                    <a:pt x="207" y="513"/>
                  </a:cubicBezTo>
                  <a:cubicBezTo>
                    <a:pt x="138" y="393"/>
                    <a:pt x="70" y="275"/>
                    <a:pt x="0" y="155"/>
                  </a:cubicBezTo>
                  <a:cubicBezTo>
                    <a:pt x="90" y="103"/>
                    <a:pt x="178" y="52"/>
                    <a:pt x="269" y="0"/>
                  </a:cubicBezTo>
                  <a:cubicBezTo>
                    <a:pt x="338" y="119"/>
                    <a:pt x="406" y="237"/>
                    <a:pt x="476" y="358"/>
                  </a:cubicBezTo>
                  <a:close/>
                </a:path>
              </a:pathLst>
            </a:custGeom>
            <a:solidFill>
              <a:srgbClr val="EFEFEF"/>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sp>
          <p:nvSpPr>
            <p:cNvPr id="726" name="Google Shape;726;p283"/>
            <p:cNvSpPr/>
            <p:nvPr/>
          </p:nvSpPr>
          <p:spPr>
            <a:xfrm>
              <a:off x="-849261" y="3775424"/>
              <a:ext cx="3938588" cy="3935412"/>
            </a:xfrm>
            <a:custGeom>
              <a:rect b="b" l="l" r="r" t="t"/>
              <a:pathLst>
                <a:path extrusionOk="0" h="1048" w="1049">
                  <a:moveTo>
                    <a:pt x="533" y="1047"/>
                  </a:moveTo>
                  <a:cubicBezTo>
                    <a:pt x="234" y="1048"/>
                    <a:pt x="7" y="813"/>
                    <a:pt x="4" y="533"/>
                  </a:cubicBezTo>
                  <a:cubicBezTo>
                    <a:pt x="0" y="235"/>
                    <a:pt x="238" y="7"/>
                    <a:pt x="516" y="4"/>
                  </a:cubicBezTo>
                  <a:cubicBezTo>
                    <a:pt x="814" y="0"/>
                    <a:pt x="1044" y="236"/>
                    <a:pt x="1047" y="518"/>
                  </a:cubicBezTo>
                  <a:cubicBezTo>
                    <a:pt x="1049" y="817"/>
                    <a:pt x="812" y="1042"/>
                    <a:pt x="533" y="1047"/>
                  </a:cubicBezTo>
                  <a:close/>
                </a:path>
              </a:pathLst>
            </a:custGeom>
            <a:solidFill>
              <a:srgbClr val="FFFFFF">
                <a:alpha val="69019"/>
              </a:srgbClr>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600" u="none" cap="none" strike="noStrike">
                <a:solidFill>
                  <a:srgbClr val="000000"/>
                </a:solidFill>
                <a:latin typeface="Arial"/>
                <a:ea typeface="Arial"/>
                <a:cs typeface="Arial"/>
                <a:sym typeface="Arial"/>
              </a:endParaRPr>
            </a:p>
          </p:txBody>
        </p:sp>
      </p:grpSp>
      <p:pic>
        <p:nvPicPr>
          <p:cNvPr id="727" name="Google Shape;727;p283"/>
          <p:cNvPicPr preferRelativeResize="0"/>
          <p:nvPr/>
        </p:nvPicPr>
        <p:blipFill rotWithShape="1">
          <a:blip r:embed="rId3">
            <a:alphaModFix/>
          </a:blip>
          <a:srcRect b="0" l="0" r="0" t="0"/>
          <a:stretch/>
        </p:blipFill>
        <p:spPr>
          <a:xfrm>
            <a:off x="2434778" y="3319119"/>
            <a:ext cx="4207234" cy="3256034"/>
          </a:xfrm>
          <a:prstGeom prst="rect">
            <a:avLst/>
          </a:prstGeom>
          <a:noFill/>
          <a:ln>
            <a:noFill/>
          </a:ln>
        </p:spPr>
      </p:pic>
      <p:sp>
        <p:nvSpPr>
          <p:cNvPr id="728" name="Google Shape;728;p283"/>
          <p:cNvSpPr/>
          <p:nvPr/>
        </p:nvSpPr>
        <p:spPr>
          <a:xfrm>
            <a:off x="7086600" y="805874"/>
            <a:ext cx="2087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9" name="Google Shape;729;p283"/>
          <p:cNvSpPr txBox="1"/>
          <p:nvPr/>
        </p:nvSpPr>
        <p:spPr>
          <a:xfrm>
            <a:off x="3382909" y="1335876"/>
            <a:ext cx="9490183"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 protocol that supports all forms of remote connectivity.</a:t>
            </a:r>
            <a:endParaRPr/>
          </a:p>
        </p:txBody>
      </p:sp>
      <p:grpSp>
        <p:nvGrpSpPr>
          <p:cNvPr id="730" name="Google Shape;730;p283"/>
          <p:cNvGrpSpPr/>
          <p:nvPr/>
        </p:nvGrpSpPr>
        <p:grpSpPr>
          <a:xfrm>
            <a:off x="7128982" y="2496036"/>
            <a:ext cx="7469082" cy="4902200"/>
            <a:chOff x="7128982" y="2191238"/>
            <a:chExt cx="7469082" cy="4902200"/>
          </a:xfrm>
        </p:grpSpPr>
        <p:sp>
          <p:nvSpPr>
            <p:cNvPr id="731" name="Google Shape;731;p283"/>
            <p:cNvSpPr/>
            <p:nvPr/>
          </p:nvSpPr>
          <p:spPr>
            <a:xfrm>
              <a:off x="7128982" y="2191238"/>
              <a:ext cx="7469082" cy="4902200"/>
            </a:xfrm>
            <a:prstGeom prst="roundRect">
              <a:avLst>
                <a:gd fmla="val 4820" name="adj"/>
              </a:avLst>
            </a:prstGeom>
            <a:solidFill>
              <a:srgbClr val="F4F7FA"/>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2" name="Google Shape;732;p283"/>
            <p:cNvSpPr txBox="1"/>
            <p:nvPr/>
          </p:nvSpPr>
          <p:spPr>
            <a:xfrm>
              <a:off x="7349193" y="2328624"/>
              <a:ext cx="7137196" cy="4442857"/>
            </a:xfrm>
            <a:prstGeom prst="rect">
              <a:avLst/>
            </a:prstGeom>
            <a:noFill/>
            <a:ln>
              <a:noFill/>
            </a:ln>
          </p:spPr>
          <p:txBody>
            <a:bodyPr anchorCtr="0" anchor="t" bIns="45675" lIns="45675" spcFirstLastPara="1" rIns="45675" wrap="square" tIns="45675">
              <a:spAutoFit/>
            </a:bodyPr>
            <a:lstStyle/>
            <a:p>
              <a:pPr indent="0" lvl="1" marL="0" marR="0" rtl="0" algn="l">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It uses 32 bits for the attribute-value pair (AVP) field.</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It uses TCP port 3868.</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Diameter security uses existing encryption standards, including IPsec or TLS.</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It is a peer-based protocol. </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The server or client initiates communication.</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It has better error detection, correction, and failover functionality than RADIUS.</a:t>
              </a:r>
              <a:endParaRPr b="0" i="0" sz="2200" u="none" cap="none" strike="noStrike">
                <a:solidFill>
                  <a:srgbClr val="3F3F3F"/>
                </a:solidFill>
                <a:latin typeface="Open Sans"/>
                <a:ea typeface="Open Sans"/>
                <a:cs typeface="Open Sans"/>
                <a:sym typeface="Open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53"/>
          <p:cNvSpPr txBox="1"/>
          <p:nvPr>
            <p:ph type="title"/>
          </p:nvPr>
        </p:nvSpPr>
        <p:spPr>
          <a:xfrm>
            <a:off x="-10160" y="28679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What </a:t>
            </a:r>
            <a:r>
              <a:rPr lang="en-US"/>
              <a:t>I</a:t>
            </a:r>
            <a:r>
              <a:rPr lang="en-US">
                <a:solidFill>
                  <a:srgbClr val="3F3F3F"/>
                </a:solidFill>
              </a:rPr>
              <a:t>s Information Security?</a:t>
            </a:r>
            <a:endParaRPr>
              <a:solidFill>
                <a:srgbClr val="3F3F3F"/>
              </a:solidFill>
            </a:endParaRPr>
          </a:p>
        </p:txBody>
      </p:sp>
      <p:pic>
        <p:nvPicPr>
          <p:cNvPr id="118" name="Google Shape;118;p253"/>
          <p:cNvPicPr preferRelativeResize="0"/>
          <p:nvPr/>
        </p:nvPicPr>
        <p:blipFill rotWithShape="1">
          <a:blip r:embed="rId3">
            <a:alphaModFix/>
          </a:blip>
          <a:srcRect b="0" l="0" r="0" t="0"/>
          <a:stretch/>
        </p:blipFill>
        <p:spPr>
          <a:xfrm>
            <a:off x="2331396" y="2973809"/>
            <a:ext cx="3119336" cy="3119336"/>
          </a:xfrm>
          <a:prstGeom prst="rect">
            <a:avLst/>
          </a:prstGeom>
          <a:noFill/>
          <a:ln>
            <a:noFill/>
          </a:ln>
        </p:spPr>
      </p:pic>
      <p:sp>
        <p:nvSpPr>
          <p:cNvPr id="119" name="Google Shape;119;p253"/>
          <p:cNvSpPr txBox="1"/>
          <p:nvPr/>
        </p:nvSpPr>
        <p:spPr>
          <a:xfrm>
            <a:off x="3974289" y="1347660"/>
            <a:ext cx="8307421"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Information security, often called InfoSec, is the practice of protecting information by mitigating information risks. </a:t>
            </a:r>
            <a:endParaRPr/>
          </a:p>
        </p:txBody>
      </p:sp>
      <p:sp>
        <p:nvSpPr>
          <p:cNvPr id="120" name="Google Shape;120;p253"/>
          <p:cNvSpPr/>
          <p:nvPr/>
        </p:nvSpPr>
        <p:spPr>
          <a:xfrm>
            <a:off x="6509694" y="3607784"/>
            <a:ext cx="8042885" cy="1928431"/>
          </a:xfrm>
          <a:prstGeom prst="roundRect">
            <a:avLst>
              <a:gd fmla="val 4452"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is about safeguarding data from unauthorized access, use, disclosure, disruption, modification, or destruction.</a:t>
            </a:r>
            <a:endParaRPr/>
          </a:p>
        </p:txBody>
      </p:sp>
      <p:sp>
        <p:nvSpPr>
          <p:cNvPr id="121" name="Google Shape;121;p253"/>
          <p:cNvSpPr txBox="1"/>
          <p:nvPr/>
        </p:nvSpPr>
        <p:spPr>
          <a:xfrm>
            <a:off x="2425999" y="6955846"/>
            <a:ext cx="11404002" cy="136409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Information can be anything valuable, including customer data, financial records, intellectual property, personal details, and even classified government information.</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100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22" name="Google Shape;122;p253"/>
          <p:cNvSpPr/>
          <p:nvPr/>
        </p:nvSpPr>
        <p:spPr>
          <a:xfrm>
            <a:off x="4826000" y="873244"/>
            <a:ext cx="66040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284"/>
          <p:cNvPicPr preferRelativeResize="0"/>
          <p:nvPr/>
        </p:nvPicPr>
        <p:blipFill rotWithShape="1">
          <a:blip r:embed="rId3">
            <a:alphaModFix/>
          </a:blip>
          <a:srcRect b="0" l="0" r="0" t="0"/>
          <a:stretch/>
        </p:blipFill>
        <p:spPr>
          <a:xfrm>
            <a:off x="1259637" y="1624775"/>
            <a:ext cx="13736726" cy="5894450"/>
          </a:xfrm>
          <a:prstGeom prst="rect">
            <a:avLst/>
          </a:prstGeom>
          <a:noFill/>
          <a:ln>
            <a:noFill/>
          </a:ln>
        </p:spPr>
      </p:pic>
      <p:sp>
        <p:nvSpPr>
          <p:cNvPr id="738" name="Google Shape;738;p284"/>
          <p:cNvSpPr txBox="1"/>
          <p:nvPr/>
        </p:nvSpPr>
        <p:spPr>
          <a:xfrm>
            <a:off x="8095225" y="190630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Intentional alteration</a:t>
            </a:r>
            <a:r>
              <a:rPr b="0" i="0" lang="en-US" sz="2200" u="none" cap="none" strike="noStrike">
                <a:solidFill>
                  <a:srgbClr val="3F3F3F"/>
                </a:solidFill>
                <a:latin typeface="Open Sans"/>
                <a:ea typeface="Open Sans"/>
                <a:cs typeface="Open Sans"/>
                <a:sym typeface="Open Sans"/>
              </a:rPr>
              <a:t> (virus attack, database hack)</a:t>
            </a:r>
            <a:endParaRPr b="0" i="0" sz="2200" u="none" cap="none" strike="noStrike">
              <a:solidFill>
                <a:srgbClr val="3F3F3F"/>
              </a:solidFill>
              <a:latin typeface="Open Sans"/>
              <a:ea typeface="Open Sans"/>
              <a:cs typeface="Open Sans"/>
              <a:sym typeface="Open Sans"/>
            </a:endParaRPr>
          </a:p>
        </p:txBody>
      </p:sp>
      <p:sp>
        <p:nvSpPr>
          <p:cNvPr id="739" name="Google Shape;739;p284"/>
          <p:cNvSpPr txBox="1"/>
          <p:nvPr/>
        </p:nvSpPr>
        <p:spPr>
          <a:xfrm>
            <a:off x="9802900" y="440505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Accidental modifications</a:t>
            </a:r>
            <a:r>
              <a:rPr b="0" i="0" lang="en-US" sz="2200" u="none" cap="none" strike="noStrike">
                <a:solidFill>
                  <a:srgbClr val="3F3F3F"/>
                </a:solidFill>
                <a:latin typeface="Open Sans"/>
                <a:ea typeface="Open Sans"/>
                <a:cs typeface="Open Sans"/>
                <a:sym typeface="Open Sans"/>
              </a:rPr>
              <a:t> (lack of input validation, lack of training)</a:t>
            </a:r>
            <a:endParaRPr b="0" i="0" sz="2200" u="none" cap="none" strike="noStrike">
              <a:solidFill>
                <a:srgbClr val="3F3F3F"/>
              </a:solidFill>
              <a:latin typeface="Open Sans"/>
              <a:ea typeface="Open Sans"/>
              <a:cs typeface="Open Sans"/>
              <a:sym typeface="Open Sans"/>
            </a:endParaRPr>
          </a:p>
        </p:txBody>
      </p:sp>
      <p:sp>
        <p:nvSpPr>
          <p:cNvPr id="740" name="Google Shape;740;p284"/>
          <p:cNvSpPr txBox="1"/>
          <p:nvPr/>
        </p:nvSpPr>
        <p:spPr>
          <a:xfrm>
            <a:off x="3412400" y="630045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System malfunction</a:t>
            </a:r>
            <a:r>
              <a:rPr b="0" i="0" lang="en-US" sz="2200" u="none" cap="none" strike="noStrike">
                <a:solidFill>
                  <a:srgbClr val="3F3F3F"/>
                </a:solidFill>
                <a:latin typeface="Open Sans"/>
                <a:ea typeface="Open Sans"/>
                <a:cs typeface="Open Sans"/>
                <a:sym typeface="Open Sans"/>
              </a:rPr>
              <a:t> (improper software configuration)</a:t>
            </a:r>
            <a:endParaRPr b="0" i="0" sz="2200" u="none" cap="none" strike="noStrike">
              <a:solidFill>
                <a:srgbClr val="3F3F3F"/>
              </a:solidFill>
              <a:latin typeface="Open Sans"/>
              <a:ea typeface="Open Sans"/>
              <a:cs typeface="Open Sans"/>
              <a:sym typeface="Open Sans"/>
            </a:endParaRPr>
          </a:p>
        </p:txBody>
      </p:sp>
      <p:sp>
        <p:nvSpPr>
          <p:cNvPr id="741" name="Google Shape;741;p284"/>
          <p:cNvSpPr/>
          <p:nvPr/>
        </p:nvSpPr>
        <p:spPr>
          <a:xfrm>
            <a:off x="1335825" y="3396600"/>
            <a:ext cx="5242800" cy="1447200"/>
          </a:xfrm>
          <a:prstGeom prst="roundRect">
            <a:avLst>
              <a:gd fmla="val 16667" name="adj"/>
            </a:avLst>
          </a:prstGeom>
          <a:solidFill>
            <a:srgbClr val="EA9999"/>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Improved security</a:t>
            </a:r>
            <a:endParaRPr b="0" i="0" sz="2200" u="none" cap="none" strike="noStrike">
              <a:solidFill>
                <a:srgbClr val="3F3F3F"/>
              </a:solidFill>
              <a:latin typeface="Open Sans"/>
              <a:ea typeface="Open Sans"/>
              <a:cs typeface="Open Sans"/>
              <a:sym typeface="Open Sans"/>
            </a:endParaRPr>
          </a:p>
        </p:txBody>
      </p:sp>
      <p:sp>
        <p:nvSpPr>
          <p:cNvPr id="742" name="Google Shape;742;p284"/>
          <p:cNvSpPr/>
          <p:nvPr/>
        </p:nvSpPr>
        <p:spPr>
          <a:xfrm>
            <a:off x="7870075" y="1622425"/>
            <a:ext cx="5242800" cy="1447200"/>
          </a:xfrm>
          <a:prstGeom prst="roundRect">
            <a:avLst>
              <a:gd fmla="val 28667" name="adj"/>
            </a:avLst>
          </a:prstGeom>
          <a:solidFill>
            <a:srgbClr val="FFE599"/>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Centralized management</a:t>
            </a:r>
            <a:endParaRPr b="0" i="0" sz="2200" u="none" cap="none" strike="noStrike">
              <a:solidFill>
                <a:srgbClr val="3F3F3F"/>
              </a:solidFill>
              <a:latin typeface="Open Sans"/>
              <a:ea typeface="Open Sans"/>
              <a:cs typeface="Open Sans"/>
              <a:sym typeface="Open Sans"/>
            </a:endParaRPr>
          </a:p>
        </p:txBody>
      </p:sp>
      <p:sp>
        <p:nvSpPr>
          <p:cNvPr id="743" name="Google Shape;743;p284"/>
          <p:cNvSpPr/>
          <p:nvPr/>
        </p:nvSpPr>
        <p:spPr>
          <a:xfrm>
            <a:off x="9671800" y="4298625"/>
            <a:ext cx="5242800" cy="1447200"/>
          </a:xfrm>
          <a:prstGeom prst="roundRect">
            <a:avLst>
              <a:gd fmla="val 16667" name="adj"/>
            </a:avLst>
          </a:prstGeom>
          <a:solidFill>
            <a:srgbClr val="9FC5E8"/>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Scalability</a:t>
            </a:r>
            <a:endParaRPr b="0" i="0" sz="2200" u="none" cap="none" strike="noStrike">
              <a:solidFill>
                <a:srgbClr val="3F3F3F"/>
              </a:solidFill>
              <a:latin typeface="Open Sans"/>
              <a:ea typeface="Open Sans"/>
              <a:cs typeface="Open Sans"/>
              <a:sym typeface="Open Sans"/>
            </a:endParaRPr>
          </a:p>
        </p:txBody>
      </p:sp>
      <p:sp>
        <p:nvSpPr>
          <p:cNvPr id="744" name="Google Shape;744;p284"/>
          <p:cNvSpPr/>
          <p:nvPr/>
        </p:nvSpPr>
        <p:spPr>
          <a:xfrm>
            <a:off x="3187250" y="6033150"/>
            <a:ext cx="5242800" cy="1447200"/>
          </a:xfrm>
          <a:prstGeom prst="roundRect">
            <a:avLst>
              <a:gd fmla="val 23794"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Auditing</a:t>
            </a:r>
            <a:endParaRPr b="0" i="0" sz="2200" u="none" cap="none" strike="noStrike">
              <a:solidFill>
                <a:srgbClr val="3F3F3F"/>
              </a:solidFill>
              <a:latin typeface="Open Sans"/>
              <a:ea typeface="Open Sans"/>
              <a:cs typeface="Open Sans"/>
              <a:sym typeface="Open Sans"/>
            </a:endParaRPr>
          </a:p>
        </p:txBody>
      </p:sp>
      <p:sp>
        <p:nvSpPr>
          <p:cNvPr id="745" name="Google Shape;745;p28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Benefits of AAA</a:t>
            </a:r>
            <a:endParaRPr/>
          </a:p>
        </p:txBody>
      </p:sp>
      <p:sp>
        <p:nvSpPr>
          <p:cNvPr id="746" name="Google Shape;746;p284"/>
          <p:cNvSpPr/>
          <p:nvPr/>
        </p:nvSpPr>
        <p:spPr>
          <a:xfrm>
            <a:off x="6413500" y="816352"/>
            <a:ext cx="34370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285"/>
          <p:cNvSpPr txBox="1"/>
          <p:nvPr>
            <p:ph type="title"/>
          </p:nvPr>
        </p:nvSpPr>
        <p:spPr>
          <a:xfrm>
            <a:off x="-10100" y="219400"/>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Decentralized Access Control (DAC)</a:t>
            </a:r>
            <a:endParaRPr/>
          </a:p>
        </p:txBody>
      </p:sp>
      <p:sp>
        <p:nvSpPr>
          <p:cNvPr id="752" name="Google Shape;752;p285"/>
          <p:cNvSpPr/>
          <p:nvPr/>
        </p:nvSpPr>
        <p:spPr>
          <a:xfrm>
            <a:off x="2484320" y="2326362"/>
            <a:ext cx="4753198" cy="2528489"/>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sp>
        <p:nvSpPr>
          <p:cNvPr id="753" name="Google Shape;753;p285"/>
          <p:cNvSpPr txBox="1"/>
          <p:nvPr/>
        </p:nvSpPr>
        <p:spPr>
          <a:xfrm>
            <a:off x="7928143" y="2755855"/>
            <a:ext cx="7015765" cy="4828795"/>
          </a:xfrm>
          <a:prstGeom prst="rect">
            <a:avLst/>
          </a:prstGeom>
          <a:noFill/>
          <a:ln>
            <a:noFill/>
          </a:ln>
        </p:spPr>
        <p:txBody>
          <a:bodyPr anchorCtr="0" anchor="t" bIns="45675" lIns="45675" spcFirstLastPara="1" rIns="45675" wrap="square" tIns="45675">
            <a:spAutoFit/>
          </a:bodyPr>
          <a:lstStyle/>
          <a:p>
            <a:pPr indent="-88900" lvl="1" marL="228600" marR="0" rtl="0" algn="l">
              <a:lnSpc>
                <a:spcPct val="113999"/>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13999"/>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It provides access control decisions to people closer to the resources.</a:t>
            </a:r>
            <a:endParaRPr b="0" i="0" sz="1400" u="none" cap="none" strike="noStrike">
              <a:solidFill>
                <a:srgbClr val="000000"/>
              </a:solidFill>
              <a:latin typeface="Arial"/>
              <a:ea typeface="Arial"/>
              <a:cs typeface="Arial"/>
              <a:sym typeface="Arial"/>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Functional manager assigns access control rights to employees.</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Changes can happen faster.</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Conflict of interest possibility can arise.</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It does not provide uniformity and fairness across the organization.</a:t>
            </a:r>
            <a:endParaRPr/>
          </a:p>
          <a:p>
            <a:pPr indent="0" lvl="1"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228600" lvl="1" marL="2286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Certain actions can overlap.</a:t>
            </a:r>
            <a:endParaRPr/>
          </a:p>
        </p:txBody>
      </p:sp>
      <p:pic>
        <p:nvPicPr>
          <p:cNvPr id="754" name="Google Shape;754;p285"/>
          <p:cNvPicPr preferRelativeResize="0"/>
          <p:nvPr/>
        </p:nvPicPr>
        <p:blipFill rotWithShape="1">
          <a:blip r:embed="rId3">
            <a:alphaModFix/>
          </a:blip>
          <a:srcRect b="0" l="0" r="0" t="0"/>
          <a:stretch/>
        </p:blipFill>
        <p:spPr>
          <a:xfrm>
            <a:off x="1793694" y="3483024"/>
            <a:ext cx="5443824" cy="3478962"/>
          </a:xfrm>
          <a:prstGeom prst="roundRect">
            <a:avLst>
              <a:gd fmla="val 7808" name="adj"/>
            </a:avLst>
          </a:prstGeom>
          <a:noFill/>
          <a:ln>
            <a:noFill/>
          </a:ln>
        </p:spPr>
      </p:pic>
      <p:sp>
        <p:nvSpPr>
          <p:cNvPr id="755" name="Google Shape;755;p285"/>
          <p:cNvSpPr/>
          <p:nvPr/>
        </p:nvSpPr>
        <p:spPr>
          <a:xfrm>
            <a:off x="7466357" y="2633422"/>
            <a:ext cx="7665498" cy="5178167"/>
          </a:xfrm>
          <a:prstGeom prst="roundRect">
            <a:avLst>
              <a:gd fmla="val 7312"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6" name="Google Shape;756;p285"/>
          <p:cNvSpPr txBox="1"/>
          <p:nvPr/>
        </p:nvSpPr>
        <p:spPr>
          <a:xfrm>
            <a:off x="3353634" y="1243113"/>
            <a:ext cx="9548732"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DAC is a concept in cybersecurity that moves away from centralized control of access permissions</a:t>
            </a:r>
            <a:endParaRPr/>
          </a:p>
        </p:txBody>
      </p:sp>
      <p:sp>
        <p:nvSpPr>
          <p:cNvPr id="757" name="Google Shape;757;p285"/>
          <p:cNvSpPr/>
          <p:nvPr/>
        </p:nvSpPr>
        <p:spPr>
          <a:xfrm>
            <a:off x="4254500" y="805874"/>
            <a:ext cx="77570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286"/>
          <p:cNvSpPr txBox="1"/>
          <p:nvPr>
            <p:ph type="title"/>
          </p:nvPr>
        </p:nvSpPr>
        <p:spPr>
          <a:xfrm>
            <a:off x="-10100" y="219400"/>
            <a:ext cx="16276199"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Decentralized Access Control</a:t>
            </a:r>
            <a:endParaRPr/>
          </a:p>
        </p:txBody>
      </p:sp>
      <p:sp>
        <p:nvSpPr>
          <p:cNvPr id="763" name="Google Shape;763;p286"/>
          <p:cNvSpPr/>
          <p:nvPr/>
        </p:nvSpPr>
        <p:spPr>
          <a:xfrm>
            <a:off x="2484320" y="2326362"/>
            <a:ext cx="4753198" cy="2528489"/>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sp>
        <p:nvSpPr>
          <p:cNvPr id="764" name="Google Shape;764;p286"/>
          <p:cNvSpPr txBox="1"/>
          <p:nvPr/>
        </p:nvSpPr>
        <p:spPr>
          <a:xfrm>
            <a:off x="3829206" y="1371600"/>
            <a:ext cx="8597588" cy="840615"/>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Site administrators are responsible for managing their sites independently. A sample scenario is as follows:</a:t>
            </a:r>
            <a:endParaRPr/>
          </a:p>
        </p:txBody>
      </p:sp>
      <p:grpSp>
        <p:nvGrpSpPr>
          <p:cNvPr id="765" name="Google Shape;765;p286"/>
          <p:cNvGrpSpPr/>
          <p:nvPr/>
        </p:nvGrpSpPr>
        <p:grpSpPr>
          <a:xfrm>
            <a:off x="3235001" y="3417154"/>
            <a:ext cx="4076036" cy="1645920"/>
            <a:chOff x="2477354" y="3417154"/>
            <a:chExt cx="4076036" cy="1645920"/>
          </a:xfrm>
        </p:grpSpPr>
        <p:sp>
          <p:nvSpPr>
            <p:cNvPr id="766" name="Google Shape;766;p286"/>
            <p:cNvSpPr/>
            <p:nvPr/>
          </p:nvSpPr>
          <p:spPr>
            <a:xfrm>
              <a:off x="3914693" y="3417154"/>
              <a:ext cx="2638697" cy="1645920"/>
            </a:xfrm>
            <a:prstGeom prst="ellipse">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767" name="Google Shape;767;p286"/>
            <p:cNvSpPr txBox="1"/>
            <p:nvPr/>
          </p:nvSpPr>
          <p:spPr>
            <a:xfrm>
              <a:off x="2477354" y="4101704"/>
              <a:ext cx="184835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Site D</a:t>
              </a:r>
              <a:endParaRPr/>
            </a:p>
          </p:txBody>
        </p:sp>
        <p:pic>
          <p:nvPicPr>
            <p:cNvPr id="768" name="Google Shape;768;p286"/>
            <p:cNvPicPr preferRelativeResize="0"/>
            <p:nvPr/>
          </p:nvPicPr>
          <p:blipFill rotWithShape="1">
            <a:blip r:embed="rId3">
              <a:alphaModFix/>
            </a:blip>
            <a:srcRect b="0" l="0" r="0" t="0"/>
            <a:stretch/>
          </p:blipFill>
          <p:spPr>
            <a:xfrm>
              <a:off x="4604220" y="3655163"/>
              <a:ext cx="1259642" cy="1259642"/>
            </a:xfrm>
            <a:prstGeom prst="rect">
              <a:avLst/>
            </a:prstGeom>
            <a:noFill/>
            <a:ln>
              <a:noFill/>
            </a:ln>
          </p:spPr>
        </p:pic>
      </p:grpSp>
      <p:grpSp>
        <p:nvGrpSpPr>
          <p:cNvPr id="769" name="Google Shape;769;p286"/>
          <p:cNvGrpSpPr/>
          <p:nvPr/>
        </p:nvGrpSpPr>
        <p:grpSpPr>
          <a:xfrm>
            <a:off x="9064435" y="3417154"/>
            <a:ext cx="4906537" cy="1645920"/>
            <a:chOff x="10187873" y="3232442"/>
            <a:chExt cx="4906537" cy="1645920"/>
          </a:xfrm>
        </p:grpSpPr>
        <p:sp>
          <p:nvSpPr>
            <p:cNvPr id="770" name="Google Shape;770;p286"/>
            <p:cNvSpPr/>
            <p:nvPr/>
          </p:nvSpPr>
          <p:spPr>
            <a:xfrm>
              <a:off x="10187873" y="3232442"/>
              <a:ext cx="2638697" cy="1645920"/>
            </a:xfrm>
            <a:prstGeom prst="ellipse">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771" name="Google Shape;771;p286"/>
            <p:cNvSpPr txBox="1"/>
            <p:nvPr/>
          </p:nvSpPr>
          <p:spPr>
            <a:xfrm>
              <a:off x="13246060" y="3924903"/>
              <a:ext cx="184835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Site C</a:t>
              </a:r>
              <a:endParaRPr/>
            </a:p>
          </p:txBody>
        </p:sp>
        <p:pic>
          <p:nvPicPr>
            <p:cNvPr id="772" name="Google Shape;772;p286"/>
            <p:cNvPicPr preferRelativeResize="0"/>
            <p:nvPr/>
          </p:nvPicPr>
          <p:blipFill rotWithShape="1">
            <a:blip r:embed="rId4">
              <a:alphaModFix/>
            </a:blip>
            <a:srcRect b="0" l="0" r="0" t="0"/>
            <a:stretch/>
          </p:blipFill>
          <p:spPr>
            <a:xfrm>
              <a:off x="10752058" y="3319495"/>
              <a:ext cx="1510325" cy="1510325"/>
            </a:xfrm>
            <a:prstGeom prst="rect">
              <a:avLst/>
            </a:prstGeom>
            <a:noFill/>
            <a:ln>
              <a:noFill/>
            </a:ln>
          </p:spPr>
        </p:pic>
      </p:grpSp>
      <p:grpSp>
        <p:nvGrpSpPr>
          <p:cNvPr id="773" name="Google Shape;773;p286"/>
          <p:cNvGrpSpPr/>
          <p:nvPr/>
        </p:nvGrpSpPr>
        <p:grpSpPr>
          <a:xfrm>
            <a:off x="3223073" y="6064648"/>
            <a:ext cx="3968494" cy="1645920"/>
            <a:chOff x="2465426" y="6064648"/>
            <a:chExt cx="3968494" cy="1645920"/>
          </a:xfrm>
        </p:grpSpPr>
        <p:sp>
          <p:nvSpPr>
            <p:cNvPr id="774" name="Google Shape;774;p286"/>
            <p:cNvSpPr/>
            <p:nvPr/>
          </p:nvSpPr>
          <p:spPr>
            <a:xfrm>
              <a:off x="3795223" y="6064648"/>
              <a:ext cx="2638697" cy="1645920"/>
            </a:xfrm>
            <a:prstGeom prst="ellipse">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775" name="Google Shape;775;p286"/>
            <p:cNvSpPr txBox="1"/>
            <p:nvPr/>
          </p:nvSpPr>
          <p:spPr>
            <a:xfrm>
              <a:off x="2465426" y="6811782"/>
              <a:ext cx="184835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Site A</a:t>
              </a:r>
              <a:endParaRPr/>
            </a:p>
          </p:txBody>
        </p:sp>
        <p:pic>
          <p:nvPicPr>
            <p:cNvPr id="776" name="Google Shape;776;p286"/>
            <p:cNvPicPr preferRelativeResize="0"/>
            <p:nvPr/>
          </p:nvPicPr>
          <p:blipFill rotWithShape="1">
            <a:blip r:embed="rId5">
              <a:alphaModFix/>
            </a:blip>
            <a:srcRect b="0" l="0" r="0" t="0"/>
            <a:stretch/>
          </p:blipFill>
          <p:spPr>
            <a:xfrm>
              <a:off x="4536343" y="6310099"/>
              <a:ext cx="1219768" cy="1219768"/>
            </a:xfrm>
            <a:prstGeom prst="rect">
              <a:avLst/>
            </a:prstGeom>
            <a:noFill/>
            <a:ln>
              <a:noFill/>
            </a:ln>
          </p:spPr>
        </p:pic>
      </p:grpSp>
      <p:grpSp>
        <p:nvGrpSpPr>
          <p:cNvPr id="777" name="Google Shape;777;p286"/>
          <p:cNvGrpSpPr/>
          <p:nvPr/>
        </p:nvGrpSpPr>
        <p:grpSpPr>
          <a:xfrm>
            <a:off x="9064435" y="6064648"/>
            <a:ext cx="4856330" cy="1645920"/>
            <a:chOff x="10238080" y="6064648"/>
            <a:chExt cx="4856330" cy="1645920"/>
          </a:xfrm>
        </p:grpSpPr>
        <p:sp>
          <p:nvSpPr>
            <p:cNvPr id="778" name="Google Shape;778;p286"/>
            <p:cNvSpPr/>
            <p:nvPr/>
          </p:nvSpPr>
          <p:spPr>
            <a:xfrm>
              <a:off x="10238080" y="6064648"/>
              <a:ext cx="2638697" cy="1645920"/>
            </a:xfrm>
            <a:prstGeom prst="ellipse">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779" name="Google Shape;779;p286"/>
            <p:cNvSpPr txBox="1"/>
            <p:nvPr/>
          </p:nvSpPr>
          <p:spPr>
            <a:xfrm>
              <a:off x="13246060" y="6811783"/>
              <a:ext cx="184835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Site B</a:t>
              </a:r>
              <a:endParaRPr/>
            </a:p>
          </p:txBody>
        </p:sp>
        <p:pic>
          <p:nvPicPr>
            <p:cNvPr id="780" name="Google Shape;780;p286"/>
            <p:cNvPicPr preferRelativeResize="0"/>
            <p:nvPr/>
          </p:nvPicPr>
          <p:blipFill rotWithShape="1">
            <a:blip r:embed="rId6">
              <a:alphaModFix/>
            </a:blip>
            <a:srcRect b="0" l="0" r="0" t="0"/>
            <a:stretch/>
          </p:blipFill>
          <p:spPr>
            <a:xfrm>
              <a:off x="10936424" y="6182206"/>
              <a:ext cx="1393097" cy="1393097"/>
            </a:xfrm>
            <a:prstGeom prst="rect">
              <a:avLst/>
            </a:prstGeom>
            <a:noFill/>
            <a:ln>
              <a:noFill/>
            </a:ln>
          </p:spPr>
        </p:pic>
      </p:grpSp>
      <p:sp>
        <p:nvSpPr>
          <p:cNvPr id="781" name="Google Shape;781;p286"/>
          <p:cNvSpPr/>
          <p:nvPr/>
        </p:nvSpPr>
        <p:spPr>
          <a:xfrm>
            <a:off x="4927600" y="805874"/>
            <a:ext cx="64195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287"/>
          <p:cNvSpPr txBox="1"/>
          <p:nvPr>
            <p:ph idx="1" type="body"/>
          </p:nvPr>
        </p:nvSpPr>
        <p:spPr>
          <a:xfrm>
            <a:off x="0" y="4294680"/>
            <a:ext cx="162561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US"/>
              <a:t>Gap Analysis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288"/>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Gap Analysis</a:t>
            </a:r>
            <a:endParaRPr/>
          </a:p>
        </p:txBody>
      </p:sp>
      <p:pic>
        <p:nvPicPr>
          <p:cNvPr id="793" name="Google Shape;793;p288"/>
          <p:cNvPicPr preferRelativeResize="0"/>
          <p:nvPr/>
        </p:nvPicPr>
        <p:blipFill rotWithShape="1">
          <a:blip r:embed="rId3">
            <a:alphaModFix/>
          </a:blip>
          <a:srcRect b="0" l="0" r="0" t="0"/>
          <a:stretch/>
        </p:blipFill>
        <p:spPr>
          <a:xfrm>
            <a:off x="931947" y="2678731"/>
            <a:ext cx="5786353" cy="3786538"/>
          </a:xfrm>
          <a:prstGeom prst="roundRect">
            <a:avLst>
              <a:gd fmla="val 8617" name="adj"/>
            </a:avLst>
          </a:prstGeom>
          <a:noFill/>
          <a:ln cap="flat" cmpd="sng" w="12700">
            <a:solidFill>
              <a:schemeClr val="dk1"/>
            </a:solidFill>
            <a:prstDash val="solid"/>
            <a:round/>
            <a:headEnd len="sm" w="sm" type="none"/>
            <a:tailEnd len="sm" w="sm" type="none"/>
          </a:ln>
        </p:spPr>
      </p:pic>
      <p:sp>
        <p:nvSpPr>
          <p:cNvPr id="794" name="Google Shape;794;p288"/>
          <p:cNvSpPr/>
          <p:nvPr/>
        </p:nvSpPr>
        <p:spPr>
          <a:xfrm>
            <a:off x="6718300" y="895023"/>
            <a:ext cx="28159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95" name="Google Shape;795;p288"/>
          <p:cNvGrpSpPr/>
          <p:nvPr/>
        </p:nvGrpSpPr>
        <p:grpSpPr>
          <a:xfrm>
            <a:off x="7232071" y="3305908"/>
            <a:ext cx="7841674" cy="2532185"/>
            <a:chOff x="7232071" y="3305907"/>
            <a:chExt cx="7841674" cy="2532185"/>
          </a:xfrm>
        </p:grpSpPr>
        <p:sp>
          <p:nvSpPr>
            <p:cNvPr id="796" name="Google Shape;796;p288"/>
            <p:cNvSpPr/>
            <p:nvPr/>
          </p:nvSpPr>
          <p:spPr>
            <a:xfrm>
              <a:off x="7232072" y="3305907"/>
              <a:ext cx="7841673" cy="2532185"/>
            </a:xfrm>
            <a:prstGeom prst="roundRect">
              <a:avLst>
                <a:gd fmla="val 16667" name="adj"/>
              </a:avLst>
            </a:prstGeom>
            <a:solidFill>
              <a:srgbClr val="DDEAF6"/>
            </a:solidFill>
            <a:ln cap="flat" cmpd="sng" w="25400">
              <a:solidFill>
                <a:srgbClr val="9CC2E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7" name="Google Shape;797;p288"/>
            <p:cNvSpPr txBox="1"/>
            <p:nvPr/>
          </p:nvSpPr>
          <p:spPr>
            <a:xfrm>
              <a:off x="7232071" y="3356707"/>
              <a:ext cx="7841673" cy="201452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 security gap analysis systematically assesses the differences between an organization's current security posture and its desired state, evaluating practices against standards, regulations, and industry best practices.</a:t>
              </a:r>
              <a:endParaRPr b="0" i="0" sz="2200" u="none" cap="none" strike="noStrike">
                <a:solidFill>
                  <a:srgbClr val="404040"/>
                </a:solidFill>
                <a:latin typeface="Open Sans"/>
                <a:ea typeface="Open Sans"/>
                <a:cs typeface="Open Sans"/>
                <a:sym typeface="Open San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289"/>
          <p:cNvPicPr preferRelativeResize="0"/>
          <p:nvPr/>
        </p:nvPicPr>
        <p:blipFill rotWithShape="1">
          <a:blip r:embed="rId3">
            <a:alphaModFix/>
          </a:blip>
          <a:srcRect b="0" l="0" r="0" t="0"/>
          <a:stretch/>
        </p:blipFill>
        <p:spPr>
          <a:xfrm>
            <a:off x="1259637" y="1624775"/>
            <a:ext cx="13736726" cy="5894450"/>
          </a:xfrm>
          <a:prstGeom prst="rect">
            <a:avLst/>
          </a:prstGeom>
          <a:noFill/>
          <a:ln>
            <a:noFill/>
          </a:ln>
        </p:spPr>
      </p:pic>
      <p:sp>
        <p:nvSpPr>
          <p:cNvPr id="803" name="Google Shape;803;p289"/>
          <p:cNvSpPr txBox="1"/>
          <p:nvPr/>
        </p:nvSpPr>
        <p:spPr>
          <a:xfrm>
            <a:off x="8095225" y="190630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Intentional alteration</a:t>
            </a:r>
            <a:r>
              <a:rPr b="0" i="0" lang="en-US" sz="2200" u="none" cap="none" strike="noStrike">
                <a:solidFill>
                  <a:srgbClr val="3F3F3F"/>
                </a:solidFill>
                <a:latin typeface="Open Sans"/>
                <a:ea typeface="Open Sans"/>
                <a:cs typeface="Open Sans"/>
                <a:sym typeface="Open Sans"/>
              </a:rPr>
              <a:t> (virus attack, database hack)</a:t>
            </a:r>
            <a:endParaRPr b="0" i="0" sz="2200" u="none" cap="none" strike="noStrike">
              <a:solidFill>
                <a:srgbClr val="3F3F3F"/>
              </a:solidFill>
              <a:latin typeface="Open Sans"/>
              <a:ea typeface="Open Sans"/>
              <a:cs typeface="Open Sans"/>
              <a:sym typeface="Open Sans"/>
            </a:endParaRPr>
          </a:p>
        </p:txBody>
      </p:sp>
      <p:sp>
        <p:nvSpPr>
          <p:cNvPr id="804" name="Google Shape;804;p289"/>
          <p:cNvSpPr txBox="1"/>
          <p:nvPr/>
        </p:nvSpPr>
        <p:spPr>
          <a:xfrm>
            <a:off x="9802900" y="440505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Accidental modifications</a:t>
            </a:r>
            <a:r>
              <a:rPr b="0" i="0" lang="en-US" sz="2200" u="none" cap="none" strike="noStrike">
                <a:solidFill>
                  <a:srgbClr val="3F3F3F"/>
                </a:solidFill>
                <a:latin typeface="Open Sans"/>
                <a:ea typeface="Open Sans"/>
                <a:cs typeface="Open Sans"/>
                <a:sym typeface="Open Sans"/>
              </a:rPr>
              <a:t> (lack of input validation, lack of training)</a:t>
            </a:r>
            <a:endParaRPr b="0" i="0" sz="2200" u="none" cap="none" strike="noStrike">
              <a:solidFill>
                <a:srgbClr val="3F3F3F"/>
              </a:solidFill>
              <a:latin typeface="Open Sans"/>
              <a:ea typeface="Open Sans"/>
              <a:cs typeface="Open Sans"/>
              <a:sym typeface="Open Sans"/>
            </a:endParaRPr>
          </a:p>
        </p:txBody>
      </p:sp>
      <p:sp>
        <p:nvSpPr>
          <p:cNvPr id="805" name="Google Shape;805;p289"/>
          <p:cNvSpPr txBox="1"/>
          <p:nvPr/>
        </p:nvSpPr>
        <p:spPr>
          <a:xfrm>
            <a:off x="3412400" y="630045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System malfunction</a:t>
            </a:r>
            <a:r>
              <a:rPr b="0" i="0" lang="en-US" sz="2200" u="none" cap="none" strike="noStrike">
                <a:solidFill>
                  <a:srgbClr val="3F3F3F"/>
                </a:solidFill>
                <a:latin typeface="Open Sans"/>
                <a:ea typeface="Open Sans"/>
                <a:cs typeface="Open Sans"/>
                <a:sym typeface="Open Sans"/>
              </a:rPr>
              <a:t> (improper software configuration)</a:t>
            </a:r>
            <a:endParaRPr b="0" i="0" sz="2200" u="none" cap="none" strike="noStrike">
              <a:solidFill>
                <a:srgbClr val="3F3F3F"/>
              </a:solidFill>
              <a:latin typeface="Open Sans"/>
              <a:ea typeface="Open Sans"/>
              <a:cs typeface="Open Sans"/>
              <a:sym typeface="Open Sans"/>
            </a:endParaRPr>
          </a:p>
        </p:txBody>
      </p:sp>
      <p:sp>
        <p:nvSpPr>
          <p:cNvPr id="806" name="Google Shape;806;p289"/>
          <p:cNvSpPr/>
          <p:nvPr/>
        </p:nvSpPr>
        <p:spPr>
          <a:xfrm>
            <a:off x="1335825" y="3396600"/>
            <a:ext cx="5242800" cy="1447200"/>
          </a:xfrm>
          <a:prstGeom prst="roundRect">
            <a:avLst>
              <a:gd fmla="val 16667" name="adj"/>
            </a:avLst>
          </a:prstGeom>
          <a:solidFill>
            <a:srgbClr val="EA9999"/>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Identify weaknesses and vulnerabilities in the existing security controls</a:t>
            </a:r>
            <a:endParaRPr b="0" i="0" sz="2200" u="none" cap="none" strike="noStrike">
              <a:solidFill>
                <a:srgbClr val="3F3F3F"/>
              </a:solidFill>
              <a:latin typeface="Open Sans"/>
              <a:ea typeface="Open Sans"/>
              <a:cs typeface="Open Sans"/>
              <a:sym typeface="Open Sans"/>
            </a:endParaRPr>
          </a:p>
        </p:txBody>
      </p:sp>
      <p:sp>
        <p:nvSpPr>
          <p:cNvPr id="807" name="Google Shape;807;p289"/>
          <p:cNvSpPr/>
          <p:nvPr/>
        </p:nvSpPr>
        <p:spPr>
          <a:xfrm>
            <a:off x="7870075" y="1622425"/>
            <a:ext cx="5242800" cy="1447200"/>
          </a:xfrm>
          <a:prstGeom prst="roundRect">
            <a:avLst>
              <a:gd fmla="val 28667" name="adj"/>
            </a:avLst>
          </a:prstGeom>
          <a:solidFill>
            <a:srgbClr val="FFE599"/>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Assess compliance gaps with relevant security standards or regulations</a:t>
            </a:r>
            <a:endParaRPr b="0" i="0" sz="2200" u="none" cap="none" strike="noStrike">
              <a:solidFill>
                <a:srgbClr val="3F3F3F"/>
              </a:solidFill>
              <a:latin typeface="Open Sans"/>
              <a:ea typeface="Open Sans"/>
              <a:cs typeface="Open Sans"/>
              <a:sym typeface="Open Sans"/>
            </a:endParaRPr>
          </a:p>
        </p:txBody>
      </p:sp>
      <p:sp>
        <p:nvSpPr>
          <p:cNvPr id="808" name="Google Shape;808;p289"/>
          <p:cNvSpPr/>
          <p:nvPr/>
        </p:nvSpPr>
        <p:spPr>
          <a:xfrm>
            <a:off x="9671800" y="4298625"/>
            <a:ext cx="5242800" cy="1447200"/>
          </a:xfrm>
          <a:prstGeom prst="roundRect">
            <a:avLst>
              <a:gd fmla="val 16667" name="adj"/>
            </a:avLst>
          </a:prstGeom>
          <a:solidFill>
            <a:srgbClr val="9FC5E8"/>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Prioritize security risks based on likelihood and impact</a:t>
            </a:r>
            <a:endParaRPr b="0" i="0" sz="2200" u="none" cap="none" strike="noStrike">
              <a:solidFill>
                <a:srgbClr val="3F3F3F"/>
              </a:solidFill>
              <a:latin typeface="Open Sans"/>
              <a:ea typeface="Open Sans"/>
              <a:cs typeface="Open Sans"/>
              <a:sym typeface="Open Sans"/>
            </a:endParaRPr>
          </a:p>
        </p:txBody>
      </p:sp>
      <p:sp>
        <p:nvSpPr>
          <p:cNvPr id="809" name="Google Shape;809;p289"/>
          <p:cNvSpPr/>
          <p:nvPr/>
        </p:nvSpPr>
        <p:spPr>
          <a:xfrm>
            <a:off x="3187250" y="6033150"/>
            <a:ext cx="5242800" cy="1447200"/>
          </a:xfrm>
          <a:prstGeom prst="roundRect">
            <a:avLst>
              <a:gd fmla="val 23794"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Develop a roadmap for addressing security gaps and improving the overall security posture</a:t>
            </a:r>
            <a:endParaRPr b="0" i="0" sz="2200" u="none" cap="none" strike="noStrike">
              <a:solidFill>
                <a:srgbClr val="3F3F3F"/>
              </a:solidFill>
              <a:latin typeface="Open Sans"/>
              <a:ea typeface="Open Sans"/>
              <a:cs typeface="Open Sans"/>
              <a:sym typeface="Open Sans"/>
            </a:endParaRPr>
          </a:p>
        </p:txBody>
      </p:sp>
      <p:sp>
        <p:nvSpPr>
          <p:cNvPr id="810" name="Google Shape;810;p28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Goals of Gap Analysis</a:t>
            </a:r>
            <a:endParaRPr/>
          </a:p>
        </p:txBody>
      </p:sp>
      <p:sp>
        <p:nvSpPr>
          <p:cNvPr id="811" name="Google Shape;811;p289"/>
          <p:cNvSpPr/>
          <p:nvPr/>
        </p:nvSpPr>
        <p:spPr>
          <a:xfrm>
            <a:off x="5778500" y="816352"/>
            <a:ext cx="47149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grpSp>
        <p:nvGrpSpPr>
          <p:cNvPr id="817" name="Google Shape;817;p290"/>
          <p:cNvGrpSpPr/>
          <p:nvPr/>
        </p:nvGrpSpPr>
        <p:grpSpPr>
          <a:xfrm>
            <a:off x="879545" y="1807655"/>
            <a:ext cx="14151467" cy="5848727"/>
            <a:chOff x="10865" y="283655"/>
            <a:chExt cx="14151467" cy="5848727"/>
          </a:xfrm>
        </p:grpSpPr>
        <p:sp>
          <p:nvSpPr>
            <p:cNvPr id="818" name="Google Shape;818;p290"/>
            <p:cNvSpPr/>
            <p:nvPr/>
          </p:nvSpPr>
          <p:spPr>
            <a:xfrm>
              <a:off x="4099085" y="1464941"/>
              <a:ext cx="910104" cy="91440"/>
            </a:xfrm>
            <a:custGeom>
              <a:rect b="b" l="l" r="r" t="t"/>
              <a:pathLst>
                <a:path extrusionOk="0" h="120000" w="120000">
                  <a:moveTo>
                    <a:pt x="0" y="60000"/>
                  </a:moveTo>
                  <a:lnTo>
                    <a:pt x="120000" y="60000"/>
                  </a:lnTo>
                </a:path>
              </a:pathLst>
            </a:custGeom>
            <a:noFill/>
            <a:ln cap="flat" cmpd="sng" w="25400">
              <a:solidFill>
                <a:schemeClr val="accent5"/>
              </a:solidFill>
              <a:prstDash val="solid"/>
              <a:round/>
              <a:headEnd len="sm" w="sm" type="none"/>
              <a:tailEnd len="med" w="med" type="stealth"/>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0"/>
            <p:cNvSpPr txBox="1"/>
            <p:nvPr/>
          </p:nvSpPr>
          <p:spPr>
            <a:xfrm>
              <a:off x="4530619" y="1505957"/>
              <a:ext cx="47035" cy="94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820" name="Google Shape;820;p290"/>
            <p:cNvSpPr/>
            <p:nvPr/>
          </p:nvSpPr>
          <p:spPr>
            <a:xfrm>
              <a:off x="10865" y="283655"/>
              <a:ext cx="4090019" cy="2454011"/>
            </a:xfrm>
            <a:prstGeom prst="rect">
              <a:avLst/>
            </a:prstGeom>
            <a:solidFill>
              <a:schemeClr val="dk2"/>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0"/>
            <p:cNvSpPr txBox="1"/>
            <p:nvPr/>
          </p:nvSpPr>
          <p:spPr>
            <a:xfrm>
              <a:off x="10865" y="283655"/>
              <a:ext cx="4090019" cy="2454011"/>
            </a:xfrm>
            <a:prstGeom prst="rect">
              <a:avLst/>
            </a:prstGeom>
            <a:noFill/>
            <a:ln>
              <a:noFill/>
            </a:ln>
          </p:spPr>
          <p:txBody>
            <a:bodyPr anchorCtr="0" anchor="ctr" bIns="156450" lIns="156450" spcFirstLastPara="1" rIns="156450" wrap="square" tIns="15645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Define the desired security state</a:t>
              </a:r>
              <a:endParaRPr/>
            </a:p>
          </p:txBody>
        </p:sp>
        <p:sp>
          <p:nvSpPr>
            <p:cNvPr id="822" name="Google Shape;822;p290"/>
            <p:cNvSpPr/>
            <p:nvPr/>
          </p:nvSpPr>
          <p:spPr>
            <a:xfrm>
              <a:off x="9129809" y="1464941"/>
              <a:ext cx="910104" cy="91440"/>
            </a:xfrm>
            <a:custGeom>
              <a:rect b="b" l="l" r="r" t="t"/>
              <a:pathLst>
                <a:path extrusionOk="0" h="120000" w="120000">
                  <a:moveTo>
                    <a:pt x="0" y="60000"/>
                  </a:moveTo>
                  <a:lnTo>
                    <a:pt x="120000" y="60000"/>
                  </a:lnTo>
                </a:path>
              </a:pathLst>
            </a:custGeom>
            <a:noFill/>
            <a:ln cap="flat" cmpd="sng" w="25400">
              <a:solidFill>
                <a:schemeClr val="accent5"/>
              </a:solidFill>
              <a:prstDash val="solid"/>
              <a:round/>
              <a:headEnd len="sm" w="sm" type="none"/>
              <a:tailEnd len="med" w="med" type="stealth"/>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0"/>
            <p:cNvSpPr txBox="1"/>
            <p:nvPr/>
          </p:nvSpPr>
          <p:spPr>
            <a:xfrm>
              <a:off x="9561344" y="1505957"/>
              <a:ext cx="47035" cy="94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824" name="Google Shape;824;p290"/>
            <p:cNvSpPr/>
            <p:nvPr/>
          </p:nvSpPr>
          <p:spPr>
            <a:xfrm>
              <a:off x="5041589" y="283655"/>
              <a:ext cx="4090019" cy="2454011"/>
            </a:xfrm>
            <a:prstGeom prst="rect">
              <a:avLst/>
            </a:prstGeom>
            <a:solidFill>
              <a:schemeClr val="dk2"/>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0"/>
            <p:cNvSpPr txBox="1"/>
            <p:nvPr/>
          </p:nvSpPr>
          <p:spPr>
            <a:xfrm>
              <a:off x="5041589" y="283655"/>
              <a:ext cx="4090019" cy="2454011"/>
            </a:xfrm>
            <a:prstGeom prst="rect">
              <a:avLst/>
            </a:prstGeom>
            <a:noFill/>
            <a:ln>
              <a:noFill/>
            </a:ln>
          </p:spPr>
          <p:txBody>
            <a:bodyPr anchorCtr="0" anchor="ctr" bIns="156450" lIns="156450" spcFirstLastPara="1" rIns="156450" wrap="square" tIns="15645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Evaluate the current security controls</a:t>
              </a:r>
              <a:endParaRPr/>
            </a:p>
          </p:txBody>
        </p:sp>
        <p:sp>
          <p:nvSpPr>
            <p:cNvPr id="826" name="Google Shape;826;p290"/>
            <p:cNvSpPr/>
            <p:nvPr/>
          </p:nvSpPr>
          <p:spPr>
            <a:xfrm>
              <a:off x="2055875" y="2735867"/>
              <a:ext cx="10061448" cy="910104"/>
            </a:xfrm>
            <a:custGeom>
              <a:rect b="b" l="l" r="r" t="t"/>
              <a:pathLst>
                <a:path extrusionOk="0" h="120000" w="120000">
                  <a:moveTo>
                    <a:pt x="120000" y="0"/>
                  </a:moveTo>
                  <a:lnTo>
                    <a:pt x="120000" y="62255"/>
                  </a:lnTo>
                  <a:lnTo>
                    <a:pt x="0" y="62255"/>
                  </a:lnTo>
                  <a:lnTo>
                    <a:pt x="0" y="120000"/>
                  </a:lnTo>
                </a:path>
              </a:pathLst>
            </a:custGeom>
            <a:noFill/>
            <a:ln cap="flat" cmpd="sng" w="25400">
              <a:solidFill>
                <a:schemeClr val="accent5"/>
              </a:solidFill>
              <a:prstDash val="solid"/>
              <a:round/>
              <a:headEnd len="sm" w="sm" type="none"/>
              <a:tailEnd len="med" w="med" type="stealth"/>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0"/>
            <p:cNvSpPr txBox="1"/>
            <p:nvPr/>
          </p:nvSpPr>
          <p:spPr>
            <a:xfrm>
              <a:off x="6833966" y="3186215"/>
              <a:ext cx="505266" cy="94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828" name="Google Shape;828;p290"/>
            <p:cNvSpPr/>
            <p:nvPr/>
          </p:nvSpPr>
          <p:spPr>
            <a:xfrm>
              <a:off x="10072313" y="283655"/>
              <a:ext cx="4090019" cy="2454011"/>
            </a:xfrm>
            <a:prstGeom prst="rect">
              <a:avLst/>
            </a:prstGeom>
            <a:solidFill>
              <a:schemeClr val="dk2"/>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0"/>
            <p:cNvSpPr txBox="1"/>
            <p:nvPr/>
          </p:nvSpPr>
          <p:spPr>
            <a:xfrm>
              <a:off x="10072313" y="283655"/>
              <a:ext cx="4090019" cy="2454011"/>
            </a:xfrm>
            <a:prstGeom prst="rect">
              <a:avLst/>
            </a:prstGeom>
            <a:noFill/>
            <a:ln>
              <a:noFill/>
            </a:ln>
          </p:spPr>
          <p:txBody>
            <a:bodyPr anchorCtr="0" anchor="ctr" bIns="156450" lIns="156450" spcFirstLastPara="1" rIns="156450" wrap="square" tIns="15645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Identify gaps and vulnerabilities</a:t>
              </a:r>
              <a:endParaRPr/>
            </a:p>
          </p:txBody>
        </p:sp>
        <p:sp>
          <p:nvSpPr>
            <p:cNvPr id="830" name="Google Shape;830;p290"/>
            <p:cNvSpPr/>
            <p:nvPr/>
          </p:nvSpPr>
          <p:spPr>
            <a:xfrm>
              <a:off x="4099085" y="4859657"/>
              <a:ext cx="910104" cy="91440"/>
            </a:xfrm>
            <a:custGeom>
              <a:rect b="b" l="l" r="r" t="t"/>
              <a:pathLst>
                <a:path extrusionOk="0" h="120000" w="120000">
                  <a:moveTo>
                    <a:pt x="0" y="60000"/>
                  </a:moveTo>
                  <a:lnTo>
                    <a:pt x="120000" y="60000"/>
                  </a:lnTo>
                </a:path>
              </a:pathLst>
            </a:custGeom>
            <a:noFill/>
            <a:ln cap="flat" cmpd="sng" w="25400">
              <a:solidFill>
                <a:schemeClr val="accent5"/>
              </a:solidFill>
              <a:prstDash val="solid"/>
              <a:round/>
              <a:headEnd len="sm" w="sm" type="none"/>
              <a:tailEnd len="med" w="med" type="stealth"/>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0"/>
            <p:cNvSpPr txBox="1"/>
            <p:nvPr/>
          </p:nvSpPr>
          <p:spPr>
            <a:xfrm>
              <a:off x="4530619" y="4900674"/>
              <a:ext cx="47035" cy="94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832" name="Google Shape;832;p290"/>
            <p:cNvSpPr/>
            <p:nvPr/>
          </p:nvSpPr>
          <p:spPr>
            <a:xfrm>
              <a:off x="10865" y="3678371"/>
              <a:ext cx="4090019" cy="2454011"/>
            </a:xfrm>
            <a:prstGeom prst="rect">
              <a:avLst/>
            </a:prstGeom>
            <a:solidFill>
              <a:schemeClr val="dk2"/>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0"/>
            <p:cNvSpPr txBox="1"/>
            <p:nvPr/>
          </p:nvSpPr>
          <p:spPr>
            <a:xfrm>
              <a:off x="10865" y="3678371"/>
              <a:ext cx="4090019" cy="2454011"/>
            </a:xfrm>
            <a:prstGeom prst="rect">
              <a:avLst/>
            </a:prstGeom>
            <a:noFill/>
            <a:ln>
              <a:noFill/>
            </a:ln>
          </p:spPr>
          <p:txBody>
            <a:bodyPr anchorCtr="0" anchor="ctr" bIns="156450" lIns="156450" spcFirstLastPara="1" rIns="156450" wrap="square" tIns="15645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Assess risk</a:t>
              </a:r>
              <a:endParaRPr/>
            </a:p>
          </p:txBody>
        </p:sp>
        <p:sp>
          <p:nvSpPr>
            <p:cNvPr id="834" name="Google Shape;834;p290"/>
            <p:cNvSpPr/>
            <p:nvPr/>
          </p:nvSpPr>
          <p:spPr>
            <a:xfrm>
              <a:off x="5041589" y="3678371"/>
              <a:ext cx="4090019" cy="2454011"/>
            </a:xfrm>
            <a:prstGeom prst="rect">
              <a:avLst/>
            </a:prstGeom>
            <a:solidFill>
              <a:schemeClr val="dk2"/>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0"/>
            <p:cNvSpPr txBox="1"/>
            <p:nvPr/>
          </p:nvSpPr>
          <p:spPr>
            <a:xfrm>
              <a:off x="5041589" y="3678371"/>
              <a:ext cx="4090019" cy="2454011"/>
            </a:xfrm>
            <a:prstGeom prst="rect">
              <a:avLst/>
            </a:prstGeom>
            <a:noFill/>
            <a:ln>
              <a:noFill/>
            </a:ln>
          </p:spPr>
          <p:txBody>
            <a:bodyPr anchorCtr="0" anchor="ctr" bIns="156450" lIns="156450" spcFirstLastPara="1" rIns="156450" wrap="square" tIns="15645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Develop an action plan</a:t>
              </a:r>
              <a:endParaRPr/>
            </a:p>
          </p:txBody>
        </p:sp>
      </p:grpSp>
      <p:sp>
        <p:nvSpPr>
          <p:cNvPr id="836" name="Google Shape;836;p290"/>
          <p:cNvSpPr txBox="1"/>
          <p:nvPr>
            <p:ph type="title"/>
          </p:nvPr>
        </p:nvSpPr>
        <p:spPr>
          <a:xfrm>
            <a:off x="-2035" y="279400"/>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Steps in Gap Analysis</a:t>
            </a:r>
            <a:endParaRPr/>
          </a:p>
        </p:txBody>
      </p:sp>
      <p:sp>
        <p:nvSpPr>
          <p:cNvPr id="837" name="Google Shape;837;p290"/>
          <p:cNvSpPr/>
          <p:nvPr/>
        </p:nvSpPr>
        <p:spPr>
          <a:xfrm>
            <a:off x="5791200" y="854747"/>
            <a:ext cx="467328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291"/>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Step 1: Define the Desired State</a:t>
            </a:r>
            <a:endParaRPr/>
          </a:p>
        </p:txBody>
      </p:sp>
      <p:sp>
        <p:nvSpPr>
          <p:cNvPr id="844" name="Google Shape;844;p291"/>
          <p:cNvSpPr/>
          <p:nvPr/>
        </p:nvSpPr>
        <p:spPr>
          <a:xfrm>
            <a:off x="3219338" y="1972383"/>
            <a:ext cx="9856274" cy="887184"/>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3200" u="none" cap="none" strike="noStrike">
                <a:solidFill>
                  <a:srgbClr val="1F1F1F"/>
                </a:solidFill>
                <a:latin typeface="Arial"/>
                <a:ea typeface="Arial"/>
                <a:cs typeface="Arial"/>
                <a:sym typeface="Arial"/>
              </a:rPr>
              <a:t> </a:t>
            </a:r>
            <a:r>
              <a:rPr b="0" i="0" lang="en-US" sz="2200" u="none" cap="none" strike="noStrike">
                <a:solidFill>
                  <a:srgbClr val="3F3F3F"/>
                </a:solidFill>
                <a:latin typeface="Open Sans"/>
                <a:ea typeface="Open Sans"/>
                <a:cs typeface="Open Sans"/>
                <a:sym typeface="Open Sans"/>
              </a:rPr>
              <a:t>This involves outlining your organization's security goals and objectives. </a:t>
            </a:r>
            <a:endParaRPr b="0" i="0" sz="2200" u="none" cap="none" strike="noStrike">
              <a:solidFill>
                <a:srgbClr val="3F3F3F"/>
              </a:solidFill>
              <a:latin typeface="Open Sans"/>
              <a:ea typeface="Open Sans"/>
              <a:cs typeface="Open Sans"/>
              <a:sym typeface="Open Sans"/>
            </a:endParaRPr>
          </a:p>
        </p:txBody>
      </p:sp>
      <p:pic>
        <p:nvPicPr>
          <p:cNvPr id="845" name="Google Shape;845;p291"/>
          <p:cNvPicPr preferRelativeResize="0"/>
          <p:nvPr/>
        </p:nvPicPr>
        <p:blipFill rotWithShape="1">
          <a:blip r:embed="rId3">
            <a:alphaModFix/>
          </a:blip>
          <a:srcRect b="0" l="0" r="0" t="0"/>
          <a:stretch/>
        </p:blipFill>
        <p:spPr>
          <a:xfrm>
            <a:off x="5749514" y="3548144"/>
            <a:ext cx="4756972" cy="3609118"/>
          </a:xfrm>
          <a:prstGeom prst="roundRect">
            <a:avLst>
              <a:gd fmla="val 6081" name="adj"/>
            </a:avLst>
          </a:prstGeom>
          <a:noFill/>
          <a:ln>
            <a:noFill/>
          </a:ln>
        </p:spPr>
      </p:pic>
      <p:sp>
        <p:nvSpPr>
          <p:cNvPr id="846" name="Google Shape;846;p291"/>
          <p:cNvSpPr/>
          <p:nvPr/>
        </p:nvSpPr>
        <p:spPr>
          <a:xfrm>
            <a:off x="4635500" y="895023"/>
            <a:ext cx="69870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7" name="Google Shape;847;p291"/>
          <p:cNvSpPr txBox="1"/>
          <p:nvPr/>
        </p:nvSpPr>
        <p:spPr>
          <a:xfrm>
            <a:off x="2397760" y="7569806"/>
            <a:ext cx="11460480"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Consider industry standards, regulations, and best practices that may be relevant.</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292"/>
          <p:cNvSpPr txBox="1"/>
          <p:nvPr>
            <p:ph type="title"/>
          </p:nvPr>
        </p:nvSpPr>
        <p:spPr>
          <a:xfrm>
            <a:off x="0" y="105070"/>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Step 2: Evaluate </a:t>
            </a:r>
            <a:r>
              <a:rPr lang="en-US"/>
              <a:t>the</a:t>
            </a:r>
            <a:r>
              <a:rPr lang="en-US" sz="2800">
                <a:solidFill>
                  <a:srgbClr val="3F3F3F"/>
                </a:solidFill>
                <a:latin typeface="Open Sans"/>
                <a:ea typeface="Open Sans"/>
                <a:cs typeface="Open Sans"/>
                <a:sym typeface="Open Sans"/>
              </a:rPr>
              <a:t> Security Contro</a:t>
            </a:r>
            <a:r>
              <a:rPr lang="en-US"/>
              <a:t>ls</a:t>
            </a:r>
            <a:endParaRPr>
              <a:latin typeface="Open Sans"/>
              <a:ea typeface="Open Sans"/>
              <a:cs typeface="Open Sans"/>
              <a:sym typeface="Open Sans"/>
            </a:endParaRPr>
          </a:p>
        </p:txBody>
      </p:sp>
      <p:grpSp>
        <p:nvGrpSpPr>
          <p:cNvPr id="853" name="Google Shape;853;p292"/>
          <p:cNvGrpSpPr/>
          <p:nvPr/>
        </p:nvGrpSpPr>
        <p:grpSpPr>
          <a:xfrm>
            <a:off x="1140236" y="2723928"/>
            <a:ext cx="12812688" cy="5850274"/>
            <a:chOff x="1418694" y="2398279"/>
            <a:chExt cx="12311016" cy="5875441"/>
          </a:xfrm>
        </p:grpSpPr>
        <p:pic>
          <p:nvPicPr>
            <p:cNvPr id="854" name="Google Shape;854;p292"/>
            <p:cNvPicPr preferRelativeResize="0"/>
            <p:nvPr/>
          </p:nvPicPr>
          <p:blipFill rotWithShape="1">
            <a:blip r:embed="rId3">
              <a:alphaModFix/>
            </a:blip>
            <a:srcRect b="0" l="0" r="0" t="0"/>
            <a:stretch/>
          </p:blipFill>
          <p:spPr>
            <a:xfrm>
              <a:off x="6149362" y="3534451"/>
              <a:ext cx="3957275" cy="3988071"/>
            </a:xfrm>
            <a:prstGeom prst="rect">
              <a:avLst/>
            </a:prstGeom>
            <a:noFill/>
            <a:ln>
              <a:noFill/>
            </a:ln>
          </p:spPr>
        </p:pic>
        <p:sp>
          <p:nvSpPr>
            <p:cNvPr id="855" name="Google Shape;855;p292"/>
            <p:cNvSpPr txBox="1"/>
            <p:nvPr/>
          </p:nvSpPr>
          <p:spPr>
            <a:xfrm>
              <a:off x="6365310" y="2398279"/>
              <a:ext cx="3535097" cy="43084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security</a:t>
              </a:r>
              <a:endParaRPr/>
            </a:p>
          </p:txBody>
        </p:sp>
        <p:sp>
          <p:nvSpPr>
            <p:cNvPr id="856" name="Google Shape;856;p292"/>
            <p:cNvSpPr txBox="1"/>
            <p:nvPr/>
          </p:nvSpPr>
          <p:spPr>
            <a:xfrm>
              <a:off x="9724908" y="3679921"/>
              <a:ext cx="3327485" cy="43084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Endpoint security</a:t>
              </a:r>
              <a:endParaRPr/>
            </a:p>
          </p:txBody>
        </p:sp>
        <p:sp>
          <p:nvSpPr>
            <p:cNvPr id="857" name="Google Shape;857;p292"/>
            <p:cNvSpPr txBox="1"/>
            <p:nvPr/>
          </p:nvSpPr>
          <p:spPr>
            <a:xfrm>
              <a:off x="9724908" y="5968599"/>
              <a:ext cx="4004802" cy="43084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Access controls</a:t>
              </a:r>
              <a:endParaRPr/>
            </a:p>
          </p:txBody>
        </p:sp>
        <p:sp>
          <p:nvSpPr>
            <p:cNvPr id="858" name="Google Shape;858;p292"/>
            <p:cNvSpPr txBox="1"/>
            <p:nvPr/>
          </p:nvSpPr>
          <p:spPr>
            <a:xfrm>
              <a:off x="7798876" y="7842873"/>
              <a:ext cx="4203062" cy="43084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Data security</a:t>
              </a:r>
              <a:endParaRPr/>
            </a:p>
          </p:txBody>
        </p:sp>
        <p:sp>
          <p:nvSpPr>
            <p:cNvPr id="859" name="Google Shape;859;p292"/>
            <p:cNvSpPr txBox="1"/>
            <p:nvPr/>
          </p:nvSpPr>
          <p:spPr>
            <a:xfrm>
              <a:off x="4270524" y="7838477"/>
              <a:ext cx="4356028" cy="43084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Incident response</a:t>
              </a:r>
              <a:endParaRPr/>
            </a:p>
          </p:txBody>
        </p:sp>
        <p:sp>
          <p:nvSpPr>
            <p:cNvPr id="860" name="Google Shape;860;p292"/>
            <p:cNvSpPr txBox="1"/>
            <p:nvPr/>
          </p:nvSpPr>
          <p:spPr>
            <a:xfrm>
              <a:off x="1418694" y="6005372"/>
              <a:ext cx="4356028" cy="43084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Security awareness and training</a:t>
              </a:r>
              <a:endParaRPr/>
            </a:p>
          </p:txBody>
        </p:sp>
        <p:sp>
          <p:nvSpPr>
            <p:cNvPr id="861" name="Google Shape;861;p292"/>
            <p:cNvSpPr txBox="1"/>
            <p:nvPr/>
          </p:nvSpPr>
          <p:spPr>
            <a:xfrm>
              <a:off x="2408035" y="3566982"/>
              <a:ext cx="3957275"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Remote access capabilities</a:t>
              </a:r>
              <a:endParaRPr/>
            </a:p>
          </p:txBody>
        </p:sp>
        <p:sp>
          <p:nvSpPr>
            <p:cNvPr id="862" name="Google Shape;862;p292"/>
            <p:cNvSpPr/>
            <p:nvPr/>
          </p:nvSpPr>
          <p:spPr>
            <a:xfrm rot="-5400000">
              <a:off x="7943337" y="3128419"/>
              <a:ext cx="369204" cy="231801"/>
            </a:xfrm>
            <a:prstGeom prst="rightArrow">
              <a:avLst>
                <a:gd fmla="val 50000" name="adj1"/>
                <a:gd fmla="val 50000" name="adj2"/>
              </a:avLst>
            </a:prstGeom>
            <a:solidFill>
              <a:srgbClr val="02BFDB"/>
            </a:solidFill>
            <a:ln cap="flat" cmpd="sng" w="25400">
              <a:solidFill>
                <a:srgbClr val="02BF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863" name="Google Shape;863;p292"/>
            <p:cNvSpPr/>
            <p:nvPr/>
          </p:nvSpPr>
          <p:spPr>
            <a:xfrm rot="3600000">
              <a:off x="8984842" y="7537513"/>
              <a:ext cx="369204" cy="231801"/>
            </a:xfrm>
            <a:prstGeom prst="rightArrow">
              <a:avLst>
                <a:gd fmla="val 50000" name="adj1"/>
                <a:gd fmla="val 50000" name="adj2"/>
              </a:avLst>
            </a:prstGeom>
            <a:solidFill>
              <a:srgbClr val="02BFDB"/>
            </a:solidFill>
            <a:ln cap="flat" cmpd="sng" w="25400">
              <a:solidFill>
                <a:srgbClr val="02BF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864" name="Google Shape;864;p292"/>
            <p:cNvSpPr/>
            <p:nvPr/>
          </p:nvSpPr>
          <p:spPr>
            <a:xfrm rot="-2044455">
              <a:off x="9809233" y="4032876"/>
              <a:ext cx="369204" cy="231801"/>
            </a:xfrm>
            <a:prstGeom prst="rightArrow">
              <a:avLst>
                <a:gd fmla="val 50000" name="adj1"/>
                <a:gd fmla="val 50000" name="adj2"/>
              </a:avLst>
            </a:prstGeom>
            <a:solidFill>
              <a:srgbClr val="364856"/>
            </a:solidFill>
            <a:ln cap="flat" cmpd="sng" w="25400">
              <a:solidFill>
                <a:srgbClr val="3648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865" name="Google Shape;865;p292"/>
            <p:cNvSpPr/>
            <p:nvPr/>
          </p:nvSpPr>
          <p:spPr>
            <a:xfrm rot="7200000">
              <a:off x="6917884" y="7511937"/>
              <a:ext cx="369204" cy="231801"/>
            </a:xfrm>
            <a:prstGeom prst="rightArrow">
              <a:avLst>
                <a:gd fmla="val 50000" name="adj1"/>
                <a:gd fmla="val 50000" name="adj2"/>
              </a:avLst>
            </a:prstGeom>
            <a:solidFill>
              <a:srgbClr val="364856"/>
            </a:solidFill>
            <a:ln cap="flat" cmpd="sng" w="25400">
              <a:solidFill>
                <a:srgbClr val="3648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866" name="Google Shape;866;p292"/>
            <p:cNvSpPr/>
            <p:nvPr/>
          </p:nvSpPr>
          <p:spPr>
            <a:xfrm rot="1205092">
              <a:off x="10188941" y="6027813"/>
              <a:ext cx="369204" cy="231801"/>
            </a:xfrm>
            <a:prstGeom prst="rightArrow">
              <a:avLst>
                <a:gd fmla="val 50000" name="adj1"/>
                <a:gd fmla="val 50000" name="adj2"/>
              </a:avLst>
            </a:prstGeom>
            <a:solidFill>
              <a:srgbClr val="F98716"/>
            </a:solidFill>
            <a:ln cap="flat" cmpd="sng" w="25400">
              <a:solidFill>
                <a:srgbClr val="F987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867" name="Google Shape;867;p292"/>
            <p:cNvSpPr/>
            <p:nvPr/>
          </p:nvSpPr>
          <p:spPr>
            <a:xfrm rot="-8304229">
              <a:off x="6144540" y="4013287"/>
              <a:ext cx="369204" cy="231801"/>
            </a:xfrm>
            <a:prstGeom prst="rightArrow">
              <a:avLst>
                <a:gd fmla="val 50000" name="adj1"/>
                <a:gd fmla="val 50000" name="adj2"/>
              </a:avLst>
            </a:prstGeom>
            <a:solidFill>
              <a:srgbClr val="F98716"/>
            </a:solidFill>
            <a:ln cap="flat" cmpd="sng" w="25400">
              <a:solidFill>
                <a:srgbClr val="F987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868" name="Google Shape;868;p292"/>
            <p:cNvSpPr/>
            <p:nvPr/>
          </p:nvSpPr>
          <p:spPr>
            <a:xfrm rot="9338649">
              <a:off x="5742694" y="6008759"/>
              <a:ext cx="369204" cy="231801"/>
            </a:xfrm>
            <a:prstGeom prst="rightArrow">
              <a:avLst>
                <a:gd fmla="val 50000" name="adj1"/>
                <a:gd fmla="val 50000" name="adj2"/>
              </a:avLst>
            </a:prstGeom>
            <a:solidFill>
              <a:srgbClr val="AEC2C1"/>
            </a:solidFill>
            <a:ln cap="flat" cmpd="sng" w="25400">
              <a:solidFill>
                <a:srgbClr val="AEC2C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pic>
          <p:nvPicPr>
            <p:cNvPr id="869" name="Google Shape;869;p292"/>
            <p:cNvPicPr preferRelativeResize="0"/>
            <p:nvPr/>
          </p:nvPicPr>
          <p:blipFill rotWithShape="1">
            <a:blip r:embed="rId4">
              <a:alphaModFix/>
            </a:blip>
            <a:srcRect b="0" l="0" r="0" t="0"/>
            <a:stretch/>
          </p:blipFill>
          <p:spPr>
            <a:xfrm>
              <a:off x="7127391" y="4683008"/>
              <a:ext cx="2012338" cy="1744585"/>
            </a:xfrm>
            <a:prstGeom prst="rect">
              <a:avLst/>
            </a:prstGeom>
            <a:noFill/>
            <a:ln>
              <a:noFill/>
            </a:ln>
          </p:spPr>
        </p:pic>
      </p:grpSp>
      <p:sp>
        <p:nvSpPr>
          <p:cNvPr id="870" name="Google Shape;870;p292"/>
          <p:cNvSpPr/>
          <p:nvPr/>
        </p:nvSpPr>
        <p:spPr>
          <a:xfrm>
            <a:off x="1051025" y="1346195"/>
            <a:ext cx="14153950" cy="864128"/>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This stage involves taking inventory of the existing security measures across different areas as follows:</a:t>
            </a:r>
            <a:endParaRPr b="0" i="0" sz="2200" u="none" cap="none" strike="noStrike">
              <a:solidFill>
                <a:srgbClr val="3F3F3F"/>
              </a:solidFill>
              <a:latin typeface="Open Sans"/>
              <a:ea typeface="Open Sans"/>
              <a:cs typeface="Open Sans"/>
              <a:sym typeface="Open Sans"/>
            </a:endParaRPr>
          </a:p>
        </p:txBody>
      </p:sp>
      <p:sp>
        <p:nvSpPr>
          <p:cNvPr id="871" name="Google Shape;871;p292"/>
          <p:cNvSpPr/>
          <p:nvPr/>
        </p:nvSpPr>
        <p:spPr>
          <a:xfrm>
            <a:off x="3987800" y="680417"/>
            <a:ext cx="8284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293"/>
          <p:cNvSpPr/>
          <p:nvPr/>
        </p:nvSpPr>
        <p:spPr>
          <a:xfrm>
            <a:off x="2246811" y="3500846"/>
            <a:ext cx="11730446" cy="4728754"/>
          </a:xfrm>
          <a:prstGeom prst="roundRect">
            <a:avLst>
              <a:gd fmla="val 5065"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8" name="Google Shape;878;p29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Step 3: Identify Gaps and Vulnerabilities</a:t>
            </a:r>
            <a:endParaRPr>
              <a:solidFill>
                <a:srgbClr val="3F3F3F"/>
              </a:solidFill>
              <a:latin typeface="Open Sans"/>
              <a:ea typeface="Open Sans"/>
              <a:cs typeface="Open Sans"/>
              <a:sym typeface="Open Sans"/>
            </a:endParaRPr>
          </a:p>
        </p:txBody>
      </p:sp>
      <p:sp>
        <p:nvSpPr>
          <p:cNvPr id="879" name="Google Shape;879;p293"/>
          <p:cNvSpPr/>
          <p:nvPr/>
        </p:nvSpPr>
        <p:spPr>
          <a:xfrm>
            <a:off x="789940" y="1123816"/>
            <a:ext cx="14676120" cy="1192775"/>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535353"/>
              </a:buClr>
              <a:buSzPts val="4000"/>
              <a:buFont typeface="Open Sans"/>
              <a:buNone/>
            </a:pPr>
            <a:r>
              <a:rPr b="0" i="0" lang="en-US" sz="3200" u="none" cap="none" strike="noStrike">
                <a:solidFill>
                  <a:srgbClr val="1F1F1F"/>
                </a:solidFill>
                <a:latin typeface="Arial"/>
                <a:ea typeface="Arial"/>
                <a:cs typeface="Arial"/>
                <a:sym typeface="Arial"/>
              </a:rPr>
              <a:t> </a:t>
            </a:r>
            <a:r>
              <a:rPr b="0" i="0" lang="en-US" sz="2200" u="none" cap="none" strike="noStrike">
                <a:solidFill>
                  <a:srgbClr val="3F3F3F"/>
                </a:solidFill>
                <a:latin typeface="Open Sans"/>
                <a:ea typeface="Open Sans"/>
                <a:cs typeface="Open Sans"/>
                <a:sym typeface="Open Sans"/>
              </a:rPr>
              <a:t>Compare the desired security state with the current controls. This will reveal areas where the defenses are lacking or not aligned with the goals.</a:t>
            </a:r>
            <a:endParaRPr b="0" i="0" sz="2200" u="none" cap="none" strike="noStrike">
              <a:solidFill>
                <a:srgbClr val="3F3F3F"/>
              </a:solidFill>
              <a:latin typeface="Open Sans"/>
              <a:ea typeface="Open Sans"/>
              <a:cs typeface="Open Sans"/>
              <a:sym typeface="Open Sans"/>
            </a:endParaRPr>
          </a:p>
        </p:txBody>
      </p:sp>
      <p:sp>
        <p:nvSpPr>
          <p:cNvPr id="880" name="Google Shape;880;p293"/>
          <p:cNvSpPr/>
          <p:nvPr/>
        </p:nvSpPr>
        <p:spPr>
          <a:xfrm>
            <a:off x="9223103" y="5088170"/>
            <a:ext cx="3949200" cy="997159"/>
          </a:xfrm>
          <a:prstGeom prst="roundRect">
            <a:avLst>
              <a:gd fmla="val 16667" name="adj"/>
            </a:avLst>
          </a:prstGeom>
          <a:solidFill>
            <a:schemeClr val="lt1"/>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Unpatched systems</a:t>
            </a:r>
            <a:endParaRPr b="0" i="0" sz="2200" u="none" cap="none" strike="noStrike">
              <a:solidFill>
                <a:srgbClr val="3F3F3F"/>
              </a:solidFill>
              <a:latin typeface="Open Sans"/>
              <a:ea typeface="Open Sans"/>
              <a:cs typeface="Open Sans"/>
              <a:sym typeface="Open Sans"/>
            </a:endParaRPr>
          </a:p>
        </p:txBody>
      </p:sp>
      <p:sp>
        <p:nvSpPr>
          <p:cNvPr id="881" name="Google Shape;881;p293"/>
          <p:cNvSpPr/>
          <p:nvPr/>
        </p:nvSpPr>
        <p:spPr>
          <a:xfrm>
            <a:off x="9223103" y="6620663"/>
            <a:ext cx="3949200" cy="997159"/>
          </a:xfrm>
          <a:prstGeom prst="roundRect">
            <a:avLst>
              <a:gd fmla="val 16667" name="adj"/>
            </a:avLst>
          </a:prstGeom>
          <a:solidFill>
            <a:schemeClr val="lt1"/>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Unencrypted sensitive data</a:t>
            </a:r>
            <a:endParaRPr b="0" i="0" sz="2200" u="none" cap="none" strike="noStrike">
              <a:solidFill>
                <a:srgbClr val="3F3F3F"/>
              </a:solidFill>
              <a:latin typeface="Open Sans"/>
              <a:ea typeface="Open Sans"/>
              <a:cs typeface="Open Sans"/>
              <a:sym typeface="Open Sans"/>
            </a:endParaRPr>
          </a:p>
        </p:txBody>
      </p:sp>
      <p:sp>
        <p:nvSpPr>
          <p:cNvPr id="882" name="Google Shape;882;p293"/>
          <p:cNvSpPr/>
          <p:nvPr/>
        </p:nvSpPr>
        <p:spPr>
          <a:xfrm>
            <a:off x="3083697" y="5088170"/>
            <a:ext cx="3949200" cy="997159"/>
          </a:xfrm>
          <a:prstGeom prst="roundRect">
            <a:avLst>
              <a:gd fmla="val 16667" name="adj"/>
            </a:avLst>
          </a:prstGeom>
          <a:solidFill>
            <a:schemeClr val="lt1"/>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Weak password policies</a:t>
            </a:r>
            <a:endParaRPr b="0" i="0" sz="2200" u="none" cap="none" strike="noStrike">
              <a:solidFill>
                <a:srgbClr val="3F3F3F"/>
              </a:solidFill>
              <a:latin typeface="Open Sans"/>
              <a:ea typeface="Open Sans"/>
              <a:cs typeface="Open Sans"/>
              <a:sym typeface="Open Sans"/>
            </a:endParaRPr>
          </a:p>
        </p:txBody>
      </p:sp>
      <p:sp>
        <p:nvSpPr>
          <p:cNvPr id="883" name="Google Shape;883;p293"/>
          <p:cNvSpPr/>
          <p:nvPr/>
        </p:nvSpPr>
        <p:spPr>
          <a:xfrm>
            <a:off x="3083697" y="6687012"/>
            <a:ext cx="3949200" cy="997159"/>
          </a:xfrm>
          <a:prstGeom prst="roundRect">
            <a:avLst>
              <a:gd fmla="val 16667" name="adj"/>
            </a:avLst>
          </a:prstGeom>
          <a:solidFill>
            <a:schemeClr val="lt1"/>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Lack of multifactor authentication</a:t>
            </a:r>
            <a:endParaRPr/>
          </a:p>
        </p:txBody>
      </p:sp>
      <p:sp>
        <p:nvSpPr>
          <p:cNvPr id="884" name="Google Shape;884;p293"/>
          <p:cNvSpPr/>
          <p:nvPr/>
        </p:nvSpPr>
        <p:spPr>
          <a:xfrm>
            <a:off x="3708400" y="869692"/>
            <a:ext cx="88404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5" name="Google Shape;885;p293"/>
          <p:cNvSpPr txBox="1"/>
          <p:nvPr/>
        </p:nvSpPr>
        <p:spPr>
          <a:xfrm>
            <a:off x="5258078" y="3930770"/>
            <a:ext cx="5739845"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 following are some identified gaps:</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4"/>
          <p:cNvSpPr txBox="1"/>
          <p:nvPr>
            <p:ph type="title"/>
          </p:nvPr>
        </p:nvSpPr>
        <p:spPr>
          <a:xfrm>
            <a:off x="-10160" y="28679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Why Information Security?</a:t>
            </a:r>
            <a:endParaRPr>
              <a:solidFill>
                <a:srgbClr val="3F3F3F"/>
              </a:solidFill>
            </a:endParaRPr>
          </a:p>
        </p:txBody>
      </p:sp>
      <p:sp>
        <p:nvSpPr>
          <p:cNvPr id="128" name="Google Shape;128;p254"/>
          <p:cNvSpPr/>
          <p:nvPr/>
        </p:nvSpPr>
        <p:spPr>
          <a:xfrm>
            <a:off x="1250950" y="2255519"/>
            <a:ext cx="8864916" cy="5854121"/>
          </a:xfrm>
          <a:prstGeom prst="roundRect">
            <a:avLst>
              <a:gd fmla="val 5733"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With digital transformation and integration comes a heightened risk of cyber threats.</a:t>
            </a:r>
            <a:endParaRPr/>
          </a:p>
          <a:p>
            <a:pPr indent="0" lvl="0" marL="0" marR="0" rtl="0" algn="l">
              <a:lnSpc>
                <a:spcPct val="115000"/>
              </a:lnSpc>
              <a:spcBef>
                <a:spcPts val="100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Cybersecurity is not just an IT issue; it is also a business and personal concern.</a:t>
            </a:r>
            <a:endParaRPr/>
          </a:p>
          <a:p>
            <a:pPr indent="0" lvl="0" marL="0" marR="0" rtl="0" algn="l">
              <a:lnSpc>
                <a:spcPct val="115000"/>
              </a:lnSpc>
              <a:spcBef>
                <a:spcPts val="100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From identity theft to financial fraud, the repercussions of a security breach can be far-reaching and devastating.</a:t>
            </a:r>
            <a:endParaRPr/>
          </a:p>
          <a:p>
            <a:pPr indent="0" lvl="0" marL="0" marR="0" rtl="0" algn="l">
              <a:lnSpc>
                <a:spcPct val="115000"/>
              </a:lnSpc>
              <a:spcBef>
                <a:spcPts val="100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100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advent of artificial intelligence and deepfakes has added fuel to the fire and worsened the situation.</a:t>
            </a:r>
            <a:endParaRPr/>
          </a:p>
        </p:txBody>
      </p:sp>
      <p:pic>
        <p:nvPicPr>
          <p:cNvPr id="129" name="Google Shape;129;p254"/>
          <p:cNvPicPr preferRelativeResize="0"/>
          <p:nvPr/>
        </p:nvPicPr>
        <p:blipFill rotWithShape="1">
          <a:blip r:embed="rId3">
            <a:alphaModFix/>
          </a:blip>
          <a:srcRect b="0" l="0" r="0" t="0"/>
          <a:stretch/>
        </p:blipFill>
        <p:spPr>
          <a:xfrm>
            <a:off x="10128250" y="2255519"/>
            <a:ext cx="4876800" cy="4876800"/>
          </a:xfrm>
          <a:prstGeom prst="rect">
            <a:avLst/>
          </a:prstGeom>
          <a:noFill/>
          <a:ln>
            <a:noFill/>
          </a:ln>
        </p:spPr>
      </p:pic>
      <p:sp>
        <p:nvSpPr>
          <p:cNvPr id="130" name="Google Shape;130;p254"/>
          <p:cNvSpPr/>
          <p:nvPr/>
        </p:nvSpPr>
        <p:spPr>
          <a:xfrm>
            <a:off x="5283200" y="873244"/>
            <a:ext cx="5701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294"/>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Step 4: Assess Risk</a:t>
            </a:r>
            <a:endParaRPr/>
          </a:p>
        </p:txBody>
      </p:sp>
      <p:sp>
        <p:nvSpPr>
          <p:cNvPr id="892" name="Google Shape;892;p294"/>
          <p:cNvSpPr/>
          <p:nvPr/>
        </p:nvSpPr>
        <p:spPr>
          <a:xfrm>
            <a:off x="1588125" y="1766513"/>
            <a:ext cx="13118700" cy="1298925"/>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3200" u="none" cap="none" strike="noStrike">
                <a:solidFill>
                  <a:srgbClr val="1F1F1F"/>
                </a:solidFill>
                <a:latin typeface="Arial"/>
                <a:ea typeface="Arial"/>
                <a:cs typeface="Arial"/>
                <a:sym typeface="Arial"/>
              </a:rPr>
              <a:t> </a:t>
            </a:r>
            <a:r>
              <a:rPr b="0" i="0" lang="en-US" sz="2200" u="none" cap="none" strike="noStrike">
                <a:solidFill>
                  <a:srgbClr val="3F3F3F"/>
                </a:solidFill>
                <a:latin typeface="Open Sans"/>
                <a:ea typeface="Open Sans"/>
                <a:cs typeface="Open Sans"/>
                <a:sym typeface="Open Sans"/>
              </a:rPr>
              <a:t>Analyze the potential impact and likelihood of exploiting identified vulnerabilities. Prioritize the most critical gaps that pose the greatest risk to the organization.</a:t>
            </a:r>
            <a:endParaRPr b="0" i="0" sz="2200" u="none" cap="none" strike="noStrike">
              <a:solidFill>
                <a:srgbClr val="3F3F3F"/>
              </a:solidFill>
              <a:latin typeface="Open Sans"/>
              <a:ea typeface="Open Sans"/>
              <a:cs typeface="Open Sans"/>
              <a:sym typeface="Open Sans"/>
            </a:endParaRPr>
          </a:p>
        </p:txBody>
      </p:sp>
      <p:sp>
        <p:nvSpPr>
          <p:cNvPr id="893" name="Google Shape;893;p294"/>
          <p:cNvSpPr/>
          <p:nvPr/>
        </p:nvSpPr>
        <p:spPr>
          <a:xfrm>
            <a:off x="6096000" y="895023"/>
            <a:ext cx="40819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94" name="Google Shape;894;p294"/>
          <p:cNvPicPr preferRelativeResize="0"/>
          <p:nvPr/>
        </p:nvPicPr>
        <p:blipFill rotWithShape="1">
          <a:blip r:embed="rId3">
            <a:alphaModFix/>
          </a:blip>
          <a:srcRect b="0" l="0" r="0" t="32083"/>
          <a:stretch/>
        </p:blipFill>
        <p:spPr>
          <a:xfrm>
            <a:off x="4010377" y="3847229"/>
            <a:ext cx="8235247" cy="372623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295"/>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Step 5: Develop an Action Plan</a:t>
            </a:r>
            <a:endParaRPr/>
          </a:p>
        </p:txBody>
      </p:sp>
      <p:pic>
        <p:nvPicPr>
          <p:cNvPr id="901" name="Google Shape;901;p295"/>
          <p:cNvPicPr preferRelativeResize="0"/>
          <p:nvPr/>
        </p:nvPicPr>
        <p:blipFill rotWithShape="1">
          <a:blip r:embed="rId3">
            <a:alphaModFix/>
          </a:blip>
          <a:srcRect b="0" l="0" r="0" t="0"/>
          <a:stretch/>
        </p:blipFill>
        <p:spPr>
          <a:xfrm>
            <a:off x="1908628" y="3468616"/>
            <a:ext cx="5959356" cy="3475021"/>
          </a:xfrm>
          <a:prstGeom prst="roundRect">
            <a:avLst>
              <a:gd fmla="val 8522" name="adj"/>
            </a:avLst>
          </a:prstGeom>
          <a:noFill/>
          <a:ln>
            <a:noFill/>
          </a:ln>
        </p:spPr>
      </p:pic>
      <p:sp>
        <p:nvSpPr>
          <p:cNvPr id="902" name="Google Shape;902;p295"/>
          <p:cNvSpPr/>
          <p:nvPr/>
        </p:nvSpPr>
        <p:spPr>
          <a:xfrm>
            <a:off x="8708571" y="3964280"/>
            <a:ext cx="5334001" cy="2483692"/>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This plan should include:</a:t>
            </a:r>
            <a:endParaRPr/>
          </a:p>
          <a:p>
            <a:pPr indent="0" lvl="0" marL="0" marR="0" rtl="0" algn="l">
              <a:lnSpc>
                <a:spcPct val="115000"/>
              </a:lnSpc>
              <a:spcBef>
                <a:spcPts val="0"/>
              </a:spcBef>
              <a:spcAft>
                <a:spcPts val="0"/>
              </a:spcAft>
              <a:buNone/>
            </a:pPr>
            <a:r>
              <a:t/>
            </a:r>
            <a:endParaRPr b="0" i="0" sz="1500" u="none" cap="none" strike="noStrike">
              <a:solidFill>
                <a:srgbClr val="404040"/>
              </a:solidFill>
              <a:latin typeface="Open Sans"/>
              <a:ea typeface="Open Sans"/>
              <a:cs typeface="Open Sans"/>
              <a:sym typeface="Open Sans"/>
            </a:endParaRPr>
          </a:p>
          <a:p>
            <a:pPr indent="-457200" lvl="0" marL="4572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Specific actions to be taken</a:t>
            </a:r>
            <a:endParaRPr/>
          </a:p>
          <a:p>
            <a:pPr indent="0" lvl="0" marL="0" marR="0" rtl="0" algn="l">
              <a:lnSpc>
                <a:spcPct val="115000"/>
              </a:lnSpc>
              <a:spcBef>
                <a:spcPts val="0"/>
              </a:spcBef>
              <a:spcAft>
                <a:spcPts val="0"/>
              </a:spcAft>
              <a:buNone/>
            </a:pPr>
            <a:r>
              <a:t/>
            </a:r>
            <a:endParaRPr b="0" i="0" sz="1000" u="none" cap="none" strike="noStrike">
              <a:solidFill>
                <a:srgbClr val="404040"/>
              </a:solidFill>
              <a:latin typeface="Open Sans"/>
              <a:ea typeface="Open Sans"/>
              <a:cs typeface="Open Sans"/>
              <a:sym typeface="Open Sans"/>
            </a:endParaRPr>
          </a:p>
          <a:p>
            <a:pPr indent="-457200" lvl="0" marL="4572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Resources required</a:t>
            </a:r>
            <a:endParaRPr/>
          </a:p>
          <a:p>
            <a:pPr indent="0" lvl="0" marL="0" marR="0" rtl="0" algn="l">
              <a:lnSpc>
                <a:spcPct val="115000"/>
              </a:lnSpc>
              <a:spcBef>
                <a:spcPts val="0"/>
              </a:spcBef>
              <a:spcAft>
                <a:spcPts val="0"/>
              </a:spcAft>
              <a:buNone/>
            </a:pPr>
            <a:r>
              <a:t/>
            </a:r>
            <a:endParaRPr b="0" i="0" sz="1000" u="none" cap="none" strike="noStrike">
              <a:solidFill>
                <a:srgbClr val="404040"/>
              </a:solidFill>
              <a:latin typeface="Open Sans"/>
              <a:ea typeface="Open Sans"/>
              <a:cs typeface="Open Sans"/>
              <a:sym typeface="Open Sans"/>
            </a:endParaRPr>
          </a:p>
          <a:p>
            <a:pPr indent="-457200" lvl="0" marL="4572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Timeline for implementation</a:t>
            </a:r>
            <a:endParaRPr/>
          </a:p>
        </p:txBody>
      </p:sp>
      <p:sp>
        <p:nvSpPr>
          <p:cNvPr id="903" name="Google Shape;903;p295"/>
          <p:cNvSpPr/>
          <p:nvPr/>
        </p:nvSpPr>
        <p:spPr>
          <a:xfrm>
            <a:off x="3360057" y="1498836"/>
            <a:ext cx="9535886" cy="909392"/>
          </a:xfrm>
          <a:prstGeom prst="roundRect">
            <a:avLst>
              <a:gd fmla="val 16667" name="adj"/>
            </a:avLst>
          </a:prstGeom>
          <a:no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Create a roadmap to address the identified security gaps.</a:t>
            </a:r>
            <a:endParaRPr b="0" i="0" sz="2200" u="none" cap="none" strike="noStrike">
              <a:solidFill>
                <a:srgbClr val="404040"/>
              </a:solidFill>
              <a:latin typeface="Open Sans"/>
              <a:ea typeface="Open Sans"/>
              <a:cs typeface="Open Sans"/>
              <a:sym typeface="Open Sans"/>
            </a:endParaRPr>
          </a:p>
        </p:txBody>
      </p:sp>
      <p:sp>
        <p:nvSpPr>
          <p:cNvPr id="904" name="Google Shape;904;p295"/>
          <p:cNvSpPr/>
          <p:nvPr/>
        </p:nvSpPr>
        <p:spPr>
          <a:xfrm>
            <a:off x="4775200" y="895023"/>
            <a:ext cx="669932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3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Benefits of Security Gap Analysis</a:t>
            </a:r>
            <a:endParaRPr/>
          </a:p>
        </p:txBody>
      </p:sp>
      <p:pic>
        <p:nvPicPr>
          <p:cNvPr id="910" name="Google Shape;910;p131"/>
          <p:cNvPicPr preferRelativeResize="0"/>
          <p:nvPr/>
        </p:nvPicPr>
        <p:blipFill rotWithShape="1">
          <a:blip r:embed="rId3">
            <a:alphaModFix/>
          </a:blip>
          <a:srcRect b="0" l="0" r="0" t="0"/>
          <a:stretch/>
        </p:blipFill>
        <p:spPr>
          <a:xfrm>
            <a:off x="5923574" y="2887485"/>
            <a:ext cx="4408853" cy="3369031"/>
          </a:xfrm>
          <a:prstGeom prst="rect">
            <a:avLst/>
          </a:prstGeom>
          <a:noFill/>
          <a:ln>
            <a:noFill/>
          </a:ln>
        </p:spPr>
      </p:pic>
      <p:sp>
        <p:nvSpPr>
          <p:cNvPr id="911" name="Google Shape;911;p131"/>
          <p:cNvSpPr txBox="1"/>
          <p:nvPr/>
        </p:nvSpPr>
        <p:spPr>
          <a:xfrm>
            <a:off x="1647825" y="1988355"/>
            <a:ext cx="4085631" cy="2131322"/>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Improved security posture: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By identifying and addressing gaps, you can significantly strengthen the overall security defenses</a:t>
            </a:r>
            <a:endParaRPr b="0" i="0" sz="2200" u="none" cap="none" strike="noStrike">
              <a:solidFill>
                <a:srgbClr val="3F3F3F"/>
              </a:solidFill>
              <a:latin typeface="Open Sans"/>
              <a:ea typeface="Open Sans"/>
              <a:cs typeface="Open Sans"/>
              <a:sym typeface="Open Sans"/>
            </a:endParaRPr>
          </a:p>
        </p:txBody>
      </p:sp>
      <p:sp>
        <p:nvSpPr>
          <p:cNvPr id="912" name="Google Shape;912;p131"/>
          <p:cNvSpPr txBox="1"/>
          <p:nvPr/>
        </p:nvSpPr>
        <p:spPr>
          <a:xfrm>
            <a:off x="10332303" y="2016492"/>
            <a:ext cx="4259730" cy="1741985"/>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Enhanced risk management</a:t>
            </a:r>
            <a:r>
              <a:rPr b="0" i="0" lang="en-US" sz="2200" u="none" cap="none" strike="noStrike">
                <a:solidFill>
                  <a:srgbClr val="3F3F3F"/>
                </a:solidFill>
                <a:latin typeface="Open Sans"/>
                <a:ea typeface="Open Sans"/>
                <a:cs typeface="Open Sans"/>
                <a:sym typeface="Open Sans"/>
              </a:rPr>
              <a:t>: </a:t>
            </a:r>
            <a:endParaRPr/>
          </a:p>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Prioritizing vulnerabilities allows to focus resources on the areas that matter most</a:t>
            </a:r>
            <a:endParaRPr b="0" i="0" sz="2200" u="none" cap="none" strike="noStrike">
              <a:solidFill>
                <a:srgbClr val="3F3F3F"/>
              </a:solidFill>
              <a:latin typeface="Open Sans"/>
              <a:ea typeface="Open Sans"/>
              <a:cs typeface="Open Sans"/>
              <a:sym typeface="Open Sans"/>
            </a:endParaRPr>
          </a:p>
        </p:txBody>
      </p:sp>
      <p:sp>
        <p:nvSpPr>
          <p:cNvPr id="913" name="Google Shape;913;p131"/>
          <p:cNvSpPr txBox="1"/>
          <p:nvPr/>
        </p:nvSpPr>
        <p:spPr>
          <a:xfrm>
            <a:off x="10493968" y="5385523"/>
            <a:ext cx="4259731" cy="1741985"/>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Better decision-making: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Data-driven insights from the analysis help make informed security investments</a:t>
            </a:r>
            <a:endParaRPr b="0" i="0" sz="2200" u="none" cap="none" strike="noStrike">
              <a:solidFill>
                <a:srgbClr val="3F3F3F"/>
              </a:solidFill>
              <a:latin typeface="Open Sans"/>
              <a:ea typeface="Open Sans"/>
              <a:cs typeface="Open Sans"/>
              <a:sym typeface="Open Sans"/>
            </a:endParaRPr>
          </a:p>
        </p:txBody>
      </p:sp>
      <p:sp>
        <p:nvSpPr>
          <p:cNvPr id="914" name="Google Shape;914;p131"/>
          <p:cNvSpPr txBox="1"/>
          <p:nvPr/>
        </p:nvSpPr>
        <p:spPr>
          <a:xfrm>
            <a:off x="1663968" y="5269511"/>
            <a:ext cx="4259802" cy="2131322"/>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Compliance readiness</a:t>
            </a:r>
            <a:r>
              <a:rPr b="0" i="0" lang="en-US" sz="2200" u="none" cap="none" strike="noStrike">
                <a:solidFill>
                  <a:srgbClr val="3F3F3F"/>
                </a:solidFill>
                <a:latin typeface="Open Sans"/>
                <a:ea typeface="Open Sans"/>
                <a:cs typeface="Open Sans"/>
                <a:sym typeface="Open Sans"/>
              </a:rPr>
              <a:t>: </a:t>
            </a:r>
            <a:endParaRPr/>
          </a:p>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Regular gap analysis ensures you are on track to meet the security requirements of regulations or standards</a:t>
            </a:r>
            <a:endParaRPr b="0" i="0" sz="2200" u="none" cap="none" strike="noStrike">
              <a:solidFill>
                <a:srgbClr val="3F3F3F"/>
              </a:solidFill>
              <a:latin typeface="Open Sans"/>
              <a:ea typeface="Open Sans"/>
              <a:cs typeface="Open Sans"/>
              <a:sym typeface="Open Sans"/>
            </a:endParaRPr>
          </a:p>
        </p:txBody>
      </p:sp>
      <p:sp>
        <p:nvSpPr>
          <p:cNvPr id="915" name="Google Shape;915;p131"/>
          <p:cNvSpPr/>
          <p:nvPr/>
        </p:nvSpPr>
        <p:spPr>
          <a:xfrm>
            <a:off x="4508500" y="816352"/>
            <a:ext cx="7252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16" name="Google Shape;916;p131"/>
          <p:cNvPicPr preferRelativeResize="0"/>
          <p:nvPr/>
        </p:nvPicPr>
        <p:blipFill rotWithShape="1">
          <a:blip r:embed="rId4">
            <a:alphaModFix/>
          </a:blip>
          <a:srcRect b="0" l="0" r="0" t="0"/>
          <a:stretch/>
        </p:blipFill>
        <p:spPr>
          <a:xfrm>
            <a:off x="6903265" y="3325095"/>
            <a:ext cx="2449347" cy="244934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296"/>
          <p:cNvPicPr preferRelativeResize="0"/>
          <p:nvPr/>
        </p:nvPicPr>
        <p:blipFill rotWithShape="1">
          <a:blip r:embed="rId3">
            <a:alphaModFix/>
          </a:blip>
          <a:srcRect b="0" l="0" r="0" t="0"/>
          <a:stretch/>
        </p:blipFill>
        <p:spPr>
          <a:xfrm>
            <a:off x="1259637" y="1624775"/>
            <a:ext cx="13736726" cy="5894450"/>
          </a:xfrm>
          <a:prstGeom prst="rect">
            <a:avLst/>
          </a:prstGeom>
          <a:noFill/>
          <a:ln>
            <a:noFill/>
          </a:ln>
        </p:spPr>
      </p:pic>
      <p:sp>
        <p:nvSpPr>
          <p:cNvPr id="922" name="Google Shape;922;p296"/>
          <p:cNvSpPr txBox="1"/>
          <p:nvPr/>
        </p:nvSpPr>
        <p:spPr>
          <a:xfrm>
            <a:off x="3412400" y="6300450"/>
            <a:ext cx="47925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System malfunction</a:t>
            </a:r>
            <a:r>
              <a:rPr b="0" i="0" lang="en-US" sz="2200" u="none" cap="none" strike="noStrike">
                <a:solidFill>
                  <a:srgbClr val="3F3F3F"/>
                </a:solidFill>
                <a:latin typeface="Open Sans"/>
                <a:ea typeface="Open Sans"/>
                <a:cs typeface="Open Sans"/>
                <a:sym typeface="Open Sans"/>
              </a:rPr>
              <a:t> (improper software configuration)</a:t>
            </a:r>
            <a:endParaRPr b="0" i="0" sz="2200" u="none" cap="none" strike="noStrike">
              <a:solidFill>
                <a:srgbClr val="3F3F3F"/>
              </a:solidFill>
              <a:latin typeface="Open Sans"/>
              <a:ea typeface="Open Sans"/>
              <a:cs typeface="Open Sans"/>
              <a:sym typeface="Open Sans"/>
            </a:endParaRPr>
          </a:p>
        </p:txBody>
      </p:sp>
      <p:sp>
        <p:nvSpPr>
          <p:cNvPr id="923" name="Google Shape;923;p296"/>
          <p:cNvSpPr/>
          <p:nvPr/>
        </p:nvSpPr>
        <p:spPr>
          <a:xfrm>
            <a:off x="1335825" y="3707175"/>
            <a:ext cx="5242800" cy="1087303"/>
          </a:xfrm>
          <a:prstGeom prst="roundRect">
            <a:avLst>
              <a:gd fmla="val 16667" name="adj"/>
            </a:avLst>
          </a:prstGeom>
          <a:solidFill>
            <a:srgbClr val="EA9999"/>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Security questionnaires and checklists</a:t>
            </a:r>
            <a:endParaRPr b="0" i="0" sz="2200" u="none" cap="none" strike="noStrike">
              <a:solidFill>
                <a:srgbClr val="3F3F3F"/>
              </a:solidFill>
              <a:latin typeface="Open Sans"/>
              <a:ea typeface="Open Sans"/>
              <a:cs typeface="Open Sans"/>
              <a:sym typeface="Open Sans"/>
            </a:endParaRPr>
          </a:p>
        </p:txBody>
      </p:sp>
      <p:sp>
        <p:nvSpPr>
          <p:cNvPr id="924" name="Google Shape;924;p296"/>
          <p:cNvSpPr/>
          <p:nvPr/>
        </p:nvSpPr>
        <p:spPr>
          <a:xfrm>
            <a:off x="9671800" y="4304406"/>
            <a:ext cx="5242800" cy="1087303"/>
          </a:xfrm>
          <a:prstGeom prst="roundRect">
            <a:avLst>
              <a:gd fmla="val 16667" name="adj"/>
            </a:avLst>
          </a:prstGeom>
          <a:solidFill>
            <a:srgbClr val="9FC5E8"/>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Security rating platforms</a:t>
            </a:r>
            <a:endParaRPr b="0" i="0" sz="2200" u="none" cap="none" strike="noStrike">
              <a:solidFill>
                <a:srgbClr val="3F3F3F"/>
              </a:solidFill>
              <a:latin typeface="Open Sans"/>
              <a:ea typeface="Open Sans"/>
              <a:cs typeface="Open Sans"/>
              <a:sym typeface="Open Sans"/>
            </a:endParaRPr>
          </a:p>
        </p:txBody>
      </p:sp>
      <p:sp>
        <p:nvSpPr>
          <p:cNvPr id="925" name="Google Shape;925;p29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Tools and Techniques for Security Gap Analysis</a:t>
            </a:r>
            <a:endParaRPr/>
          </a:p>
        </p:txBody>
      </p:sp>
      <p:sp>
        <p:nvSpPr>
          <p:cNvPr id="926" name="Google Shape;926;p296"/>
          <p:cNvSpPr/>
          <p:nvPr/>
        </p:nvSpPr>
        <p:spPr>
          <a:xfrm>
            <a:off x="7922295" y="1776257"/>
            <a:ext cx="483479" cy="10873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7" name="Google Shape;927;p296"/>
          <p:cNvSpPr/>
          <p:nvPr/>
        </p:nvSpPr>
        <p:spPr>
          <a:xfrm>
            <a:off x="7951084" y="1782138"/>
            <a:ext cx="5242800" cy="1087303"/>
          </a:xfrm>
          <a:prstGeom prst="roundRect">
            <a:avLst>
              <a:gd fmla="val 14282" name="adj"/>
            </a:avLst>
          </a:prstGeom>
          <a:solidFill>
            <a:srgbClr val="FFE599"/>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Vulnerability scanning tools</a:t>
            </a:r>
            <a:endParaRPr b="0" i="0" sz="2200" u="none" cap="none" strike="noStrike">
              <a:solidFill>
                <a:srgbClr val="3F3F3F"/>
              </a:solidFill>
              <a:latin typeface="Open Sans"/>
              <a:ea typeface="Open Sans"/>
              <a:cs typeface="Open Sans"/>
              <a:sym typeface="Open Sans"/>
            </a:endParaRPr>
          </a:p>
        </p:txBody>
      </p:sp>
      <p:sp>
        <p:nvSpPr>
          <p:cNvPr id="928" name="Google Shape;928;p296"/>
          <p:cNvSpPr/>
          <p:nvPr/>
        </p:nvSpPr>
        <p:spPr>
          <a:xfrm>
            <a:off x="8016395" y="6169557"/>
            <a:ext cx="389379" cy="10873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9" name="Google Shape;929;p296"/>
          <p:cNvSpPr/>
          <p:nvPr/>
        </p:nvSpPr>
        <p:spPr>
          <a:xfrm>
            <a:off x="3134541" y="6169557"/>
            <a:ext cx="5242800" cy="1087303"/>
          </a:xfrm>
          <a:prstGeom prst="roundRect">
            <a:avLst>
              <a:gd fmla="val 13835"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Penetration testing tools</a:t>
            </a:r>
            <a:endParaRPr b="0" i="0" sz="2200" u="none" cap="none" strike="noStrike">
              <a:solidFill>
                <a:srgbClr val="3F3F3F"/>
              </a:solidFill>
              <a:latin typeface="Open Sans"/>
              <a:ea typeface="Open Sans"/>
              <a:cs typeface="Open Sans"/>
              <a:sym typeface="Open Sans"/>
            </a:endParaRPr>
          </a:p>
        </p:txBody>
      </p:sp>
      <p:sp>
        <p:nvSpPr>
          <p:cNvPr id="930" name="Google Shape;930;p296"/>
          <p:cNvSpPr/>
          <p:nvPr/>
        </p:nvSpPr>
        <p:spPr>
          <a:xfrm>
            <a:off x="7194884" y="3663365"/>
            <a:ext cx="1900990" cy="1798595"/>
          </a:xfrm>
          <a:prstGeom prst="ellipse">
            <a:avLst/>
          </a:prstGeom>
          <a:solidFill>
            <a:schemeClr val="lt1"/>
          </a:solidFill>
          <a:ln cap="flat" cmpd="sng" w="25400">
            <a:solidFill>
              <a:srgbClr val="9CC2E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31" name="Google Shape;931;p296"/>
          <p:cNvPicPr preferRelativeResize="0"/>
          <p:nvPr/>
        </p:nvPicPr>
        <p:blipFill rotWithShape="1">
          <a:blip r:embed="rId4">
            <a:alphaModFix/>
          </a:blip>
          <a:srcRect b="0" l="0" r="0" t="0"/>
          <a:stretch/>
        </p:blipFill>
        <p:spPr>
          <a:xfrm>
            <a:off x="7501404" y="3939502"/>
            <a:ext cx="1264995" cy="1264995"/>
          </a:xfrm>
          <a:prstGeom prst="rect">
            <a:avLst/>
          </a:prstGeom>
          <a:noFill/>
          <a:ln>
            <a:noFill/>
          </a:ln>
        </p:spPr>
      </p:pic>
      <p:sp>
        <p:nvSpPr>
          <p:cNvPr id="932" name="Google Shape;932;p296"/>
          <p:cNvSpPr/>
          <p:nvPr/>
        </p:nvSpPr>
        <p:spPr>
          <a:xfrm>
            <a:off x="2946400" y="816352"/>
            <a:ext cx="103783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297"/>
          <p:cNvSpPr txBox="1"/>
          <p:nvPr>
            <p:ph idx="1" type="body"/>
          </p:nvPr>
        </p:nvSpPr>
        <p:spPr>
          <a:xfrm>
            <a:off x="0" y="4294680"/>
            <a:ext cx="162561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US"/>
              <a:t>Zero Trust Architecture and Defense in Depth</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298"/>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Zero Trust Network</a:t>
            </a:r>
            <a:endParaRPr/>
          </a:p>
        </p:txBody>
      </p:sp>
      <p:sp>
        <p:nvSpPr>
          <p:cNvPr id="944" name="Google Shape;944;p298"/>
          <p:cNvSpPr/>
          <p:nvPr/>
        </p:nvSpPr>
        <p:spPr>
          <a:xfrm>
            <a:off x="5943600" y="895023"/>
            <a:ext cx="43716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45" name="Google Shape;945;p298"/>
          <p:cNvSpPr/>
          <p:nvPr/>
        </p:nvSpPr>
        <p:spPr>
          <a:xfrm>
            <a:off x="2611000" y="1236100"/>
            <a:ext cx="11034000"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Zero trust network is a security model based on the principle of </a:t>
            </a:r>
            <a:r>
              <a:rPr b="1" i="0" lang="en-US" sz="2200" u="none" cap="none" strike="noStrike">
                <a:solidFill>
                  <a:srgbClr val="3F3F3F"/>
                </a:solidFill>
                <a:latin typeface="Open Sans"/>
                <a:ea typeface="Open Sans"/>
                <a:cs typeface="Open Sans"/>
                <a:sym typeface="Open Sans"/>
              </a:rPr>
              <a:t>‘trust nothing and verify everything.’</a:t>
            </a:r>
            <a:endParaRPr/>
          </a:p>
        </p:txBody>
      </p:sp>
      <p:sp>
        <p:nvSpPr>
          <p:cNvPr id="946" name="Google Shape;946;p298"/>
          <p:cNvSpPr/>
          <p:nvPr/>
        </p:nvSpPr>
        <p:spPr>
          <a:xfrm>
            <a:off x="6651625" y="3394555"/>
            <a:ext cx="8160749" cy="3600456"/>
          </a:xfrm>
          <a:prstGeom prst="roundRect">
            <a:avLst>
              <a:gd fmla="val 7894" name="adj"/>
            </a:avLst>
          </a:prstGeom>
          <a:solidFill>
            <a:srgbClr val="DDEAF6"/>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Devices should not be trusted by default, even if connected to a managed corporate network or were previously verified.</a:t>
            </a:r>
            <a:endParaRPr/>
          </a:p>
          <a:p>
            <a:pPr indent="0" lvl="1" marL="0" marR="0" rtl="0" algn="l">
              <a:lnSpc>
                <a:spcPct val="115000"/>
              </a:lnSpc>
              <a:spcBef>
                <a:spcPts val="1000"/>
              </a:spcBef>
              <a:spcAft>
                <a:spcPts val="0"/>
              </a:spcAft>
              <a:buNone/>
            </a:pPr>
            <a:r>
              <a:t/>
            </a:r>
            <a:endParaRPr b="0" i="0" sz="1000" u="none" cap="none" strike="noStrike">
              <a:solidFill>
                <a:srgbClr val="404040"/>
              </a:solidFill>
              <a:latin typeface="Open Sans"/>
              <a:ea typeface="Open Sans"/>
              <a:cs typeface="Open Sans"/>
              <a:sym typeface="Open Sans"/>
            </a:endParaRPr>
          </a:p>
          <a:p>
            <a:pPr indent="-342900" lvl="1"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Every person and device accessing a private network must undergo identity verification, whether inside or outside the network perimeter.</a:t>
            </a:r>
            <a:endParaRPr b="0" i="0" sz="2200" u="none" cap="none" strike="noStrike">
              <a:solidFill>
                <a:srgbClr val="404040"/>
              </a:solidFill>
              <a:latin typeface="Open Sans"/>
              <a:ea typeface="Open Sans"/>
              <a:cs typeface="Open Sans"/>
              <a:sym typeface="Open Sans"/>
            </a:endParaRPr>
          </a:p>
        </p:txBody>
      </p:sp>
      <p:grpSp>
        <p:nvGrpSpPr>
          <p:cNvPr id="947" name="Google Shape;947;p298"/>
          <p:cNvGrpSpPr/>
          <p:nvPr/>
        </p:nvGrpSpPr>
        <p:grpSpPr>
          <a:xfrm>
            <a:off x="2060207" y="2994053"/>
            <a:ext cx="4316529" cy="4020793"/>
            <a:chOff x="1819576" y="2909396"/>
            <a:chExt cx="5605196" cy="4721359"/>
          </a:xfrm>
        </p:grpSpPr>
        <p:pic>
          <p:nvPicPr>
            <p:cNvPr id="948" name="Google Shape;948;p298"/>
            <p:cNvPicPr preferRelativeResize="0"/>
            <p:nvPr/>
          </p:nvPicPr>
          <p:blipFill rotWithShape="1">
            <a:blip r:embed="rId3">
              <a:alphaModFix/>
            </a:blip>
            <a:srcRect b="0" l="0" r="0" t="0"/>
            <a:stretch/>
          </p:blipFill>
          <p:spPr>
            <a:xfrm>
              <a:off x="1819576" y="3528553"/>
              <a:ext cx="4898484" cy="4102202"/>
            </a:xfrm>
            <a:prstGeom prst="roundRect">
              <a:avLst>
                <a:gd fmla="val 1965" name="adj"/>
              </a:avLst>
            </a:prstGeom>
            <a:noFill/>
            <a:ln>
              <a:noFill/>
            </a:ln>
          </p:spPr>
        </p:pic>
        <p:pic>
          <p:nvPicPr>
            <p:cNvPr id="949" name="Google Shape;949;p298"/>
            <p:cNvPicPr preferRelativeResize="0"/>
            <p:nvPr/>
          </p:nvPicPr>
          <p:blipFill rotWithShape="1">
            <a:blip r:embed="rId4">
              <a:alphaModFix/>
            </a:blip>
            <a:srcRect b="0" l="0" r="0" t="0"/>
            <a:stretch/>
          </p:blipFill>
          <p:spPr>
            <a:xfrm>
              <a:off x="5492210" y="2909396"/>
              <a:ext cx="1932562" cy="1932562"/>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299"/>
          <p:cNvSpPr txBox="1"/>
          <p:nvPr>
            <p:ph type="title"/>
          </p:nvPr>
        </p:nvSpPr>
        <p:spPr>
          <a:xfrm>
            <a:off x="-10160" y="30303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Defense in Depth</a:t>
            </a:r>
            <a:endParaRPr>
              <a:solidFill>
                <a:srgbClr val="3F3F3F"/>
              </a:solidFill>
            </a:endParaRPr>
          </a:p>
        </p:txBody>
      </p:sp>
      <p:sp>
        <p:nvSpPr>
          <p:cNvPr id="955" name="Google Shape;955;p299"/>
          <p:cNvSpPr/>
          <p:nvPr/>
        </p:nvSpPr>
        <p:spPr>
          <a:xfrm>
            <a:off x="6223000" y="889476"/>
            <a:ext cx="38140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6" name="Google Shape;956;p299"/>
          <p:cNvSpPr/>
          <p:nvPr/>
        </p:nvSpPr>
        <p:spPr>
          <a:xfrm>
            <a:off x="2002382" y="1220562"/>
            <a:ext cx="12251236"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nvGrpSpPr>
          <p:cNvPr id="957" name="Google Shape;957;p299"/>
          <p:cNvGrpSpPr/>
          <p:nvPr/>
        </p:nvGrpSpPr>
        <p:grpSpPr>
          <a:xfrm>
            <a:off x="2265540" y="2894939"/>
            <a:ext cx="5726271" cy="5505702"/>
            <a:chOff x="9358288" y="2233448"/>
            <a:chExt cx="5861115" cy="5861115"/>
          </a:xfrm>
        </p:grpSpPr>
        <p:grpSp>
          <p:nvGrpSpPr>
            <p:cNvPr id="958" name="Google Shape;958;p299"/>
            <p:cNvGrpSpPr/>
            <p:nvPr/>
          </p:nvGrpSpPr>
          <p:grpSpPr>
            <a:xfrm>
              <a:off x="9358288" y="2233448"/>
              <a:ext cx="5861115" cy="5861115"/>
              <a:chOff x="2823317" y="2316575"/>
              <a:chExt cx="5861115" cy="5861115"/>
            </a:xfrm>
          </p:grpSpPr>
          <p:sp>
            <p:nvSpPr>
              <p:cNvPr id="959" name="Google Shape;959;p299"/>
              <p:cNvSpPr/>
              <p:nvPr/>
            </p:nvSpPr>
            <p:spPr>
              <a:xfrm>
                <a:off x="2823317" y="2316575"/>
                <a:ext cx="5861115" cy="5861115"/>
              </a:xfrm>
              <a:prstGeom prst="ellipse">
                <a:avLst/>
              </a:prstGeom>
              <a:solidFill>
                <a:srgbClr val="9BF1FF"/>
              </a:solidFill>
              <a:ln cap="flat" cmpd="sng" w="25400">
                <a:solidFill>
                  <a:srgbClr val="9BF1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595959"/>
                  </a:solidFill>
                  <a:latin typeface="Arial"/>
                  <a:ea typeface="Arial"/>
                  <a:cs typeface="Arial"/>
                  <a:sym typeface="Arial"/>
                </a:endParaRPr>
              </a:p>
            </p:txBody>
          </p:sp>
          <p:sp>
            <p:nvSpPr>
              <p:cNvPr id="960" name="Google Shape;960;p299"/>
              <p:cNvSpPr txBox="1"/>
              <p:nvPr/>
            </p:nvSpPr>
            <p:spPr>
              <a:xfrm>
                <a:off x="4314221" y="2537837"/>
                <a:ext cx="2995418" cy="7535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595959"/>
                    </a:solidFill>
                    <a:latin typeface="Open Sans SemiBold"/>
                    <a:ea typeface="Open Sans SemiBold"/>
                    <a:cs typeface="Open Sans SemiBold"/>
                    <a:sym typeface="Open Sans SemiBold"/>
                  </a:rPr>
                  <a:t>Policies, procedures, and awareness </a:t>
                </a:r>
                <a:endParaRPr/>
              </a:p>
            </p:txBody>
          </p:sp>
        </p:grpSp>
        <p:grpSp>
          <p:nvGrpSpPr>
            <p:cNvPr id="961" name="Google Shape;961;p299"/>
            <p:cNvGrpSpPr/>
            <p:nvPr/>
          </p:nvGrpSpPr>
          <p:grpSpPr>
            <a:xfrm>
              <a:off x="9801297" y="3119466"/>
              <a:ext cx="4975097" cy="4975097"/>
              <a:chOff x="3266326" y="3202593"/>
              <a:chExt cx="4975097" cy="4975097"/>
            </a:xfrm>
          </p:grpSpPr>
          <p:sp>
            <p:nvSpPr>
              <p:cNvPr id="962" name="Google Shape;962;p299"/>
              <p:cNvSpPr/>
              <p:nvPr/>
            </p:nvSpPr>
            <p:spPr>
              <a:xfrm>
                <a:off x="3266326" y="3202593"/>
                <a:ext cx="4975097" cy="4975097"/>
              </a:xfrm>
              <a:prstGeom prst="ellipse">
                <a:avLst/>
              </a:prstGeom>
              <a:solidFill>
                <a:srgbClr val="75EBFF"/>
              </a:solidFill>
              <a:ln cap="flat" cmpd="sng" w="25400">
                <a:solidFill>
                  <a:srgbClr val="75EB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595959"/>
                  </a:solidFill>
                  <a:latin typeface="Arial"/>
                  <a:ea typeface="Arial"/>
                  <a:cs typeface="Arial"/>
                  <a:sym typeface="Arial"/>
                </a:endParaRPr>
              </a:p>
            </p:txBody>
          </p:sp>
          <p:sp>
            <p:nvSpPr>
              <p:cNvPr id="963" name="Google Shape;963;p299"/>
              <p:cNvSpPr txBox="1"/>
              <p:nvPr/>
            </p:nvSpPr>
            <p:spPr>
              <a:xfrm>
                <a:off x="4670122" y="3473757"/>
                <a:ext cx="2167504" cy="400110"/>
              </a:xfrm>
              <a:prstGeom prst="rect">
                <a:avLst/>
              </a:prstGeom>
              <a:noFill/>
              <a:ln cap="flat" cmpd="sng" w="9525">
                <a:solidFill>
                  <a:srgbClr val="75EBF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595959"/>
                    </a:solidFill>
                    <a:latin typeface="Open Sans SemiBold"/>
                    <a:ea typeface="Open Sans SemiBold"/>
                    <a:cs typeface="Open Sans SemiBold"/>
                    <a:sym typeface="Open Sans SemiBold"/>
                  </a:rPr>
                  <a:t>Physical</a:t>
                </a:r>
                <a:endParaRPr/>
              </a:p>
            </p:txBody>
          </p:sp>
        </p:grpSp>
        <p:grpSp>
          <p:nvGrpSpPr>
            <p:cNvPr id="964" name="Google Shape;964;p299"/>
            <p:cNvGrpSpPr/>
            <p:nvPr/>
          </p:nvGrpSpPr>
          <p:grpSpPr>
            <a:xfrm>
              <a:off x="10151097" y="3819067"/>
              <a:ext cx="4275496" cy="4275496"/>
              <a:chOff x="3616126" y="3902194"/>
              <a:chExt cx="4275496" cy="4275496"/>
            </a:xfrm>
          </p:grpSpPr>
          <p:sp>
            <p:nvSpPr>
              <p:cNvPr id="965" name="Google Shape;965;p299"/>
              <p:cNvSpPr/>
              <p:nvPr/>
            </p:nvSpPr>
            <p:spPr>
              <a:xfrm>
                <a:off x="3616126" y="3902194"/>
                <a:ext cx="4275496" cy="4275496"/>
              </a:xfrm>
              <a:prstGeom prst="ellipse">
                <a:avLst/>
              </a:prstGeom>
              <a:solidFill>
                <a:srgbClr val="09DCFF"/>
              </a:solidFill>
              <a:ln cap="flat" cmpd="sng" w="25400">
                <a:solidFill>
                  <a:srgbClr val="09D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595959"/>
                  </a:solidFill>
                  <a:latin typeface="Arial"/>
                  <a:ea typeface="Arial"/>
                  <a:cs typeface="Arial"/>
                  <a:sym typeface="Arial"/>
                </a:endParaRPr>
              </a:p>
            </p:txBody>
          </p:sp>
          <p:sp>
            <p:nvSpPr>
              <p:cNvPr id="966" name="Google Shape;966;p299"/>
              <p:cNvSpPr txBox="1"/>
              <p:nvPr/>
            </p:nvSpPr>
            <p:spPr>
              <a:xfrm>
                <a:off x="4641006" y="4072599"/>
                <a:ext cx="216750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595959"/>
                    </a:solidFill>
                    <a:latin typeface="Open Sans SemiBold"/>
                    <a:ea typeface="Open Sans SemiBold"/>
                    <a:cs typeface="Open Sans SemiBold"/>
                    <a:sym typeface="Open Sans SemiBold"/>
                  </a:rPr>
                  <a:t>Network</a:t>
                </a:r>
                <a:endParaRPr/>
              </a:p>
            </p:txBody>
          </p:sp>
        </p:grpSp>
        <p:grpSp>
          <p:nvGrpSpPr>
            <p:cNvPr id="967" name="Google Shape;967;p299"/>
            <p:cNvGrpSpPr/>
            <p:nvPr/>
          </p:nvGrpSpPr>
          <p:grpSpPr>
            <a:xfrm>
              <a:off x="10428224" y="4373320"/>
              <a:ext cx="3721243" cy="3721243"/>
              <a:chOff x="3893253" y="4456447"/>
              <a:chExt cx="3721243" cy="3721243"/>
            </a:xfrm>
          </p:grpSpPr>
          <p:sp>
            <p:nvSpPr>
              <p:cNvPr id="968" name="Google Shape;968;p299"/>
              <p:cNvSpPr/>
              <p:nvPr/>
            </p:nvSpPr>
            <p:spPr>
              <a:xfrm>
                <a:off x="3893253" y="4456447"/>
                <a:ext cx="3721243" cy="3721243"/>
              </a:xfrm>
              <a:prstGeom prst="ellipse">
                <a:avLst/>
              </a:prstGeom>
              <a:solidFill>
                <a:srgbClr val="00C2E2"/>
              </a:solidFill>
              <a:ln cap="flat" cmpd="sng" w="25400">
                <a:solidFill>
                  <a:srgbClr val="00C2E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595959"/>
                  </a:solidFill>
                  <a:latin typeface="Arial"/>
                  <a:ea typeface="Arial"/>
                  <a:cs typeface="Arial"/>
                  <a:sym typeface="Arial"/>
                </a:endParaRPr>
              </a:p>
            </p:txBody>
          </p:sp>
          <p:sp>
            <p:nvSpPr>
              <p:cNvPr id="969" name="Google Shape;969;p299"/>
              <p:cNvSpPr txBox="1"/>
              <p:nvPr/>
            </p:nvSpPr>
            <p:spPr>
              <a:xfrm>
                <a:off x="4641006" y="4669105"/>
                <a:ext cx="2167504" cy="400110"/>
              </a:xfrm>
              <a:prstGeom prst="rect">
                <a:avLst/>
              </a:prstGeom>
              <a:noFill/>
              <a:ln cap="flat" cmpd="sng" w="9525">
                <a:solidFill>
                  <a:srgbClr val="00C2E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595959"/>
                    </a:solidFill>
                    <a:latin typeface="Open Sans SemiBold"/>
                    <a:ea typeface="Open Sans SemiBold"/>
                    <a:cs typeface="Open Sans SemiBold"/>
                    <a:sym typeface="Open Sans SemiBold"/>
                  </a:rPr>
                  <a:t>Computer</a:t>
                </a:r>
                <a:endParaRPr/>
              </a:p>
            </p:txBody>
          </p:sp>
        </p:grpSp>
        <p:grpSp>
          <p:nvGrpSpPr>
            <p:cNvPr id="970" name="Google Shape;970;p299"/>
            <p:cNvGrpSpPr/>
            <p:nvPr/>
          </p:nvGrpSpPr>
          <p:grpSpPr>
            <a:xfrm>
              <a:off x="10797516" y="5111905"/>
              <a:ext cx="2982658" cy="2982658"/>
              <a:chOff x="4262545" y="5195032"/>
              <a:chExt cx="2982658" cy="2982658"/>
            </a:xfrm>
          </p:grpSpPr>
          <p:sp>
            <p:nvSpPr>
              <p:cNvPr id="971" name="Google Shape;971;p299"/>
              <p:cNvSpPr/>
              <p:nvPr/>
            </p:nvSpPr>
            <p:spPr>
              <a:xfrm>
                <a:off x="4262545" y="5195032"/>
                <a:ext cx="2982658" cy="2982658"/>
              </a:xfrm>
              <a:prstGeom prst="ellipse">
                <a:avLst/>
              </a:prstGeom>
              <a:solidFill>
                <a:srgbClr val="00B7D6"/>
              </a:solidFill>
              <a:ln cap="flat" cmpd="sng" w="25400">
                <a:solidFill>
                  <a:srgbClr val="00B7D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595959"/>
                  </a:solidFill>
                  <a:latin typeface="Arial"/>
                  <a:ea typeface="Arial"/>
                  <a:cs typeface="Arial"/>
                  <a:sym typeface="Arial"/>
                </a:endParaRPr>
              </a:p>
            </p:txBody>
          </p:sp>
          <p:sp>
            <p:nvSpPr>
              <p:cNvPr id="972" name="Google Shape;972;p299"/>
              <p:cNvSpPr txBox="1"/>
              <p:nvPr/>
            </p:nvSpPr>
            <p:spPr>
              <a:xfrm>
                <a:off x="4664980" y="5556855"/>
                <a:ext cx="2167504" cy="400110"/>
              </a:xfrm>
              <a:prstGeom prst="rect">
                <a:avLst/>
              </a:prstGeom>
              <a:noFill/>
              <a:ln cap="flat" cmpd="sng" w="9525">
                <a:solidFill>
                  <a:srgbClr val="00B7D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595959"/>
                    </a:solidFill>
                    <a:latin typeface="Open Sans SemiBold"/>
                    <a:ea typeface="Open Sans SemiBold"/>
                    <a:cs typeface="Open Sans SemiBold"/>
                    <a:sym typeface="Open Sans SemiBold"/>
                  </a:rPr>
                  <a:t>Application</a:t>
                </a:r>
                <a:endParaRPr/>
              </a:p>
            </p:txBody>
          </p:sp>
        </p:grpSp>
        <p:pic>
          <p:nvPicPr>
            <p:cNvPr descr="Lock with solid fill" id="973" name="Google Shape;973;p299"/>
            <p:cNvPicPr preferRelativeResize="0"/>
            <p:nvPr/>
          </p:nvPicPr>
          <p:blipFill rotWithShape="1">
            <a:blip r:embed="rId3">
              <a:alphaModFix/>
            </a:blip>
            <a:srcRect b="0" l="0" r="0" t="0"/>
            <a:stretch/>
          </p:blipFill>
          <p:spPr>
            <a:xfrm>
              <a:off x="9954590" y="4447209"/>
              <a:ext cx="799834" cy="799834"/>
            </a:xfrm>
            <a:prstGeom prst="rect">
              <a:avLst/>
            </a:prstGeom>
            <a:noFill/>
            <a:ln>
              <a:noFill/>
            </a:ln>
          </p:spPr>
        </p:pic>
        <p:sp>
          <p:nvSpPr>
            <p:cNvPr id="974" name="Google Shape;974;p299"/>
            <p:cNvSpPr/>
            <p:nvPr/>
          </p:nvSpPr>
          <p:spPr>
            <a:xfrm>
              <a:off x="11227661" y="5972195"/>
              <a:ext cx="2122368" cy="2122368"/>
            </a:xfrm>
            <a:prstGeom prst="ellipse">
              <a:avLst/>
            </a:prstGeom>
            <a:solidFill>
              <a:srgbClr val="009FB7"/>
            </a:solidFill>
            <a:ln cap="flat" cmpd="sng" w="25400">
              <a:solidFill>
                <a:srgbClr val="009F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595959"/>
                  </a:solidFill>
                  <a:latin typeface="Open Sans SemiBold"/>
                  <a:ea typeface="Open Sans SemiBold"/>
                  <a:cs typeface="Open Sans SemiBold"/>
                  <a:sym typeface="Open Sans SemiBold"/>
                </a:rPr>
                <a:t>Device</a:t>
              </a:r>
              <a:endParaRPr b="0" i="0" sz="2200" u="none" cap="none" strike="noStrike">
                <a:solidFill>
                  <a:srgbClr val="595959"/>
                </a:solidFill>
                <a:latin typeface="Arial"/>
                <a:ea typeface="Arial"/>
                <a:cs typeface="Arial"/>
                <a:sym typeface="Arial"/>
              </a:endParaRPr>
            </a:p>
          </p:txBody>
        </p:sp>
        <p:grpSp>
          <p:nvGrpSpPr>
            <p:cNvPr id="975" name="Google Shape;975;p299"/>
            <p:cNvGrpSpPr/>
            <p:nvPr/>
          </p:nvGrpSpPr>
          <p:grpSpPr>
            <a:xfrm>
              <a:off x="10978350" y="2993196"/>
              <a:ext cx="365529" cy="4001964"/>
              <a:chOff x="10800509" y="3016056"/>
              <a:chExt cx="365529" cy="3940063"/>
            </a:xfrm>
          </p:grpSpPr>
          <p:cxnSp>
            <p:nvCxnSpPr>
              <p:cNvPr id="976" name="Google Shape;976;p299"/>
              <p:cNvCxnSpPr/>
              <p:nvPr/>
            </p:nvCxnSpPr>
            <p:spPr>
              <a:xfrm>
                <a:off x="10800509" y="3016056"/>
                <a:ext cx="0" cy="3940063"/>
              </a:xfrm>
              <a:prstGeom prst="straightConnector1">
                <a:avLst/>
              </a:prstGeom>
              <a:noFill/>
              <a:ln cap="flat" cmpd="sng" w="28575">
                <a:solidFill>
                  <a:srgbClr val="595959"/>
                </a:solidFill>
                <a:prstDash val="solid"/>
                <a:round/>
                <a:headEnd len="sm" w="sm" type="none"/>
                <a:tailEnd len="sm" w="sm" type="none"/>
              </a:ln>
            </p:spPr>
          </p:cxnSp>
          <p:cxnSp>
            <p:nvCxnSpPr>
              <p:cNvPr id="977" name="Google Shape;977;p299"/>
              <p:cNvCxnSpPr/>
              <p:nvPr/>
            </p:nvCxnSpPr>
            <p:spPr>
              <a:xfrm rot="10800000">
                <a:off x="10800509" y="3020029"/>
                <a:ext cx="365529" cy="0"/>
              </a:xfrm>
              <a:prstGeom prst="straightConnector1">
                <a:avLst/>
              </a:prstGeom>
              <a:noFill/>
              <a:ln cap="flat" cmpd="sng" w="28575">
                <a:solidFill>
                  <a:srgbClr val="595959"/>
                </a:solidFill>
                <a:prstDash val="solid"/>
                <a:round/>
                <a:headEnd len="sm" w="sm" type="none"/>
                <a:tailEnd len="sm" w="sm" type="none"/>
              </a:ln>
            </p:spPr>
          </p:cxnSp>
          <p:cxnSp>
            <p:nvCxnSpPr>
              <p:cNvPr id="978" name="Google Shape;978;p299"/>
              <p:cNvCxnSpPr/>
              <p:nvPr/>
            </p:nvCxnSpPr>
            <p:spPr>
              <a:xfrm rot="10800000">
                <a:off x="10800509" y="3605528"/>
                <a:ext cx="365529" cy="0"/>
              </a:xfrm>
              <a:prstGeom prst="straightConnector1">
                <a:avLst/>
              </a:prstGeom>
              <a:noFill/>
              <a:ln cap="flat" cmpd="sng" w="28575">
                <a:solidFill>
                  <a:srgbClr val="595959"/>
                </a:solidFill>
                <a:prstDash val="solid"/>
                <a:round/>
                <a:headEnd len="sm" w="sm" type="none"/>
                <a:tailEnd len="sm" w="sm" type="none"/>
              </a:ln>
            </p:spPr>
          </p:cxnSp>
          <p:cxnSp>
            <p:nvCxnSpPr>
              <p:cNvPr id="979" name="Google Shape;979;p299"/>
              <p:cNvCxnSpPr/>
              <p:nvPr/>
            </p:nvCxnSpPr>
            <p:spPr>
              <a:xfrm rot="10800000">
                <a:off x="10800509" y="4189527"/>
                <a:ext cx="365529" cy="0"/>
              </a:xfrm>
              <a:prstGeom prst="straightConnector1">
                <a:avLst/>
              </a:prstGeom>
              <a:noFill/>
              <a:ln cap="flat" cmpd="sng" w="28575">
                <a:solidFill>
                  <a:srgbClr val="595959"/>
                </a:solidFill>
                <a:prstDash val="solid"/>
                <a:round/>
                <a:headEnd len="sm" w="sm" type="none"/>
                <a:tailEnd len="sm" w="sm" type="none"/>
              </a:ln>
            </p:spPr>
          </p:cxnSp>
          <p:cxnSp>
            <p:nvCxnSpPr>
              <p:cNvPr id="980" name="Google Shape;980;p299"/>
              <p:cNvCxnSpPr/>
              <p:nvPr/>
            </p:nvCxnSpPr>
            <p:spPr>
              <a:xfrm rot="10800000">
                <a:off x="10800509" y="4772936"/>
                <a:ext cx="365529" cy="0"/>
              </a:xfrm>
              <a:prstGeom prst="straightConnector1">
                <a:avLst/>
              </a:prstGeom>
              <a:noFill/>
              <a:ln cap="flat" cmpd="sng" w="28575">
                <a:solidFill>
                  <a:srgbClr val="595959"/>
                </a:solidFill>
                <a:prstDash val="solid"/>
                <a:round/>
                <a:headEnd len="sm" w="sm" type="none"/>
                <a:tailEnd len="sm" w="sm" type="none"/>
              </a:ln>
            </p:spPr>
          </p:cxnSp>
          <p:cxnSp>
            <p:nvCxnSpPr>
              <p:cNvPr id="981" name="Google Shape;981;p299"/>
              <p:cNvCxnSpPr/>
              <p:nvPr/>
            </p:nvCxnSpPr>
            <p:spPr>
              <a:xfrm rot="10800000">
                <a:off x="10800509" y="5673783"/>
                <a:ext cx="365529" cy="0"/>
              </a:xfrm>
              <a:prstGeom prst="straightConnector1">
                <a:avLst/>
              </a:prstGeom>
              <a:noFill/>
              <a:ln cap="flat" cmpd="sng" w="28575">
                <a:solidFill>
                  <a:srgbClr val="595959"/>
                </a:solidFill>
                <a:prstDash val="solid"/>
                <a:round/>
                <a:headEnd len="sm" w="sm" type="none"/>
                <a:tailEnd len="sm" w="sm" type="none"/>
              </a:ln>
            </p:spPr>
          </p:cxnSp>
          <p:cxnSp>
            <p:nvCxnSpPr>
              <p:cNvPr id="982" name="Google Shape;982;p299"/>
              <p:cNvCxnSpPr/>
              <p:nvPr/>
            </p:nvCxnSpPr>
            <p:spPr>
              <a:xfrm rot="10800000">
                <a:off x="10800509" y="6954939"/>
                <a:ext cx="365529" cy="0"/>
              </a:xfrm>
              <a:prstGeom prst="straightConnector1">
                <a:avLst/>
              </a:prstGeom>
              <a:noFill/>
              <a:ln cap="flat" cmpd="sng" w="28575">
                <a:solidFill>
                  <a:srgbClr val="595959"/>
                </a:solidFill>
                <a:prstDash val="solid"/>
                <a:round/>
                <a:headEnd len="sm" w="sm" type="none"/>
                <a:tailEnd len="sm" w="sm" type="none"/>
              </a:ln>
            </p:spPr>
          </p:cxnSp>
        </p:grpSp>
      </p:grpSp>
      <p:sp>
        <p:nvSpPr>
          <p:cNvPr id="983" name="Google Shape;983;p299"/>
          <p:cNvSpPr/>
          <p:nvPr/>
        </p:nvSpPr>
        <p:spPr>
          <a:xfrm>
            <a:off x="8764697" y="4879085"/>
            <a:ext cx="5809375" cy="1537410"/>
          </a:xfrm>
          <a:prstGeom prst="roundRect">
            <a:avLst>
              <a:gd fmla="val 7894"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This multi-layered strategy enhances overall system security and addresses various attack vectors.</a:t>
            </a:r>
            <a:endParaRPr/>
          </a:p>
        </p:txBody>
      </p:sp>
      <p:sp>
        <p:nvSpPr>
          <p:cNvPr id="984" name="Google Shape;984;p299"/>
          <p:cNvSpPr/>
          <p:nvPr/>
        </p:nvSpPr>
        <p:spPr>
          <a:xfrm>
            <a:off x="7990327" y="5193992"/>
            <a:ext cx="779400" cy="618900"/>
          </a:xfrm>
          <a:prstGeom prst="rightArrow">
            <a:avLst>
              <a:gd fmla="val 50000" name="adj1"/>
              <a:gd fmla="val 50000" name="adj2"/>
            </a:avLst>
          </a:prstGeom>
          <a:solidFill>
            <a:srgbClr val="009FB7"/>
          </a:solidFill>
          <a:ln cap="flat" cmpd="sng" w="9525">
            <a:solidFill>
              <a:srgbClr val="009F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99"/>
          <p:cNvSpPr txBox="1"/>
          <p:nvPr/>
        </p:nvSpPr>
        <p:spPr>
          <a:xfrm>
            <a:off x="3310860" y="1439863"/>
            <a:ext cx="9683245" cy="7976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6" name="Google Shape;986;p299"/>
          <p:cNvSpPr txBox="1"/>
          <p:nvPr/>
        </p:nvSpPr>
        <p:spPr>
          <a:xfrm>
            <a:off x="2496394" y="1439863"/>
            <a:ext cx="11263212"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Defense in Depth (DiD) is an approach to cybersecurity in which a series of defensive mechanisms are layered to protect valuable data and information. </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300"/>
          <p:cNvSpPr txBox="1"/>
          <p:nvPr>
            <p:ph type="title"/>
          </p:nvPr>
        </p:nvSpPr>
        <p:spPr>
          <a:xfrm>
            <a:off x="0" y="338530"/>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Core Tenets of Zero Trust Architecture</a:t>
            </a:r>
            <a:endParaRPr>
              <a:latin typeface="Open Sans"/>
              <a:ea typeface="Open Sans"/>
              <a:cs typeface="Open Sans"/>
              <a:sym typeface="Open Sans"/>
            </a:endParaRPr>
          </a:p>
        </p:txBody>
      </p:sp>
      <p:grpSp>
        <p:nvGrpSpPr>
          <p:cNvPr id="992" name="Google Shape;992;p300"/>
          <p:cNvGrpSpPr/>
          <p:nvPr/>
        </p:nvGrpSpPr>
        <p:grpSpPr>
          <a:xfrm>
            <a:off x="2138795" y="1863450"/>
            <a:ext cx="12793690" cy="6124067"/>
            <a:chOff x="2486325" y="2506543"/>
            <a:chExt cx="12023867" cy="5678256"/>
          </a:xfrm>
        </p:grpSpPr>
        <p:pic>
          <p:nvPicPr>
            <p:cNvPr id="993" name="Google Shape;993;p300"/>
            <p:cNvPicPr preferRelativeResize="0"/>
            <p:nvPr/>
          </p:nvPicPr>
          <p:blipFill rotWithShape="1">
            <a:blip r:embed="rId3">
              <a:alphaModFix/>
            </a:blip>
            <a:srcRect b="0" l="0" r="0" t="0"/>
            <a:stretch/>
          </p:blipFill>
          <p:spPr>
            <a:xfrm>
              <a:off x="6149362" y="3534451"/>
              <a:ext cx="3957275" cy="3988071"/>
            </a:xfrm>
            <a:prstGeom prst="rect">
              <a:avLst/>
            </a:prstGeom>
            <a:noFill/>
            <a:ln>
              <a:noFill/>
            </a:ln>
          </p:spPr>
        </p:pic>
        <p:sp>
          <p:nvSpPr>
            <p:cNvPr id="994" name="Google Shape;994;p300"/>
            <p:cNvSpPr txBox="1"/>
            <p:nvPr/>
          </p:nvSpPr>
          <p:spPr>
            <a:xfrm>
              <a:off x="6347601" y="2506543"/>
              <a:ext cx="3535097" cy="399483"/>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Least privilege</a:t>
              </a:r>
              <a:endParaRPr/>
            </a:p>
          </p:txBody>
        </p:sp>
        <p:sp>
          <p:nvSpPr>
            <p:cNvPr id="995" name="Google Shape;995;p300"/>
            <p:cNvSpPr txBox="1"/>
            <p:nvPr/>
          </p:nvSpPr>
          <p:spPr>
            <a:xfrm>
              <a:off x="10009072" y="3760521"/>
              <a:ext cx="3327485" cy="399483"/>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Continuous verification</a:t>
              </a:r>
              <a:endParaRPr/>
            </a:p>
          </p:txBody>
        </p:sp>
        <p:sp>
          <p:nvSpPr>
            <p:cNvPr id="996" name="Google Shape;996;p300"/>
            <p:cNvSpPr txBox="1"/>
            <p:nvPr/>
          </p:nvSpPr>
          <p:spPr>
            <a:xfrm>
              <a:off x="10505390" y="6011518"/>
              <a:ext cx="4004802" cy="399483"/>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Context-aware authentication</a:t>
              </a:r>
              <a:endParaRPr/>
            </a:p>
          </p:txBody>
        </p:sp>
        <p:sp>
          <p:nvSpPr>
            <p:cNvPr id="997" name="Google Shape;997;p300"/>
            <p:cNvSpPr txBox="1"/>
            <p:nvPr/>
          </p:nvSpPr>
          <p:spPr>
            <a:xfrm>
              <a:off x="8778715" y="7785316"/>
              <a:ext cx="4203062" cy="399483"/>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Multifactor authentication</a:t>
              </a:r>
              <a:endParaRPr/>
            </a:p>
          </p:txBody>
        </p:sp>
        <p:sp>
          <p:nvSpPr>
            <p:cNvPr id="998" name="Google Shape;998;p300"/>
            <p:cNvSpPr txBox="1"/>
            <p:nvPr/>
          </p:nvSpPr>
          <p:spPr>
            <a:xfrm>
              <a:off x="2821878" y="7726895"/>
              <a:ext cx="4356028" cy="399483"/>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Identity and access management</a:t>
              </a:r>
              <a:endParaRPr/>
            </a:p>
          </p:txBody>
        </p:sp>
        <p:sp>
          <p:nvSpPr>
            <p:cNvPr id="999" name="Google Shape;999;p300"/>
            <p:cNvSpPr txBox="1"/>
            <p:nvPr/>
          </p:nvSpPr>
          <p:spPr>
            <a:xfrm>
              <a:off x="2486325" y="6028693"/>
              <a:ext cx="4356028" cy="399483"/>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Data encryption</a:t>
              </a:r>
              <a:endParaRPr/>
            </a:p>
          </p:txBody>
        </p:sp>
        <p:sp>
          <p:nvSpPr>
            <p:cNvPr id="1000" name="Google Shape;1000;p300"/>
            <p:cNvSpPr txBox="1"/>
            <p:nvPr/>
          </p:nvSpPr>
          <p:spPr>
            <a:xfrm>
              <a:off x="2821878" y="3692634"/>
              <a:ext cx="3957275" cy="39948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Microsegmentation</a:t>
              </a:r>
              <a:endParaRPr/>
            </a:p>
          </p:txBody>
        </p:sp>
        <p:sp>
          <p:nvSpPr>
            <p:cNvPr id="1001" name="Google Shape;1001;p300"/>
            <p:cNvSpPr/>
            <p:nvPr/>
          </p:nvSpPr>
          <p:spPr>
            <a:xfrm rot="-5400000">
              <a:off x="7943337" y="3128419"/>
              <a:ext cx="369204" cy="231801"/>
            </a:xfrm>
            <a:prstGeom prst="rightArrow">
              <a:avLst>
                <a:gd fmla="val 50000" name="adj1"/>
                <a:gd fmla="val 50000" name="adj2"/>
              </a:avLst>
            </a:prstGeom>
            <a:solidFill>
              <a:srgbClr val="02BFDB"/>
            </a:solidFill>
            <a:ln cap="flat" cmpd="sng" w="25400">
              <a:solidFill>
                <a:srgbClr val="02BF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1002" name="Google Shape;1002;p300"/>
            <p:cNvSpPr/>
            <p:nvPr/>
          </p:nvSpPr>
          <p:spPr>
            <a:xfrm rot="3600000">
              <a:off x="8984842" y="7537513"/>
              <a:ext cx="369204" cy="231801"/>
            </a:xfrm>
            <a:prstGeom prst="rightArrow">
              <a:avLst>
                <a:gd fmla="val 50000" name="adj1"/>
                <a:gd fmla="val 50000" name="adj2"/>
              </a:avLst>
            </a:prstGeom>
            <a:solidFill>
              <a:srgbClr val="02BFDB"/>
            </a:solidFill>
            <a:ln cap="flat" cmpd="sng" w="25400">
              <a:solidFill>
                <a:srgbClr val="02BF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1003" name="Google Shape;1003;p300"/>
            <p:cNvSpPr/>
            <p:nvPr/>
          </p:nvSpPr>
          <p:spPr>
            <a:xfrm rot="-2044455">
              <a:off x="9809233" y="4032876"/>
              <a:ext cx="369204" cy="231801"/>
            </a:xfrm>
            <a:prstGeom prst="rightArrow">
              <a:avLst>
                <a:gd fmla="val 50000" name="adj1"/>
                <a:gd fmla="val 50000" name="adj2"/>
              </a:avLst>
            </a:prstGeom>
            <a:solidFill>
              <a:srgbClr val="364856"/>
            </a:solidFill>
            <a:ln cap="flat" cmpd="sng" w="25400">
              <a:solidFill>
                <a:srgbClr val="3648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1004" name="Google Shape;1004;p300"/>
            <p:cNvSpPr/>
            <p:nvPr/>
          </p:nvSpPr>
          <p:spPr>
            <a:xfrm rot="7200000">
              <a:off x="6917884" y="7511937"/>
              <a:ext cx="369204" cy="231801"/>
            </a:xfrm>
            <a:prstGeom prst="rightArrow">
              <a:avLst>
                <a:gd fmla="val 50000" name="adj1"/>
                <a:gd fmla="val 50000" name="adj2"/>
              </a:avLst>
            </a:prstGeom>
            <a:solidFill>
              <a:srgbClr val="364856"/>
            </a:solidFill>
            <a:ln cap="flat" cmpd="sng" w="25400">
              <a:solidFill>
                <a:srgbClr val="3648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1005" name="Google Shape;1005;p300"/>
            <p:cNvSpPr/>
            <p:nvPr/>
          </p:nvSpPr>
          <p:spPr>
            <a:xfrm rot="1205092">
              <a:off x="10188941" y="6027813"/>
              <a:ext cx="369204" cy="231801"/>
            </a:xfrm>
            <a:prstGeom prst="rightArrow">
              <a:avLst>
                <a:gd fmla="val 50000" name="adj1"/>
                <a:gd fmla="val 50000" name="adj2"/>
              </a:avLst>
            </a:prstGeom>
            <a:solidFill>
              <a:srgbClr val="F98716"/>
            </a:solidFill>
            <a:ln cap="flat" cmpd="sng" w="25400">
              <a:solidFill>
                <a:srgbClr val="F987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1006" name="Google Shape;1006;p300"/>
            <p:cNvSpPr/>
            <p:nvPr/>
          </p:nvSpPr>
          <p:spPr>
            <a:xfrm rot="-8304229">
              <a:off x="6144540" y="4013287"/>
              <a:ext cx="369204" cy="231801"/>
            </a:xfrm>
            <a:prstGeom prst="rightArrow">
              <a:avLst>
                <a:gd fmla="val 50000" name="adj1"/>
                <a:gd fmla="val 50000" name="adj2"/>
              </a:avLst>
            </a:prstGeom>
            <a:solidFill>
              <a:srgbClr val="F98716"/>
            </a:solidFill>
            <a:ln cap="flat" cmpd="sng" w="25400">
              <a:solidFill>
                <a:srgbClr val="F987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sp>
          <p:nvSpPr>
            <p:cNvPr id="1007" name="Google Shape;1007;p300"/>
            <p:cNvSpPr/>
            <p:nvPr/>
          </p:nvSpPr>
          <p:spPr>
            <a:xfrm rot="9338649">
              <a:off x="5742694" y="6008759"/>
              <a:ext cx="369204" cy="231801"/>
            </a:xfrm>
            <a:prstGeom prst="rightArrow">
              <a:avLst>
                <a:gd fmla="val 50000" name="adj1"/>
                <a:gd fmla="val 50000" name="adj2"/>
              </a:avLst>
            </a:prstGeom>
            <a:solidFill>
              <a:srgbClr val="AEC2C1"/>
            </a:solidFill>
            <a:ln cap="flat" cmpd="sng" w="25400">
              <a:solidFill>
                <a:srgbClr val="AEC2C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2BFDB"/>
                </a:solidFill>
                <a:latin typeface="Arial"/>
                <a:ea typeface="Arial"/>
                <a:cs typeface="Arial"/>
                <a:sym typeface="Arial"/>
              </a:endParaRPr>
            </a:p>
          </p:txBody>
        </p:sp>
        <p:pic>
          <p:nvPicPr>
            <p:cNvPr id="1008" name="Google Shape;1008;p300"/>
            <p:cNvPicPr preferRelativeResize="0"/>
            <p:nvPr/>
          </p:nvPicPr>
          <p:blipFill rotWithShape="1">
            <a:blip r:embed="rId4">
              <a:alphaModFix/>
            </a:blip>
            <a:srcRect b="0" l="0" r="0" t="0"/>
            <a:stretch/>
          </p:blipFill>
          <p:spPr>
            <a:xfrm>
              <a:off x="7127391" y="4683008"/>
              <a:ext cx="2012338" cy="1744585"/>
            </a:xfrm>
            <a:prstGeom prst="rect">
              <a:avLst/>
            </a:prstGeom>
            <a:noFill/>
            <a:ln>
              <a:noFill/>
            </a:ln>
          </p:spPr>
        </p:pic>
      </p:grpSp>
      <p:sp>
        <p:nvSpPr>
          <p:cNvPr id="1009" name="Google Shape;1009;p300"/>
          <p:cNvSpPr/>
          <p:nvPr/>
        </p:nvSpPr>
        <p:spPr>
          <a:xfrm>
            <a:off x="3886200" y="913877"/>
            <a:ext cx="84932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301"/>
          <p:cNvSpPr txBox="1"/>
          <p:nvPr>
            <p:ph type="title"/>
          </p:nvPr>
        </p:nvSpPr>
        <p:spPr>
          <a:xfrm>
            <a:off x="0" y="34780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Zero Trust Control Planes</a:t>
            </a:r>
            <a:endParaRPr/>
          </a:p>
        </p:txBody>
      </p:sp>
      <p:sp>
        <p:nvSpPr>
          <p:cNvPr id="1015" name="Google Shape;1015;p301"/>
          <p:cNvSpPr txBox="1"/>
          <p:nvPr/>
        </p:nvSpPr>
        <p:spPr>
          <a:xfrm>
            <a:off x="1258900" y="1437600"/>
            <a:ext cx="13738200" cy="840615"/>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These are parts of the network architecture responsible for routing and traffic control and plays a crucial role in the zero trust model by enabling intelligent decisions. </a:t>
            </a:r>
            <a:endParaRPr b="1" i="0" sz="2200" u="sng" cap="none" strike="noStrike">
              <a:solidFill>
                <a:srgbClr val="434343"/>
              </a:solidFill>
              <a:latin typeface="Open Sans"/>
              <a:ea typeface="Open Sans"/>
              <a:cs typeface="Open Sans"/>
              <a:sym typeface="Open Sans"/>
            </a:endParaRPr>
          </a:p>
        </p:txBody>
      </p:sp>
      <p:sp>
        <p:nvSpPr>
          <p:cNvPr id="1016" name="Google Shape;1016;p301"/>
          <p:cNvSpPr/>
          <p:nvPr/>
        </p:nvSpPr>
        <p:spPr>
          <a:xfrm>
            <a:off x="5245100" y="934254"/>
            <a:ext cx="57646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017" name="Google Shape;1017;p301"/>
          <p:cNvGrpSpPr/>
          <p:nvPr/>
        </p:nvGrpSpPr>
        <p:grpSpPr>
          <a:xfrm>
            <a:off x="2626160" y="3612222"/>
            <a:ext cx="5607899" cy="2149512"/>
            <a:chOff x="1768227" y="2631591"/>
            <a:chExt cx="6521346" cy="2499636"/>
          </a:xfrm>
        </p:grpSpPr>
        <p:sp>
          <p:nvSpPr>
            <p:cNvPr id="1018" name="Google Shape;1018;p301"/>
            <p:cNvSpPr/>
            <p:nvPr/>
          </p:nvSpPr>
          <p:spPr>
            <a:xfrm>
              <a:off x="5627688" y="2631591"/>
              <a:ext cx="2661885" cy="2499636"/>
            </a:xfrm>
            <a:custGeom>
              <a:rect b="b" l="l" r="r" t="t"/>
              <a:pathLst>
                <a:path extrusionOk="0" h="2499636" w="2661885">
                  <a:moveTo>
                    <a:pt x="406775" y="2070221"/>
                  </a:moveTo>
                  <a:cubicBezTo>
                    <a:pt x="644681" y="2181844"/>
                    <a:pt x="940880" y="2260330"/>
                    <a:pt x="1174032" y="2260330"/>
                  </a:cubicBezTo>
                  <a:cubicBezTo>
                    <a:pt x="1987410" y="2260330"/>
                    <a:pt x="2661885" y="1579559"/>
                    <a:pt x="2661885" y="767067"/>
                  </a:cubicBezTo>
                  <a:lnTo>
                    <a:pt x="2661885" y="0"/>
                  </a:lnTo>
                  <a:lnTo>
                    <a:pt x="2417207" y="0"/>
                  </a:lnTo>
                  <a:lnTo>
                    <a:pt x="2417207" y="767067"/>
                  </a:lnTo>
                  <a:cubicBezTo>
                    <a:pt x="2417207" y="1445676"/>
                    <a:pt x="1853708" y="2015728"/>
                    <a:pt x="1174032" y="2015728"/>
                  </a:cubicBezTo>
                  <a:cubicBezTo>
                    <a:pt x="963902" y="2015728"/>
                    <a:pt x="684486" y="1936290"/>
                    <a:pt x="472421" y="1830629"/>
                  </a:cubicBezTo>
                  <a:lnTo>
                    <a:pt x="898884" y="1730302"/>
                  </a:lnTo>
                  <a:lnTo>
                    <a:pt x="843458" y="1492349"/>
                  </a:lnTo>
                  <a:lnTo>
                    <a:pt x="0" y="1690792"/>
                  </a:lnTo>
                  <a:lnTo>
                    <a:pt x="309343" y="2499636"/>
                  </a:lnTo>
                  <a:lnTo>
                    <a:pt x="537734" y="2412683"/>
                  </a:lnTo>
                  <a:lnTo>
                    <a:pt x="406775" y="2070221"/>
                  </a:lnTo>
                  <a:lnTo>
                    <a:pt x="406775" y="2070221"/>
                  </a:lnTo>
                  <a:close/>
                </a:path>
              </a:pathLst>
            </a:custGeom>
            <a:solidFill>
              <a:srgbClr val="1551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9" name="Google Shape;1019;p301"/>
            <p:cNvSpPr/>
            <p:nvPr/>
          </p:nvSpPr>
          <p:spPr>
            <a:xfrm>
              <a:off x="1768227" y="3835498"/>
              <a:ext cx="3723328" cy="972097"/>
            </a:xfrm>
            <a:prstGeom prst="roundRect">
              <a:avLst>
                <a:gd fmla="val 16667" name="adj"/>
              </a:avLst>
            </a:prstGeom>
            <a:noFill/>
            <a:ln cap="flat" cmpd="sng" w="28575">
              <a:solidFill>
                <a:srgbClr val="1551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Adaptive identity</a:t>
              </a:r>
              <a:endParaRPr b="0" i="0" sz="2200" u="none" cap="none" strike="noStrike">
                <a:solidFill>
                  <a:srgbClr val="404040"/>
                </a:solidFill>
                <a:latin typeface="Open Sans"/>
                <a:ea typeface="Open Sans"/>
                <a:cs typeface="Open Sans"/>
                <a:sym typeface="Open Sans"/>
              </a:endParaRPr>
            </a:p>
          </p:txBody>
        </p:sp>
      </p:grpSp>
      <p:grpSp>
        <p:nvGrpSpPr>
          <p:cNvPr id="1020" name="Google Shape;1020;p301"/>
          <p:cNvGrpSpPr/>
          <p:nvPr/>
        </p:nvGrpSpPr>
        <p:grpSpPr>
          <a:xfrm>
            <a:off x="3090344" y="4926376"/>
            <a:ext cx="5033603" cy="2225102"/>
            <a:chOff x="2308020" y="4159801"/>
            <a:chExt cx="5853507" cy="2587538"/>
          </a:xfrm>
        </p:grpSpPr>
        <p:sp>
          <p:nvSpPr>
            <p:cNvPr id="1021" name="Google Shape;1021;p301"/>
            <p:cNvSpPr/>
            <p:nvPr/>
          </p:nvSpPr>
          <p:spPr>
            <a:xfrm>
              <a:off x="6187843" y="4159801"/>
              <a:ext cx="1973684" cy="2254138"/>
            </a:xfrm>
            <a:custGeom>
              <a:rect b="b" l="l" r="r" t="t"/>
              <a:pathLst>
                <a:path extrusionOk="0" h="2254138" w="1973684">
                  <a:moveTo>
                    <a:pt x="240544" y="1294952"/>
                  </a:moveTo>
                  <a:lnTo>
                    <a:pt x="0" y="2127104"/>
                  </a:lnTo>
                  <a:lnTo>
                    <a:pt x="856774" y="2254139"/>
                  </a:lnTo>
                  <a:lnTo>
                    <a:pt x="892140" y="2012356"/>
                  </a:lnTo>
                  <a:lnTo>
                    <a:pt x="495681" y="1953577"/>
                  </a:lnTo>
                  <a:cubicBezTo>
                    <a:pt x="1229678" y="1451258"/>
                    <a:pt x="1747504" y="822855"/>
                    <a:pt x="1973685" y="0"/>
                  </a:cubicBezTo>
                  <a:cubicBezTo>
                    <a:pt x="1858823" y="203397"/>
                    <a:pt x="1700022" y="379733"/>
                    <a:pt x="1510751" y="515141"/>
                  </a:cubicBezTo>
                  <a:cubicBezTo>
                    <a:pt x="1254300" y="1003982"/>
                    <a:pt x="863279" y="1405157"/>
                    <a:pt x="363303" y="1748133"/>
                  </a:cubicBezTo>
                  <a:lnTo>
                    <a:pt x="474688" y="1362827"/>
                  </a:lnTo>
                  <a:lnTo>
                    <a:pt x="240544" y="1294952"/>
                  </a:lnTo>
                  <a:lnTo>
                    <a:pt x="240544" y="1294952"/>
                  </a:lnTo>
                  <a:close/>
                </a:path>
              </a:pathLst>
            </a:custGeom>
            <a:solidFill>
              <a:srgbClr val="1DC4A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1022" name="Google Shape;1022;p301"/>
            <p:cNvSpPr/>
            <p:nvPr/>
          </p:nvSpPr>
          <p:spPr>
            <a:xfrm>
              <a:off x="2308020" y="5775243"/>
              <a:ext cx="3723327" cy="972096"/>
            </a:xfrm>
            <a:prstGeom prst="roundRect">
              <a:avLst>
                <a:gd fmla="val 16667" name="adj"/>
              </a:avLst>
            </a:prstGeom>
            <a:noFill/>
            <a:ln cap="flat" cmpd="sng" w="28575">
              <a:solidFill>
                <a:srgbClr val="1DC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Threat scope reduction</a:t>
              </a:r>
              <a:endParaRPr b="0" i="0" sz="2200" u="none" cap="none" strike="noStrike">
                <a:solidFill>
                  <a:srgbClr val="404040"/>
                </a:solidFill>
                <a:latin typeface="Open Sans"/>
                <a:ea typeface="Open Sans"/>
                <a:cs typeface="Open Sans"/>
                <a:sym typeface="Open Sans"/>
              </a:endParaRPr>
            </a:p>
          </p:txBody>
        </p:sp>
      </p:grpSp>
      <p:grpSp>
        <p:nvGrpSpPr>
          <p:cNvPr id="1023" name="Google Shape;1023;p301"/>
          <p:cNvGrpSpPr/>
          <p:nvPr/>
        </p:nvGrpSpPr>
        <p:grpSpPr>
          <a:xfrm>
            <a:off x="6531666" y="4768391"/>
            <a:ext cx="3201803" cy="3794269"/>
            <a:chOff x="6309876" y="3976083"/>
            <a:chExt cx="3723328" cy="4412297"/>
          </a:xfrm>
        </p:grpSpPr>
        <p:sp>
          <p:nvSpPr>
            <p:cNvPr id="1024" name="Google Shape;1024;p301"/>
            <p:cNvSpPr/>
            <p:nvPr/>
          </p:nvSpPr>
          <p:spPr>
            <a:xfrm>
              <a:off x="7595724" y="3976083"/>
              <a:ext cx="1139590" cy="3303374"/>
            </a:xfrm>
            <a:custGeom>
              <a:rect b="b" l="l" r="r" t="t"/>
              <a:pathLst>
                <a:path extrusionOk="0" h="3303374" w="1139590">
                  <a:moveTo>
                    <a:pt x="447466" y="716880"/>
                  </a:moveTo>
                  <a:lnTo>
                    <a:pt x="447466" y="2792968"/>
                  </a:lnTo>
                  <a:lnTo>
                    <a:pt x="183490" y="2490959"/>
                  </a:lnTo>
                  <a:lnTo>
                    <a:pt x="0" y="2651494"/>
                  </a:lnTo>
                  <a:lnTo>
                    <a:pt x="569795" y="3303375"/>
                  </a:lnTo>
                  <a:lnTo>
                    <a:pt x="1139590" y="2651494"/>
                  </a:lnTo>
                  <a:lnTo>
                    <a:pt x="956110" y="2490959"/>
                  </a:lnTo>
                  <a:lnTo>
                    <a:pt x="692125" y="2792968"/>
                  </a:lnTo>
                  <a:lnTo>
                    <a:pt x="692125" y="0"/>
                  </a:lnTo>
                  <a:lnTo>
                    <a:pt x="636346" y="202921"/>
                  </a:lnTo>
                  <a:cubicBezTo>
                    <a:pt x="586683" y="383619"/>
                    <a:pt x="523342" y="554679"/>
                    <a:pt x="447466" y="716880"/>
                  </a:cubicBezTo>
                  <a:lnTo>
                    <a:pt x="447466" y="716880"/>
                  </a:lnTo>
                  <a:close/>
                </a:path>
              </a:pathLst>
            </a:custGeom>
            <a:solidFill>
              <a:srgbClr val="F6A9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1025" name="Google Shape;1025;p301"/>
            <p:cNvSpPr/>
            <p:nvPr/>
          </p:nvSpPr>
          <p:spPr>
            <a:xfrm>
              <a:off x="6309876" y="7416284"/>
              <a:ext cx="3723328" cy="972096"/>
            </a:xfrm>
            <a:prstGeom prst="roundRect">
              <a:avLst>
                <a:gd fmla="val 16667" name="adj"/>
              </a:avLst>
            </a:prstGeom>
            <a:noFill/>
            <a:ln cap="flat" cmpd="sng" w="28575">
              <a:solidFill>
                <a:srgbClr val="F6A90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Policy-driven access control</a:t>
              </a:r>
              <a:endParaRPr b="0" i="0" sz="2200" u="none" cap="none" strike="noStrike">
                <a:solidFill>
                  <a:srgbClr val="404040"/>
                </a:solidFill>
                <a:latin typeface="Open Sans"/>
                <a:ea typeface="Open Sans"/>
                <a:cs typeface="Open Sans"/>
                <a:sym typeface="Open Sans"/>
              </a:endParaRPr>
            </a:p>
          </p:txBody>
        </p:sp>
      </p:grpSp>
      <p:grpSp>
        <p:nvGrpSpPr>
          <p:cNvPr id="1026" name="Google Shape;1026;p301"/>
          <p:cNvGrpSpPr/>
          <p:nvPr/>
        </p:nvGrpSpPr>
        <p:grpSpPr>
          <a:xfrm>
            <a:off x="8295703" y="4702315"/>
            <a:ext cx="4901465" cy="2449162"/>
            <a:chOff x="8361248" y="3899244"/>
            <a:chExt cx="5699840" cy="2848094"/>
          </a:xfrm>
        </p:grpSpPr>
        <p:sp>
          <p:nvSpPr>
            <p:cNvPr id="1027" name="Google Shape;1027;p301"/>
            <p:cNvSpPr/>
            <p:nvPr/>
          </p:nvSpPr>
          <p:spPr>
            <a:xfrm>
              <a:off x="8361248" y="3899244"/>
              <a:ext cx="1785346" cy="2514704"/>
            </a:xfrm>
            <a:custGeom>
              <a:rect b="b" l="l" r="r" t="t"/>
              <a:pathLst>
                <a:path extrusionOk="0" h="2514704" w="1785346">
                  <a:moveTo>
                    <a:pt x="1310649" y="1623355"/>
                  </a:moveTo>
                  <a:lnTo>
                    <a:pt x="1422044" y="2008689"/>
                  </a:lnTo>
                  <a:cubicBezTo>
                    <a:pt x="679609" y="1499397"/>
                    <a:pt x="177879" y="862327"/>
                    <a:pt x="0" y="0"/>
                  </a:cubicBezTo>
                  <a:lnTo>
                    <a:pt x="0" y="771039"/>
                  </a:lnTo>
                  <a:cubicBezTo>
                    <a:pt x="273701" y="1350998"/>
                    <a:pt x="715661" y="1821313"/>
                    <a:pt x="1289666" y="2214134"/>
                  </a:cubicBezTo>
                  <a:lnTo>
                    <a:pt x="893197" y="2272941"/>
                  </a:lnTo>
                  <a:lnTo>
                    <a:pt x="928583" y="2514705"/>
                  </a:lnTo>
                  <a:lnTo>
                    <a:pt x="1785347" y="2387699"/>
                  </a:lnTo>
                  <a:lnTo>
                    <a:pt x="1544803" y="1555518"/>
                  </a:lnTo>
                  <a:lnTo>
                    <a:pt x="1310649" y="1623355"/>
                  </a:lnTo>
                  <a:lnTo>
                    <a:pt x="1310649" y="1623355"/>
                  </a:lnTo>
                  <a:close/>
                </a:path>
              </a:pathLst>
            </a:custGeom>
            <a:solidFill>
              <a:srgbClr val="2E7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1028" name="Google Shape;1028;p301"/>
            <p:cNvSpPr/>
            <p:nvPr/>
          </p:nvSpPr>
          <p:spPr>
            <a:xfrm>
              <a:off x="10337761" y="5775242"/>
              <a:ext cx="3723327" cy="972096"/>
            </a:xfrm>
            <a:prstGeom prst="roundRect">
              <a:avLst>
                <a:gd fmla="val 16667" name="adj"/>
              </a:avLst>
            </a:prstGeom>
            <a:noFill/>
            <a:ln cap="flat" cmpd="sng" w="28575">
              <a:solidFill>
                <a:srgbClr val="2E75B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Policy engine</a:t>
              </a:r>
              <a:endParaRPr b="0" i="0" sz="2200" u="none" cap="none" strike="noStrike">
                <a:solidFill>
                  <a:srgbClr val="404040"/>
                </a:solidFill>
                <a:latin typeface="Open Sans"/>
                <a:ea typeface="Open Sans"/>
                <a:cs typeface="Open Sans"/>
                <a:sym typeface="Open Sans"/>
              </a:endParaRPr>
            </a:p>
          </p:txBody>
        </p:sp>
      </p:grpSp>
      <p:grpSp>
        <p:nvGrpSpPr>
          <p:cNvPr id="1029" name="Google Shape;1029;p301"/>
          <p:cNvGrpSpPr/>
          <p:nvPr/>
        </p:nvGrpSpPr>
        <p:grpSpPr>
          <a:xfrm>
            <a:off x="8387764" y="4647498"/>
            <a:ext cx="5242067" cy="1114236"/>
            <a:chOff x="8468309" y="3835498"/>
            <a:chExt cx="6095924" cy="1295729"/>
          </a:xfrm>
        </p:grpSpPr>
        <p:sp>
          <p:nvSpPr>
            <p:cNvPr id="1030" name="Google Shape;1030;p301"/>
            <p:cNvSpPr/>
            <p:nvPr/>
          </p:nvSpPr>
          <p:spPr>
            <a:xfrm>
              <a:off x="8468309" y="4036481"/>
              <a:ext cx="2238451" cy="1094746"/>
            </a:xfrm>
            <a:custGeom>
              <a:rect b="b" l="l" r="r" t="t"/>
              <a:pathLst>
                <a:path extrusionOk="0" h="1094746" w="2238451">
                  <a:moveTo>
                    <a:pt x="1766040" y="425739"/>
                  </a:moveTo>
                  <a:cubicBezTo>
                    <a:pt x="1553956" y="531400"/>
                    <a:pt x="1274550" y="610810"/>
                    <a:pt x="1064419" y="610810"/>
                  </a:cubicBezTo>
                  <a:cubicBezTo>
                    <a:pt x="616430" y="610810"/>
                    <a:pt x="218961" y="363150"/>
                    <a:pt x="0" y="0"/>
                  </a:cubicBezTo>
                  <a:cubicBezTo>
                    <a:pt x="54731" y="210417"/>
                    <a:pt x="130121" y="406203"/>
                    <a:pt x="224552" y="589017"/>
                  </a:cubicBezTo>
                  <a:cubicBezTo>
                    <a:pt x="464573" y="756447"/>
                    <a:pt x="754361" y="855440"/>
                    <a:pt x="1064419" y="855440"/>
                  </a:cubicBezTo>
                  <a:cubicBezTo>
                    <a:pt x="1297581" y="855440"/>
                    <a:pt x="1593771" y="776935"/>
                    <a:pt x="1831677" y="665359"/>
                  </a:cubicBezTo>
                  <a:lnTo>
                    <a:pt x="1700717" y="1007793"/>
                  </a:lnTo>
                  <a:lnTo>
                    <a:pt x="1929108" y="1094746"/>
                  </a:lnTo>
                  <a:lnTo>
                    <a:pt x="2238452" y="285902"/>
                  </a:lnTo>
                  <a:lnTo>
                    <a:pt x="1395022" y="87449"/>
                  </a:lnTo>
                  <a:lnTo>
                    <a:pt x="1339596" y="325403"/>
                  </a:lnTo>
                  <a:lnTo>
                    <a:pt x="1766040" y="425739"/>
                  </a:lnTo>
                  <a:lnTo>
                    <a:pt x="1766040" y="425739"/>
                  </a:lnTo>
                  <a:close/>
                </a:path>
              </a:pathLst>
            </a:custGeom>
            <a:solidFill>
              <a:srgbClr val="5481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sp>
          <p:nvSpPr>
            <p:cNvPr id="1031" name="Google Shape;1031;p301"/>
            <p:cNvSpPr/>
            <p:nvPr/>
          </p:nvSpPr>
          <p:spPr>
            <a:xfrm>
              <a:off x="10840904" y="3835498"/>
              <a:ext cx="3723329" cy="972096"/>
            </a:xfrm>
            <a:prstGeom prst="roundRect">
              <a:avLst>
                <a:gd fmla="val 16667" name="adj"/>
              </a:avLst>
            </a:prstGeom>
            <a:noFill/>
            <a:ln cap="flat" cmpd="sng" w="28575">
              <a:solidFill>
                <a:srgbClr val="2E75B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Policy enforcement point</a:t>
              </a:r>
              <a:endParaRPr b="0" i="0" sz="2200" u="none" cap="none" strike="noStrike">
                <a:solidFill>
                  <a:srgbClr val="404040"/>
                </a:solidFill>
                <a:latin typeface="Open Sans"/>
                <a:ea typeface="Open Sans"/>
                <a:cs typeface="Open Sans"/>
                <a:sym typeface="Open Sans"/>
              </a:endParaRPr>
            </a:p>
          </p:txBody>
        </p:sp>
      </p:grpSp>
      <p:sp>
        <p:nvSpPr>
          <p:cNvPr id="1032" name="Google Shape;1032;p301"/>
          <p:cNvSpPr txBox="1"/>
          <p:nvPr/>
        </p:nvSpPr>
        <p:spPr>
          <a:xfrm>
            <a:off x="4548419" y="3001976"/>
            <a:ext cx="7159162"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 following are the components of control planes:</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25"/>
          <p:cNvSpPr txBox="1"/>
          <p:nvPr>
            <p:ph type="title"/>
          </p:nvPr>
        </p:nvSpPr>
        <p:spPr>
          <a:xfrm>
            <a:off x="-10160" y="327153"/>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Adaptive Identity</a:t>
            </a:r>
            <a:endParaRPr>
              <a:latin typeface="Open Sans"/>
              <a:ea typeface="Open Sans"/>
              <a:cs typeface="Open Sans"/>
              <a:sym typeface="Open Sans"/>
            </a:endParaRPr>
          </a:p>
        </p:txBody>
      </p:sp>
      <p:pic>
        <p:nvPicPr>
          <p:cNvPr id="1039" name="Google Shape;1039;p25"/>
          <p:cNvPicPr preferRelativeResize="0"/>
          <p:nvPr/>
        </p:nvPicPr>
        <p:blipFill rotWithShape="1">
          <a:blip r:embed="rId3">
            <a:alphaModFix/>
          </a:blip>
          <a:srcRect b="0" l="0" r="0" t="0"/>
          <a:stretch/>
        </p:blipFill>
        <p:spPr>
          <a:xfrm>
            <a:off x="2610393" y="3264589"/>
            <a:ext cx="3313391" cy="3313391"/>
          </a:xfrm>
          <a:prstGeom prst="rect">
            <a:avLst/>
          </a:prstGeom>
          <a:noFill/>
          <a:ln>
            <a:noFill/>
          </a:ln>
        </p:spPr>
      </p:pic>
      <p:sp>
        <p:nvSpPr>
          <p:cNvPr id="1040" name="Google Shape;1040;p25"/>
          <p:cNvSpPr/>
          <p:nvPr/>
        </p:nvSpPr>
        <p:spPr>
          <a:xfrm>
            <a:off x="6210300" y="913627"/>
            <a:ext cx="3849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1" name="Google Shape;1041;p25"/>
          <p:cNvSpPr txBox="1"/>
          <p:nvPr/>
        </p:nvSpPr>
        <p:spPr>
          <a:xfrm>
            <a:off x="2610393" y="1275347"/>
            <a:ext cx="11035214"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Adaptive identity is a crucial concept, moving beyond static verification and acknowledging that trust is not a one-time occurrence.</a:t>
            </a:r>
            <a:endParaRPr/>
          </a:p>
        </p:txBody>
      </p:sp>
      <p:sp>
        <p:nvSpPr>
          <p:cNvPr id="1042" name="Google Shape;1042;p25"/>
          <p:cNvSpPr/>
          <p:nvPr/>
        </p:nvSpPr>
        <p:spPr>
          <a:xfrm>
            <a:off x="7387389" y="3248526"/>
            <a:ext cx="7257299" cy="3104148"/>
          </a:xfrm>
          <a:prstGeom prst="roundRect">
            <a:avLst>
              <a:gd fmla="val 4264"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15000"/>
              </a:lnSpc>
              <a:spcBef>
                <a:spcPts val="0"/>
              </a:spcBef>
              <a:spcAft>
                <a:spcPts val="0"/>
              </a:spcAft>
              <a:buClr>
                <a:srgbClr val="000000"/>
              </a:buClr>
              <a:buSzPts val="2800"/>
              <a:buFont typeface="Arial"/>
              <a:buChar char="•"/>
            </a:pPr>
            <a:r>
              <a:rPr b="0" i="0" lang="en-US" sz="2200" u="none" cap="none" strike="noStrike">
                <a:solidFill>
                  <a:srgbClr val="404040"/>
                </a:solidFill>
                <a:latin typeface="Open Sans"/>
                <a:ea typeface="Open Sans"/>
                <a:cs typeface="Open Sans"/>
                <a:sym typeface="Open Sans"/>
              </a:rPr>
              <a:t>Considers contextual factors like user location, device type, time of access, and behavior patterns</a:t>
            </a:r>
            <a:endParaRPr/>
          </a:p>
          <a:p>
            <a:pPr indent="-165100" lvl="0" marL="342900" marR="0" rtl="0" algn="l">
              <a:lnSpc>
                <a:spcPct val="115000"/>
              </a:lnSpc>
              <a:spcBef>
                <a:spcPts val="0"/>
              </a:spcBef>
              <a:spcAft>
                <a:spcPts val="0"/>
              </a:spcAft>
              <a:buClr>
                <a:srgbClr val="000000"/>
              </a:buClr>
              <a:buSzPts val="28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800"/>
              <a:buFont typeface="Arial"/>
              <a:buChar char="•"/>
            </a:pPr>
            <a:r>
              <a:rPr b="0" i="0" lang="en-US" sz="2200" u="none" cap="none" strike="noStrike">
                <a:solidFill>
                  <a:srgbClr val="404040"/>
                </a:solidFill>
                <a:latin typeface="Open Sans"/>
                <a:ea typeface="Open Sans"/>
                <a:cs typeface="Open Sans"/>
                <a:sym typeface="Open Sans"/>
              </a:rPr>
              <a:t>Continuously monitors user activity and device health for suspicious behavior</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5"/>
          <p:cNvSpPr txBox="1"/>
          <p:nvPr>
            <p:ph type="title"/>
          </p:nvPr>
        </p:nvSpPr>
        <p:spPr>
          <a:xfrm>
            <a:off x="-10100" y="1072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3F3F3F"/>
                </a:solidFill>
                <a:latin typeface="Open Sans"/>
                <a:ea typeface="Open Sans"/>
                <a:cs typeface="Open Sans"/>
                <a:sym typeface="Open Sans"/>
              </a:rPr>
              <a:t>Factors Impacting Information Security</a:t>
            </a:r>
            <a:endParaRPr>
              <a:solidFill>
                <a:srgbClr val="3F3F3F"/>
              </a:solidFill>
              <a:latin typeface="Open Sans"/>
              <a:ea typeface="Open Sans"/>
              <a:cs typeface="Open Sans"/>
              <a:sym typeface="Open Sans"/>
            </a:endParaRPr>
          </a:p>
        </p:txBody>
      </p:sp>
      <p:sp>
        <p:nvSpPr>
          <p:cNvPr id="137" name="Google Shape;137;p255"/>
          <p:cNvSpPr/>
          <p:nvPr/>
        </p:nvSpPr>
        <p:spPr>
          <a:xfrm>
            <a:off x="6496099" y="3676164"/>
            <a:ext cx="3263802" cy="886124"/>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Security culture</a:t>
            </a:r>
            <a:endParaRPr b="0" i="0" sz="2200" u="none" cap="none" strike="noStrike">
              <a:solidFill>
                <a:srgbClr val="3F3F3F"/>
              </a:solidFill>
              <a:latin typeface="Open Sans"/>
              <a:ea typeface="Open Sans"/>
              <a:cs typeface="Open Sans"/>
              <a:sym typeface="Open Sans"/>
            </a:endParaRPr>
          </a:p>
        </p:txBody>
      </p:sp>
      <p:sp>
        <p:nvSpPr>
          <p:cNvPr id="138" name="Google Shape;138;p255"/>
          <p:cNvSpPr/>
          <p:nvPr/>
        </p:nvSpPr>
        <p:spPr>
          <a:xfrm>
            <a:off x="6496099" y="7748555"/>
            <a:ext cx="3263802" cy="886124"/>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Risk appetite</a:t>
            </a:r>
            <a:endParaRPr b="0" i="0" sz="2200" u="none" cap="none" strike="noStrike">
              <a:solidFill>
                <a:srgbClr val="3F3F3F"/>
              </a:solidFill>
              <a:latin typeface="Open Sans"/>
              <a:ea typeface="Open Sans"/>
              <a:cs typeface="Open Sans"/>
              <a:sym typeface="Open Sans"/>
            </a:endParaRPr>
          </a:p>
        </p:txBody>
      </p:sp>
      <p:sp>
        <p:nvSpPr>
          <p:cNvPr id="139" name="Google Shape;139;p255"/>
          <p:cNvSpPr/>
          <p:nvPr/>
        </p:nvSpPr>
        <p:spPr>
          <a:xfrm>
            <a:off x="1205222" y="3746181"/>
            <a:ext cx="3263802" cy="886124"/>
          </a:xfrm>
          <a:prstGeom prst="roundRect">
            <a:avLst>
              <a:gd fmla="val 16667" name="adj"/>
            </a:avLst>
          </a:prstGeom>
          <a:solidFill>
            <a:srgbClr val="F9DEC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Nature of business</a:t>
            </a:r>
            <a:endParaRPr/>
          </a:p>
        </p:txBody>
      </p:sp>
      <p:sp>
        <p:nvSpPr>
          <p:cNvPr id="140" name="Google Shape;140;p255"/>
          <p:cNvSpPr/>
          <p:nvPr/>
        </p:nvSpPr>
        <p:spPr>
          <a:xfrm>
            <a:off x="1205222" y="7748555"/>
            <a:ext cx="3263802" cy="886124"/>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Management support</a:t>
            </a:r>
            <a:endParaRPr b="0" i="0" sz="2200" u="none" cap="none" strike="noStrike">
              <a:solidFill>
                <a:srgbClr val="3F3F3F"/>
              </a:solidFill>
              <a:latin typeface="Open Sans"/>
              <a:ea typeface="Open Sans"/>
              <a:cs typeface="Open Sans"/>
              <a:sym typeface="Open Sans"/>
            </a:endParaRPr>
          </a:p>
        </p:txBody>
      </p:sp>
      <p:sp>
        <p:nvSpPr>
          <p:cNvPr id="141" name="Google Shape;141;p255"/>
          <p:cNvSpPr/>
          <p:nvPr/>
        </p:nvSpPr>
        <p:spPr>
          <a:xfrm>
            <a:off x="12203736" y="3610688"/>
            <a:ext cx="3263802" cy="886124"/>
          </a:xfrm>
          <a:prstGeom prst="roundRect">
            <a:avLst>
              <a:gd fmla="val 16667" name="adj"/>
            </a:avLst>
          </a:prstGeom>
          <a:solidFill>
            <a:srgbClr val="92D050"/>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Legal and regulatory compliance</a:t>
            </a:r>
            <a:endParaRPr b="0" i="0" sz="2200" u="none" cap="none" strike="noStrike">
              <a:solidFill>
                <a:srgbClr val="3F3F3F"/>
              </a:solidFill>
              <a:latin typeface="Open Sans"/>
              <a:ea typeface="Open Sans"/>
              <a:cs typeface="Open Sans"/>
              <a:sym typeface="Open Sans"/>
            </a:endParaRPr>
          </a:p>
        </p:txBody>
      </p:sp>
      <p:sp>
        <p:nvSpPr>
          <p:cNvPr id="142" name="Google Shape;142;p255"/>
          <p:cNvSpPr/>
          <p:nvPr/>
        </p:nvSpPr>
        <p:spPr>
          <a:xfrm>
            <a:off x="12203736" y="7738725"/>
            <a:ext cx="3263802" cy="886124"/>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Industry threats</a:t>
            </a:r>
            <a:endParaRPr b="0" i="0" sz="2200" u="none" cap="none" strike="noStrike">
              <a:solidFill>
                <a:srgbClr val="3F3F3F"/>
              </a:solidFill>
              <a:latin typeface="Open Sans"/>
              <a:ea typeface="Open Sans"/>
              <a:cs typeface="Open Sans"/>
              <a:sym typeface="Open Sans"/>
            </a:endParaRPr>
          </a:p>
        </p:txBody>
      </p:sp>
      <p:pic>
        <p:nvPicPr>
          <p:cNvPr id="143" name="Google Shape;143;p255"/>
          <p:cNvPicPr preferRelativeResize="0"/>
          <p:nvPr/>
        </p:nvPicPr>
        <p:blipFill rotWithShape="1">
          <a:blip r:embed="rId3">
            <a:alphaModFix/>
          </a:blip>
          <a:srcRect b="0" l="0" r="0" t="0"/>
          <a:stretch/>
        </p:blipFill>
        <p:spPr>
          <a:xfrm>
            <a:off x="1682221" y="1578286"/>
            <a:ext cx="1973062" cy="1973062"/>
          </a:xfrm>
          <a:prstGeom prst="rect">
            <a:avLst/>
          </a:prstGeom>
          <a:noFill/>
          <a:ln>
            <a:noFill/>
          </a:ln>
        </p:spPr>
      </p:pic>
      <p:pic>
        <p:nvPicPr>
          <p:cNvPr id="144" name="Google Shape;144;p255"/>
          <p:cNvPicPr preferRelativeResize="0"/>
          <p:nvPr/>
        </p:nvPicPr>
        <p:blipFill rotWithShape="1">
          <a:blip r:embed="rId4">
            <a:alphaModFix/>
          </a:blip>
          <a:srcRect b="0" l="0" r="0" t="0"/>
          <a:stretch/>
        </p:blipFill>
        <p:spPr>
          <a:xfrm>
            <a:off x="7028180" y="1353105"/>
            <a:ext cx="2199641" cy="2199641"/>
          </a:xfrm>
          <a:prstGeom prst="rect">
            <a:avLst/>
          </a:prstGeom>
          <a:noFill/>
          <a:ln>
            <a:noFill/>
          </a:ln>
        </p:spPr>
      </p:pic>
      <p:pic>
        <p:nvPicPr>
          <p:cNvPr id="145" name="Google Shape;145;p255"/>
          <p:cNvPicPr preferRelativeResize="0"/>
          <p:nvPr/>
        </p:nvPicPr>
        <p:blipFill rotWithShape="1">
          <a:blip r:embed="rId5">
            <a:alphaModFix/>
          </a:blip>
          <a:srcRect b="0" l="0" r="0" t="0"/>
          <a:stretch/>
        </p:blipFill>
        <p:spPr>
          <a:xfrm>
            <a:off x="12667499" y="1403350"/>
            <a:ext cx="2199641" cy="2199641"/>
          </a:xfrm>
          <a:prstGeom prst="rect">
            <a:avLst/>
          </a:prstGeom>
          <a:noFill/>
          <a:ln>
            <a:noFill/>
          </a:ln>
        </p:spPr>
      </p:pic>
      <p:pic>
        <p:nvPicPr>
          <p:cNvPr id="146" name="Google Shape;146;p255"/>
          <p:cNvPicPr preferRelativeResize="0"/>
          <p:nvPr/>
        </p:nvPicPr>
        <p:blipFill rotWithShape="1">
          <a:blip r:embed="rId6">
            <a:alphaModFix/>
          </a:blip>
          <a:srcRect b="0" l="0" r="0" t="0"/>
          <a:stretch/>
        </p:blipFill>
        <p:spPr>
          <a:xfrm>
            <a:off x="7061570" y="5560398"/>
            <a:ext cx="2132860" cy="2132860"/>
          </a:xfrm>
          <a:prstGeom prst="rect">
            <a:avLst/>
          </a:prstGeom>
          <a:noFill/>
          <a:ln>
            <a:noFill/>
          </a:ln>
        </p:spPr>
      </p:pic>
      <p:pic>
        <p:nvPicPr>
          <p:cNvPr id="147" name="Google Shape;147;p255"/>
          <p:cNvPicPr preferRelativeResize="0"/>
          <p:nvPr/>
        </p:nvPicPr>
        <p:blipFill rotWithShape="1">
          <a:blip r:embed="rId7">
            <a:alphaModFix/>
          </a:blip>
          <a:srcRect b="0" l="0" r="0" t="0"/>
          <a:stretch/>
        </p:blipFill>
        <p:spPr>
          <a:xfrm>
            <a:off x="12667499" y="5568003"/>
            <a:ext cx="1994303" cy="1994303"/>
          </a:xfrm>
          <a:prstGeom prst="rect">
            <a:avLst/>
          </a:prstGeom>
          <a:noFill/>
          <a:ln>
            <a:noFill/>
          </a:ln>
        </p:spPr>
      </p:pic>
      <p:pic>
        <p:nvPicPr>
          <p:cNvPr descr="A person in a suit and tie with a gear and graph&#10;&#10;Description automatically generated" id="148" name="Google Shape;148;p255"/>
          <p:cNvPicPr preferRelativeResize="0"/>
          <p:nvPr/>
        </p:nvPicPr>
        <p:blipFill rotWithShape="1">
          <a:blip r:embed="rId8">
            <a:alphaModFix/>
          </a:blip>
          <a:srcRect b="0" l="0" r="0" t="0"/>
          <a:stretch/>
        </p:blipFill>
        <p:spPr>
          <a:xfrm>
            <a:off x="1682221" y="5597990"/>
            <a:ext cx="2132860" cy="2132860"/>
          </a:xfrm>
          <a:prstGeom prst="rect">
            <a:avLst/>
          </a:prstGeom>
          <a:noFill/>
          <a:ln>
            <a:noFill/>
          </a:ln>
        </p:spPr>
      </p:pic>
      <p:sp>
        <p:nvSpPr>
          <p:cNvPr id="149" name="Google Shape;149;p255"/>
          <p:cNvSpPr/>
          <p:nvPr/>
        </p:nvSpPr>
        <p:spPr>
          <a:xfrm>
            <a:off x="3784600" y="747092"/>
            <a:ext cx="8693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302"/>
          <p:cNvSpPr txBox="1"/>
          <p:nvPr>
            <p:ph type="title"/>
          </p:nvPr>
        </p:nvSpPr>
        <p:spPr>
          <a:xfrm>
            <a:off x="-10160" y="327153"/>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Threat Scope Reductions</a:t>
            </a:r>
            <a:endParaRPr>
              <a:latin typeface="Open Sans"/>
              <a:ea typeface="Open Sans"/>
              <a:cs typeface="Open Sans"/>
              <a:sym typeface="Open Sans"/>
            </a:endParaRPr>
          </a:p>
        </p:txBody>
      </p:sp>
      <p:sp>
        <p:nvSpPr>
          <p:cNvPr id="1049" name="Google Shape;1049;p302"/>
          <p:cNvSpPr/>
          <p:nvPr/>
        </p:nvSpPr>
        <p:spPr>
          <a:xfrm>
            <a:off x="6104939" y="3151762"/>
            <a:ext cx="8914567" cy="3304205"/>
          </a:xfrm>
          <a:prstGeom prst="roundRect">
            <a:avLst>
              <a:gd fmla="val 4105" name="adj"/>
            </a:avLst>
          </a:prstGeom>
          <a:solidFill>
            <a:srgbClr val="FBDED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800"/>
              <a:buFont typeface="Arial"/>
              <a:buChar char="•"/>
            </a:pPr>
            <a:r>
              <a:rPr b="0" i="0" lang="en-US" sz="2200" u="none" cap="none" strike="noStrike">
                <a:solidFill>
                  <a:srgbClr val="404040"/>
                </a:solidFill>
                <a:latin typeface="Open Sans"/>
                <a:ea typeface="Open Sans"/>
                <a:cs typeface="Open Sans"/>
                <a:sym typeface="Open Sans"/>
              </a:rPr>
              <a:t>The scope of potential threats is reduced by limiting the privileges of users, systems, and processes, minimizing points of attack.</a:t>
            </a:r>
            <a:endParaRPr/>
          </a:p>
          <a:p>
            <a:pPr indent="-165100" lvl="0" marL="342900" marR="0" rtl="0" algn="l">
              <a:lnSpc>
                <a:spcPct val="115000"/>
              </a:lnSpc>
              <a:spcBef>
                <a:spcPts val="0"/>
              </a:spcBef>
              <a:spcAft>
                <a:spcPts val="0"/>
              </a:spcAft>
              <a:buClr>
                <a:srgbClr val="000000"/>
              </a:buClr>
              <a:buSzPts val="28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800"/>
              <a:buFont typeface="Arial"/>
              <a:buChar char="•"/>
            </a:pPr>
            <a:r>
              <a:rPr b="0" i="0" lang="en-US" sz="2200" u="none" cap="none" strike="noStrike">
                <a:solidFill>
                  <a:srgbClr val="404040"/>
                </a:solidFill>
                <a:latin typeface="Open Sans"/>
                <a:ea typeface="Open Sans"/>
                <a:cs typeface="Open Sans"/>
                <a:sym typeface="Open Sans"/>
              </a:rPr>
              <a:t>This is achieved through least privilege access, microsegmentation, continuous verification, and deny-all by default.</a:t>
            </a:r>
            <a:endParaRPr b="0" i="0" sz="2200" u="none" cap="none" strike="noStrike">
              <a:solidFill>
                <a:srgbClr val="404040"/>
              </a:solidFill>
              <a:latin typeface="Open Sans"/>
              <a:ea typeface="Open Sans"/>
              <a:cs typeface="Open Sans"/>
              <a:sym typeface="Open Sans"/>
            </a:endParaRPr>
          </a:p>
        </p:txBody>
      </p:sp>
      <p:grpSp>
        <p:nvGrpSpPr>
          <p:cNvPr id="1050" name="Google Shape;1050;p302"/>
          <p:cNvGrpSpPr/>
          <p:nvPr/>
        </p:nvGrpSpPr>
        <p:grpSpPr>
          <a:xfrm>
            <a:off x="1417536" y="2547048"/>
            <a:ext cx="3979964" cy="3908919"/>
            <a:chOff x="2714503" y="2275709"/>
            <a:chExt cx="3979964" cy="3908919"/>
          </a:xfrm>
        </p:grpSpPr>
        <p:pic>
          <p:nvPicPr>
            <p:cNvPr id="1051" name="Google Shape;1051;p302"/>
            <p:cNvPicPr preferRelativeResize="0"/>
            <p:nvPr/>
          </p:nvPicPr>
          <p:blipFill rotWithShape="1">
            <a:blip r:embed="rId3">
              <a:alphaModFix/>
            </a:blip>
            <a:srcRect b="0" l="0" r="0" t="0"/>
            <a:stretch/>
          </p:blipFill>
          <p:spPr>
            <a:xfrm>
              <a:off x="3478297" y="3148041"/>
              <a:ext cx="3216170" cy="3036587"/>
            </a:xfrm>
            <a:prstGeom prst="rect">
              <a:avLst/>
            </a:prstGeom>
            <a:noFill/>
            <a:ln>
              <a:noFill/>
            </a:ln>
          </p:spPr>
        </p:pic>
        <p:pic>
          <p:nvPicPr>
            <p:cNvPr id="1052" name="Google Shape;1052;p302"/>
            <p:cNvPicPr preferRelativeResize="0"/>
            <p:nvPr/>
          </p:nvPicPr>
          <p:blipFill rotWithShape="1">
            <a:blip r:embed="rId4">
              <a:alphaModFix/>
            </a:blip>
            <a:srcRect b="0" l="0" r="0" t="0"/>
            <a:stretch/>
          </p:blipFill>
          <p:spPr>
            <a:xfrm>
              <a:off x="2714503" y="2275709"/>
              <a:ext cx="2259218" cy="1923932"/>
            </a:xfrm>
            <a:prstGeom prst="rect">
              <a:avLst/>
            </a:prstGeom>
            <a:noFill/>
            <a:ln>
              <a:noFill/>
            </a:ln>
          </p:spPr>
        </p:pic>
      </p:grpSp>
      <p:sp>
        <p:nvSpPr>
          <p:cNvPr id="1053" name="Google Shape;1053;p302"/>
          <p:cNvSpPr/>
          <p:nvPr/>
        </p:nvSpPr>
        <p:spPr>
          <a:xfrm>
            <a:off x="5397500" y="913627"/>
            <a:ext cx="5469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4" name="Google Shape;1054;p302"/>
          <p:cNvSpPr txBox="1"/>
          <p:nvPr/>
        </p:nvSpPr>
        <p:spPr>
          <a:xfrm>
            <a:off x="2610393" y="1275347"/>
            <a:ext cx="11035214"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Zero trust security aims to reduce the impact of security threats by limiting the attack surface and blast radius.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303"/>
          <p:cNvSpPr txBox="1"/>
          <p:nvPr>
            <p:ph type="title"/>
          </p:nvPr>
        </p:nvSpPr>
        <p:spPr>
          <a:xfrm>
            <a:off x="-10160" y="327153"/>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Policy Driven Access Control</a:t>
            </a:r>
            <a:endParaRPr>
              <a:latin typeface="Open Sans"/>
              <a:ea typeface="Open Sans"/>
              <a:cs typeface="Open Sans"/>
              <a:sym typeface="Open Sans"/>
            </a:endParaRPr>
          </a:p>
        </p:txBody>
      </p:sp>
      <p:sp>
        <p:nvSpPr>
          <p:cNvPr id="1061" name="Google Shape;1061;p303"/>
          <p:cNvSpPr/>
          <p:nvPr/>
        </p:nvSpPr>
        <p:spPr>
          <a:xfrm>
            <a:off x="5666543" y="3677056"/>
            <a:ext cx="8944402" cy="2082649"/>
          </a:xfrm>
          <a:prstGeom prst="roundRect">
            <a:avLst>
              <a:gd fmla="val 5613" name="adj"/>
            </a:avLst>
          </a:prstGeom>
          <a:solidFill>
            <a:srgbClr val="CCF6F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This is achieved through centralized policy management, implementing the least privilege principle, dynamic access control, integration with adaptive identity, and reducing the attack surface.</a:t>
            </a:r>
            <a:endParaRPr/>
          </a:p>
        </p:txBody>
      </p:sp>
      <p:sp>
        <p:nvSpPr>
          <p:cNvPr id="1062" name="Google Shape;1062;p303"/>
          <p:cNvSpPr/>
          <p:nvPr/>
        </p:nvSpPr>
        <p:spPr>
          <a:xfrm>
            <a:off x="5003800" y="913627"/>
            <a:ext cx="62468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63" name="Google Shape;1063;p303"/>
          <p:cNvPicPr preferRelativeResize="0"/>
          <p:nvPr/>
        </p:nvPicPr>
        <p:blipFill rotWithShape="1">
          <a:blip r:embed="rId3">
            <a:alphaModFix/>
          </a:blip>
          <a:srcRect b="0" l="0" r="0" t="0"/>
          <a:stretch/>
        </p:blipFill>
        <p:spPr>
          <a:xfrm>
            <a:off x="1836223" y="2788920"/>
            <a:ext cx="3830320" cy="3566160"/>
          </a:xfrm>
          <a:prstGeom prst="rect">
            <a:avLst/>
          </a:prstGeom>
          <a:noFill/>
          <a:ln>
            <a:noFill/>
          </a:ln>
        </p:spPr>
      </p:pic>
      <p:sp>
        <p:nvSpPr>
          <p:cNvPr id="1064" name="Google Shape;1064;p303"/>
          <p:cNvSpPr txBox="1"/>
          <p:nvPr/>
        </p:nvSpPr>
        <p:spPr>
          <a:xfrm>
            <a:off x="2610393" y="1275347"/>
            <a:ext cx="11035214"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Access to network resources is granted or denied based on predefined policies that consider factors like user role, data type, and device security status.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304"/>
          <p:cNvSpPr txBox="1"/>
          <p:nvPr>
            <p:ph type="title"/>
          </p:nvPr>
        </p:nvSpPr>
        <p:spPr>
          <a:xfrm>
            <a:off x="-10160" y="327153"/>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Policy Engine</a:t>
            </a:r>
            <a:endParaRPr>
              <a:latin typeface="Open Sans"/>
              <a:ea typeface="Open Sans"/>
              <a:cs typeface="Open Sans"/>
              <a:sym typeface="Open Sans"/>
            </a:endParaRPr>
          </a:p>
        </p:txBody>
      </p:sp>
      <p:sp>
        <p:nvSpPr>
          <p:cNvPr id="1071" name="Google Shape;1071;p304"/>
          <p:cNvSpPr/>
          <p:nvPr/>
        </p:nvSpPr>
        <p:spPr>
          <a:xfrm>
            <a:off x="6939898" y="2937755"/>
            <a:ext cx="7687800" cy="3858638"/>
          </a:xfrm>
          <a:prstGeom prst="roundRect">
            <a:avLst>
              <a:gd fmla="val 2854" name="adj"/>
            </a:avLst>
          </a:prstGeom>
          <a:solidFill>
            <a:srgbClr val="C6DA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2800"/>
              <a:buFont typeface="Arial"/>
              <a:buChar char="•"/>
            </a:pPr>
            <a:r>
              <a:rPr b="0" i="0" lang="en-US" sz="2200" u="none" cap="none" strike="noStrike">
                <a:solidFill>
                  <a:srgbClr val="3F3F3F"/>
                </a:solidFill>
                <a:latin typeface="Open Sans"/>
                <a:ea typeface="Open Sans"/>
                <a:cs typeface="Open Sans"/>
                <a:sym typeface="Open Sans"/>
              </a:rPr>
              <a:t>It operates based on policies set by the organization's security team.</a:t>
            </a:r>
            <a:endParaRPr/>
          </a:p>
          <a:p>
            <a:pPr indent="-165100" lvl="0" marL="342900" marR="0" rtl="0" algn="l">
              <a:lnSpc>
                <a:spcPct val="100000"/>
              </a:lnSpc>
              <a:spcBef>
                <a:spcPts val="0"/>
              </a:spcBef>
              <a:spcAft>
                <a:spcPts val="0"/>
              </a:spcAft>
              <a:buClr>
                <a:srgbClr val="000000"/>
              </a:buClr>
              <a:buSzPts val="28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800"/>
              <a:buFont typeface="Arial"/>
              <a:buChar char="•"/>
            </a:pPr>
            <a:r>
              <a:rPr b="0" i="0" lang="en-US" sz="2200" u="none" cap="none" strike="noStrike">
                <a:solidFill>
                  <a:srgbClr val="3F3F3F"/>
                </a:solidFill>
                <a:latin typeface="Open Sans"/>
                <a:ea typeface="Open Sans"/>
                <a:cs typeface="Open Sans"/>
                <a:sym typeface="Open Sans"/>
              </a:rPr>
              <a:t>The engine uses context from SIEM data, threat intelligence, user attributes, and device information.</a:t>
            </a:r>
            <a:endParaRPr/>
          </a:p>
          <a:p>
            <a:pPr indent="-165100" lvl="0" marL="342900" marR="0" rtl="0" algn="l">
              <a:lnSpc>
                <a:spcPct val="100000"/>
              </a:lnSpc>
              <a:spcBef>
                <a:spcPts val="0"/>
              </a:spcBef>
              <a:spcAft>
                <a:spcPts val="0"/>
              </a:spcAft>
              <a:buClr>
                <a:srgbClr val="000000"/>
              </a:buClr>
              <a:buSzPts val="28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800"/>
              <a:buFont typeface="Arial"/>
              <a:buChar char="•"/>
            </a:pPr>
            <a:r>
              <a:rPr b="0" i="0" lang="en-US" sz="2200" u="none" cap="none" strike="noStrike">
                <a:solidFill>
                  <a:srgbClr val="3F3F3F"/>
                </a:solidFill>
                <a:latin typeface="Open Sans"/>
                <a:ea typeface="Open Sans"/>
                <a:cs typeface="Open Sans"/>
                <a:sym typeface="Open Sans"/>
              </a:rPr>
              <a:t>It communicates decisions to a policy administrator for execution.</a:t>
            </a:r>
            <a:endParaRPr/>
          </a:p>
        </p:txBody>
      </p:sp>
      <p:sp>
        <p:nvSpPr>
          <p:cNvPr id="1072" name="Google Shape;1072;p304"/>
          <p:cNvSpPr/>
          <p:nvPr/>
        </p:nvSpPr>
        <p:spPr>
          <a:xfrm>
            <a:off x="6680201" y="913627"/>
            <a:ext cx="29012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73" name="Google Shape;1073;p304"/>
          <p:cNvPicPr preferRelativeResize="0"/>
          <p:nvPr/>
        </p:nvPicPr>
        <p:blipFill rotWithShape="1">
          <a:blip r:embed="rId3">
            <a:alphaModFix/>
          </a:blip>
          <a:srcRect b="0" l="0" r="0" t="0"/>
          <a:stretch/>
        </p:blipFill>
        <p:spPr>
          <a:xfrm>
            <a:off x="2472514" y="2937755"/>
            <a:ext cx="3858638" cy="3858638"/>
          </a:xfrm>
          <a:prstGeom prst="rect">
            <a:avLst/>
          </a:prstGeom>
          <a:noFill/>
          <a:ln>
            <a:noFill/>
          </a:ln>
        </p:spPr>
      </p:pic>
      <p:sp>
        <p:nvSpPr>
          <p:cNvPr id="1074" name="Google Shape;1074;p304"/>
          <p:cNvSpPr txBox="1"/>
          <p:nvPr/>
        </p:nvSpPr>
        <p:spPr>
          <a:xfrm>
            <a:off x="2191224" y="1309613"/>
            <a:ext cx="11797352"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 policy engine determines access to critical network resources on a per-user basis.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305"/>
          <p:cNvSpPr txBox="1"/>
          <p:nvPr>
            <p:ph type="title"/>
          </p:nvPr>
        </p:nvSpPr>
        <p:spPr>
          <a:xfrm>
            <a:off x="-10160" y="327153"/>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Policy Enforcement Point</a:t>
            </a:r>
            <a:endParaRPr>
              <a:latin typeface="Open Sans"/>
              <a:ea typeface="Open Sans"/>
              <a:cs typeface="Open Sans"/>
              <a:sym typeface="Open Sans"/>
            </a:endParaRPr>
          </a:p>
        </p:txBody>
      </p:sp>
      <p:sp>
        <p:nvSpPr>
          <p:cNvPr id="1081" name="Google Shape;1081;p305"/>
          <p:cNvSpPr/>
          <p:nvPr/>
        </p:nvSpPr>
        <p:spPr>
          <a:xfrm>
            <a:off x="6965818" y="3735421"/>
            <a:ext cx="7687800" cy="3008235"/>
          </a:xfrm>
          <a:prstGeom prst="roundRect">
            <a:avLst>
              <a:gd fmla="val 2716" name="adj"/>
            </a:avLst>
          </a:prstGeom>
          <a:solidFill>
            <a:srgbClr val="C1E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42900" lvl="1"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Acts as the gatekeeper, enforcing access control decisions made by the Policy Engine.</a:t>
            </a:r>
            <a:endParaRPr/>
          </a:p>
          <a:p>
            <a:pPr indent="-342900" lvl="1"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Functions like a security checkpoint, ensuring only authorized actions get through and preventing breaches.</a:t>
            </a:r>
            <a:endParaRPr/>
          </a:p>
        </p:txBody>
      </p:sp>
      <p:sp>
        <p:nvSpPr>
          <p:cNvPr id="1082" name="Google Shape;1082;p305"/>
          <p:cNvSpPr/>
          <p:nvPr/>
        </p:nvSpPr>
        <p:spPr>
          <a:xfrm>
            <a:off x="5346700" y="913627"/>
            <a:ext cx="5574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83" name="Google Shape;1083;p305"/>
          <p:cNvPicPr preferRelativeResize="0"/>
          <p:nvPr/>
        </p:nvPicPr>
        <p:blipFill rotWithShape="1">
          <a:blip r:embed="rId3">
            <a:alphaModFix/>
          </a:blip>
          <a:srcRect b="0" l="0" r="0" t="0"/>
          <a:stretch/>
        </p:blipFill>
        <p:spPr>
          <a:xfrm>
            <a:off x="2511425" y="2825806"/>
            <a:ext cx="4428473" cy="4428473"/>
          </a:xfrm>
          <a:prstGeom prst="rect">
            <a:avLst/>
          </a:prstGeom>
          <a:noFill/>
          <a:ln>
            <a:noFill/>
          </a:ln>
        </p:spPr>
      </p:pic>
      <p:pic>
        <p:nvPicPr>
          <p:cNvPr id="1084" name="Google Shape;1084;p305"/>
          <p:cNvPicPr preferRelativeResize="0"/>
          <p:nvPr/>
        </p:nvPicPr>
        <p:blipFill rotWithShape="1">
          <a:blip r:embed="rId4">
            <a:alphaModFix/>
          </a:blip>
          <a:srcRect b="0" l="0" r="0" t="0"/>
          <a:stretch/>
        </p:blipFill>
        <p:spPr>
          <a:xfrm>
            <a:off x="2511425" y="2431166"/>
            <a:ext cx="2118941" cy="2118941"/>
          </a:xfrm>
          <a:prstGeom prst="rect">
            <a:avLst/>
          </a:prstGeom>
          <a:noFill/>
          <a:ln>
            <a:noFill/>
          </a:ln>
        </p:spPr>
      </p:pic>
      <p:sp>
        <p:nvSpPr>
          <p:cNvPr id="1085" name="Google Shape;1085;p305"/>
          <p:cNvSpPr txBox="1"/>
          <p:nvPr/>
        </p:nvSpPr>
        <p:spPr>
          <a:xfrm>
            <a:off x="2191224" y="1309613"/>
            <a:ext cx="11797352"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 Policy Enforcement Point (PEP) is crucial in access control, ensuring security by implementing decisions and rules set by the Policy Engine: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306"/>
          <p:cNvSpPr txBox="1"/>
          <p:nvPr>
            <p:ph type="title"/>
          </p:nvPr>
        </p:nvSpPr>
        <p:spPr>
          <a:xfrm>
            <a:off x="-10160" y="36606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Zero Trust Data Planes</a:t>
            </a:r>
            <a:endParaRPr/>
          </a:p>
        </p:txBody>
      </p:sp>
      <p:sp>
        <p:nvSpPr>
          <p:cNvPr id="1092" name="Google Shape;1092;p306"/>
          <p:cNvSpPr/>
          <p:nvPr/>
        </p:nvSpPr>
        <p:spPr>
          <a:xfrm>
            <a:off x="5549900" y="952509"/>
            <a:ext cx="51654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3" name="Google Shape;1093;p306"/>
          <p:cNvSpPr/>
          <p:nvPr/>
        </p:nvSpPr>
        <p:spPr>
          <a:xfrm>
            <a:off x="1153268" y="1197189"/>
            <a:ext cx="13949464"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data plane in cybersecurity is the operational core that moves and forwards data packets within a network, handling routing, switching, and packet forwarding based on predefined rules.</a:t>
            </a:r>
            <a:endParaRPr b="1" i="0" sz="2200" u="none" cap="none" strike="noStrike">
              <a:solidFill>
                <a:srgbClr val="3F3F3F"/>
              </a:solidFill>
              <a:latin typeface="Open Sans"/>
              <a:ea typeface="Open Sans"/>
              <a:cs typeface="Open Sans"/>
              <a:sym typeface="Open Sans"/>
            </a:endParaRPr>
          </a:p>
        </p:txBody>
      </p:sp>
      <p:pic>
        <p:nvPicPr>
          <p:cNvPr id="1094" name="Google Shape;1094;p306"/>
          <p:cNvPicPr preferRelativeResize="0"/>
          <p:nvPr/>
        </p:nvPicPr>
        <p:blipFill rotWithShape="1">
          <a:blip r:embed="rId3">
            <a:alphaModFix/>
          </a:blip>
          <a:srcRect b="0" l="0" r="0" t="0"/>
          <a:stretch/>
        </p:blipFill>
        <p:spPr>
          <a:xfrm>
            <a:off x="6002766" y="2742671"/>
            <a:ext cx="4250468" cy="4250468"/>
          </a:xfrm>
          <a:prstGeom prst="rect">
            <a:avLst/>
          </a:prstGeom>
          <a:noFill/>
          <a:ln>
            <a:noFill/>
          </a:ln>
        </p:spPr>
      </p:pic>
      <p:sp>
        <p:nvSpPr>
          <p:cNvPr id="1095" name="Google Shape;1095;p306"/>
          <p:cNvSpPr/>
          <p:nvPr/>
        </p:nvSpPr>
        <p:spPr>
          <a:xfrm>
            <a:off x="1153268" y="7292263"/>
            <a:ext cx="13949464"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 a Zero Trust framework, the data plane enforces control plane policies, ensuring data packets are routed, inspected, and modified based on security protocols.</a:t>
            </a:r>
            <a:endParaRPr b="1"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307"/>
          <p:cNvSpPr txBox="1"/>
          <p:nvPr>
            <p:ph type="title"/>
          </p:nvPr>
        </p:nvSpPr>
        <p:spPr>
          <a:xfrm>
            <a:off x="0" y="34780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Data Planes: Components</a:t>
            </a:r>
            <a:endParaRPr/>
          </a:p>
        </p:txBody>
      </p:sp>
      <p:grpSp>
        <p:nvGrpSpPr>
          <p:cNvPr id="1101" name="Google Shape;1101;p307"/>
          <p:cNvGrpSpPr/>
          <p:nvPr/>
        </p:nvGrpSpPr>
        <p:grpSpPr>
          <a:xfrm>
            <a:off x="12178376" y="3842556"/>
            <a:ext cx="1326334" cy="1752209"/>
            <a:chOff x="10376252" y="3721360"/>
            <a:chExt cx="1326334" cy="1752209"/>
          </a:xfrm>
        </p:grpSpPr>
        <p:sp>
          <p:nvSpPr>
            <p:cNvPr id="1102" name="Google Shape;1102;p307"/>
            <p:cNvSpPr/>
            <p:nvPr/>
          </p:nvSpPr>
          <p:spPr>
            <a:xfrm>
              <a:off x="11026031" y="3875203"/>
              <a:ext cx="26727" cy="386881"/>
            </a:xfrm>
            <a:custGeom>
              <a:rect b="b" l="l" r="r" t="t"/>
              <a:pathLst>
                <a:path extrusionOk="0" h="9669" w="668">
                  <a:moveTo>
                    <a:pt x="334" y="1"/>
                  </a:moveTo>
                  <a:cubicBezTo>
                    <a:pt x="144" y="1"/>
                    <a:pt x="1" y="144"/>
                    <a:pt x="1" y="334"/>
                  </a:cubicBezTo>
                  <a:lnTo>
                    <a:pt x="1" y="9335"/>
                  </a:lnTo>
                  <a:cubicBezTo>
                    <a:pt x="1" y="9526"/>
                    <a:pt x="144" y="9669"/>
                    <a:pt x="334" y="9669"/>
                  </a:cubicBezTo>
                  <a:cubicBezTo>
                    <a:pt x="513" y="9669"/>
                    <a:pt x="668" y="9526"/>
                    <a:pt x="668" y="9335"/>
                  </a:cubicBezTo>
                  <a:lnTo>
                    <a:pt x="668" y="334"/>
                  </a:lnTo>
                  <a:cubicBezTo>
                    <a:pt x="668" y="144"/>
                    <a:pt x="525" y="1"/>
                    <a:pt x="334" y="1"/>
                  </a:cubicBezTo>
                  <a:close/>
                </a:path>
              </a:pathLst>
            </a:custGeom>
            <a:solidFill>
              <a:srgbClr val="0075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07"/>
            <p:cNvSpPr/>
            <p:nvPr/>
          </p:nvSpPr>
          <p:spPr>
            <a:xfrm>
              <a:off x="10948850" y="3721360"/>
              <a:ext cx="181097" cy="180576"/>
            </a:xfrm>
            <a:custGeom>
              <a:rect b="b" l="l" r="r" t="t"/>
              <a:pathLst>
                <a:path extrusionOk="0" h="4513" w="4526">
                  <a:moveTo>
                    <a:pt x="2263" y="667"/>
                  </a:moveTo>
                  <a:cubicBezTo>
                    <a:pt x="3144" y="667"/>
                    <a:pt x="3847" y="1381"/>
                    <a:pt x="3847" y="2250"/>
                  </a:cubicBezTo>
                  <a:cubicBezTo>
                    <a:pt x="3847" y="3131"/>
                    <a:pt x="3144" y="3846"/>
                    <a:pt x="2263" y="3846"/>
                  </a:cubicBezTo>
                  <a:cubicBezTo>
                    <a:pt x="1382" y="3846"/>
                    <a:pt x="680" y="3131"/>
                    <a:pt x="680" y="2250"/>
                  </a:cubicBezTo>
                  <a:cubicBezTo>
                    <a:pt x="680" y="1381"/>
                    <a:pt x="1382" y="667"/>
                    <a:pt x="2263" y="667"/>
                  </a:cubicBezTo>
                  <a:close/>
                  <a:moveTo>
                    <a:pt x="2263" y="0"/>
                  </a:moveTo>
                  <a:cubicBezTo>
                    <a:pt x="1013" y="0"/>
                    <a:pt x="1" y="1012"/>
                    <a:pt x="1" y="2250"/>
                  </a:cubicBezTo>
                  <a:cubicBezTo>
                    <a:pt x="1" y="3501"/>
                    <a:pt x="1013" y="4513"/>
                    <a:pt x="2263" y="4513"/>
                  </a:cubicBezTo>
                  <a:cubicBezTo>
                    <a:pt x="3513" y="4513"/>
                    <a:pt x="4525" y="3501"/>
                    <a:pt x="4525" y="2250"/>
                  </a:cubicBezTo>
                  <a:cubicBezTo>
                    <a:pt x="4525" y="1012"/>
                    <a:pt x="3513" y="0"/>
                    <a:pt x="2263" y="0"/>
                  </a:cubicBezTo>
                  <a:close/>
                </a:path>
              </a:pathLst>
            </a:custGeom>
            <a:solidFill>
              <a:srgbClr val="0075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07"/>
            <p:cNvSpPr/>
            <p:nvPr/>
          </p:nvSpPr>
          <p:spPr>
            <a:xfrm>
              <a:off x="10420104" y="4235345"/>
              <a:ext cx="1238667" cy="431175"/>
            </a:xfrm>
            <a:custGeom>
              <a:rect b="b" l="l" r="r" t="t"/>
              <a:pathLst>
                <a:path extrusionOk="0" h="10776" w="30957">
                  <a:moveTo>
                    <a:pt x="7703" y="1"/>
                  </a:moveTo>
                  <a:cubicBezTo>
                    <a:pt x="6668" y="1"/>
                    <a:pt x="5703" y="560"/>
                    <a:pt x="5191" y="1453"/>
                  </a:cubicBezTo>
                  <a:lnTo>
                    <a:pt x="95" y="10276"/>
                  </a:lnTo>
                  <a:cubicBezTo>
                    <a:pt x="0" y="10431"/>
                    <a:pt x="60" y="10645"/>
                    <a:pt x="214" y="10728"/>
                  </a:cubicBezTo>
                  <a:cubicBezTo>
                    <a:pt x="269" y="10760"/>
                    <a:pt x="328" y="10774"/>
                    <a:pt x="385" y="10774"/>
                  </a:cubicBezTo>
                  <a:cubicBezTo>
                    <a:pt x="502" y="10774"/>
                    <a:pt x="615" y="10713"/>
                    <a:pt x="679" y="10609"/>
                  </a:cubicBezTo>
                  <a:lnTo>
                    <a:pt x="5763" y="1787"/>
                  </a:lnTo>
                  <a:cubicBezTo>
                    <a:pt x="6167" y="1096"/>
                    <a:pt x="6906" y="668"/>
                    <a:pt x="7703" y="668"/>
                  </a:cubicBezTo>
                  <a:lnTo>
                    <a:pt x="23253" y="668"/>
                  </a:lnTo>
                  <a:cubicBezTo>
                    <a:pt x="24051" y="668"/>
                    <a:pt x="24789" y="1096"/>
                    <a:pt x="25194" y="1787"/>
                  </a:cubicBezTo>
                  <a:lnTo>
                    <a:pt x="30278" y="10609"/>
                  </a:lnTo>
                  <a:cubicBezTo>
                    <a:pt x="30349" y="10716"/>
                    <a:pt x="30456" y="10776"/>
                    <a:pt x="30575" y="10776"/>
                  </a:cubicBezTo>
                  <a:cubicBezTo>
                    <a:pt x="30635" y="10776"/>
                    <a:pt x="30682" y="10764"/>
                    <a:pt x="30742" y="10728"/>
                  </a:cubicBezTo>
                  <a:cubicBezTo>
                    <a:pt x="30897" y="10645"/>
                    <a:pt x="30956" y="10431"/>
                    <a:pt x="30861" y="10276"/>
                  </a:cubicBezTo>
                  <a:lnTo>
                    <a:pt x="25765" y="1453"/>
                  </a:lnTo>
                  <a:cubicBezTo>
                    <a:pt x="25253" y="560"/>
                    <a:pt x="24289" y="1"/>
                    <a:pt x="23253" y="1"/>
                  </a:cubicBezTo>
                  <a:close/>
                </a:path>
              </a:pathLst>
            </a:custGeom>
            <a:solidFill>
              <a:srgbClr val="0075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07"/>
            <p:cNvSpPr/>
            <p:nvPr/>
          </p:nvSpPr>
          <p:spPr>
            <a:xfrm>
              <a:off x="10376252" y="4306805"/>
              <a:ext cx="1326334" cy="1166764"/>
            </a:xfrm>
            <a:custGeom>
              <a:rect b="b" l="l" r="r" t="t"/>
              <a:pathLst>
                <a:path extrusionOk="0" h="29159" w="33148">
                  <a:moveTo>
                    <a:pt x="9514" y="1"/>
                  </a:moveTo>
                  <a:cubicBezTo>
                    <a:pt x="8668" y="1"/>
                    <a:pt x="7894" y="453"/>
                    <a:pt x="7478" y="1180"/>
                  </a:cubicBezTo>
                  <a:lnTo>
                    <a:pt x="417" y="13407"/>
                  </a:lnTo>
                  <a:cubicBezTo>
                    <a:pt x="1" y="14134"/>
                    <a:pt x="1" y="15026"/>
                    <a:pt x="417" y="15753"/>
                  </a:cubicBezTo>
                  <a:lnTo>
                    <a:pt x="7478" y="27992"/>
                  </a:lnTo>
                  <a:cubicBezTo>
                    <a:pt x="7894" y="28719"/>
                    <a:pt x="8668" y="29159"/>
                    <a:pt x="9514" y="29159"/>
                  </a:cubicBezTo>
                  <a:lnTo>
                    <a:pt x="23635" y="29159"/>
                  </a:lnTo>
                  <a:cubicBezTo>
                    <a:pt x="24480" y="29159"/>
                    <a:pt x="25254" y="28719"/>
                    <a:pt x="25671" y="27992"/>
                  </a:cubicBezTo>
                  <a:lnTo>
                    <a:pt x="32731" y="15753"/>
                  </a:lnTo>
                  <a:cubicBezTo>
                    <a:pt x="33148" y="15026"/>
                    <a:pt x="33148" y="14134"/>
                    <a:pt x="32731" y="13407"/>
                  </a:cubicBezTo>
                  <a:lnTo>
                    <a:pt x="25671" y="1180"/>
                  </a:lnTo>
                  <a:cubicBezTo>
                    <a:pt x="25254" y="453"/>
                    <a:pt x="24480" y="1"/>
                    <a:pt x="23635"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07"/>
            <p:cNvSpPr/>
            <p:nvPr/>
          </p:nvSpPr>
          <p:spPr>
            <a:xfrm>
              <a:off x="10446271" y="4372785"/>
              <a:ext cx="1186291" cy="1034803"/>
            </a:xfrm>
            <a:custGeom>
              <a:rect b="b" l="l" r="r" t="t"/>
              <a:pathLst>
                <a:path extrusionOk="0" h="25862" w="29648">
                  <a:moveTo>
                    <a:pt x="7919" y="1"/>
                  </a:moveTo>
                  <a:cubicBezTo>
                    <a:pt x="7573" y="1"/>
                    <a:pt x="7252" y="179"/>
                    <a:pt x="7073" y="489"/>
                  </a:cubicBezTo>
                  <a:lnTo>
                    <a:pt x="179" y="12443"/>
                  </a:lnTo>
                  <a:cubicBezTo>
                    <a:pt x="1" y="12740"/>
                    <a:pt x="1" y="13121"/>
                    <a:pt x="179" y="13419"/>
                  </a:cubicBezTo>
                  <a:lnTo>
                    <a:pt x="7073" y="25373"/>
                  </a:lnTo>
                  <a:cubicBezTo>
                    <a:pt x="7252" y="25671"/>
                    <a:pt x="7573" y="25861"/>
                    <a:pt x="7919" y="25861"/>
                  </a:cubicBezTo>
                  <a:lnTo>
                    <a:pt x="21730" y="25861"/>
                  </a:lnTo>
                  <a:cubicBezTo>
                    <a:pt x="22075" y="25861"/>
                    <a:pt x="22397" y="25671"/>
                    <a:pt x="22575" y="25373"/>
                  </a:cubicBezTo>
                  <a:lnTo>
                    <a:pt x="29469" y="13419"/>
                  </a:lnTo>
                  <a:cubicBezTo>
                    <a:pt x="29647" y="13121"/>
                    <a:pt x="29647" y="12740"/>
                    <a:pt x="29469" y="12443"/>
                  </a:cubicBezTo>
                  <a:lnTo>
                    <a:pt x="22575" y="489"/>
                  </a:lnTo>
                  <a:cubicBezTo>
                    <a:pt x="22397" y="179"/>
                    <a:pt x="22075" y="1"/>
                    <a:pt x="21730" y="1"/>
                  </a:cubicBezTo>
                  <a:close/>
                </a:path>
              </a:pathLst>
            </a:custGeom>
            <a:solidFill>
              <a:srgbClr val="0075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Open Sans"/>
                  <a:ea typeface="Open Sans"/>
                  <a:cs typeface="Open Sans"/>
                  <a:sym typeface="Open Sans"/>
                </a:rPr>
                <a:t>5</a:t>
              </a:r>
              <a:endParaRPr b="0" i="0" sz="2000" u="none" cap="none" strike="noStrike">
                <a:solidFill>
                  <a:srgbClr val="FFFFFF"/>
                </a:solidFill>
                <a:latin typeface="Open Sans"/>
                <a:ea typeface="Open Sans"/>
                <a:cs typeface="Open Sans"/>
                <a:sym typeface="Open Sans"/>
              </a:endParaRPr>
            </a:p>
          </p:txBody>
        </p:sp>
      </p:grpSp>
      <p:sp>
        <p:nvSpPr>
          <p:cNvPr id="1107" name="Google Shape;1107;p307"/>
          <p:cNvSpPr/>
          <p:nvPr/>
        </p:nvSpPr>
        <p:spPr>
          <a:xfrm>
            <a:off x="3966458" y="6587125"/>
            <a:ext cx="3653880" cy="962911"/>
          </a:xfrm>
          <a:prstGeom prst="roundRect">
            <a:avLst>
              <a:gd fmla="val 16667" name="adj"/>
            </a:avLst>
          </a:prstGeom>
          <a:noFill/>
          <a:ln cap="flat" cmpd="sng" w="28575">
            <a:solidFill>
              <a:srgbClr val="EF6461"/>
            </a:solidFill>
            <a:prstDash val="solid"/>
            <a:round/>
            <a:headEnd len="sm" w="sm" type="none"/>
            <a:tailEnd len="sm" w="sm" type="none"/>
          </a:ln>
        </p:spPr>
        <p:txBody>
          <a:bodyPr anchorCtr="0" anchor="ctr" bIns="91425" lIns="91425" spcFirstLastPara="1" rIns="91425" wrap="square" tIns="13715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Implicit trust zones</a:t>
            </a:r>
            <a:endParaRPr b="0" i="0" sz="2000" u="none" cap="none" strike="noStrike">
              <a:solidFill>
                <a:srgbClr val="000000"/>
              </a:solidFill>
              <a:latin typeface="Arial"/>
              <a:ea typeface="Arial"/>
              <a:cs typeface="Arial"/>
              <a:sym typeface="Arial"/>
            </a:endParaRPr>
          </a:p>
        </p:txBody>
      </p:sp>
      <p:grpSp>
        <p:nvGrpSpPr>
          <p:cNvPr id="1108" name="Google Shape;1108;p307"/>
          <p:cNvGrpSpPr/>
          <p:nvPr/>
        </p:nvGrpSpPr>
        <p:grpSpPr>
          <a:xfrm>
            <a:off x="5130255" y="4752781"/>
            <a:ext cx="1326334" cy="1756983"/>
            <a:chOff x="6011177" y="4890370"/>
            <a:chExt cx="1326334" cy="1756983"/>
          </a:xfrm>
        </p:grpSpPr>
        <p:sp>
          <p:nvSpPr>
            <p:cNvPr id="1109" name="Google Shape;1109;p307"/>
            <p:cNvSpPr/>
            <p:nvPr/>
          </p:nvSpPr>
          <p:spPr>
            <a:xfrm>
              <a:off x="6660957" y="6106114"/>
              <a:ext cx="26727" cy="386881"/>
            </a:xfrm>
            <a:custGeom>
              <a:rect b="b" l="l" r="r" t="t"/>
              <a:pathLst>
                <a:path extrusionOk="0" h="9669" w="668">
                  <a:moveTo>
                    <a:pt x="334" y="1"/>
                  </a:moveTo>
                  <a:cubicBezTo>
                    <a:pt x="143" y="1"/>
                    <a:pt x="1" y="155"/>
                    <a:pt x="1" y="334"/>
                  </a:cubicBezTo>
                  <a:lnTo>
                    <a:pt x="1" y="9335"/>
                  </a:lnTo>
                  <a:cubicBezTo>
                    <a:pt x="1" y="9526"/>
                    <a:pt x="143" y="9668"/>
                    <a:pt x="334" y="9668"/>
                  </a:cubicBezTo>
                  <a:cubicBezTo>
                    <a:pt x="513" y="9668"/>
                    <a:pt x="667" y="9526"/>
                    <a:pt x="667" y="9335"/>
                  </a:cubicBezTo>
                  <a:lnTo>
                    <a:pt x="667" y="334"/>
                  </a:lnTo>
                  <a:cubicBezTo>
                    <a:pt x="667" y="155"/>
                    <a:pt x="513" y="1"/>
                    <a:pt x="334" y="1"/>
                  </a:cubicBezTo>
                  <a:close/>
                </a:path>
              </a:pathLst>
            </a:custGeom>
            <a:solidFill>
              <a:srgbClr val="EF6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07"/>
            <p:cNvSpPr/>
            <p:nvPr/>
          </p:nvSpPr>
          <p:spPr>
            <a:xfrm>
              <a:off x="6583775" y="6466256"/>
              <a:ext cx="181097" cy="181097"/>
            </a:xfrm>
            <a:custGeom>
              <a:rect b="b" l="l" r="r" t="t"/>
              <a:pathLst>
                <a:path extrusionOk="0" h="4526" w="4526">
                  <a:moveTo>
                    <a:pt x="2263" y="667"/>
                  </a:moveTo>
                  <a:cubicBezTo>
                    <a:pt x="3144" y="667"/>
                    <a:pt x="3847" y="1382"/>
                    <a:pt x="3847" y="2263"/>
                  </a:cubicBezTo>
                  <a:cubicBezTo>
                    <a:pt x="3847" y="3132"/>
                    <a:pt x="3144"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13" y="4525"/>
                    <a:pt x="4525" y="3501"/>
                    <a:pt x="4525" y="2263"/>
                  </a:cubicBezTo>
                  <a:cubicBezTo>
                    <a:pt x="4525" y="1013"/>
                    <a:pt x="3513" y="1"/>
                    <a:pt x="2263" y="1"/>
                  </a:cubicBezTo>
                  <a:close/>
                </a:path>
              </a:pathLst>
            </a:custGeom>
            <a:solidFill>
              <a:srgbClr val="EF6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07"/>
            <p:cNvSpPr/>
            <p:nvPr/>
          </p:nvSpPr>
          <p:spPr>
            <a:xfrm>
              <a:off x="6054989" y="5701760"/>
              <a:ext cx="1238707" cy="431095"/>
            </a:xfrm>
            <a:custGeom>
              <a:rect b="b" l="l" r="r" t="t"/>
              <a:pathLst>
                <a:path extrusionOk="0" h="10774" w="30958">
                  <a:moveTo>
                    <a:pt x="385" y="0"/>
                  </a:moveTo>
                  <a:cubicBezTo>
                    <a:pt x="329" y="0"/>
                    <a:pt x="270" y="15"/>
                    <a:pt x="215" y="46"/>
                  </a:cubicBezTo>
                  <a:cubicBezTo>
                    <a:pt x="60" y="141"/>
                    <a:pt x="1" y="344"/>
                    <a:pt x="96" y="498"/>
                  </a:cubicBezTo>
                  <a:lnTo>
                    <a:pt x="5192" y="9321"/>
                  </a:lnTo>
                  <a:cubicBezTo>
                    <a:pt x="5704" y="10226"/>
                    <a:pt x="6668" y="10773"/>
                    <a:pt x="7704" y="10773"/>
                  </a:cubicBezTo>
                  <a:lnTo>
                    <a:pt x="23254" y="10773"/>
                  </a:lnTo>
                  <a:cubicBezTo>
                    <a:pt x="24290" y="10773"/>
                    <a:pt x="25254" y="10226"/>
                    <a:pt x="25766" y="9321"/>
                  </a:cubicBezTo>
                  <a:lnTo>
                    <a:pt x="30862" y="498"/>
                  </a:lnTo>
                  <a:cubicBezTo>
                    <a:pt x="30957" y="344"/>
                    <a:pt x="30898" y="141"/>
                    <a:pt x="30743" y="46"/>
                  </a:cubicBezTo>
                  <a:cubicBezTo>
                    <a:pt x="30688" y="15"/>
                    <a:pt x="30629" y="0"/>
                    <a:pt x="30572" y="0"/>
                  </a:cubicBezTo>
                  <a:cubicBezTo>
                    <a:pt x="30455" y="0"/>
                    <a:pt x="30342" y="61"/>
                    <a:pt x="30278" y="165"/>
                  </a:cubicBezTo>
                  <a:lnTo>
                    <a:pt x="25194" y="8987"/>
                  </a:lnTo>
                  <a:cubicBezTo>
                    <a:pt x="24790" y="9678"/>
                    <a:pt x="24051" y="10107"/>
                    <a:pt x="23254" y="10107"/>
                  </a:cubicBezTo>
                  <a:lnTo>
                    <a:pt x="7704" y="10107"/>
                  </a:lnTo>
                  <a:cubicBezTo>
                    <a:pt x="6906" y="10107"/>
                    <a:pt x="6168" y="9678"/>
                    <a:pt x="5763" y="8987"/>
                  </a:cubicBezTo>
                  <a:lnTo>
                    <a:pt x="668" y="165"/>
                  </a:lnTo>
                  <a:cubicBezTo>
                    <a:pt x="612" y="61"/>
                    <a:pt x="502" y="0"/>
                    <a:pt x="385" y="0"/>
                  </a:cubicBezTo>
                  <a:close/>
                </a:path>
              </a:pathLst>
            </a:custGeom>
            <a:solidFill>
              <a:srgbClr val="EF6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07"/>
            <p:cNvSpPr/>
            <p:nvPr/>
          </p:nvSpPr>
          <p:spPr>
            <a:xfrm>
              <a:off x="6011177" y="4890370"/>
              <a:ext cx="1326334" cy="1166764"/>
            </a:xfrm>
            <a:custGeom>
              <a:rect b="b" l="l" r="r" t="t"/>
              <a:pathLst>
                <a:path extrusionOk="0" h="29159" w="33148">
                  <a:moveTo>
                    <a:pt x="9514" y="1"/>
                  </a:moveTo>
                  <a:cubicBezTo>
                    <a:pt x="8668" y="1"/>
                    <a:pt x="7894" y="441"/>
                    <a:pt x="7478" y="1168"/>
                  </a:cubicBezTo>
                  <a:lnTo>
                    <a:pt x="417" y="13407"/>
                  </a:lnTo>
                  <a:cubicBezTo>
                    <a:pt x="0" y="14134"/>
                    <a:pt x="0" y="15027"/>
                    <a:pt x="417" y="15753"/>
                  </a:cubicBezTo>
                  <a:lnTo>
                    <a:pt x="7478" y="27981"/>
                  </a:lnTo>
                  <a:cubicBezTo>
                    <a:pt x="7894" y="28707"/>
                    <a:pt x="8668" y="29159"/>
                    <a:pt x="9514" y="29159"/>
                  </a:cubicBezTo>
                  <a:lnTo>
                    <a:pt x="23634" y="29159"/>
                  </a:lnTo>
                  <a:cubicBezTo>
                    <a:pt x="24480" y="29159"/>
                    <a:pt x="25242" y="28707"/>
                    <a:pt x="25670" y="27981"/>
                  </a:cubicBezTo>
                  <a:lnTo>
                    <a:pt x="32731" y="15753"/>
                  </a:lnTo>
                  <a:cubicBezTo>
                    <a:pt x="33147" y="15027"/>
                    <a:pt x="33147" y="14134"/>
                    <a:pt x="32731" y="13407"/>
                  </a:cubicBezTo>
                  <a:lnTo>
                    <a:pt x="25670" y="1168"/>
                  </a:lnTo>
                  <a:cubicBezTo>
                    <a:pt x="25242" y="441"/>
                    <a:pt x="24480" y="1"/>
                    <a:pt x="23634"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07"/>
            <p:cNvSpPr/>
            <p:nvPr/>
          </p:nvSpPr>
          <p:spPr>
            <a:xfrm>
              <a:off x="6081197" y="4956370"/>
              <a:ext cx="1186291" cy="1034763"/>
            </a:xfrm>
            <a:custGeom>
              <a:rect b="b" l="l" r="r" t="t"/>
              <a:pathLst>
                <a:path extrusionOk="0" h="25861" w="29648">
                  <a:moveTo>
                    <a:pt x="7918" y="0"/>
                  </a:moveTo>
                  <a:cubicBezTo>
                    <a:pt x="7573" y="0"/>
                    <a:pt x="7252" y="191"/>
                    <a:pt x="7073" y="488"/>
                  </a:cubicBezTo>
                  <a:lnTo>
                    <a:pt x="167" y="12442"/>
                  </a:lnTo>
                  <a:cubicBezTo>
                    <a:pt x="1" y="12752"/>
                    <a:pt x="1" y="13121"/>
                    <a:pt x="167" y="13418"/>
                  </a:cubicBezTo>
                  <a:lnTo>
                    <a:pt x="7073" y="25372"/>
                  </a:lnTo>
                  <a:cubicBezTo>
                    <a:pt x="7252" y="25682"/>
                    <a:pt x="7573" y="25860"/>
                    <a:pt x="7918" y="25860"/>
                  </a:cubicBezTo>
                  <a:lnTo>
                    <a:pt x="21718" y="25860"/>
                  </a:lnTo>
                  <a:cubicBezTo>
                    <a:pt x="22075" y="25860"/>
                    <a:pt x="22396" y="25682"/>
                    <a:pt x="22575" y="25372"/>
                  </a:cubicBezTo>
                  <a:lnTo>
                    <a:pt x="29469" y="13418"/>
                  </a:lnTo>
                  <a:cubicBezTo>
                    <a:pt x="29647" y="13121"/>
                    <a:pt x="29647" y="12752"/>
                    <a:pt x="29469" y="12442"/>
                  </a:cubicBezTo>
                  <a:lnTo>
                    <a:pt x="22575" y="488"/>
                  </a:lnTo>
                  <a:cubicBezTo>
                    <a:pt x="22396" y="191"/>
                    <a:pt x="22075" y="0"/>
                    <a:pt x="21718" y="0"/>
                  </a:cubicBezTo>
                  <a:close/>
                </a:path>
              </a:pathLst>
            </a:custGeom>
            <a:solidFill>
              <a:srgbClr val="EF6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Open Sans"/>
                  <a:ea typeface="Open Sans"/>
                  <a:cs typeface="Open Sans"/>
                  <a:sym typeface="Open Sans"/>
                </a:rPr>
                <a:t>2</a:t>
              </a:r>
              <a:endParaRPr b="0" i="0" sz="2000" u="none" cap="none" strike="noStrike">
                <a:solidFill>
                  <a:srgbClr val="FFFFFF"/>
                </a:solidFill>
                <a:latin typeface="Open Sans"/>
                <a:ea typeface="Open Sans"/>
                <a:cs typeface="Open Sans"/>
                <a:sym typeface="Open Sans"/>
              </a:endParaRPr>
            </a:p>
          </p:txBody>
        </p:sp>
        <p:sp>
          <p:nvSpPr>
            <p:cNvPr id="1114" name="Google Shape;1114;p307"/>
            <p:cNvSpPr/>
            <p:nvPr/>
          </p:nvSpPr>
          <p:spPr>
            <a:xfrm>
              <a:off x="6669813" y="5593153"/>
              <a:ext cx="24" cy="24"/>
            </a:xfrm>
            <a:custGeom>
              <a:rect b="b" l="l" r="r" t="t"/>
              <a:pathLst>
                <a:path extrusionOk="0" h="1" w="1">
                  <a:moveTo>
                    <a:pt x="1" y="0"/>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115" name="Google Shape;1115;p307"/>
          <p:cNvGrpSpPr/>
          <p:nvPr/>
        </p:nvGrpSpPr>
        <p:grpSpPr>
          <a:xfrm>
            <a:off x="9828926" y="4835298"/>
            <a:ext cx="1326815" cy="1756983"/>
            <a:chOff x="8922173" y="4890370"/>
            <a:chExt cx="1326815" cy="1756983"/>
          </a:xfrm>
        </p:grpSpPr>
        <p:sp>
          <p:nvSpPr>
            <p:cNvPr id="1116" name="Google Shape;1116;p307"/>
            <p:cNvSpPr/>
            <p:nvPr/>
          </p:nvSpPr>
          <p:spPr>
            <a:xfrm>
              <a:off x="9572434" y="6106114"/>
              <a:ext cx="26727" cy="386881"/>
            </a:xfrm>
            <a:custGeom>
              <a:rect b="b" l="l" r="r" t="t"/>
              <a:pathLst>
                <a:path extrusionOk="0" h="9669" w="668">
                  <a:moveTo>
                    <a:pt x="334" y="1"/>
                  </a:moveTo>
                  <a:cubicBezTo>
                    <a:pt x="144" y="1"/>
                    <a:pt x="1" y="155"/>
                    <a:pt x="1" y="334"/>
                  </a:cubicBezTo>
                  <a:lnTo>
                    <a:pt x="1" y="9335"/>
                  </a:lnTo>
                  <a:cubicBezTo>
                    <a:pt x="1" y="9526"/>
                    <a:pt x="144" y="9668"/>
                    <a:pt x="334" y="9668"/>
                  </a:cubicBezTo>
                  <a:cubicBezTo>
                    <a:pt x="513" y="9668"/>
                    <a:pt x="668" y="9526"/>
                    <a:pt x="668" y="9335"/>
                  </a:cubicBezTo>
                  <a:lnTo>
                    <a:pt x="668" y="334"/>
                  </a:lnTo>
                  <a:cubicBezTo>
                    <a:pt x="668" y="155"/>
                    <a:pt x="513" y="1"/>
                    <a:pt x="334" y="1"/>
                  </a:cubicBezTo>
                  <a:close/>
                </a:path>
              </a:pathLst>
            </a:custGeom>
            <a:solidFill>
              <a:srgbClr val="427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07"/>
            <p:cNvSpPr/>
            <p:nvPr/>
          </p:nvSpPr>
          <p:spPr>
            <a:xfrm>
              <a:off x="9495252" y="6466256"/>
              <a:ext cx="180616" cy="181097"/>
            </a:xfrm>
            <a:custGeom>
              <a:rect b="b" l="l" r="r" t="t"/>
              <a:pathLst>
                <a:path extrusionOk="0" h="4526" w="4514">
                  <a:moveTo>
                    <a:pt x="2263" y="667"/>
                  </a:moveTo>
                  <a:cubicBezTo>
                    <a:pt x="3132" y="667"/>
                    <a:pt x="3847" y="1382"/>
                    <a:pt x="3847" y="2263"/>
                  </a:cubicBezTo>
                  <a:cubicBezTo>
                    <a:pt x="3847" y="3132"/>
                    <a:pt x="3132"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01" y="4525"/>
                    <a:pt x="4513" y="3501"/>
                    <a:pt x="4513" y="2263"/>
                  </a:cubicBezTo>
                  <a:cubicBezTo>
                    <a:pt x="4513" y="1013"/>
                    <a:pt x="3501" y="1"/>
                    <a:pt x="2263" y="1"/>
                  </a:cubicBezTo>
                  <a:close/>
                </a:path>
              </a:pathLst>
            </a:custGeom>
            <a:solidFill>
              <a:srgbClr val="427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07"/>
            <p:cNvSpPr/>
            <p:nvPr/>
          </p:nvSpPr>
          <p:spPr>
            <a:xfrm>
              <a:off x="8966506" y="5701760"/>
              <a:ext cx="1238667" cy="431095"/>
            </a:xfrm>
            <a:custGeom>
              <a:rect b="b" l="l" r="r" t="t"/>
              <a:pathLst>
                <a:path extrusionOk="0" h="10774" w="30957">
                  <a:moveTo>
                    <a:pt x="379" y="0"/>
                  </a:moveTo>
                  <a:cubicBezTo>
                    <a:pt x="322" y="0"/>
                    <a:pt x="265" y="15"/>
                    <a:pt x="214" y="46"/>
                  </a:cubicBezTo>
                  <a:cubicBezTo>
                    <a:pt x="48" y="141"/>
                    <a:pt x="0" y="344"/>
                    <a:pt x="95" y="498"/>
                  </a:cubicBezTo>
                  <a:lnTo>
                    <a:pt x="5179" y="9321"/>
                  </a:lnTo>
                  <a:cubicBezTo>
                    <a:pt x="5703" y="10226"/>
                    <a:pt x="6668" y="10773"/>
                    <a:pt x="7703" y="10773"/>
                  </a:cubicBezTo>
                  <a:lnTo>
                    <a:pt x="23241" y="10773"/>
                  </a:lnTo>
                  <a:cubicBezTo>
                    <a:pt x="24277" y="10773"/>
                    <a:pt x="25253" y="10226"/>
                    <a:pt x="25765" y="9321"/>
                  </a:cubicBezTo>
                  <a:lnTo>
                    <a:pt x="30861" y="498"/>
                  </a:lnTo>
                  <a:cubicBezTo>
                    <a:pt x="30956" y="344"/>
                    <a:pt x="30897" y="141"/>
                    <a:pt x="30742" y="46"/>
                  </a:cubicBezTo>
                  <a:cubicBezTo>
                    <a:pt x="30687" y="15"/>
                    <a:pt x="30629" y="0"/>
                    <a:pt x="30571" y="0"/>
                  </a:cubicBezTo>
                  <a:cubicBezTo>
                    <a:pt x="30454" y="0"/>
                    <a:pt x="30342" y="61"/>
                    <a:pt x="30278" y="165"/>
                  </a:cubicBezTo>
                  <a:lnTo>
                    <a:pt x="25182" y="8987"/>
                  </a:lnTo>
                  <a:cubicBezTo>
                    <a:pt x="24789" y="9678"/>
                    <a:pt x="24039" y="10107"/>
                    <a:pt x="23241" y="10107"/>
                  </a:cubicBezTo>
                  <a:lnTo>
                    <a:pt x="7703" y="10107"/>
                  </a:lnTo>
                  <a:cubicBezTo>
                    <a:pt x="6906" y="10107"/>
                    <a:pt x="6167" y="9678"/>
                    <a:pt x="5763" y="8987"/>
                  </a:cubicBezTo>
                  <a:lnTo>
                    <a:pt x="667" y="165"/>
                  </a:lnTo>
                  <a:cubicBezTo>
                    <a:pt x="611" y="61"/>
                    <a:pt x="496" y="0"/>
                    <a:pt x="379" y="0"/>
                  </a:cubicBezTo>
                  <a:close/>
                </a:path>
              </a:pathLst>
            </a:custGeom>
            <a:solidFill>
              <a:srgbClr val="427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07"/>
            <p:cNvSpPr/>
            <p:nvPr/>
          </p:nvSpPr>
          <p:spPr>
            <a:xfrm>
              <a:off x="8922173" y="4890370"/>
              <a:ext cx="1326815" cy="1166764"/>
            </a:xfrm>
            <a:custGeom>
              <a:rect b="b" l="l" r="r" t="t"/>
              <a:pathLst>
                <a:path extrusionOk="0" h="29159" w="33160">
                  <a:moveTo>
                    <a:pt x="9514" y="1"/>
                  </a:moveTo>
                  <a:cubicBezTo>
                    <a:pt x="8680" y="1"/>
                    <a:pt x="7906" y="441"/>
                    <a:pt x="7490" y="1168"/>
                  </a:cubicBezTo>
                  <a:lnTo>
                    <a:pt x="429" y="13407"/>
                  </a:lnTo>
                  <a:cubicBezTo>
                    <a:pt x="1" y="14134"/>
                    <a:pt x="1" y="15027"/>
                    <a:pt x="429" y="15753"/>
                  </a:cubicBezTo>
                  <a:lnTo>
                    <a:pt x="7490" y="27981"/>
                  </a:lnTo>
                  <a:cubicBezTo>
                    <a:pt x="7906" y="28707"/>
                    <a:pt x="8680" y="29159"/>
                    <a:pt x="9514" y="29159"/>
                  </a:cubicBezTo>
                  <a:lnTo>
                    <a:pt x="23647" y="29159"/>
                  </a:lnTo>
                  <a:cubicBezTo>
                    <a:pt x="24480" y="29159"/>
                    <a:pt x="25254" y="28707"/>
                    <a:pt x="25671" y="27981"/>
                  </a:cubicBezTo>
                  <a:lnTo>
                    <a:pt x="32743" y="15753"/>
                  </a:lnTo>
                  <a:cubicBezTo>
                    <a:pt x="33160" y="15027"/>
                    <a:pt x="33160" y="14134"/>
                    <a:pt x="32743" y="13407"/>
                  </a:cubicBezTo>
                  <a:lnTo>
                    <a:pt x="25671" y="1168"/>
                  </a:lnTo>
                  <a:cubicBezTo>
                    <a:pt x="25254" y="441"/>
                    <a:pt x="24480" y="1"/>
                    <a:pt x="23647"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07"/>
            <p:cNvSpPr/>
            <p:nvPr/>
          </p:nvSpPr>
          <p:spPr>
            <a:xfrm>
              <a:off x="8992672" y="4956370"/>
              <a:ext cx="1186291" cy="1034763"/>
            </a:xfrm>
            <a:custGeom>
              <a:rect b="b" l="l" r="r" t="t"/>
              <a:pathLst>
                <a:path extrusionOk="0" h="25861" w="29648">
                  <a:moveTo>
                    <a:pt x="7919" y="0"/>
                  </a:moveTo>
                  <a:cubicBezTo>
                    <a:pt x="7573" y="0"/>
                    <a:pt x="7252" y="191"/>
                    <a:pt x="7073" y="488"/>
                  </a:cubicBezTo>
                  <a:lnTo>
                    <a:pt x="168" y="12442"/>
                  </a:lnTo>
                  <a:cubicBezTo>
                    <a:pt x="1" y="12752"/>
                    <a:pt x="1" y="13121"/>
                    <a:pt x="168" y="13418"/>
                  </a:cubicBezTo>
                  <a:lnTo>
                    <a:pt x="7073" y="25372"/>
                  </a:lnTo>
                  <a:cubicBezTo>
                    <a:pt x="7252" y="25682"/>
                    <a:pt x="7573" y="25860"/>
                    <a:pt x="7919" y="25860"/>
                  </a:cubicBezTo>
                  <a:lnTo>
                    <a:pt x="21718" y="25860"/>
                  </a:lnTo>
                  <a:cubicBezTo>
                    <a:pt x="22075" y="25860"/>
                    <a:pt x="22397" y="25682"/>
                    <a:pt x="22575" y="25372"/>
                  </a:cubicBezTo>
                  <a:lnTo>
                    <a:pt x="29469" y="13418"/>
                  </a:lnTo>
                  <a:cubicBezTo>
                    <a:pt x="29647" y="13121"/>
                    <a:pt x="29647" y="12752"/>
                    <a:pt x="29469" y="12442"/>
                  </a:cubicBezTo>
                  <a:lnTo>
                    <a:pt x="22575" y="488"/>
                  </a:lnTo>
                  <a:cubicBezTo>
                    <a:pt x="22397" y="191"/>
                    <a:pt x="22075" y="0"/>
                    <a:pt x="21718" y="0"/>
                  </a:cubicBezTo>
                  <a:close/>
                </a:path>
              </a:pathLst>
            </a:custGeom>
            <a:solidFill>
              <a:srgbClr val="427A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Open Sans"/>
                  <a:ea typeface="Open Sans"/>
                  <a:cs typeface="Open Sans"/>
                  <a:sym typeface="Open Sans"/>
                </a:rPr>
                <a:t>4</a:t>
              </a:r>
              <a:endParaRPr b="0" i="0" sz="2000" u="none" cap="none" strike="noStrike">
                <a:solidFill>
                  <a:srgbClr val="FFFFFF"/>
                </a:solidFill>
                <a:latin typeface="Open Sans"/>
                <a:ea typeface="Open Sans"/>
                <a:cs typeface="Open Sans"/>
                <a:sym typeface="Open Sans"/>
              </a:endParaRPr>
            </a:p>
          </p:txBody>
        </p:sp>
      </p:grpSp>
      <p:grpSp>
        <p:nvGrpSpPr>
          <p:cNvPr id="1121" name="Google Shape;1121;p307"/>
          <p:cNvGrpSpPr/>
          <p:nvPr/>
        </p:nvGrpSpPr>
        <p:grpSpPr>
          <a:xfrm>
            <a:off x="7474704" y="3842556"/>
            <a:ext cx="1326334" cy="1752209"/>
            <a:chOff x="7464775" y="3721360"/>
            <a:chExt cx="1326334" cy="1752209"/>
          </a:xfrm>
        </p:grpSpPr>
        <p:sp>
          <p:nvSpPr>
            <p:cNvPr id="1122" name="Google Shape;1122;p307"/>
            <p:cNvSpPr/>
            <p:nvPr/>
          </p:nvSpPr>
          <p:spPr>
            <a:xfrm>
              <a:off x="8114554" y="3875203"/>
              <a:ext cx="26727" cy="386881"/>
            </a:xfrm>
            <a:custGeom>
              <a:rect b="b" l="l" r="r" t="t"/>
              <a:pathLst>
                <a:path extrusionOk="0" h="9669" w="668">
                  <a:moveTo>
                    <a:pt x="334" y="1"/>
                  </a:moveTo>
                  <a:cubicBezTo>
                    <a:pt x="155" y="1"/>
                    <a:pt x="1" y="144"/>
                    <a:pt x="1" y="334"/>
                  </a:cubicBezTo>
                  <a:lnTo>
                    <a:pt x="1" y="9335"/>
                  </a:lnTo>
                  <a:cubicBezTo>
                    <a:pt x="1" y="9526"/>
                    <a:pt x="155" y="9669"/>
                    <a:pt x="334" y="9669"/>
                  </a:cubicBezTo>
                  <a:cubicBezTo>
                    <a:pt x="524" y="9669"/>
                    <a:pt x="667" y="9526"/>
                    <a:pt x="667" y="9335"/>
                  </a:cubicBezTo>
                  <a:lnTo>
                    <a:pt x="667" y="334"/>
                  </a:lnTo>
                  <a:cubicBezTo>
                    <a:pt x="667" y="144"/>
                    <a:pt x="524" y="1"/>
                    <a:pt x="334" y="1"/>
                  </a:cubicBezTo>
                  <a:close/>
                </a:path>
              </a:pathLst>
            </a:custGeom>
            <a:solidFill>
              <a:srgbClr val="0FC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07"/>
            <p:cNvSpPr/>
            <p:nvPr/>
          </p:nvSpPr>
          <p:spPr>
            <a:xfrm>
              <a:off x="8037373" y="3721360"/>
              <a:ext cx="181097" cy="180576"/>
            </a:xfrm>
            <a:custGeom>
              <a:rect b="b" l="l" r="r" t="t"/>
              <a:pathLst>
                <a:path extrusionOk="0" h="4513" w="4526">
                  <a:moveTo>
                    <a:pt x="2263" y="667"/>
                  </a:moveTo>
                  <a:cubicBezTo>
                    <a:pt x="3144" y="667"/>
                    <a:pt x="3858" y="1381"/>
                    <a:pt x="3858" y="2250"/>
                  </a:cubicBezTo>
                  <a:cubicBezTo>
                    <a:pt x="3858" y="3131"/>
                    <a:pt x="3144" y="3846"/>
                    <a:pt x="2263" y="3846"/>
                  </a:cubicBezTo>
                  <a:cubicBezTo>
                    <a:pt x="1394" y="3846"/>
                    <a:pt x="679" y="3131"/>
                    <a:pt x="679" y="2250"/>
                  </a:cubicBezTo>
                  <a:cubicBezTo>
                    <a:pt x="679" y="1381"/>
                    <a:pt x="1394" y="667"/>
                    <a:pt x="2263" y="667"/>
                  </a:cubicBezTo>
                  <a:close/>
                  <a:moveTo>
                    <a:pt x="2263" y="0"/>
                  </a:moveTo>
                  <a:cubicBezTo>
                    <a:pt x="1025" y="0"/>
                    <a:pt x="1" y="1012"/>
                    <a:pt x="1" y="2250"/>
                  </a:cubicBezTo>
                  <a:cubicBezTo>
                    <a:pt x="1" y="3501"/>
                    <a:pt x="1025" y="4513"/>
                    <a:pt x="2263" y="4513"/>
                  </a:cubicBezTo>
                  <a:cubicBezTo>
                    <a:pt x="3513" y="4513"/>
                    <a:pt x="4525" y="3501"/>
                    <a:pt x="4525" y="2250"/>
                  </a:cubicBezTo>
                  <a:cubicBezTo>
                    <a:pt x="4525" y="1012"/>
                    <a:pt x="3513" y="0"/>
                    <a:pt x="2263" y="0"/>
                  </a:cubicBezTo>
                  <a:close/>
                </a:path>
              </a:pathLst>
            </a:custGeom>
            <a:solidFill>
              <a:srgbClr val="0FC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07"/>
            <p:cNvSpPr/>
            <p:nvPr/>
          </p:nvSpPr>
          <p:spPr>
            <a:xfrm>
              <a:off x="7508587" y="4235345"/>
              <a:ext cx="1238707" cy="431175"/>
            </a:xfrm>
            <a:custGeom>
              <a:rect b="b" l="l" r="r" t="t"/>
              <a:pathLst>
                <a:path extrusionOk="0" h="10776" w="30958">
                  <a:moveTo>
                    <a:pt x="7704" y="1"/>
                  </a:moveTo>
                  <a:cubicBezTo>
                    <a:pt x="6668" y="1"/>
                    <a:pt x="5704" y="560"/>
                    <a:pt x="5192" y="1453"/>
                  </a:cubicBezTo>
                  <a:lnTo>
                    <a:pt x="96" y="10276"/>
                  </a:lnTo>
                  <a:cubicBezTo>
                    <a:pt x="1" y="10431"/>
                    <a:pt x="60" y="10645"/>
                    <a:pt x="215" y="10728"/>
                  </a:cubicBezTo>
                  <a:cubicBezTo>
                    <a:pt x="270" y="10760"/>
                    <a:pt x="329" y="10774"/>
                    <a:pt x="386" y="10774"/>
                  </a:cubicBezTo>
                  <a:cubicBezTo>
                    <a:pt x="503" y="10774"/>
                    <a:pt x="616" y="10713"/>
                    <a:pt x="680" y="10609"/>
                  </a:cubicBezTo>
                  <a:lnTo>
                    <a:pt x="5763" y="1787"/>
                  </a:lnTo>
                  <a:cubicBezTo>
                    <a:pt x="6168" y="1096"/>
                    <a:pt x="6906" y="668"/>
                    <a:pt x="7704" y="668"/>
                  </a:cubicBezTo>
                  <a:lnTo>
                    <a:pt x="23254" y="668"/>
                  </a:lnTo>
                  <a:cubicBezTo>
                    <a:pt x="24051" y="668"/>
                    <a:pt x="24790" y="1096"/>
                    <a:pt x="25194" y="1787"/>
                  </a:cubicBezTo>
                  <a:lnTo>
                    <a:pt x="30290" y="10609"/>
                  </a:lnTo>
                  <a:cubicBezTo>
                    <a:pt x="30350" y="10716"/>
                    <a:pt x="30457" y="10776"/>
                    <a:pt x="30576" y="10776"/>
                  </a:cubicBezTo>
                  <a:cubicBezTo>
                    <a:pt x="30636" y="10776"/>
                    <a:pt x="30695" y="10764"/>
                    <a:pt x="30743" y="10728"/>
                  </a:cubicBezTo>
                  <a:cubicBezTo>
                    <a:pt x="30898" y="10645"/>
                    <a:pt x="30957" y="10431"/>
                    <a:pt x="30862" y="10276"/>
                  </a:cubicBezTo>
                  <a:lnTo>
                    <a:pt x="25778" y="1453"/>
                  </a:lnTo>
                  <a:cubicBezTo>
                    <a:pt x="25254" y="560"/>
                    <a:pt x="24290" y="1"/>
                    <a:pt x="23254" y="1"/>
                  </a:cubicBezTo>
                  <a:close/>
                </a:path>
              </a:pathLst>
            </a:custGeom>
            <a:solidFill>
              <a:srgbClr val="0FC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07"/>
            <p:cNvSpPr/>
            <p:nvPr/>
          </p:nvSpPr>
          <p:spPr>
            <a:xfrm>
              <a:off x="7464775" y="4306805"/>
              <a:ext cx="1326334" cy="1166764"/>
            </a:xfrm>
            <a:custGeom>
              <a:rect b="b" l="l" r="r" t="t"/>
              <a:pathLst>
                <a:path extrusionOk="0" h="29159" w="33148">
                  <a:moveTo>
                    <a:pt x="9514" y="1"/>
                  </a:moveTo>
                  <a:cubicBezTo>
                    <a:pt x="8680" y="1"/>
                    <a:pt x="7906" y="453"/>
                    <a:pt x="7478" y="1180"/>
                  </a:cubicBezTo>
                  <a:lnTo>
                    <a:pt x="417" y="13407"/>
                  </a:lnTo>
                  <a:cubicBezTo>
                    <a:pt x="0" y="14134"/>
                    <a:pt x="0" y="15026"/>
                    <a:pt x="417" y="15753"/>
                  </a:cubicBezTo>
                  <a:lnTo>
                    <a:pt x="7478" y="27992"/>
                  </a:lnTo>
                  <a:cubicBezTo>
                    <a:pt x="7906" y="28719"/>
                    <a:pt x="8680" y="29159"/>
                    <a:pt x="9514" y="29159"/>
                  </a:cubicBezTo>
                  <a:lnTo>
                    <a:pt x="23646" y="29159"/>
                  </a:lnTo>
                  <a:cubicBezTo>
                    <a:pt x="24480" y="29159"/>
                    <a:pt x="25254" y="28719"/>
                    <a:pt x="25670" y="27992"/>
                  </a:cubicBezTo>
                  <a:lnTo>
                    <a:pt x="32731" y="15753"/>
                  </a:lnTo>
                  <a:cubicBezTo>
                    <a:pt x="33147" y="15026"/>
                    <a:pt x="33147" y="14134"/>
                    <a:pt x="32731" y="13407"/>
                  </a:cubicBezTo>
                  <a:lnTo>
                    <a:pt x="25670" y="1180"/>
                  </a:lnTo>
                  <a:cubicBezTo>
                    <a:pt x="25254" y="453"/>
                    <a:pt x="24480" y="1"/>
                    <a:pt x="23646"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07"/>
            <p:cNvSpPr/>
            <p:nvPr/>
          </p:nvSpPr>
          <p:spPr>
            <a:xfrm>
              <a:off x="7534794" y="4372785"/>
              <a:ext cx="1186291" cy="1034803"/>
            </a:xfrm>
            <a:custGeom>
              <a:rect b="b" l="l" r="r" t="t"/>
              <a:pathLst>
                <a:path extrusionOk="0" h="25862" w="29648">
                  <a:moveTo>
                    <a:pt x="7930" y="1"/>
                  </a:moveTo>
                  <a:cubicBezTo>
                    <a:pt x="7573" y="1"/>
                    <a:pt x="7252" y="179"/>
                    <a:pt x="7073" y="489"/>
                  </a:cubicBezTo>
                  <a:lnTo>
                    <a:pt x="179" y="12443"/>
                  </a:lnTo>
                  <a:cubicBezTo>
                    <a:pt x="1" y="12740"/>
                    <a:pt x="1" y="13121"/>
                    <a:pt x="179" y="13419"/>
                  </a:cubicBezTo>
                  <a:lnTo>
                    <a:pt x="7073" y="25373"/>
                  </a:lnTo>
                  <a:cubicBezTo>
                    <a:pt x="7252" y="25671"/>
                    <a:pt x="7573" y="25861"/>
                    <a:pt x="7930" y="25861"/>
                  </a:cubicBezTo>
                  <a:lnTo>
                    <a:pt x="21730" y="25861"/>
                  </a:lnTo>
                  <a:cubicBezTo>
                    <a:pt x="22075" y="25861"/>
                    <a:pt x="22396" y="25671"/>
                    <a:pt x="22575" y="25373"/>
                  </a:cubicBezTo>
                  <a:lnTo>
                    <a:pt x="29481" y="13419"/>
                  </a:lnTo>
                  <a:cubicBezTo>
                    <a:pt x="29647" y="13121"/>
                    <a:pt x="29647" y="12740"/>
                    <a:pt x="29481" y="12443"/>
                  </a:cubicBezTo>
                  <a:lnTo>
                    <a:pt x="22575" y="489"/>
                  </a:lnTo>
                  <a:cubicBezTo>
                    <a:pt x="22396" y="179"/>
                    <a:pt x="22075" y="1"/>
                    <a:pt x="21730" y="1"/>
                  </a:cubicBezTo>
                  <a:close/>
                </a:path>
              </a:pathLst>
            </a:custGeom>
            <a:solidFill>
              <a:srgbClr val="0FC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Open Sans"/>
                  <a:ea typeface="Open Sans"/>
                  <a:cs typeface="Open Sans"/>
                  <a:sym typeface="Open Sans"/>
                </a:rPr>
                <a:t>3</a:t>
              </a:r>
              <a:endParaRPr b="0" i="0" sz="2000" u="none" cap="none" strike="noStrike">
                <a:solidFill>
                  <a:srgbClr val="FFFFFF"/>
                </a:solidFill>
                <a:latin typeface="Open Sans"/>
                <a:ea typeface="Open Sans"/>
                <a:cs typeface="Open Sans"/>
                <a:sym typeface="Open Sans"/>
              </a:endParaRPr>
            </a:p>
          </p:txBody>
        </p:sp>
      </p:grpSp>
      <p:sp>
        <p:nvSpPr>
          <p:cNvPr id="1127" name="Google Shape;1127;p307"/>
          <p:cNvSpPr/>
          <p:nvPr/>
        </p:nvSpPr>
        <p:spPr>
          <a:xfrm>
            <a:off x="1458285" y="3004038"/>
            <a:ext cx="3970857" cy="825649"/>
          </a:xfrm>
          <a:prstGeom prst="roundRect">
            <a:avLst>
              <a:gd fmla="val 16667" name="adj"/>
            </a:avLst>
          </a:prstGeom>
          <a:noFill/>
          <a:ln cap="flat" cmpd="sng" w="28575">
            <a:solidFill>
              <a:srgbClr val="E4B363"/>
            </a:solidFill>
            <a:prstDash val="solid"/>
            <a:round/>
            <a:headEnd len="sm" w="sm" type="none"/>
            <a:tailEnd len="sm" w="sm" type="none"/>
          </a:ln>
        </p:spPr>
        <p:txBody>
          <a:bodyPr anchorCtr="0" anchor="ctr" bIns="137150"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Subjects or systems</a:t>
            </a:r>
            <a:endParaRPr b="0" i="0" sz="2000" u="none" cap="none" strike="noStrike">
              <a:solidFill>
                <a:srgbClr val="000000"/>
              </a:solidFill>
              <a:latin typeface="Arial"/>
              <a:ea typeface="Arial"/>
              <a:cs typeface="Arial"/>
              <a:sym typeface="Arial"/>
            </a:endParaRPr>
          </a:p>
        </p:txBody>
      </p:sp>
      <p:grpSp>
        <p:nvGrpSpPr>
          <p:cNvPr id="1128" name="Google Shape;1128;p307"/>
          <p:cNvGrpSpPr/>
          <p:nvPr/>
        </p:nvGrpSpPr>
        <p:grpSpPr>
          <a:xfrm>
            <a:off x="2797759" y="3946625"/>
            <a:ext cx="1326815" cy="1752209"/>
            <a:chOff x="2800753" y="3747274"/>
            <a:chExt cx="1326815" cy="1752209"/>
          </a:xfrm>
        </p:grpSpPr>
        <p:sp>
          <p:nvSpPr>
            <p:cNvPr id="1129" name="Google Shape;1129;p307"/>
            <p:cNvSpPr/>
            <p:nvPr/>
          </p:nvSpPr>
          <p:spPr>
            <a:xfrm>
              <a:off x="3373831" y="3747274"/>
              <a:ext cx="180576" cy="180576"/>
            </a:xfrm>
            <a:custGeom>
              <a:rect b="b" l="l" r="r" t="t"/>
              <a:pathLst>
                <a:path extrusionOk="0" h="4513" w="4513">
                  <a:moveTo>
                    <a:pt x="2251" y="667"/>
                  </a:moveTo>
                  <a:cubicBezTo>
                    <a:pt x="3132" y="667"/>
                    <a:pt x="3846" y="1381"/>
                    <a:pt x="3846" y="2250"/>
                  </a:cubicBezTo>
                  <a:cubicBezTo>
                    <a:pt x="3846" y="3131"/>
                    <a:pt x="3132" y="3846"/>
                    <a:pt x="2251" y="3846"/>
                  </a:cubicBezTo>
                  <a:cubicBezTo>
                    <a:pt x="1382" y="3846"/>
                    <a:pt x="667" y="3131"/>
                    <a:pt x="667" y="2250"/>
                  </a:cubicBezTo>
                  <a:cubicBezTo>
                    <a:pt x="667" y="1381"/>
                    <a:pt x="1382" y="667"/>
                    <a:pt x="2251" y="667"/>
                  </a:cubicBezTo>
                  <a:close/>
                  <a:moveTo>
                    <a:pt x="2251" y="0"/>
                  </a:moveTo>
                  <a:cubicBezTo>
                    <a:pt x="1013" y="0"/>
                    <a:pt x="1" y="1012"/>
                    <a:pt x="1" y="2250"/>
                  </a:cubicBezTo>
                  <a:cubicBezTo>
                    <a:pt x="1" y="3501"/>
                    <a:pt x="1013" y="4513"/>
                    <a:pt x="2251" y="4513"/>
                  </a:cubicBezTo>
                  <a:cubicBezTo>
                    <a:pt x="3501" y="4513"/>
                    <a:pt x="4513" y="3501"/>
                    <a:pt x="4513" y="2250"/>
                  </a:cubicBezTo>
                  <a:cubicBezTo>
                    <a:pt x="4513" y="1012"/>
                    <a:pt x="3501" y="0"/>
                    <a:pt x="2251" y="0"/>
                  </a:cubicBezTo>
                  <a:close/>
                </a:path>
              </a:pathLst>
            </a:custGeom>
            <a:solidFill>
              <a:srgbClr val="E4B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0" name="Google Shape;1130;p307"/>
            <p:cNvGrpSpPr/>
            <p:nvPr/>
          </p:nvGrpSpPr>
          <p:grpSpPr>
            <a:xfrm>
              <a:off x="2800753" y="3901117"/>
              <a:ext cx="1326815" cy="1598366"/>
              <a:chOff x="2800753" y="3901117"/>
              <a:chExt cx="1326815" cy="1598366"/>
            </a:xfrm>
          </p:grpSpPr>
          <p:sp>
            <p:nvSpPr>
              <p:cNvPr id="1131" name="Google Shape;1131;p307"/>
              <p:cNvSpPr/>
              <p:nvPr/>
            </p:nvSpPr>
            <p:spPr>
              <a:xfrm>
                <a:off x="3450533" y="3901117"/>
                <a:ext cx="26727" cy="386881"/>
              </a:xfrm>
              <a:custGeom>
                <a:rect b="b" l="l" r="r" t="t"/>
                <a:pathLst>
                  <a:path extrusionOk="0" h="9669" w="668">
                    <a:moveTo>
                      <a:pt x="334" y="1"/>
                    </a:moveTo>
                    <a:cubicBezTo>
                      <a:pt x="155" y="1"/>
                      <a:pt x="0" y="144"/>
                      <a:pt x="0" y="334"/>
                    </a:cubicBezTo>
                    <a:lnTo>
                      <a:pt x="0" y="9335"/>
                    </a:lnTo>
                    <a:cubicBezTo>
                      <a:pt x="0" y="9526"/>
                      <a:pt x="155" y="9669"/>
                      <a:pt x="334" y="9669"/>
                    </a:cubicBezTo>
                    <a:cubicBezTo>
                      <a:pt x="524" y="9669"/>
                      <a:pt x="667" y="9526"/>
                      <a:pt x="667" y="9335"/>
                    </a:cubicBezTo>
                    <a:lnTo>
                      <a:pt x="667" y="334"/>
                    </a:lnTo>
                    <a:cubicBezTo>
                      <a:pt x="667" y="144"/>
                      <a:pt x="524" y="1"/>
                      <a:pt x="334" y="1"/>
                    </a:cubicBezTo>
                    <a:close/>
                  </a:path>
                </a:pathLst>
              </a:custGeom>
              <a:solidFill>
                <a:srgbClr val="E4B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07"/>
              <p:cNvSpPr/>
              <p:nvPr/>
            </p:nvSpPr>
            <p:spPr>
              <a:xfrm>
                <a:off x="2844565" y="4261259"/>
                <a:ext cx="1238667" cy="431175"/>
              </a:xfrm>
              <a:custGeom>
                <a:rect b="b" l="l" r="r" t="t"/>
                <a:pathLst>
                  <a:path extrusionOk="0" h="10776" w="30957">
                    <a:moveTo>
                      <a:pt x="7716" y="1"/>
                    </a:moveTo>
                    <a:cubicBezTo>
                      <a:pt x="6680" y="1"/>
                      <a:pt x="5704" y="560"/>
                      <a:pt x="5192" y="1453"/>
                    </a:cubicBezTo>
                    <a:lnTo>
                      <a:pt x="96" y="10276"/>
                    </a:lnTo>
                    <a:cubicBezTo>
                      <a:pt x="1" y="10431"/>
                      <a:pt x="60" y="10645"/>
                      <a:pt x="227" y="10728"/>
                    </a:cubicBezTo>
                    <a:cubicBezTo>
                      <a:pt x="278" y="10760"/>
                      <a:pt x="334" y="10774"/>
                      <a:pt x="389" y="10774"/>
                    </a:cubicBezTo>
                    <a:cubicBezTo>
                      <a:pt x="503" y="10774"/>
                      <a:pt x="615" y="10713"/>
                      <a:pt x="679" y="10609"/>
                    </a:cubicBezTo>
                    <a:lnTo>
                      <a:pt x="5775" y="1787"/>
                    </a:lnTo>
                    <a:cubicBezTo>
                      <a:pt x="6168" y="1096"/>
                      <a:pt x="6918" y="668"/>
                      <a:pt x="7716" y="668"/>
                    </a:cubicBezTo>
                    <a:lnTo>
                      <a:pt x="23254" y="668"/>
                    </a:lnTo>
                    <a:cubicBezTo>
                      <a:pt x="24051" y="668"/>
                      <a:pt x="24801" y="1096"/>
                      <a:pt x="25194" y="1787"/>
                    </a:cubicBezTo>
                    <a:lnTo>
                      <a:pt x="30290" y="10609"/>
                    </a:lnTo>
                    <a:cubicBezTo>
                      <a:pt x="30350" y="10716"/>
                      <a:pt x="30457" y="10776"/>
                      <a:pt x="30576" y="10776"/>
                    </a:cubicBezTo>
                    <a:cubicBezTo>
                      <a:pt x="30635" y="10776"/>
                      <a:pt x="30695" y="10764"/>
                      <a:pt x="30743" y="10728"/>
                    </a:cubicBezTo>
                    <a:cubicBezTo>
                      <a:pt x="30909" y="10645"/>
                      <a:pt x="30957" y="10431"/>
                      <a:pt x="30862" y="10276"/>
                    </a:cubicBezTo>
                    <a:lnTo>
                      <a:pt x="25778" y="1453"/>
                    </a:lnTo>
                    <a:cubicBezTo>
                      <a:pt x="25254" y="560"/>
                      <a:pt x="24289" y="1"/>
                      <a:pt x="23254" y="1"/>
                    </a:cubicBezTo>
                    <a:close/>
                  </a:path>
                </a:pathLst>
              </a:custGeom>
              <a:solidFill>
                <a:srgbClr val="E4B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07"/>
              <p:cNvSpPr/>
              <p:nvPr/>
            </p:nvSpPr>
            <p:spPr>
              <a:xfrm>
                <a:off x="2800753" y="4332719"/>
                <a:ext cx="1326815" cy="1166764"/>
              </a:xfrm>
              <a:custGeom>
                <a:rect b="b" l="l" r="r" t="t"/>
                <a:pathLst>
                  <a:path extrusionOk="0" h="29159" w="33160">
                    <a:moveTo>
                      <a:pt x="9513" y="1"/>
                    </a:moveTo>
                    <a:cubicBezTo>
                      <a:pt x="8680" y="1"/>
                      <a:pt x="7906" y="453"/>
                      <a:pt x="7489" y="1180"/>
                    </a:cubicBezTo>
                    <a:lnTo>
                      <a:pt x="417" y="13407"/>
                    </a:lnTo>
                    <a:cubicBezTo>
                      <a:pt x="0" y="14134"/>
                      <a:pt x="0" y="15026"/>
                      <a:pt x="417" y="15753"/>
                    </a:cubicBezTo>
                    <a:lnTo>
                      <a:pt x="7489" y="27992"/>
                    </a:lnTo>
                    <a:cubicBezTo>
                      <a:pt x="7906" y="28719"/>
                      <a:pt x="8680" y="29159"/>
                      <a:pt x="9513" y="29159"/>
                    </a:cubicBezTo>
                    <a:lnTo>
                      <a:pt x="23646" y="29159"/>
                    </a:lnTo>
                    <a:cubicBezTo>
                      <a:pt x="24480" y="29159"/>
                      <a:pt x="25253" y="28719"/>
                      <a:pt x="25670" y="27992"/>
                    </a:cubicBezTo>
                    <a:lnTo>
                      <a:pt x="32731" y="15753"/>
                    </a:lnTo>
                    <a:cubicBezTo>
                      <a:pt x="33159" y="15026"/>
                      <a:pt x="33159" y="14134"/>
                      <a:pt x="32731" y="13407"/>
                    </a:cubicBezTo>
                    <a:lnTo>
                      <a:pt x="25670" y="1180"/>
                    </a:lnTo>
                    <a:cubicBezTo>
                      <a:pt x="25253" y="453"/>
                      <a:pt x="24480" y="1"/>
                      <a:pt x="23646"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07"/>
              <p:cNvSpPr/>
              <p:nvPr/>
            </p:nvSpPr>
            <p:spPr>
              <a:xfrm>
                <a:off x="2870772" y="4398699"/>
                <a:ext cx="1186291" cy="1034803"/>
              </a:xfrm>
              <a:custGeom>
                <a:rect b="b" l="l" r="r" t="t"/>
                <a:pathLst>
                  <a:path extrusionOk="0" h="25862" w="29648">
                    <a:moveTo>
                      <a:pt x="7930" y="1"/>
                    </a:moveTo>
                    <a:cubicBezTo>
                      <a:pt x="7573" y="1"/>
                      <a:pt x="7251" y="179"/>
                      <a:pt x="7073" y="489"/>
                    </a:cubicBezTo>
                    <a:lnTo>
                      <a:pt x="179" y="12443"/>
                    </a:lnTo>
                    <a:cubicBezTo>
                      <a:pt x="1" y="12740"/>
                      <a:pt x="1" y="13121"/>
                      <a:pt x="179" y="13419"/>
                    </a:cubicBezTo>
                    <a:lnTo>
                      <a:pt x="7085" y="25373"/>
                    </a:lnTo>
                    <a:cubicBezTo>
                      <a:pt x="7251" y="25671"/>
                      <a:pt x="7573" y="25861"/>
                      <a:pt x="7930" y="25861"/>
                    </a:cubicBezTo>
                    <a:lnTo>
                      <a:pt x="21729" y="25861"/>
                    </a:lnTo>
                    <a:cubicBezTo>
                      <a:pt x="22075" y="25861"/>
                      <a:pt x="22408" y="25671"/>
                      <a:pt x="22575" y="25373"/>
                    </a:cubicBezTo>
                    <a:lnTo>
                      <a:pt x="29480" y="13419"/>
                    </a:lnTo>
                    <a:cubicBezTo>
                      <a:pt x="29647" y="13121"/>
                      <a:pt x="29647" y="12740"/>
                      <a:pt x="29480" y="12443"/>
                    </a:cubicBezTo>
                    <a:lnTo>
                      <a:pt x="22575" y="489"/>
                    </a:lnTo>
                    <a:cubicBezTo>
                      <a:pt x="22408" y="179"/>
                      <a:pt x="22075" y="1"/>
                      <a:pt x="21729" y="1"/>
                    </a:cubicBezTo>
                    <a:close/>
                  </a:path>
                </a:pathLst>
              </a:custGeom>
              <a:solidFill>
                <a:srgbClr val="E4B3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000" u="none" cap="none" strike="noStrike">
                    <a:solidFill>
                      <a:srgbClr val="FFFFFF"/>
                    </a:solidFill>
                    <a:latin typeface="Open Sans"/>
                    <a:ea typeface="Open Sans"/>
                    <a:cs typeface="Open Sans"/>
                    <a:sym typeface="Open Sans"/>
                  </a:rPr>
                  <a:t>1</a:t>
                </a:r>
                <a:endParaRPr b="0" i="0" sz="2000" u="none" cap="none" strike="noStrike">
                  <a:solidFill>
                    <a:srgbClr val="FFFFFF"/>
                  </a:solidFill>
                  <a:latin typeface="Open Sans"/>
                  <a:ea typeface="Open Sans"/>
                  <a:cs typeface="Open Sans"/>
                  <a:sym typeface="Open Sans"/>
                </a:endParaRPr>
              </a:p>
            </p:txBody>
          </p:sp>
        </p:grpSp>
      </p:grpSp>
      <p:sp>
        <p:nvSpPr>
          <p:cNvPr id="1135" name="Google Shape;1135;p307"/>
          <p:cNvSpPr/>
          <p:nvPr/>
        </p:nvSpPr>
        <p:spPr>
          <a:xfrm>
            <a:off x="6426144" y="3004038"/>
            <a:ext cx="3423478" cy="830873"/>
          </a:xfrm>
          <a:prstGeom prst="roundRect">
            <a:avLst>
              <a:gd fmla="val 16667" name="adj"/>
            </a:avLst>
          </a:prstGeom>
          <a:noFill/>
          <a:ln cap="flat" cmpd="sng" w="28575">
            <a:solidFill>
              <a:srgbClr val="0FCFE8"/>
            </a:solidFill>
            <a:prstDash val="solid"/>
            <a:round/>
            <a:headEnd len="sm" w="sm" type="none"/>
            <a:tailEnd len="sm" w="sm" type="none"/>
          </a:ln>
        </p:spPr>
        <p:txBody>
          <a:bodyPr anchorCtr="0" anchor="ctr" bIns="137150"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Internal network zone</a:t>
            </a:r>
            <a:endParaRPr b="0" i="0" sz="2000" u="none" cap="none" strike="noStrike">
              <a:solidFill>
                <a:srgbClr val="000000"/>
              </a:solidFill>
              <a:latin typeface="Arial"/>
              <a:ea typeface="Arial"/>
              <a:cs typeface="Arial"/>
              <a:sym typeface="Arial"/>
            </a:endParaRPr>
          </a:p>
        </p:txBody>
      </p:sp>
      <p:sp>
        <p:nvSpPr>
          <p:cNvPr id="1136" name="Google Shape;1136;p307"/>
          <p:cNvSpPr/>
          <p:nvPr/>
        </p:nvSpPr>
        <p:spPr>
          <a:xfrm>
            <a:off x="11129816" y="3004038"/>
            <a:ext cx="3423478" cy="790596"/>
          </a:xfrm>
          <a:custGeom>
            <a:rect b="b" l="l" r="r" t="t"/>
            <a:pathLst>
              <a:path extrusionOk="0" h="20432" w="38994">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cap="flat" cmpd="sng" w="28575">
            <a:solidFill>
              <a:srgbClr val="0075C4"/>
            </a:solidFill>
            <a:prstDash val="solid"/>
            <a:round/>
            <a:headEnd len="sm" w="sm" type="none"/>
            <a:tailEnd len="sm" w="sm" type="none"/>
          </a:ln>
        </p:spPr>
        <p:txBody>
          <a:bodyPr anchorCtr="0" anchor="ctr" bIns="137150"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External network zone</a:t>
            </a:r>
            <a:endParaRPr b="0" i="0" sz="2000" u="none" cap="none" strike="noStrike">
              <a:solidFill>
                <a:srgbClr val="000000"/>
              </a:solidFill>
              <a:latin typeface="Arial"/>
              <a:ea typeface="Arial"/>
              <a:cs typeface="Arial"/>
              <a:sym typeface="Arial"/>
            </a:endParaRPr>
          </a:p>
        </p:txBody>
      </p:sp>
      <p:sp>
        <p:nvSpPr>
          <p:cNvPr id="1137" name="Google Shape;1137;p307"/>
          <p:cNvSpPr/>
          <p:nvPr/>
        </p:nvSpPr>
        <p:spPr>
          <a:xfrm>
            <a:off x="8665369" y="6621522"/>
            <a:ext cx="3653880" cy="928514"/>
          </a:xfrm>
          <a:prstGeom prst="roundRect">
            <a:avLst>
              <a:gd fmla="val 16667" name="adj"/>
            </a:avLst>
          </a:prstGeom>
          <a:noFill/>
          <a:ln cap="flat" cmpd="sng" w="28575">
            <a:solidFill>
              <a:srgbClr val="427AA1"/>
            </a:solidFill>
            <a:prstDash val="solid"/>
            <a:round/>
            <a:headEnd len="sm" w="sm" type="none"/>
            <a:tailEnd len="sm" w="sm" type="none"/>
          </a:ln>
        </p:spPr>
        <p:txBody>
          <a:bodyPr anchorCtr="0" anchor="ctr" bIns="91425" lIns="91425" spcFirstLastPara="1" rIns="91425" wrap="square" tIns="13715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Demilitarized zone</a:t>
            </a:r>
            <a:endParaRPr b="0" i="0" sz="2000" u="none" cap="none" strike="noStrike">
              <a:solidFill>
                <a:srgbClr val="000000"/>
              </a:solidFill>
              <a:latin typeface="Arial"/>
              <a:ea typeface="Arial"/>
              <a:cs typeface="Arial"/>
              <a:sym typeface="Arial"/>
            </a:endParaRPr>
          </a:p>
        </p:txBody>
      </p:sp>
      <p:sp>
        <p:nvSpPr>
          <p:cNvPr id="1138" name="Google Shape;1138;p307"/>
          <p:cNvSpPr/>
          <p:nvPr/>
        </p:nvSpPr>
        <p:spPr>
          <a:xfrm>
            <a:off x="1089412" y="885343"/>
            <a:ext cx="13949464"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following are the components of data planes:</a:t>
            </a:r>
            <a:endParaRPr b="1" i="0" sz="2200" u="none" cap="none" strike="noStrike">
              <a:solidFill>
                <a:srgbClr val="3F3F3F"/>
              </a:solidFill>
              <a:latin typeface="Open Sans"/>
              <a:ea typeface="Open Sans"/>
              <a:cs typeface="Open Sans"/>
              <a:sym typeface="Open Sans"/>
            </a:endParaRPr>
          </a:p>
        </p:txBody>
      </p:sp>
      <p:sp>
        <p:nvSpPr>
          <p:cNvPr id="1139" name="Google Shape;1139;p307"/>
          <p:cNvSpPr/>
          <p:nvPr/>
        </p:nvSpPr>
        <p:spPr>
          <a:xfrm>
            <a:off x="5283200" y="934254"/>
            <a:ext cx="56992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308"/>
          <p:cNvSpPr txBox="1"/>
          <p:nvPr>
            <p:ph type="title"/>
          </p:nvPr>
        </p:nvSpPr>
        <p:spPr>
          <a:xfrm>
            <a:off x="-10160" y="366063"/>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Subjects or Systems</a:t>
            </a:r>
            <a:endParaRPr>
              <a:latin typeface="Open Sans"/>
              <a:ea typeface="Open Sans"/>
              <a:cs typeface="Open Sans"/>
              <a:sym typeface="Open Sans"/>
            </a:endParaRPr>
          </a:p>
        </p:txBody>
      </p:sp>
      <p:pic>
        <p:nvPicPr>
          <p:cNvPr id="1146" name="Google Shape;1146;p308"/>
          <p:cNvPicPr preferRelativeResize="0"/>
          <p:nvPr/>
        </p:nvPicPr>
        <p:blipFill rotWithShape="1">
          <a:blip r:embed="rId3">
            <a:alphaModFix/>
          </a:blip>
          <a:srcRect b="0" l="0" r="0" t="0"/>
          <a:stretch/>
        </p:blipFill>
        <p:spPr>
          <a:xfrm>
            <a:off x="2067097" y="1769173"/>
            <a:ext cx="5918330" cy="5205204"/>
          </a:xfrm>
          <a:prstGeom prst="rect">
            <a:avLst/>
          </a:prstGeom>
          <a:noFill/>
          <a:ln>
            <a:noFill/>
          </a:ln>
        </p:spPr>
      </p:pic>
      <p:pic>
        <p:nvPicPr>
          <p:cNvPr id="1147" name="Google Shape;1147;p308"/>
          <p:cNvPicPr preferRelativeResize="0"/>
          <p:nvPr/>
        </p:nvPicPr>
        <p:blipFill rotWithShape="1">
          <a:blip r:embed="rId4">
            <a:alphaModFix/>
          </a:blip>
          <a:srcRect b="0" l="0" r="0" t="0"/>
          <a:stretch/>
        </p:blipFill>
        <p:spPr>
          <a:xfrm>
            <a:off x="8426218" y="1769172"/>
            <a:ext cx="5918330" cy="5205204"/>
          </a:xfrm>
          <a:prstGeom prst="rect">
            <a:avLst/>
          </a:prstGeom>
          <a:noFill/>
          <a:ln>
            <a:noFill/>
          </a:ln>
        </p:spPr>
      </p:pic>
      <p:sp>
        <p:nvSpPr>
          <p:cNvPr id="1148" name="Google Shape;1148;p308"/>
          <p:cNvSpPr txBox="1"/>
          <p:nvPr/>
        </p:nvSpPr>
        <p:spPr>
          <a:xfrm>
            <a:off x="3025404" y="2312379"/>
            <a:ext cx="4001700" cy="83045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1000"/>
              </a:spcAft>
              <a:buClr>
                <a:schemeClr val="dk1"/>
              </a:buClr>
              <a:buSzPts val="1100"/>
              <a:buFont typeface="Arial"/>
              <a:buNone/>
            </a:pPr>
            <a:r>
              <a:rPr b="1" i="0" lang="en-US" sz="2200" u="none" cap="none" strike="noStrike">
                <a:solidFill>
                  <a:srgbClr val="3F3F3F"/>
                </a:solidFill>
                <a:latin typeface="Open Sans"/>
                <a:ea typeface="Open Sans"/>
                <a:cs typeface="Open Sans"/>
                <a:sym typeface="Open Sans"/>
              </a:rPr>
              <a:t>Subjects</a:t>
            </a:r>
            <a:endParaRPr b="1" i="0" sz="2200" u="none" cap="none" strike="noStrike">
              <a:solidFill>
                <a:srgbClr val="3F3F3F"/>
              </a:solidFill>
              <a:latin typeface="Open Sans"/>
              <a:ea typeface="Open Sans"/>
              <a:cs typeface="Open Sans"/>
              <a:sym typeface="Open Sans"/>
            </a:endParaRPr>
          </a:p>
        </p:txBody>
      </p:sp>
      <p:sp>
        <p:nvSpPr>
          <p:cNvPr id="1149" name="Google Shape;1149;p308"/>
          <p:cNvSpPr txBox="1"/>
          <p:nvPr/>
        </p:nvSpPr>
        <p:spPr>
          <a:xfrm>
            <a:off x="9121572" y="2312372"/>
            <a:ext cx="4527600" cy="83045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1000"/>
              </a:spcAft>
              <a:buClr>
                <a:schemeClr val="dk1"/>
              </a:buClr>
              <a:buSzPts val="1100"/>
              <a:buFont typeface="Arial"/>
              <a:buNone/>
            </a:pPr>
            <a:r>
              <a:rPr b="1" i="0" lang="en-US" sz="2200" u="none" cap="none" strike="noStrike">
                <a:solidFill>
                  <a:srgbClr val="3F3F3F"/>
                </a:solidFill>
                <a:latin typeface="Open Sans"/>
                <a:ea typeface="Open Sans"/>
                <a:cs typeface="Open Sans"/>
                <a:sym typeface="Open Sans"/>
              </a:rPr>
              <a:t>Systems</a:t>
            </a:r>
            <a:endParaRPr b="1" i="0" sz="2200" u="none" cap="none" strike="noStrike">
              <a:solidFill>
                <a:srgbClr val="3F3F3F"/>
              </a:solidFill>
              <a:latin typeface="Open Sans"/>
              <a:ea typeface="Open Sans"/>
              <a:cs typeface="Open Sans"/>
              <a:sym typeface="Open Sans"/>
            </a:endParaRPr>
          </a:p>
        </p:txBody>
      </p:sp>
      <p:sp>
        <p:nvSpPr>
          <p:cNvPr id="1150" name="Google Shape;1150;p308"/>
          <p:cNvSpPr txBox="1"/>
          <p:nvPr/>
        </p:nvSpPr>
        <p:spPr>
          <a:xfrm>
            <a:off x="8889527" y="3599228"/>
            <a:ext cx="5001571" cy="280076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Collective infrastructure, resources, and devices responsible for processing and forwarding data packets</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Includes routers, switches, firewalls, load balancers, and other network equipment</a:t>
            </a:r>
            <a:endParaRPr b="0" i="0" sz="2200" u="none" cap="none" strike="noStrike">
              <a:solidFill>
                <a:srgbClr val="3F3F3F"/>
              </a:solidFill>
              <a:latin typeface="Open Sans"/>
              <a:ea typeface="Open Sans"/>
              <a:cs typeface="Open Sans"/>
              <a:sym typeface="Open Sans"/>
            </a:endParaRPr>
          </a:p>
        </p:txBody>
      </p:sp>
      <p:sp>
        <p:nvSpPr>
          <p:cNvPr id="1151" name="Google Shape;1151;p308"/>
          <p:cNvSpPr/>
          <p:nvPr/>
        </p:nvSpPr>
        <p:spPr>
          <a:xfrm>
            <a:off x="2566818" y="7302687"/>
            <a:ext cx="10992341" cy="1139012"/>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Subjects and systems work in tandem to ensure efficient and secure data transmission within the network architecture.</a:t>
            </a:r>
            <a:endParaRPr b="1" i="0" sz="2200" u="none" cap="none" strike="noStrike">
              <a:solidFill>
                <a:srgbClr val="3F3F3F"/>
              </a:solidFill>
              <a:latin typeface="Open Sans"/>
              <a:ea typeface="Open Sans"/>
              <a:cs typeface="Open Sans"/>
              <a:sym typeface="Open Sans"/>
            </a:endParaRPr>
          </a:p>
        </p:txBody>
      </p:sp>
      <p:sp>
        <p:nvSpPr>
          <p:cNvPr id="1152" name="Google Shape;1152;p308"/>
          <p:cNvSpPr txBox="1"/>
          <p:nvPr/>
        </p:nvSpPr>
        <p:spPr>
          <a:xfrm>
            <a:off x="2566818" y="3539680"/>
            <a:ext cx="5001571" cy="280076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Entities that initiate data communication</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Can be users, applications, or devices</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Generate data packets that need to be transmitted</a:t>
            </a:r>
            <a:endParaRPr b="0" i="0" sz="2200" u="none" cap="none" strike="noStrike">
              <a:solidFill>
                <a:srgbClr val="3F3F3F"/>
              </a:solidFill>
              <a:latin typeface="Open Sans"/>
              <a:ea typeface="Open Sans"/>
              <a:cs typeface="Open Sans"/>
              <a:sym typeface="Open Sans"/>
            </a:endParaRPr>
          </a:p>
        </p:txBody>
      </p:sp>
      <p:sp>
        <p:nvSpPr>
          <p:cNvPr id="1153" name="Google Shape;1153;p308"/>
          <p:cNvSpPr/>
          <p:nvPr/>
        </p:nvSpPr>
        <p:spPr>
          <a:xfrm>
            <a:off x="5930900" y="952537"/>
            <a:ext cx="43915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309"/>
          <p:cNvSpPr txBox="1"/>
          <p:nvPr>
            <p:ph type="title"/>
          </p:nvPr>
        </p:nvSpPr>
        <p:spPr>
          <a:xfrm>
            <a:off x="-10160" y="37211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Implicit Trust Zone</a:t>
            </a:r>
            <a:endParaRPr/>
          </a:p>
        </p:txBody>
      </p:sp>
      <p:sp>
        <p:nvSpPr>
          <p:cNvPr id="1160" name="Google Shape;1160;p309"/>
          <p:cNvSpPr/>
          <p:nvPr/>
        </p:nvSpPr>
        <p:spPr>
          <a:xfrm>
            <a:off x="2077353" y="1079896"/>
            <a:ext cx="12101294"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An implicit trust zone refers to areas within a network or system where certain levels of trust are assumed without explicit verification.</a:t>
            </a:r>
            <a:endParaRPr b="1" i="0" sz="2200" u="none" cap="none" strike="noStrike">
              <a:solidFill>
                <a:srgbClr val="3F3F3F"/>
              </a:solidFill>
              <a:latin typeface="Open Sans"/>
              <a:ea typeface="Open Sans"/>
              <a:cs typeface="Open Sans"/>
              <a:sym typeface="Open Sans"/>
            </a:endParaRPr>
          </a:p>
        </p:txBody>
      </p:sp>
      <p:pic>
        <p:nvPicPr>
          <p:cNvPr id="1161" name="Google Shape;1161;p309"/>
          <p:cNvPicPr preferRelativeResize="0"/>
          <p:nvPr/>
        </p:nvPicPr>
        <p:blipFill rotWithShape="1">
          <a:blip r:embed="rId3">
            <a:alphaModFix/>
          </a:blip>
          <a:srcRect b="0" l="0" r="0" t="0"/>
          <a:stretch/>
        </p:blipFill>
        <p:spPr>
          <a:xfrm>
            <a:off x="2442500" y="3080104"/>
            <a:ext cx="3800917" cy="3800917"/>
          </a:xfrm>
          <a:prstGeom prst="rect">
            <a:avLst/>
          </a:prstGeom>
          <a:noFill/>
          <a:ln>
            <a:noFill/>
          </a:ln>
        </p:spPr>
      </p:pic>
      <p:sp>
        <p:nvSpPr>
          <p:cNvPr id="1162" name="Google Shape;1162;p309"/>
          <p:cNvSpPr/>
          <p:nvPr/>
        </p:nvSpPr>
        <p:spPr>
          <a:xfrm>
            <a:off x="6678990" y="3455988"/>
            <a:ext cx="7420200" cy="4151042"/>
          </a:xfrm>
          <a:prstGeom prst="roundRect">
            <a:avLst>
              <a:gd fmla="val 4983"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Simplifies communication within the zone</a:t>
            </a:r>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Reduces the need for constant authentication and verification</a:t>
            </a:r>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Enhances operational efficiency</a:t>
            </a:r>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Established through predefined rules and configurations</a:t>
            </a:r>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Ideal for trusted environments like internal corporate networks or secure cloud segments</a:t>
            </a:r>
            <a:endParaRPr/>
          </a:p>
        </p:txBody>
      </p:sp>
      <p:sp>
        <p:nvSpPr>
          <p:cNvPr id="1163" name="Google Shape;1163;p309"/>
          <p:cNvSpPr/>
          <p:nvPr/>
        </p:nvSpPr>
        <p:spPr>
          <a:xfrm>
            <a:off x="6824500" y="2970238"/>
            <a:ext cx="2769383" cy="846104"/>
          </a:xfrm>
          <a:prstGeom prst="roundRect">
            <a:avLst>
              <a:gd fmla="val 16667" name="adj"/>
            </a:avLst>
          </a:prstGeom>
          <a:solidFill>
            <a:srgbClr val="F9DEC9"/>
          </a:solidFill>
          <a:ln cap="flat" cmpd="sng" w="9525">
            <a:solidFill>
              <a:srgbClr val="F9DE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Importance:</a:t>
            </a:r>
            <a:endParaRPr b="1" i="0" sz="2200" u="none" cap="none" strike="noStrike">
              <a:solidFill>
                <a:srgbClr val="3F3F3F"/>
              </a:solidFill>
              <a:latin typeface="Open Sans"/>
              <a:ea typeface="Open Sans"/>
              <a:cs typeface="Open Sans"/>
              <a:sym typeface="Open Sans"/>
            </a:endParaRPr>
          </a:p>
        </p:txBody>
      </p:sp>
      <p:sp>
        <p:nvSpPr>
          <p:cNvPr id="1164" name="Google Shape;1164;p309"/>
          <p:cNvSpPr/>
          <p:nvPr/>
        </p:nvSpPr>
        <p:spPr>
          <a:xfrm>
            <a:off x="6045200" y="958564"/>
            <a:ext cx="4173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310"/>
          <p:cNvSpPr txBox="1"/>
          <p:nvPr>
            <p:ph type="title"/>
          </p:nvPr>
        </p:nvSpPr>
        <p:spPr>
          <a:xfrm>
            <a:off x="-10160" y="34660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Internal Network Zones</a:t>
            </a:r>
            <a:endParaRPr/>
          </a:p>
        </p:txBody>
      </p:sp>
      <p:sp>
        <p:nvSpPr>
          <p:cNvPr id="1171" name="Google Shape;1171;p310"/>
          <p:cNvSpPr/>
          <p:nvPr/>
        </p:nvSpPr>
        <p:spPr>
          <a:xfrm>
            <a:off x="2077353" y="1079896"/>
            <a:ext cx="12101294"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 An internal network zone refers to a segment within a company's network where devices and resources are considered trustworthy.</a:t>
            </a:r>
            <a:endParaRPr b="1" i="0" sz="2200" u="none" cap="none" strike="noStrike">
              <a:solidFill>
                <a:srgbClr val="3F3F3F"/>
              </a:solidFill>
              <a:latin typeface="Open Sans"/>
              <a:ea typeface="Open Sans"/>
              <a:cs typeface="Open Sans"/>
              <a:sym typeface="Open Sans"/>
            </a:endParaRPr>
          </a:p>
        </p:txBody>
      </p:sp>
      <p:sp>
        <p:nvSpPr>
          <p:cNvPr id="1172" name="Google Shape;1172;p310"/>
          <p:cNvSpPr/>
          <p:nvPr/>
        </p:nvSpPr>
        <p:spPr>
          <a:xfrm>
            <a:off x="6640079" y="3455988"/>
            <a:ext cx="7420200" cy="2964267"/>
          </a:xfrm>
          <a:prstGeom prst="roundRect">
            <a:avLst>
              <a:gd fmla="val 4983"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Protected by the organization's firewall</a:t>
            </a:r>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Known as the local area network (LAN)</a:t>
            </a:r>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Typically houses critical infrastructure like domain controllers and database servers</a:t>
            </a:r>
            <a:endParaRPr/>
          </a:p>
        </p:txBody>
      </p:sp>
      <p:sp>
        <p:nvSpPr>
          <p:cNvPr id="1173" name="Google Shape;1173;p310"/>
          <p:cNvSpPr/>
          <p:nvPr/>
        </p:nvSpPr>
        <p:spPr>
          <a:xfrm>
            <a:off x="6785589" y="2970238"/>
            <a:ext cx="2769383" cy="846104"/>
          </a:xfrm>
          <a:prstGeom prst="roundRect">
            <a:avLst>
              <a:gd fmla="val 16667" name="adj"/>
            </a:avLst>
          </a:prstGeom>
          <a:solidFill>
            <a:srgbClr val="F9DEC9"/>
          </a:solidFill>
          <a:ln cap="flat" cmpd="sng" w="9525">
            <a:solidFill>
              <a:srgbClr val="F9DE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Characteristics:</a:t>
            </a:r>
            <a:endParaRPr b="1" i="0" sz="2200" u="none" cap="none" strike="noStrike">
              <a:solidFill>
                <a:srgbClr val="3F3F3F"/>
              </a:solidFill>
              <a:latin typeface="Open Sans"/>
              <a:ea typeface="Open Sans"/>
              <a:cs typeface="Open Sans"/>
              <a:sym typeface="Open Sans"/>
            </a:endParaRPr>
          </a:p>
        </p:txBody>
      </p:sp>
      <p:pic>
        <p:nvPicPr>
          <p:cNvPr id="1174" name="Google Shape;1174;p310"/>
          <p:cNvPicPr preferRelativeResize="0"/>
          <p:nvPr/>
        </p:nvPicPr>
        <p:blipFill rotWithShape="1">
          <a:blip r:embed="rId3">
            <a:alphaModFix/>
          </a:blip>
          <a:srcRect b="0" l="0" r="0" t="0"/>
          <a:stretch/>
        </p:blipFill>
        <p:spPr>
          <a:xfrm>
            <a:off x="2288775" y="3321016"/>
            <a:ext cx="3781290" cy="3781290"/>
          </a:xfrm>
          <a:prstGeom prst="rect">
            <a:avLst/>
          </a:prstGeom>
          <a:noFill/>
          <a:ln>
            <a:noFill/>
          </a:ln>
        </p:spPr>
      </p:pic>
      <p:sp>
        <p:nvSpPr>
          <p:cNvPr id="1175" name="Google Shape;1175;p310"/>
          <p:cNvSpPr/>
          <p:nvPr/>
        </p:nvSpPr>
        <p:spPr>
          <a:xfrm>
            <a:off x="5486400" y="933054"/>
            <a:ext cx="52785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311"/>
          <p:cNvSpPr txBox="1"/>
          <p:nvPr>
            <p:ph type="title"/>
          </p:nvPr>
        </p:nvSpPr>
        <p:spPr>
          <a:xfrm>
            <a:off x="-10160" y="34660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Demilitarized Zones</a:t>
            </a:r>
            <a:endParaRPr/>
          </a:p>
        </p:txBody>
      </p:sp>
      <p:sp>
        <p:nvSpPr>
          <p:cNvPr id="1182" name="Google Shape;1182;p311"/>
          <p:cNvSpPr/>
          <p:nvPr/>
        </p:nvSpPr>
        <p:spPr>
          <a:xfrm>
            <a:off x="2077353" y="1079896"/>
            <a:ext cx="12101294"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DMZ is an area that is neither fully trusted nor entirely untrusted. It’s an intermediate zone that allows controlled access to certain services from the external network.</a:t>
            </a:r>
            <a:endParaRPr b="1" i="0" sz="2200" u="none" cap="none" strike="noStrike">
              <a:solidFill>
                <a:srgbClr val="3F3F3F"/>
              </a:solidFill>
              <a:latin typeface="Open Sans"/>
              <a:ea typeface="Open Sans"/>
              <a:cs typeface="Open Sans"/>
              <a:sym typeface="Open Sans"/>
            </a:endParaRPr>
          </a:p>
        </p:txBody>
      </p:sp>
      <p:sp>
        <p:nvSpPr>
          <p:cNvPr id="1183" name="Google Shape;1183;p311"/>
          <p:cNvSpPr/>
          <p:nvPr/>
        </p:nvSpPr>
        <p:spPr>
          <a:xfrm>
            <a:off x="6678984" y="3455988"/>
            <a:ext cx="7420200" cy="3608006"/>
          </a:xfrm>
          <a:prstGeom prst="roundRect">
            <a:avLst>
              <a:gd fmla="val 4983"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Communication between the DMZ and the internal network might be subject to more stringent controls.</a:t>
            </a:r>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It is also known as a screened subnet, where resources accessed by untrusted and trusted networks reside.</a:t>
            </a:r>
            <a:endParaRPr/>
          </a:p>
        </p:txBody>
      </p:sp>
      <p:sp>
        <p:nvSpPr>
          <p:cNvPr id="1184" name="Google Shape;1184;p311"/>
          <p:cNvSpPr/>
          <p:nvPr/>
        </p:nvSpPr>
        <p:spPr>
          <a:xfrm>
            <a:off x="6824494" y="2970238"/>
            <a:ext cx="2769383" cy="846104"/>
          </a:xfrm>
          <a:prstGeom prst="roundRect">
            <a:avLst>
              <a:gd fmla="val 16667" name="adj"/>
            </a:avLst>
          </a:prstGeom>
          <a:solidFill>
            <a:srgbClr val="F9DEC9"/>
          </a:solidFill>
          <a:ln cap="flat" cmpd="sng" w="9525">
            <a:solidFill>
              <a:srgbClr val="F9DE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Characteristics:</a:t>
            </a:r>
            <a:endParaRPr b="1" i="0" sz="2200" u="none" cap="none" strike="noStrike">
              <a:solidFill>
                <a:srgbClr val="3F3F3F"/>
              </a:solidFill>
              <a:latin typeface="Open Sans"/>
              <a:ea typeface="Open Sans"/>
              <a:cs typeface="Open Sans"/>
              <a:sym typeface="Open Sans"/>
            </a:endParaRPr>
          </a:p>
        </p:txBody>
      </p:sp>
      <p:sp>
        <p:nvSpPr>
          <p:cNvPr id="1185" name="Google Shape;1185;p311"/>
          <p:cNvSpPr/>
          <p:nvPr/>
        </p:nvSpPr>
        <p:spPr>
          <a:xfrm>
            <a:off x="5918200" y="933054"/>
            <a:ext cx="44133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86" name="Google Shape;1186;p311"/>
          <p:cNvPicPr preferRelativeResize="0"/>
          <p:nvPr/>
        </p:nvPicPr>
        <p:blipFill rotWithShape="1">
          <a:blip r:embed="rId3">
            <a:alphaModFix/>
          </a:blip>
          <a:srcRect b="0" l="0" r="0" t="0"/>
          <a:stretch/>
        </p:blipFill>
        <p:spPr>
          <a:xfrm>
            <a:off x="1850412" y="2882985"/>
            <a:ext cx="4876800" cy="37795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Cybersecurity</a:t>
            </a:r>
            <a:endParaRPr>
              <a:latin typeface="Open Sans"/>
              <a:ea typeface="Open Sans"/>
              <a:cs typeface="Open Sans"/>
              <a:sym typeface="Open Sans"/>
            </a:endParaRPr>
          </a:p>
        </p:txBody>
      </p:sp>
      <p:pic>
        <p:nvPicPr>
          <p:cNvPr id="155" name="Google Shape;155;p256"/>
          <p:cNvPicPr preferRelativeResize="0"/>
          <p:nvPr/>
        </p:nvPicPr>
        <p:blipFill rotWithShape="1">
          <a:blip r:embed="rId3">
            <a:alphaModFix/>
          </a:blip>
          <a:srcRect b="0" l="0" r="0" t="0"/>
          <a:stretch/>
        </p:blipFill>
        <p:spPr>
          <a:xfrm>
            <a:off x="1861563" y="1452594"/>
            <a:ext cx="12532870" cy="1939287"/>
          </a:xfrm>
          <a:prstGeom prst="rect">
            <a:avLst/>
          </a:prstGeom>
          <a:noFill/>
          <a:ln>
            <a:noFill/>
          </a:ln>
        </p:spPr>
      </p:pic>
      <p:sp>
        <p:nvSpPr>
          <p:cNvPr id="156" name="Google Shape;156;p256"/>
          <p:cNvSpPr/>
          <p:nvPr/>
        </p:nvSpPr>
        <p:spPr>
          <a:xfrm>
            <a:off x="3834875" y="1989638"/>
            <a:ext cx="10070100" cy="8652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Cybersecurity is the process of securing sensitive data and critical systems from cyber threats.</a:t>
            </a:r>
            <a:endParaRPr b="0" i="0" sz="2200" u="none" cap="none" strike="noStrike">
              <a:solidFill>
                <a:srgbClr val="3F3F3F"/>
              </a:solidFill>
              <a:latin typeface="Open Sans"/>
              <a:ea typeface="Open Sans"/>
              <a:cs typeface="Open Sans"/>
              <a:sym typeface="Open Sans"/>
            </a:endParaRPr>
          </a:p>
        </p:txBody>
      </p:sp>
      <p:pic>
        <p:nvPicPr>
          <p:cNvPr id="157" name="Google Shape;157;p256"/>
          <p:cNvPicPr preferRelativeResize="0"/>
          <p:nvPr/>
        </p:nvPicPr>
        <p:blipFill rotWithShape="1">
          <a:blip r:embed="rId4">
            <a:alphaModFix/>
          </a:blip>
          <a:srcRect b="0" l="-3822" r="-11651" t="0"/>
          <a:stretch/>
        </p:blipFill>
        <p:spPr>
          <a:xfrm>
            <a:off x="9383439" y="3964417"/>
            <a:ext cx="5833249" cy="3788774"/>
          </a:xfrm>
          <a:prstGeom prst="rect">
            <a:avLst/>
          </a:prstGeom>
          <a:noFill/>
          <a:ln>
            <a:noFill/>
          </a:ln>
        </p:spPr>
      </p:pic>
      <p:pic>
        <p:nvPicPr>
          <p:cNvPr id="158" name="Google Shape;158;p256"/>
          <p:cNvPicPr preferRelativeResize="0"/>
          <p:nvPr/>
        </p:nvPicPr>
        <p:blipFill rotWithShape="1">
          <a:blip r:embed="rId5">
            <a:alphaModFix amt="80000"/>
          </a:blip>
          <a:srcRect b="0" l="0" r="0" t="0"/>
          <a:stretch/>
        </p:blipFill>
        <p:spPr>
          <a:xfrm>
            <a:off x="2123325" y="1740142"/>
            <a:ext cx="1364200" cy="1364200"/>
          </a:xfrm>
          <a:prstGeom prst="rect">
            <a:avLst/>
          </a:prstGeom>
          <a:noFill/>
          <a:ln>
            <a:noFill/>
          </a:ln>
        </p:spPr>
      </p:pic>
      <p:sp>
        <p:nvSpPr>
          <p:cNvPr id="159" name="Google Shape;159;p256"/>
          <p:cNvSpPr/>
          <p:nvPr/>
        </p:nvSpPr>
        <p:spPr>
          <a:xfrm>
            <a:off x="922673" y="4275140"/>
            <a:ext cx="8052512" cy="3788774"/>
          </a:xfrm>
          <a:prstGeom prst="roundRect">
            <a:avLst>
              <a:gd fmla="val 7894" name="adj"/>
            </a:avLst>
          </a:prstGeom>
          <a:solidFill>
            <a:srgbClr val="DDEAF6"/>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It refers to anything intended to protect enterprises from intentional attacks, breaches, incidents, and consequences.</a:t>
            </a:r>
            <a:endParaRPr b="0" i="0" sz="2200" u="none" cap="none" strike="noStrike">
              <a:solidFill>
                <a:srgbClr val="404040"/>
              </a:solidFill>
              <a:latin typeface="Open Sans"/>
              <a:ea typeface="Open Sans"/>
              <a:cs typeface="Open Sans"/>
              <a:sym typeface="Open Sans"/>
            </a:endParaRPr>
          </a:p>
          <a:p>
            <a:pPr indent="-203200" lvl="1"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It can also be defined as protecting information assets by addressing threats to information processed, stored, and transported by internetworked information systems.</a:t>
            </a:r>
            <a:endParaRPr b="0" i="0" sz="2200" u="none" cap="none" strike="noStrike">
              <a:solidFill>
                <a:srgbClr val="404040"/>
              </a:solidFill>
              <a:latin typeface="Open Sans"/>
              <a:ea typeface="Open Sans"/>
              <a:cs typeface="Open Sans"/>
              <a:sym typeface="Open Sans"/>
            </a:endParaRPr>
          </a:p>
        </p:txBody>
      </p:sp>
      <p:sp>
        <p:nvSpPr>
          <p:cNvPr id="160" name="Google Shape;160;p256"/>
          <p:cNvSpPr/>
          <p:nvPr/>
        </p:nvSpPr>
        <p:spPr>
          <a:xfrm>
            <a:off x="6604000" y="816352"/>
            <a:ext cx="30659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312"/>
          <p:cNvSpPr txBox="1"/>
          <p:nvPr>
            <p:ph type="title"/>
          </p:nvPr>
        </p:nvSpPr>
        <p:spPr>
          <a:xfrm>
            <a:off x="-10160" y="34660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External Zones</a:t>
            </a:r>
            <a:endParaRPr/>
          </a:p>
        </p:txBody>
      </p:sp>
      <p:sp>
        <p:nvSpPr>
          <p:cNvPr id="1193" name="Google Shape;1193;p312"/>
          <p:cNvSpPr/>
          <p:nvPr/>
        </p:nvSpPr>
        <p:spPr>
          <a:xfrm>
            <a:off x="2077353" y="1079896"/>
            <a:ext cx="12101294"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External networks, such as the Internet, are typically treated as untrusted zones due to their inherent risks.</a:t>
            </a:r>
            <a:endParaRPr b="1" i="0" sz="2200" u="none" cap="none" strike="noStrike">
              <a:solidFill>
                <a:srgbClr val="3F3F3F"/>
              </a:solidFill>
              <a:latin typeface="Open Sans"/>
              <a:ea typeface="Open Sans"/>
              <a:cs typeface="Open Sans"/>
              <a:sym typeface="Open Sans"/>
            </a:endParaRPr>
          </a:p>
        </p:txBody>
      </p:sp>
      <p:sp>
        <p:nvSpPr>
          <p:cNvPr id="1194" name="Google Shape;1194;p312"/>
          <p:cNvSpPr/>
          <p:nvPr/>
        </p:nvSpPr>
        <p:spPr>
          <a:xfrm>
            <a:off x="6678984" y="3455988"/>
            <a:ext cx="7420200" cy="3608006"/>
          </a:xfrm>
          <a:prstGeom prst="roundRect">
            <a:avLst>
              <a:gd fmla="val 4983"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Communication from the external network into the internal network usually requires strong security measures.</a:t>
            </a:r>
            <a:endParaRPr/>
          </a:p>
          <a:p>
            <a:pPr indent="-368300" lvl="0" marL="4572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Also known as the wide area network (WAN) — an untrusted network.</a:t>
            </a:r>
            <a:endParaRPr/>
          </a:p>
        </p:txBody>
      </p:sp>
      <p:sp>
        <p:nvSpPr>
          <p:cNvPr id="1195" name="Google Shape;1195;p312"/>
          <p:cNvSpPr/>
          <p:nvPr/>
        </p:nvSpPr>
        <p:spPr>
          <a:xfrm>
            <a:off x="6824494" y="2970238"/>
            <a:ext cx="2769383" cy="846104"/>
          </a:xfrm>
          <a:prstGeom prst="roundRect">
            <a:avLst>
              <a:gd fmla="val 16667" name="adj"/>
            </a:avLst>
          </a:prstGeom>
          <a:solidFill>
            <a:srgbClr val="F9DEC9"/>
          </a:solidFill>
          <a:ln cap="flat" cmpd="sng" w="9525">
            <a:solidFill>
              <a:srgbClr val="F9DE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Characteristics:</a:t>
            </a:r>
            <a:endParaRPr b="1" i="0" sz="2200" u="none" cap="none" strike="noStrike">
              <a:solidFill>
                <a:srgbClr val="3F3F3F"/>
              </a:solidFill>
              <a:latin typeface="Open Sans"/>
              <a:ea typeface="Open Sans"/>
              <a:cs typeface="Open Sans"/>
              <a:sym typeface="Open Sans"/>
            </a:endParaRPr>
          </a:p>
        </p:txBody>
      </p:sp>
      <p:pic>
        <p:nvPicPr>
          <p:cNvPr id="1196" name="Google Shape;1196;p312"/>
          <p:cNvPicPr preferRelativeResize="0"/>
          <p:nvPr/>
        </p:nvPicPr>
        <p:blipFill rotWithShape="1">
          <a:blip r:embed="rId3">
            <a:alphaModFix/>
          </a:blip>
          <a:srcRect b="0" l="0" r="0" t="0"/>
          <a:stretch/>
        </p:blipFill>
        <p:spPr>
          <a:xfrm>
            <a:off x="2340074" y="3172838"/>
            <a:ext cx="3643441" cy="3643441"/>
          </a:xfrm>
          <a:prstGeom prst="rect">
            <a:avLst/>
          </a:prstGeom>
          <a:noFill/>
          <a:ln>
            <a:noFill/>
          </a:ln>
        </p:spPr>
      </p:pic>
      <p:sp>
        <p:nvSpPr>
          <p:cNvPr id="1197" name="Google Shape;1197;p312"/>
          <p:cNvSpPr/>
          <p:nvPr/>
        </p:nvSpPr>
        <p:spPr>
          <a:xfrm>
            <a:off x="6489700" y="933054"/>
            <a:ext cx="32802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313"/>
          <p:cNvSpPr txBox="1"/>
          <p:nvPr>
            <p:ph type="title"/>
          </p:nvPr>
        </p:nvSpPr>
        <p:spPr>
          <a:xfrm>
            <a:off x="3077" y="33999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Zero Trust vs. Defense in Depth</a:t>
            </a:r>
            <a:endParaRPr/>
          </a:p>
        </p:txBody>
      </p:sp>
      <p:pic>
        <p:nvPicPr>
          <p:cNvPr id="1204" name="Google Shape;1204;p313"/>
          <p:cNvPicPr preferRelativeResize="0"/>
          <p:nvPr/>
        </p:nvPicPr>
        <p:blipFill rotWithShape="1">
          <a:blip r:embed="rId3">
            <a:alphaModFix/>
          </a:blip>
          <a:srcRect b="0" l="0" r="0" t="0"/>
          <a:stretch/>
        </p:blipFill>
        <p:spPr>
          <a:xfrm>
            <a:off x="2236509" y="2402840"/>
            <a:ext cx="11795760" cy="6248399"/>
          </a:xfrm>
          <a:prstGeom prst="rect">
            <a:avLst/>
          </a:prstGeom>
          <a:noFill/>
          <a:ln>
            <a:noFill/>
          </a:ln>
        </p:spPr>
      </p:pic>
      <p:sp>
        <p:nvSpPr>
          <p:cNvPr id="1205" name="Google Shape;1205;p313"/>
          <p:cNvSpPr/>
          <p:nvPr/>
        </p:nvSpPr>
        <p:spPr>
          <a:xfrm>
            <a:off x="4737100" y="915343"/>
            <a:ext cx="679457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06" name="Google Shape;1206;p313"/>
          <p:cNvSpPr/>
          <p:nvPr/>
        </p:nvSpPr>
        <p:spPr>
          <a:xfrm>
            <a:off x="2077353" y="1079896"/>
            <a:ext cx="12101294"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following are the key distinctions between the traditional Defense in Depth and the modern Zero Trust security models.</a:t>
            </a:r>
            <a:endParaRPr b="1"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314"/>
          <p:cNvSpPr txBox="1"/>
          <p:nvPr>
            <p:ph idx="1" type="body"/>
          </p:nvPr>
        </p:nvSpPr>
        <p:spPr>
          <a:xfrm>
            <a:off x="0" y="4294680"/>
            <a:ext cx="162561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US"/>
              <a:t>Physical Security</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315"/>
          <p:cNvSpPr/>
          <p:nvPr/>
        </p:nvSpPr>
        <p:spPr>
          <a:xfrm>
            <a:off x="1383882" y="2976054"/>
            <a:ext cx="6646111" cy="319189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217" name="Google Shape;1217;p315"/>
          <p:cNvSpPr txBox="1"/>
          <p:nvPr>
            <p:ph type="title"/>
          </p:nvPr>
        </p:nvSpPr>
        <p:spPr>
          <a:xfrm>
            <a:off x="-10160" y="304021"/>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sz="2912"/>
              <a:t>Site </a:t>
            </a:r>
            <a:r>
              <a:rPr lang="en-US"/>
              <a:t>and </a:t>
            </a:r>
            <a:r>
              <a:rPr lang="en-US" sz="2912"/>
              <a:t>Facility Design Criteria</a:t>
            </a:r>
            <a:endParaRPr/>
          </a:p>
        </p:txBody>
      </p:sp>
      <p:sp>
        <p:nvSpPr>
          <p:cNvPr id="1218" name="Google Shape;1218;p315"/>
          <p:cNvSpPr/>
          <p:nvPr/>
        </p:nvSpPr>
        <p:spPr>
          <a:xfrm>
            <a:off x="8226009" y="3871199"/>
            <a:ext cx="7228309" cy="1401600"/>
          </a:xfrm>
          <a:prstGeom prst="roundRect">
            <a:avLst>
              <a:gd fmla="val 6792" name="adj"/>
            </a:avLst>
          </a:prstGeom>
          <a:solidFill>
            <a:srgbClr val="F9DEC9"/>
          </a:solidFill>
          <a:ln>
            <a:noFill/>
          </a:ln>
        </p:spPr>
        <p:txBody>
          <a:bodyPr anchorCtr="0" anchor="t" bIns="45700" lIns="274300" spcFirstLastPara="1" rIns="182875" wrap="square" tIns="182875">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primary objective of this security framework is to protect life, property, and the continuity of operations. </a:t>
            </a:r>
            <a:endParaRPr b="0" i="0" sz="1400" u="none" cap="none" strike="noStrike">
              <a:solidFill>
                <a:srgbClr val="000000"/>
              </a:solidFill>
              <a:latin typeface="Arial"/>
              <a:ea typeface="Arial"/>
              <a:cs typeface="Arial"/>
              <a:sym typeface="Arial"/>
            </a:endParaRPr>
          </a:p>
        </p:txBody>
      </p:sp>
      <p:sp>
        <p:nvSpPr>
          <p:cNvPr id="1219" name="Google Shape;1219;p315"/>
          <p:cNvSpPr/>
          <p:nvPr/>
        </p:nvSpPr>
        <p:spPr>
          <a:xfrm>
            <a:off x="1756125" y="1013136"/>
            <a:ext cx="12816775"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Physical security is a fundamental component of a security strategy, serving as the foundation for all subsequent safeguards including those related to personnel and information systems.</a:t>
            </a:r>
            <a:endParaRPr b="0" i="0" sz="2200" u="none" cap="none" strike="noStrike">
              <a:solidFill>
                <a:srgbClr val="3F3F3F"/>
              </a:solidFill>
              <a:latin typeface="Open Sans"/>
              <a:ea typeface="Open Sans"/>
              <a:cs typeface="Open Sans"/>
              <a:sym typeface="Open Sans"/>
            </a:endParaRPr>
          </a:p>
        </p:txBody>
      </p:sp>
      <p:sp>
        <p:nvSpPr>
          <p:cNvPr id="1220" name="Google Shape;1220;p315"/>
          <p:cNvSpPr/>
          <p:nvPr/>
        </p:nvSpPr>
        <p:spPr>
          <a:xfrm>
            <a:off x="4559300" y="898151"/>
            <a:ext cx="71497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1" name="Google Shape;1221;p315"/>
          <p:cNvSpPr/>
          <p:nvPr/>
        </p:nvSpPr>
        <p:spPr>
          <a:xfrm>
            <a:off x="1621605" y="6729264"/>
            <a:ext cx="12816775" cy="14016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Security professionals examine all construction aspects and apply a layered security strategy from the site perimeter to individual desktop computers.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316"/>
          <p:cNvSpPr txBox="1"/>
          <p:nvPr>
            <p:ph type="title"/>
          </p:nvPr>
        </p:nvSpPr>
        <p:spPr>
          <a:xfrm>
            <a:off x="-10160" y="304021"/>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90000"/>
              </a:lnSpc>
              <a:spcBef>
                <a:spcPts val="0"/>
              </a:spcBef>
              <a:spcAft>
                <a:spcPts val="0"/>
              </a:spcAft>
              <a:buSzPts val="4400"/>
              <a:buNone/>
            </a:pPr>
            <a:r>
              <a:rPr lang="en-US" sz="2848"/>
              <a:t>Crime Prevention </a:t>
            </a:r>
            <a:r>
              <a:rPr lang="en-US"/>
              <a:t>Through Environmental </a:t>
            </a:r>
            <a:r>
              <a:rPr lang="en-US" sz="2848"/>
              <a:t>Design</a:t>
            </a:r>
            <a:r>
              <a:rPr lang="en-US"/>
              <a:t> (CPTED)</a:t>
            </a:r>
            <a:endParaRPr/>
          </a:p>
        </p:txBody>
      </p:sp>
      <p:sp>
        <p:nvSpPr>
          <p:cNvPr id="1227" name="Google Shape;1227;p316"/>
          <p:cNvSpPr txBox="1"/>
          <p:nvPr/>
        </p:nvSpPr>
        <p:spPr>
          <a:xfrm>
            <a:off x="1444417" y="1465266"/>
            <a:ext cx="13411500" cy="864171"/>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CPTED is a multi-disciplinary approach to deterring criminal behavior through environmental design. Examples: Streets, parks, museums, government buildings, houses, and commercial complexes</a:t>
            </a:r>
            <a:endParaRPr/>
          </a:p>
        </p:txBody>
      </p:sp>
      <p:sp>
        <p:nvSpPr>
          <p:cNvPr id="1228" name="Google Shape;1228;p316"/>
          <p:cNvSpPr/>
          <p:nvPr/>
        </p:nvSpPr>
        <p:spPr>
          <a:xfrm>
            <a:off x="8544094" y="4494258"/>
            <a:ext cx="6104876" cy="989114"/>
          </a:xfrm>
          <a:prstGeom prst="roundRect">
            <a:avLst>
              <a:gd fmla="val 16667" name="adj"/>
            </a:avLst>
          </a:prstGeom>
          <a:solidFill>
            <a:srgbClr val="F9DEC9"/>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Territoriality</a:t>
            </a:r>
            <a:endParaRPr b="0" i="0" sz="1400" u="none" cap="none" strike="noStrike">
              <a:solidFill>
                <a:srgbClr val="000000"/>
              </a:solidFill>
              <a:latin typeface="Arial"/>
              <a:ea typeface="Arial"/>
              <a:cs typeface="Arial"/>
              <a:sym typeface="Arial"/>
            </a:endParaRPr>
          </a:p>
        </p:txBody>
      </p:sp>
      <p:sp>
        <p:nvSpPr>
          <p:cNvPr id="1229" name="Google Shape;1229;p316"/>
          <p:cNvSpPr/>
          <p:nvPr/>
        </p:nvSpPr>
        <p:spPr>
          <a:xfrm>
            <a:off x="8544094" y="5701149"/>
            <a:ext cx="6104876" cy="817449"/>
          </a:xfrm>
          <a:prstGeom prst="roundRect">
            <a:avLst>
              <a:gd fmla="val 16667" name="adj"/>
            </a:avLst>
          </a:prstGeom>
          <a:solidFill>
            <a:srgbClr val="F9DEC9"/>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Surveillance</a:t>
            </a:r>
            <a:endParaRPr b="0" i="0" sz="1400" u="none" cap="none" strike="noStrike">
              <a:solidFill>
                <a:srgbClr val="000000"/>
              </a:solidFill>
              <a:latin typeface="Arial"/>
              <a:ea typeface="Arial"/>
              <a:cs typeface="Arial"/>
              <a:sym typeface="Arial"/>
            </a:endParaRPr>
          </a:p>
        </p:txBody>
      </p:sp>
      <p:sp>
        <p:nvSpPr>
          <p:cNvPr id="1230" name="Google Shape;1230;p316"/>
          <p:cNvSpPr/>
          <p:nvPr/>
        </p:nvSpPr>
        <p:spPr>
          <a:xfrm>
            <a:off x="8544094" y="6725177"/>
            <a:ext cx="6104876" cy="817449"/>
          </a:xfrm>
          <a:prstGeom prst="roundRect">
            <a:avLst>
              <a:gd fmla="val 16667" name="adj"/>
            </a:avLst>
          </a:prstGeom>
          <a:solidFill>
            <a:srgbClr val="F9DEC9"/>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Access Control</a:t>
            </a:r>
            <a:endParaRPr b="0" i="0" sz="1400" u="none" cap="none" strike="noStrike">
              <a:solidFill>
                <a:srgbClr val="000000"/>
              </a:solidFill>
              <a:latin typeface="Arial"/>
              <a:ea typeface="Arial"/>
              <a:cs typeface="Arial"/>
              <a:sym typeface="Arial"/>
            </a:endParaRPr>
          </a:p>
        </p:txBody>
      </p:sp>
      <p:sp>
        <p:nvSpPr>
          <p:cNvPr id="1231" name="Google Shape;1231;p316"/>
          <p:cNvSpPr/>
          <p:nvPr/>
        </p:nvSpPr>
        <p:spPr>
          <a:xfrm>
            <a:off x="8356160" y="3324052"/>
            <a:ext cx="6480744" cy="4565504"/>
          </a:xfrm>
          <a:prstGeom prst="roundRect">
            <a:avLst>
              <a:gd fmla="val 3214" name="adj"/>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2" name="Google Shape;1232;p316"/>
          <p:cNvSpPr txBox="1"/>
          <p:nvPr/>
        </p:nvSpPr>
        <p:spPr>
          <a:xfrm>
            <a:off x="8707913" y="3529960"/>
            <a:ext cx="566405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three environmental strategies of CPTED are:</a:t>
            </a:r>
            <a:endParaRPr b="0" i="0" sz="2200" u="none" cap="none" strike="noStrike">
              <a:solidFill>
                <a:srgbClr val="3F3F3F"/>
              </a:solidFill>
              <a:latin typeface="Open Sans"/>
              <a:ea typeface="Open Sans"/>
              <a:cs typeface="Open Sans"/>
              <a:sym typeface="Open Sans"/>
            </a:endParaRPr>
          </a:p>
        </p:txBody>
      </p:sp>
      <p:grpSp>
        <p:nvGrpSpPr>
          <p:cNvPr id="1233" name="Google Shape;1233;p316"/>
          <p:cNvGrpSpPr/>
          <p:nvPr/>
        </p:nvGrpSpPr>
        <p:grpSpPr>
          <a:xfrm>
            <a:off x="755452" y="2847160"/>
            <a:ext cx="7070883" cy="5412138"/>
            <a:chOff x="5179813" y="1936696"/>
            <a:chExt cx="7070883" cy="5681498"/>
          </a:xfrm>
        </p:grpSpPr>
        <p:sp>
          <p:nvSpPr>
            <p:cNvPr id="1234" name="Google Shape;1234;p316"/>
            <p:cNvSpPr/>
            <p:nvPr/>
          </p:nvSpPr>
          <p:spPr>
            <a:xfrm rot="2154692">
              <a:off x="5986310" y="2743193"/>
              <a:ext cx="4068503" cy="4068503"/>
            </a:xfrm>
            <a:prstGeom prst="ellipse">
              <a:avLst/>
            </a:prstGeom>
            <a:solidFill>
              <a:schemeClr val="lt1"/>
            </a:solidFill>
            <a:ln cap="rnd" cmpd="thinThick" w="295275">
              <a:solidFill>
                <a:srgbClr val="009FB7"/>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1235" name="Google Shape;1235;p316"/>
            <p:cNvCxnSpPr/>
            <p:nvPr/>
          </p:nvCxnSpPr>
          <p:spPr>
            <a:xfrm flipH="1">
              <a:off x="9140306" y="3137312"/>
              <a:ext cx="1062473" cy="797501"/>
            </a:xfrm>
            <a:prstGeom prst="straightConnector1">
              <a:avLst/>
            </a:prstGeom>
            <a:noFill/>
            <a:ln cap="flat" cmpd="sng" w="57150">
              <a:solidFill>
                <a:srgbClr val="7F7F7F"/>
              </a:solidFill>
              <a:prstDash val="solid"/>
              <a:round/>
              <a:headEnd len="sm" w="sm" type="none"/>
              <a:tailEnd len="med" w="med" type="triangle"/>
            </a:ln>
          </p:spPr>
        </p:cxnSp>
        <p:sp>
          <p:nvSpPr>
            <p:cNvPr id="1236" name="Google Shape;1236;p316"/>
            <p:cNvSpPr txBox="1"/>
            <p:nvPr/>
          </p:nvSpPr>
          <p:spPr>
            <a:xfrm>
              <a:off x="9742189" y="2427329"/>
              <a:ext cx="1964887" cy="11608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Open Sans"/>
                  <a:ea typeface="Open Sans"/>
                  <a:cs typeface="Open Sans"/>
                  <a:sym typeface="Open Sans"/>
                </a:rPr>
                <a:t>INFORMAL </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Open Sans"/>
                  <a:ea typeface="Open Sans"/>
                  <a:cs typeface="Open Sans"/>
                  <a:sym typeface="Open Sans"/>
                </a:rPr>
                <a:t>SURVEILLANCE</a:t>
              </a:r>
              <a:endParaRPr/>
            </a:p>
          </p:txBody>
        </p:sp>
        <p:sp>
          <p:nvSpPr>
            <p:cNvPr id="1237" name="Google Shape;1237;p316"/>
            <p:cNvSpPr txBox="1"/>
            <p:nvPr/>
          </p:nvSpPr>
          <p:spPr>
            <a:xfrm>
              <a:off x="7127292" y="4238344"/>
              <a:ext cx="1964886"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800" u="none" cap="none" strike="noStrike">
                  <a:solidFill>
                    <a:schemeClr val="dk1"/>
                  </a:solidFill>
                  <a:latin typeface="Open Sans"/>
                  <a:ea typeface="Open Sans"/>
                  <a:cs typeface="Open Sans"/>
                  <a:sym typeface="Open Sans"/>
                </a:rPr>
                <a:t>DEFINED SPACE</a:t>
              </a:r>
              <a:endParaRPr/>
            </a:p>
          </p:txBody>
        </p:sp>
        <p:sp>
          <p:nvSpPr>
            <p:cNvPr id="1238" name="Google Shape;1238;p316"/>
            <p:cNvSpPr txBox="1"/>
            <p:nvPr/>
          </p:nvSpPr>
          <p:spPr>
            <a:xfrm>
              <a:off x="10179932" y="5869049"/>
              <a:ext cx="2070764" cy="7431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Open Sans"/>
                  <a:ea typeface="Open Sans"/>
                  <a:cs typeface="Open Sans"/>
                  <a:sym typeface="Open Sans"/>
                </a:rPr>
                <a:t>DEFINED PERMEABILITY</a:t>
              </a:r>
              <a:endParaRPr/>
            </a:p>
          </p:txBody>
        </p:sp>
        <p:cxnSp>
          <p:nvCxnSpPr>
            <p:cNvPr id="1239" name="Google Shape;1239;p316"/>
            <p:cNvCxnSpPr/>
            <p:nvPr/>
          </p:nvCxnSpPr>
          <p:spPr>
            <a:xfrm rot="10800000">
              <a:off x="9275472" y="5307291"/>
              <a:ext cx="1254275" cy="502113"/>
            </a:xfrm>
            <a:prstGeom prst="straightConnector1">
              <a:avLst/>
            </a:prstGeom>
            <a:noFill/>
            <a:ln cap="flat" cmpd="sng" w="57150">
              <a:solidFill>
                <a:srgbClr val="7F7F7F"/>
              </a:solidFill>
              <a:prstDash val="solid"/>
              <a:round/>
              <a:headEnd len="sm" w="sm" type="none"/>
              <a:tailEnd len="med" w="med" type="triangle"/>
            </a:ln>
          </p:spPr>
        </p:cxnSp>
        <p:pic>
          <p:nvPicPr>
            <p:cNvPr descr="Lights On with solid fill" id="1240" name="Google Shape;1240;p316"/>
            <p:cNvPicPr preferRelativeResize="0"/>
            <p:nvPr/>
          </p:nvPicPr>
          <p:blipFill rotWithShape="1">
            <a:blip r:embed="rId3">
              <a:alphaModFix/>
            </a:blip>
            <a:srcRect b="0" l="0" r="0" t="0"/>
            <a:stretch/>
          </p:blipFill>
          <p:spPr>
            <a:xfrm>
              <a:off x="6739884" y="3255648"/>
              <a:ext cx="719537" cy="719537"/>
            </a:xfrm>
            <a:prstGeom prst="rect">
              <a:avLst/>
            </a:prstGeom>
            <a:noFill/>
            <a:ln>
              <a:noFill/>
            </a:ln>
          </p:spPr>
        </p:pic>
        <p:sp>
          <p:nvSpPr>
            <p:cNvPr id="1241" name="Google Shape;1241;p316"/>
            <p:cNvSpPr txBox="1"/>
            <p:nvPr/>
          </p:nvSpPr>
          <p:spPr>
            <a:xfrm>
              <a:off x="7020504" y="3146856"/>
              <a:ext cx="196488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Open Sans"/>
                  <a:ea typeface="Open Sans"/>
                  <a:cs typeface="Open Sans"/>
                  <a:sym typeface="Open Sans"/>
                </a:rPr>
                <a:t>LIGHTING</a:t>
              </a:r>
              <a:endParaRPr/>
            </a:p>
          </p:txBody>
        </p:sp>
        <p:grpSp>
          <p:nvGrpSpPr>
            <p:cNvPr id="1242" name="Google Shape;1242;p316"/>
            <p:cNvGrpSpPr/>
            <p:nvPr/>
          </p:nvGrpSpPr>
          <p:grpSpPr>
            <a:xfrm>
              <a:off x="6840327" y="5606035"/>
              <a:ext cx="573929" cy="923134"/>
              <a:chOff x="7106055" y="5558348"/>
              <a:chExt cx="573929" cy="923134"/>
            </a:xfrm>
          </p:grpSpPr>
          <p:cxnSp>
            <p:nvCxnSpPr>
              <p:cNvPr id="1243" name="Google Shape;1243;p316"/>
              <p:cNvCxnSpPr/>
              <p:nvPr/>
            </p:nvCxnSpPr>
            <p:spPr>
              <a:xfrm rot="10800000">
                <a:off x="7387344" y="5876365"/>
                <a:ext cx="0" cy="605117"/>
              </a:xfrm>
              <a:prstGeom prst="straightConnector1">
                <a:avLst/>
              </a:prstGeom>
              <a:noFill/>
              <a:ln cap="flat" cmpd="sng" w="57150">
                <a:solidFill>
                  <a:srgbClr val="C55A11"/>
                </a:solidFill>
                <a:prstDash val="solid"/>
                <a:round/>
                <a:headEnd len="sm" w="sm" type="none"/>
                <a:tailEnd len="sm" w="sm" type="none"/>
              </a:ln>
            </p:spPr>
          </p:cxnSp>
          <p:sp>
            <p:nvSpPr>
              <p:cNvPr id="1244" name="Google Shape;1244;p316"/>
              <p:cNvSpPr/>
              <p:nvPr/>
            </p:nvSpPr>
            <p:spPr>
              <a:xfrm>
                <a:off x="7106055" y="5558348"/>
                <a:ext cx="573929" cy="318018"/>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45" name="Google Shape;1245;p316"/>
              <p:cNvCxnSpPr/>
              <p:nvPr/>
            </p:nvCxnSpPr>
            <p:spPr>
              <a:xfrm flipH="1">
                <a:off x="7157262" y="5637224"/>
                <a:ext cx="133748" cy="101951"/>
              </a:xfrm>
              <a:prstGeom prst="straightConnector1">
                <a:avLst/>
              </a:prstGeom>
              <a:noFill/>
              <a:ln cap="flat" cmpd="sng" w="38100">
                <a:solidFill>
                  <a:schemeClr val="lt1"/>
                </a:solidFill>
                <a:prstDash val="solid"/>
                <a:round/>
                <a:headEnd len="sm" w="sm" type="none"/>
                <a:tailEnd len="sm" w="sm" type="none"/>
              </a:ln>
              <a:effectLst>
                <a:outerShdw blurRad="40000" rotWithShape="0" dir="5400000" dist="23000">
                  <a:srgbClr val="000000">
                    <a:alpha val="34901"/>
                  </a:srgbClr>
                </a:outerShdw>
              </a:effectLst>
            </p:spPr>
          </p:cxnSp>
          <p:cxnSp>
            <p:nvCxnSpPr>
              <p:cNvPr id="1246" name="Google Shape;1246;p316"/>
              <p:cNvCxnSpPr/>
              <p:nvPr/>
            </p:nvCxnSpPr>
            <p:spPr>
              <a:xfrm>
                <a:off x="7157262" y="5728167"/>
                <a:ext cx="153014" cy="62120"/>
              </a:xfrm>
              <a:prstGeom prst="straightConnector1">
                <a:avLst/>
              </a:prstGeom>
              <a:noFill/>
              <a:ln cap="flat" cmpd="sng" w="38100">
                <a:solidFill>
                  <a:schemeClr val="lt1"/>
                </a:solidFill>
                <a:prstDash val="solid"/>
                <a:round/>
                <a:headEnd len="sm" w="sm" type="none"/>
                <a:tailEnd len="sm" w="sm" type="none"/>
              </a:ln>
              <a:effectLst>
                <a:outerShdw blurRad="40000" rotWithShape="0" dir="5400000" dist="23000">
                  <a:srgbClr val="000000">
                    <a:alpha val="34901"/>
                  </a:srgbClr>
                </a:outerShdw>
              </a:effectLst>
            </p:spPr>
          </p:cxnSp>
          <p:cxnSp>
            <p:nvCxnSpPr>
              <p:cNvPr id="1247" name="Google Shape;1247;p316"/>
              <p:cNvCxnSpPr/>
              <p:nvPr/>
            </p:nvCxnSpPr>
            <p:spPr>
              <a:xfrm>
                <a:off x="7387344" y="5674711"/>
                <a:ext cx="166184" cy="0"/>
              </a:xfrm>
              <a:prstGeom prst="straightConnector1">
                <a:avLst/>
              </a:prstGeom>
              <a:noFill/>
              <a:ln cap="flat" cmpd="sng" w="38100">
                <a:solidFill>
                  <a:schemeClr val="lt1"/>
                </a:solidFill>
                <a:prstDash val="solid"/>
                <a:round/>
                <a:headEnd len="sm" w="sm" type="none"/>
                <a:tailEnd len="sm" w="sm" type="none"/>
              </a:ln>
              <a:effectLst>
                <a:outerShdw blurRad="40000" rotWithShape="0" dir="5400000" dist="23000">
                  <a:srgbClr val="000000">
                    <a:alpha val="34901"/>
                  </a:srgbClr>
                </a:outerShdw>
              </a:effectLst>
            </p:spPr>
          </p:cxnSp>
          <p:cxnSp>
            <p:nvCxnSpPr>
              <p:cNvPr id="1248" name="Google Shape;1248;p316"/>
              <p:cNvCxnSpPr/>
              <p:nvPr/>
            </p:nvCxnSpPr>
            <p:spPr>
              <a:xfrm>
                <a:off x="7387344" y="5751375"/>
                <a:ext cx="166184" cy="0"/>
              </a:xfrm>
              <a:prstGeom prst="straightConnector1">
                <a:avLst/>
              </a:prstGeom>
              <a:noFill/>
              <a:ln cap="flat" cmpd="sng" w="38100">
                <a:solidFill>
                  <a:schemeClr val="lt1"/>
                </a:solidFill>
                <a:prstDash val="solid"/>
                <a:round/>
                <a:headEnd len="sm" w="sm" type="none"/>
                <a:tailEnd len="sm" w="sm" type="none"/>
              </a:ln>
              <a:effectLst>
                <a:outerShdw blurRad="40000" rotWithShape="0" dir="5400000" dist="23000">
                  <a:srgbClr val="000000">
                    <a:alpha val="34901"/>
                  </a:srgbClr>
                </a:outerShdw>
              </a:effectLst>
            </p:spPr>
          </p:cxnSp>
        </p:grpSp>
        <p:sp>
          <p:nvSpPr>
            <p:cNvPr id="1249" name="Google Shape;1249;p316"/>
            <p:cNvSpPr txBox="1"/>
            <p:nvPr/>
          </p:nvSpPr>
          <p:spPr>
            <a:xfrm>
              <a:off x="6937281" y="6115983"/>
              <a:ext cx="196488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Open Sans"/>
                  <a:ea typeface="Open Sans"/>
                  <a:cs typeface="Open Sans"/>
                  <a:sym typeface="Open Sans"/>
                </a:rPr>
                <a:t>LEGIBILITY</a:t>
              </a:r>
              <a:endParaRPr/>
            </a:p>
          </p:txBody>
        </p:sp>
      </p:grpSp>
      <p:sp>
        <p:nvSpPr>
          <p:cNvPr id="1250" name="Google Shape;1250;p316"/>
          <p:cNvSpPr/>
          <p:nvPr/>
        </p:nvSpPr>
        <p:spPr>
          <a:xfrm>
            <a:off x="1739900" y="893769"/>
            <a:ext cx="127814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317"/>
          <p:cNvSpPr txBox="1"/>
          <p:nvPr>
            <p:ph type="title"/>
          </p:nvPr>
        </p:nvSpPr>
        <p:spPr>
          <a:xfrm>
            <a:off x="-10160" y="308708"/>
            <a:ext cx="16276200" cy="687300"/>
          </a:xfrm>
          <a:prstGeom prst="rect">
            <a:avLst/>
          </a:prstGeom>
          <a:noFill/>
          <a:ln>
            <a:noFill/>
          </a:ln>
        </p:spPr>
        <p:txBody>
          <a:bodyPr anchorCtr="0" anchor="ctr" bIns="45700" lIns="91425" spcFirstLastPara="1" rIns="91425" wrap="square" tIns="45700">
            <a:normAutofit/>
          </a:bodyPr>
          <a:lstStyle/>
          <a:p>
            <a:pPr indent="11936"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Support Facilities</a:t>
            </a:r>
            <a:endParaRPr>
              <a:solidFill>
                <a:srgbClr val="3F3F3F"/>
              </a:solidFill>
              <a:latin typeface="Open Sans"/>
              <a:ea typeface="Open Sans"/>
              <a:cs typeface="Open Sans"/>
              <a:sym typeface="Open Sans"/>
            </a:endParaRPr>
          </a:p>
        </p:txBody>
      </p:sp>
      <p:sp>
        <p:nvSpPr>
          <p:cNvPr id="1256" name="Google Shape;1256;p317"/>
          <p:cNvSpPr txBox="1"/>
          <p:nvPr/>
        </p:nvSpPr>
        <p:spPr>
          <a:xfrm>
            <a:off x="1863725" y="1089420"/>
            <a:ext cx="12227176" cy="769401"/>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Ensuring the proper management and maintenance of support facilities is crucial for maintaining system integrity and operational efficiency. Key factors include:</a:t>
            </a:r>
            <a:endParaRPr b="0" i="0" sz="2200" u="none" cap="none" strike="noStrike">
              <a:solidFill>
                <a:srgbClr val="3F3F3F"/>
              </a:solidFill>
              <a:latin typeface="Open Sans"/>
              <a:ea typeface="Open Sans"/>
              <a:cs typeface="Open Sans"/>
              <a:sym typeface="Open Sans"/>
            </a:endParaRPr>
          </a:p>
        </p:txBody>
      </p:sp>
      <p:grpSp>
        <p:nvGrpSpPr>
          <p:cNvPr id="1257" name="Google Shape;1257;p317"/>
          <p:cNvGrpSpPr/>
          <p:nvPr/>
        </p:nvGrpSpPr>
        <p:grpSpPr>
          <a:xfrm>
            <a:off x="2061244" y="2050102"/>
            <a:ext cx="12227176" cy="1207659"/>
            <a:chOff x="2386101" y="1625859"/>
            <a:chExt cx="11535779" cy="1029044"/>
          </a:xfrm>
        </p:grpSpPr>
        <p:sp>
          <p:nvSpPr>
            <p:cNvPr id="1258" name="Google Shape;1258;p317"/>
            <p:cNvSpPr/>
            <p:nvPr/>
          </p:nvSpPr>
          <p:spPr>
            <a:xfrm>
              <a:off x="2386101" y="1625859"/>
              <a:ext cx="11535779" cy="1029044"/>
            </a:xfrm>
            <a:prstGeom prst="roundRect">
              <a:avLst>
                <a:gd fmla="val 12844" name="adj"/>
              </a:avLst>
            </a:prstGeom>
            <a:solidFill>
              <a:srgbClr val="F19E6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259" name="Google Shape;1259;p317"/>
            <p:cNvSpPr/>
            <p:nvPr/>
          </p:nvSpPr>
          <p:spPr>
            <a:xfrm>
              <a:off x="4325744" y="1652126"/>
              <a:ext cx="9524250" cy="964876"/>
            </a:xfrm>
            <a:prstGeom prst="roundRect">
              <a:avLst>
                <a:gd fmla="val 12844"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Let IT managers know who handles heating, ventilation, and air conditioning</a:t>
              </a:r>
              <a:endParaRPr b="0" i="0" sz="2200" u="none" cap="none" strike="noStrike">
                <a:solidFill>
                  <a:schemeClr val="lt1"/>
                </a:solidFill>
                <a:latin typeface="Open Sans"/>
                <a:ea typeface="Open Sans"/>
                <a:cs typeface="Open Sans"/>
                <a:sym typeface="Open Sans"/>
              </a:endParaRPr>
            </a:p>
          </p:txBody>
        </p:sp>
        <p:sp>
          <p:nvSpPr>
            <p:cNvPr id="1260" name="Google Shape;1260;p317"/>
            <p:cNvSpPr/>
            <p:nvPr/>
          </p:nvSpPr>
          <p:spPr>
            <a:xfrm>
              <a:off x="2676995" y="1967964"/>
              <a:ext cx="1659423" cy="155962"/>
            </a:xfrm>
            <a:prstGeom prst="rect">
              <a:avLst/>
            </a:prstGeom>
            <a:noFill/>
            <a:ln>
              <a:noFill/>
            </a:ln>
          </p:spPr>
          <p:txBody>
            <a:bodyPr anchorCtr="0" anchor="t"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HVAC</a:t>
              </a:r>
              <a:endParaRPr b="1" i="0" sz="2200" u="none" cap="none" strike="noStrike">
                <a:solidFill>
                  <a:schemeClr val="lt1"/>
                </a:solidFill>
                <a:latin typeface="Open Sans"/>
                <a:ea typeface="Open Sans"/>
                <a:cs typeface="Open Sans"/>
                <a:sym typeface="Open Sans"/>
              </a:endParaRPr>
            </a:p>
          </p:txBody>
        </p:sp>
      </p:grpSp>
      <p:grpSp>
        <p:nvGrpSpPr>
          <p:cNvPr id="1261" name="Google Shape;1261;p317"/>
          <p:cNvGrpSpPr/>
          <p:nvPr/>
        </p:nvGrpSpPr>
        <p:grpSpPr>
          <a:xfrm>
            <a:off x="2061244" y="3429382"/>
            <a:ext cx="12227176" cy="1207659"/>
            <a:chOff x="2386101" y="1625859"/>
            <a:chExt cx="11535779" cy="1029044"/>
          </a:xfrm>
        </p:grpSpPr>
        <p:sp>
          <p:nvSpPr>
            <p:cNvPr id="1262" name="Google Shape;1262;p317"/>
            <p:cNvSpPr/>
            <p:nvPr/>
          </p:nvSpPr>
          <p:spPr>
            <a:xfrm>
              <a:off x="2386101" y="1625859"/>
              <a:ext cx="11535779" cy="1029044"/>
            </a:xfrm>
            <a:prstGeom prst="roundRect">
              <a:avLst>
                <a:gd fmla="val 12844" name="adj"/>
              </a:avLst>
            </a:prstGeom>
            <a:solidFill>
              <a:srgbClr val="70A8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263" name="Google Shape;1263;p317"/>
            <p:cNvSpPr/>
            <p:nvPr/>
          </p:nvSpPr>
          <p:spPr>
            <a:xfrm>
              <a:off x="4325744" y="1652126"/>
              <a:ext cx="9524250" cy="964876"/>
            </a:xfrm>
            <a:prstGeom prst="roundRect">
              <a:avLst>
                <a:gd fmla="val 12844"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Turn off all power, drain water, place affected equipment in an air-conditioned area, and wipe with water displacement spray</a:t>
              </a:r>
              <a:endParaRPr b="0" i="0" sz="2200" u="none" cap="none" strike="noStrike">
                <a:solidFill>
                  <a:schemeClr val="lt1"/>
                </a:solidFill>
                <a:latin typeface="Open Sans"/>
                <a:ea typeface="Open Sans"/>
                <a:cs typeface="Open Sans"/>
                <a:sym typeface="Open Sans"/>
              </a:endParaRPr>
            </a:p>
          </p:txBody>
        </p:sp>
        <p:sp>
          <p:nvSpPr>
            <p:cNvPr id="1264" name="Google Shape;1264;p317"/>
            <p:cNvSpPr/>
            <p:nvPr/>
          </p:nvSpPr>
          <p:spPr>
            <a:xfrm>
              <a:off x="2517237" y="1967964"/>
              <a:ext cx="1659423" cy="155962"/>
            </a:xfrm>
            <a:prstGeom prst="rect">
              <a:avLst/>
            </a:prstGeom>
            <a:noFill/>
            <a:ln>
              <a:noFill/>
            </a:ln>
          </p:spPr>
          <p:txBody>
            <a:bodyPr anchorCtr="0" anchor="t"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Water</a:t>
              </a:r>
              <a:endParaRPr b="1" i="0" sz="2200" u="none" cap="none" strike="noStrike">
                <a:solidFill>
                  <a:schemeClr val="lt1"/>
                </a:solidFill>
                <a:latin typeface="Open Sans"/>
                <a:ea typeface="Open Sans"/>
                <a:cs typeface="Open Sans"/>
                <a:sym typeface="Open Sans"/>
              </a:endParaRPr>
            </a:p>
          </p:txBody>
        </p:sp>
      </p:grpSp>
      <p:grpSp>
        <p:nvGrpSpPr>
          <p:cNvPr id="1265" name="Google Shape;1265;p317"/>
          <p:cNvGrpSpPr/>
          <p:nvPr/>
        </p:nvGrpSpPr>
        <p:grpSpPr>
          <a:xfrm>
            <a:off x="2061244" y="4808662"/>
            <a:ext cx="12227176" cy="1207659"/>
            <a:chOff x="2386101" y="1625859"/>
            <a:chExt cx="11535779" cy="1029044"/>
          </a:xfrm>
        </p:grpSpPr>
        <p:sp>
          <p:nvSpPr>
            <p:cNvPr id="1266" name="Google Shape;1266;p317"/>
            <p:cNvSpPr/>
            <p:nvPr/>
          </p:nvSpPr>
          <p:spPr>
            <a:xfrm>
              <a:off x="2386101" y="1625859"/>
              <a:ext cx="11535779" cy="1029044"/>
            </a:xfrm>
            <a:prstGeom prst="roundRect">
              <a:avLst>
                <a:gd fmla="val 12844" name="adj"/>
              </a:avLst>
            </a:prstGeom>
            <a:solidFill>
              <a:srgbClr val="E4B36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267" name="Google Shape;1267;p317"/>
            <p:cNvSpPr/>
            <p:nvPr/>
          </p:nvSpPr>
          <p:spPr>
            <a:xfrm>
              <a:off x="4325744" y="1652126"/>
              <a:ext cx="9524250" cy="964876"/>
            </a:xfrm>
            <a:prstGeom prst="roundRect">
              <a:avLst>
                <a:gd fmla="val 12844"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Install surge protectors and UPS, use backup sources for critical systems, and install anti-static carpet</a:t>
              </a:r>
              <a:endParaRPr b="0" i="0" sz="2200" u="none" cap="none" strike="noStrike">
                <a:solidFill>
                  <a:schemeClr val="lt1"/>
                </a:solidFill>
                <a:latin typeface="Open Sans"/>
                <a:ea typeface="Open Sans"/>
                <a:cs typeface="Open Sans"/>
                <a:sym typeface="Open Sans"/>
              </a:endParaRPr>
            </a:p>
          </p:txBody>
        </p:sp>
        <p:sp>
          <p:nvSpPr>
            <p:cNvPr id="1268" name="Google Shape;1268;p317"/>
            <p:cNvSpPr/>
            <p:nvPr/>
          </p:nvSpPr>
          <p:spPr>
            <a:xfrm>
              <a:off x="2517237" y="1967964"/>
              <a:ext cx="1659423" cy="155962"/>
            </a:xfrm>
            <a:prstGeom prst="rect">
              <a:avLst/>
            </a:prstGeom>
            <a:noFill/>
            <a:ln>
              <a:noFill/>
            </a:ln>
          </p:spPr>
          <p:txBody>
            <a:bodyPr anchorCtr="0" anchor="t"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2F2F2"/>
                  </a:solidFill>
                  <a:latin typeface="Open Sans"/>
                  <a:ea typeface="Open Sans"/>
                  <a:cs typeface="Open Sans"/>
                  <a:sym typeface="Open Sans"/>
                </a:rPr>
                <a:t>Electricity</a:t>
              </a:r>
              <a:endParaRPr b="1" i="0" sz="2200" u="none" cap="none" strike="noStrike">
                <a:solidFill>
                  <a:srgbClr val="F2F2F2"/>
                </a:solidFill>
                <a:latin typeface="Open Sans"/>
                <a:ea typeface="Open Sans"/>
                <a:cs typeface="Open Sans"/>
                <a:sym typeface="Open Sans"/>
              </a:endParaRPr>
            </a:p>
          </p:txBody>
        </p:sp>
      </p:grpSp>
      <p:grpSp>
        <p:nvGrpSpPr>
          <p:cNvPr id="1269" name="Google Shape;1269;p317"/>
          <p:cNvGrpSpPr/>
          <p:nvPr/>
        </p:nvGrpSpPr>
        <p:grpSpPr>
          <a:xfrm>
            <a:off x="2061244" y="6187942"/>
            <a:ext cx="12274447" cy="1207659"/>
            <a:chOff x="2341504" y="1625859"/>
            <a:chExt cx="11580376" cy="1029044"/>
          </a:xfrm>
        </p:grpSpPr>
        <p:sp>
          <p:nvSpPr>
            <p:cNvPr id="1270" name="Google Shape;1270;p317"/>
            <p:cNvSpPr/>
            <p:nvPr/>
          </p:nvSpPr>
          <p:spPr>
            <a:xfrm>
              <a:off x="2386101" y="1625859"/>
              <a:ext cx="11535779" cy="1029044"/>
            </a:xfrm>
            <a:prstGeom prst="roundRect">
              <a:avLst>
                <a:gd fmla="val 12844" name="adj"/>
              </a:avLst>
            </a:prstGeom>
            <a:solidFill>
              <a:srgbClr val="94AF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271" name="Google Shape;1271;p317"/>
            <p:cNvSpPr/>
            <p:nvPr/>
          </p:nvSpPr>
          <p:spPr>
            <a:xfrm>
              <a:off x="4325744" y="1652126"/>
              <a:ext cx="9524250" cy="964876"/>
            </a:xfrm>
            <a:prstGeom prst="roundRect">
              <a:avLst>
                <a:gd fmla="val 12844"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Keep computers away from windows and high surfaces, use shock absorbers and anchors, and ensure no objects fall on them</a:t>
              </a:r>
              <a:endParaRPr b="0" i="0" sz="2200" u="none" cap="none" strike="noStrike">
                <a:solidFill>
                  <a:schemeClr val="lt1"/>
                </a:solidFill>
                <a:latin typeface="Open Sans"/>
                <a:ea typeface="Open Sans"/>
                <a:cs typeface="Open Sans"/>
                <a:sym typeface="Open Sans"/>
              </a:endParaRPr>
            </a:p>
          </p:txBody>
        </p:sp>
        <p:sp>
          <p:nvSpPr>
            <p:cNvPr id="1272" name="Google Shape;1272;p317"/>
            <p:cNvSpPr/>
            <p:nvPr/>
          </p:nvSpPr>
          <p:spPr>
            <a:xfrm>
              <a:off x="2341504" y="1953535"/>
              <a:ext cx="2067648" cy="275221"/>
            </a:xfrm>
            <a:prstGeom prst="rect">
              <a:avLst/>
            </a:prstGeom>
            <a:noFill/>
            <a:ln>
              <a:noFill/>
            </a:ln>
          </p:spPr>
          <p:txBody>
            <a:bodyPr anchorCtr="0" anchor="t"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2F2F2"/>
                  </a:solidFill>
                  <a:latin typeface="Open Sans"/>
                  <a:ea typeface="Open Sans"/>
                  <a:cs typeface="Open Sans"/>
                  <a:sym typeface="Open Sans"/>
                </a:rPr>
                <a:t>Earthquakes</a:t>
              </a:r>
              <a:endParaRPr b="1" i="0" sz="2200" u="none" cap="none" strike="noStrike">
                <a:solidFill>
                  <a:srgbClr val="F2F2F2"/>
                </a:solidFill>
                <a:latin typeface="Open Sans"/>
                <a:ea typeface="Open Sans"/>
                <a:cs typeface="Open Sans"/>
                <a:sym typeface="Open Sans"/>
              </a:endParaRPr>
            </a:p>
          </p:txBody>
        </p:sp>
      </p:grpSp>
      <p:grpSp>
        <p:nvGrpSpPr>
          <p:cNvPr id="1273" name="Google Shape;1273;p317"/>
          <p:cNvGrpSpPr/>
          <p:nvPr/>
        </p:nvGrpSpPr>
        <p:grpSpPr>
          <a:xfrm>
            <a:off x="2061244" y="7578509"/>
            <a:ext cx="12274447" cy="1207659"/>
            <a:chOff x="2341504" y="1625859"/>
            <a:chExt cx="11580376" cy="1029044"/>
          </a:xfrm>
        </p:grpSpPr>
        <p:sp>
          <p:nvSpPr>
            <p:cNvPr id="1274" name="Google Shape;1274;p317"/>
            <p:cNvSpPr/>
            <p:nvPr/>
          </p:nvSpPr>
          <p:spPr>
            <a:xfrm>
              <a:off x="2386101" y="1625859"/>
              <a:ext cx="11535779" cy="1029044"/>
            </a:xfrm>
            <a:prstGeom prst="roundRect">
              <a:avLst>
                <a:gd fmla="val 12844" name="adj"/>
              </a:avLst>
            </a:prstGeom>
            <a:solidFill>
              <a:srgbClr val="F4929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275" name="Google Shape;1275;p317"/>
            <p:cNvSpPr/>
            <p:nvPr/>
          </p:nvSpPr>
          <p:spPr>
            <a:xfrm>
              <a:off x="4325744" y="1666554"/>
              <a:ext cx="9524250" cy="964876"/>
            </a:xfrm>
            <a:prstGeom prst="roundRect">
              <a:avLst>
                <a:gd fmla="val 12844"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Switch off systems, unplug them, and store backup tapes away from the building's steel supports</a:t>
              </a:r>
              <a:endParaRPr/>
            </a:p>
          </p:txBody>
        </p:sp>
        <p:sp>
          <p:nvSpPr>
            <p:cNvPr id="1276" name="Google Shape;1276;p317"/>
            <p:cNvSpPr/>
            <p:nvPr/>
          </p:nvSpPr>
          <p:spPr>
            <a:xfrm>
              <a:off x="2341504" y="1953535"/>
              <a:ext cx="2067648" cy="275221"/>
            </a:xfrm>
            <a:prstGeom prst="rect">
              <a:avLst/>
            </a:prstGeom>
            <a:noFill/>
            <a:ln>
              <a:noFill/>
            </a:ln>
          </p:spPr>
          <p:txBody>
            <a:bodyPr anchorCtr="0" anchor="t"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2F2F2"/>
                  </a:solidFill>
                  <a:latin typeface="Open Sans"/>
                  <a:ea typeface="Open Sans"/>
                  <a:cs typeface="Open Sans"/>
                  <a:sym typeface="Open Sans"/>
                </a:rPr>
                <a:t>Lightning</a:t>
              </a:r>
              <a:endParaRPr b="1" i="0" sz="2200" u="none" cap="none" strike="noStrike">
                <a:solidFill>
                  <a:srgbClr val="F2F2F2"/>
                </a:solidFill>
                <a:latin typeface="Open Sans"/>
                <a:ea typeface="Open Sans"/>
                <a:cs typeface="Open Sans"/>
                <a:sym typeface="Open Sans"/>
              </a:endParaRPr>
            </a:p>
          </p:txBody>
        </p:sp>
      </p:grpSp>
      <p:sp>
        <p:nvSpPr>
          <p:cNvPr id="1277" name="Google Shape;1277;p317"/>
          <p:cNvSpPr/>
          <p:nvPr/>
        </p:nvSpPr>
        <p:spPr>
          <a:xfrm>
            <a:off x="6210300" y="895182"/>
            <a:ext cx="3839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318"/>
          <p:cNvSpPr txBox="1"/>
          <p:nvPr>
            <p:ph type="title"/>
          </p:nvPr>
        </p:nvSpPr>
        <p:spPr>
          <a:xfrm>
            <a:off x="-10160" y="304020"/>
            <a:ext cx="16276200" cy="687300"/>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solidFill>
                  <a:srgbClr val="3F3F3F"/>
                </a:solidFill>
              </a:rPr>
              <a:t>Data</a:t>
            </a:r>
            <a:r>
              <a:rPr lang="en-US"/>
              <a:t> C</a:t>
            </a:r>
            <a:r>
              <a:rPr lang="en-US">
                <a:solidFill>
                  <a:srgbClr val="3F3F3F"/>
                </a:solidFill>
              </a:rPr>
              <a:t>enter Security: Guidelines</a:t>
            </a:r>
            <a:endParaRPr>
              <a:solidFill>
                <a:srgbClr val="3F3F3F"/>
              </a:solidFill>
            </a:endParaRPr>
          </a:p>
        </p:txBody>
      </p:sp>
      <p:sp>
        <p:nvSpPr>
          <p:cNvPr id="1283" name="Google Shape;1283;p318"/>
          <p:cNvSpPr/>
          <p:nvPr/>
        </p:nvSpPr>
        <p:spPr>
          <a:xfrm>
            <a:off x="3339973" y="1385255"/>
            <a:ext cx="10940231" cy="851700"/>
          </a:xfrm>
          <a:prstGeom prst="roundRect">
            <a:avLst>
              <a:gd fmla="val 16667" name="adj"/>
            </a:avLst>
          </a:prstGeom>
          <a:solidFill>
            <a:srgbClr val="CAE7F6"/>
          </a:solidFill>
          <a:ln>
            <a:noFill/>
          </a:ln>
        </p:spPr>
        <p:txBody>
          <a:bodyPr anchorCtr="0" anchor="ctr" bIns="60950" lIns="548625" spcFirstLastPara="1" rIns="121900" wrap="square" tIns="60950">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Place data centers, server rooms, and wiring closets at the facility's core</a:t>
            </a:r>
            <a:endParaRPr b="0" i="0" sz="1400" u="none" cap="none" strike="noStrike">
              <a:solidFill>
                <a:srgbClr val="3F3F3F"/>
              </a:solidFill>
              <a:latin typeface="Arial"/>
              <a:ea typeface="Arial"/>
              <a:cs typeface="Arial"/>
              <a:sym typeface="Arial"/>
            </a:endParaRPr>
          </a:p>
        </p:txBody>
      </p:sp>
      <p:sp>
        <p:nvSpPr>
          <p:cNvPr id="1284" name="Google Shape;1284;p318"/>
          <p:cNvSpPr/>
          <p:nvPr/>
        </p:nvSpPr>
        <p:spPr>
          <a:xfrm>
            <a:off x="3343872" y="2366379"/>
            <a:ext cx="10937154" cy="1031218"/>
          </a:xfrm>
          <a:prstGeom prst="roundRect">
            <a:avLst>
              <a:gd fmla="val 16667" name="adj"/>
            </a:avLst>
          </a:prstGeom>
          <a:solidFill>
            <a:srgbClr val="FFE6CD"/>
          </a:solidFill>
          <a:ln>
            <a:noFill/>
          </a:ln>
        </p:spPr>
        <p:txBody>
          <a:bodyPr anchorCtr="0" anchor="ctr" bIns="60950" lIns="548625" spcFirstLastPara="1" rIns="121900" wrap="square" tIns="60950">
            <a:noAutofit/>
          </a:bodyPr>
          <a:lstStyle/>
          <a:p>
            <a:pPr indent="0" lvl="0" marL="0" marR="508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Position wiring closets directly above or below each other in multistory buildings</a:t>
            </a:r>
            <a:endParaRPr b="0" i="0" sz="2400" u="none" cap="none" strike="noStrike">
              <a:solidFill>
                <a:srgbClr val="3F3F3F"/>
              </a:solidFill>
              <a:latin typeface="Arial"/>
              <a:ea typeface="Arial"/>
              <a:cs typeface="Arial"/>
              <a:sym typeface="Arial"/>
            </a:endParaRPr>
          </a:p>
        </p:txBody>
      </p:sp>
      <p:sp>
        <p:nvSpPr>
          <p:cNvPr id="1285" name="Google Shape;1285;p318"/>
          <p:cNvSpPr/>
          <p:nvPr/>
        </p:nvSpPr>
        <p:spPr>
          <a:xfrm>
            <a:off x="3344060" y="3505405"/>
            <a:ext cx="10937633" cy="1044600"/>
          </a:xfrm>
          <a:prstGeom prst="roundRect">
            <a:avLst>
              <a:gd fmla="val 16667" name="adj"/>
            </a:avLst>
          </a:prstGeom>
          <a:solidFill>
            <a:srgbClr val="CAE7F6"/>
          </a:solidFill>
          <a:ln>
            <a:noFill/>
          </a:ln>
        </p:spPr>
        <p:txBody>
          <a:bodyPr anchorCtr="0" anchor="ctr" bIns="60950" lIns="548625" spcFirstLastPara="1" rIns="121900" wrap="square" tIns="60950">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Ensure access to data centers is through a single door; use additional doors as one-way exits</a:t>
            </a:r>
            <a:endParaRPr b="0" i="0" sz="1400" u="none" cap="none" strike="noStrike">
              <a:solidFill>
                <a:srgbClr val="3F3F3F"/>
              </a:solidFill>
              <a:latin typeface="Arial"/>
              <a:ea typeface="Arial"/>
              <a:cs typeface="Arial"/>
              <a:sym typeface="Arial"/>
            </a:endParaRPr>
          </a:p>
        </p:txBody>
      </p:sp>
      <p:sp>
        <p:nvSpPr>
          <p:cNvPr id="1286" name="Google Shape;1286;p318"/>
          <p:cNvSpPr/>
          <p:nvPr/>
        </p:nvSpPr>
        <p:spPr>
          <a:xfrm>
            <a:off x="3353886" y="4683205"/>
            <a:ext cx="10946288" cy="818700"/>
          </a:xfrm>
          <a:prstGeom prst="roundRect">
            <a:avLst>
              <a:gd fmla="val 16667" name="adj"/>
            </a:avLst>
          </a:prstGeom>
          <a:solidFill>
            <a:srgbClr val="FFE6CD"/>
          </a:solidFill>
          <a:ln>
            <a:noFill/>
          </a:ln>
        </p:spPr>
        <p:txBody>
          <a:bodyPr anchorCtr="0" anchor="ctr" bIns="60950" lIns="548625" spcFirstLastPara="1" rIns="121900" wrap="square" tIns="60950">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Avoid placing data centers in basements or upper floors</a:t>
            </a:r>
            <a:endParaRPr b="0" i="0" sz="1400" u="none" cap="none" strike="noStrike">
              <a:solidFill>
                <a:srgbClr val="3F3F3F"/>
              </a:solidFill>
              <a:latin typeface="Arial"/>
              <a:ea typeface="Arial"/>
              <a:cs typeface="Arial"/>
              <a:sym typeface="Arial"/>
            </a:endParaRPr>
          </a:p>
        </p:txBody>
      </p:sp>
      <p:sp>
        <p:nvSpPr>
          <p:cNvPr id="1287" name="Google Shape;1287;p318"/>
          <p:cNvSpPr/>
          <p:nvPr/>
        </p:nvSpPr>
        <p:spPr>
          <a:xfrm>
            <a:off x="3363110" y="5663155"/>
            <a:ext cx="10937633" cy="973800"/>
          </a:xfrm>
          <a:prstGeom prst="roundRect">
            <a:avLst>
              <a:gd fmla="val 16667" name="adj"/>
            </a:avLst>
          </a:prstGeom>
          <a:solidFill>
            <a:srgbClr val="CAE7F6"/>
          </a:solidFill>
          <a:ln>
            <a:noFill/>
          </a:ln>
        </p:spPr>
        <p:txBody>
          <a:bodyPr anchorCtr="0" anchor="ctr" bIns="60950" lIns="548625" spcFirstLastPara="1" rIns="121900" wrap="square" tIns="60950">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Construct the data processing center as a single room, not multiple rooms</a:t>
            </a:r>
            <a:endParaRPr b="0" i="0" sz="2400" u="none" cap="none" strike="noStrike">
              <a:solidFill>
                <a:srgbClr val="3F3F3F"/>
              </a:solidFill>
              <a:latin typeface="Arial"/>
              <a:ea typeface="Arial"/>
              <a:cs typeface="Arial"/>
              <a:sym typeface="Arial"/>
            </a:endParaRPr>
          </a:p>
        </p:txBody>
      </p:sp>
      <p:sp>
        <p:nvSpPr>
          <p:cNvPr id="1288" name="Google Shape;1288;p318"/>
          <p:cNvSpPr/>
          <p:nvPr/>
        </p:nvSpPr>
        <p:spPr>
          <a:xfrm>
            <a:off x="3353886" y="6751130"/>
            <a:ext cx="10946288" cy="1020600"/>
          </a:xfrm>
          <a:prstGeom prst="roundRect">
            <a:avLst>
              <a:gd fmla="val 16667" name="adj"/>
            </a:avLst>
          </a:prstGeom>
          <a:solidFill>
            <a:srgbClr val="FFE6CD"/>
          </a:solidFill>
          <a:ln>
            <a:noFill/>
          </a:ln>
        </p:spPr>
        <p:txBody>
          <a:bodyPr anchorCtr="0" anchor="ctr" bIns="60950" lIns="548625" spcFirstLastPara="1" rIns="121900" wrap="square" tIns="60950">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Maintain positive air pressure in data centers to prevent contaminants; install water detectors under raised floors and on dropped ceilings</a:t>
            </a:r>
            <a:endParaRPr b="0" i="0" sz="2400" u="none" cap="none" strike="noStrike">
              <a:solidFill>
                <a:srgbClr val="3F3F3F"/>
              </a:solidFill>
              <a:latin typeface="Arial"/>
              <a:ea typeface="Arial"/>
              <a:cs typeface="Arial"/>
              <a:sym typeface="Arial"/>
            </a:endParaRPr>
          </a:p>
        </p:txBody>
      </p:sp>
      <p:sp>
        <p:nvSpPr>
          <p:cNvPr id="1289" name="Google Shape;1289;p318"/>
          <p:cNvSpPr/>
          <p:nvPr/>
        </p:nvSpPr>
        <p:spPr>
          <a:xfrm>
            <a:off x="3348436" y="7918230"/>
            <a:ext cx="10946288" cy="839400"/>
          </a:xfrm>
          <a:prstGeom prst="roundRect">
            <a:avLst>
              <a:gd fmla="val 16667" name="adj"/>
            </a:avLst>
          </a:prstGeom>
          <a:solidFill>
            <a:srgbClr val="CAE7F6"/>
          </a:solidFill>
          <a:ln>
            <a:noFill/>
          </a:ln>
        </p:spPr>
        <p:txBody>
          <a:bodyPr anchorCtr="0" anchor="ctr" bIns="60950" lIns="548625" spcFirstLastPara="1" rIns="121900" wrap="square" tIns="60950">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Implement HVAC systems for temperature and humidity control</a:t>
            </a:r>
            <a:endParaRPr b="0" i="0" sz="2400" u="none" cap="none" strike="noStrike">
              <a:solidFill>
                <a:srgbClr val="3F3F3F"/>
              </a:solidFill>
              <a:latin typeface="Arial"/>
              <a:ea typeface="Arial"/>
              <a:cs typeface="Arial"/>
              <a:sym typeface="Arial"/>
            </a:endParaRPr>
          </a:p>
        </p:txBody>
      </p:sp>
      <p:pic>
        <p:nvPicPr>
          <p:cNvPr descr="Badge Tick1 with solid fill" id="1290" name="Google Shape;1290;p318"/>
          <p:cNvPicPr preferRelativeResize="0"/>
          <p:nvPr/>
        </p:nvPicPr>
        <p:blipFill rotWithShape="1">
          <a:blip r:embed="rId3">
            <a:alphaModFix/>
          </a:blip>
          <a:srcRect b="0" l="0" r="0" t="0"/>
          <a:stretch/>
        </p:blipFill>
        <p:spPr>
          <a:xfrm>
            <a:off x="2459220" y="2405333"/>
            <a:ext cx="694844" cy="694844"/>
          </a:xfrm>
          <a:prstGeom prst="rect">
            <a:avLst/>
          </a:prstGeom>
          <a:noFill/>
          <a:ln>
            <a:noFill/>
          </a:ln>
        </p:spPr>
      </p:pic>
      <p:pic>
        <p:nvPicPr>
          <p:cNvPr descr="Badge Tick1 with solid fill" id="1291" name="Google Shape;1291;p318"/>
          <p:cNvPicPr preferRelativeResize="0"/>
          <p:nvPr/>
        </p:nvPicPr>
        <p:blipFill rotWithShape="1">
          <a:blip r:embed="rId3">
            <a:alphaModFix/>
          </a:blip>
          <a:srcRect b="0" l="0" r="0" t="0"/>
          <a:stretch/>
        </p:blipFill>
        <p:spPr>
          <a:xfrm>
            <a:off x="2456917" y="1358225"/>
            <a:ext cx="694844" cy="694844"/>
          </a:xfrm>
          <a:prstGeom prst="rect">
            <a:avLst/>
          </a:prstGeom>
          <a:noFill/>
          <a:ln>
            <a:noFill/>
          </a:ln>
        </p:spPr>
      </p:pic>
      <p:pic>
        <p:nvPicPr>
          <p:cNvPr descr="Badge Tick1 with solid fill" id="1292" name="Google Shape;1292;p318"/>
          <p:cNvPicPr preferRelativeResize="0"/>
          <p:nvPr/>
        </p:nvPicPr>
        <p:blipFill rotWithShape="1">
          <a:blip r:embed="rId3">
            <a:alphaModFix/>
          </a:blip>
          <a:srcRect b="0" l="0" r="0" t="0"/>
          <a:stretch/>
        </p:blipFill>
        <p:spPr>
          <a:xfrm>
            <a:off x="2455977" y="3549953"/>
            <a:ext cx="694844" cy="694844"/>
          </a:xfrm>
          <a:prstGeom prst="rect">
            <a:avLst/>
          </a:prstGeom>
          <a:noFill/>
          <a:ln>
            <a:noFill/>
          </a:ln>
        </p:spPr>
      </p:pic>
      <p:pic>
        <p:nvPicPr>
          <p:cNvPr descr="Badge Tick1 with solid fill" id="1293" name="Google Shape;1293;p318"/>
          <p:cNvPicPr preferRelativeResize="0"/>
          <p:nvPr/>
        </p:nvPicPr>
        <p:blipFill rotWithShape="1">
          <a:blip r:embed="rId3">
            <a:alphaModFix/>
          </a:blip>
          <a:srcRect b="0" l="0" r="0" t="0"/>
          <a:stretch/>
        </p:blipFill>
        <p:spPr>
          <a:xfrm>
            <a:off x="2452735" y="4733487"/>
            <a:ext cx="694844" cy="694844"/>
          </a:xfrm>
          <a:prstGeom prst="rect">
            <a:avLst/>
          </a:prstGeom>
          <a:noFill/>
          <a:ln>
            <a:noFill/>
          </a:ln>
        </p:spPr>
      </p:pic>
      <p:pic>
        <p:nvPicPr>
          <p:cNvPr descr="Badge Tick1 with solid fill" id="1294" name="Google Shape;1294;p318"/>
          <p:cNvPicPr preferRelativeResize="0"/>
          <p:nvPr/>
        </p:nvPicPr>
        <p:blipFill rotWithShape="1">
          <a:blip r:embed="rId3">
            <a:alphaModFix/>
          </a:blip>
          <a:srcRect b="0" l="0" r="0" t="0"/>
          <a:stretch/>
        </p:blipFill>
        <p:spPr>
          <a:xfrm>
            <a:off x="2430039" y="5839195"/>
            <a:ext cx="694844" cy="694844"/>
          </a:xfrm>
          <a:prstGeom prst="rect">
            <a:avLst/>
          </a:prstGeom>
          <a:noFill/>
          <a:ln>
            <a:noFill/>
          </a:ln>
        </p:spPr>
      </p:pic>
      <p:pic>
        <p:nvPicPr>
          <p:cNvPr descr="Badge Tick1 with solid fill" id="1295" name="Google Shape;1295;p318"/>
          <p:cNvPicPr preferRelativeResize="0"/>
          <p:nvPr/>
        </p:nvPicPr>
        <p:blipFill rotWithShape="1">
          <a:blip r:embed="rId3">
            <a:alphaModFix/>
          </a:blip>
          <a:srcRect b="0" l="0" r="0" t="0"/>
          <a:stretch/>
        </p:blipFill>
        <p:spPr>
          <a:xfrm>
            <a:off x="2407343" y="6867082"/>
            <a:ext cx="694844" cy="694844"/>
          </a:xfrm>
          <a:prstGeom prst="rect">
            <a:avLst/>
          </a:prstGeom>
          <a:noFill/>
          <a:ln>
            <a:noFill/>
          </a:ln>
        </p:spPr>
      </p:pic>
      <p:pic>
        <p:nvPicPr>
          <p:cNvPr descr="Badge Tick1 with solid fill" id="1296" name="Google Shape;1296;p318"/>
          <p:cNvPicPr preferRelativeResize="0"/>
          <p:nvPr/>
        </p:nvPicPr>
        <p:blipFill rotWithShape="1">
          <a:blip r:embed="rId3">
            <a:alphaModFix/>
          </a:blip>
          <a:srcRect b="0" l="0" r="0" t="0"/>
          <a:stretch/>
        </p:blipFill>
        <p:spPr>
          <a:xfrm>
            <a:off x="2423556" y="7953335"/>
            <a:ext cx="694844" cy="694844"/>
          </a:xfrm>
          <a:prstGeom prst="rect">
            <a:avLst/>
          </a:prstGeom>
          <a:noFill/>
          <a:ln>
            <a:noFill/>
          </a:ln>
        </p:spPr>
      </p:pic>
      <p:sp>
        <p:nvSpPr>
          <p:cNvPr id="1297" name="Google Shape;1297;p318"/>
          <p:cNvSpPr/>
          <p:nvPr/>
        </p:nvSpPr>
        <p:spPr>
          <a:xfrm>
            <a:off x="4546600" y="890494"/>
            <a:ext cx="7167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319"/>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937" lvl="0" marL="0" rtl="0" algn="ctr">
              <a:lnSpc>
                <a:spcPct val="90000"/>
              </a:lnSpc>
              <a:spcBef>
                <a:spcPts val="0"/>
              </a:spcBef>
              <a:spcAft>
                <a:spcPts val="0"/>
              </a:spcAft>
              <a:buSzPts val="4400"/>
              <a:buNone/>
            </a:pPr>
            <a:r>
              <a:rPr lang="en-US">
                <a:solidFill>
                  <a:srgbClr val="3F3F3F"/>
                </a:solidFill>
              </a:rPr>
              <a:t>Personnel Access Control</a:t>
            </a:r>
            <a:endParaRPr>
              <a:solidFill>
                <a:srgbClr val="3F3F3F"/>
              </a:solidFill>
            </a:endParaRPr>
          </a:p>
        </p:txBody>
      </p:sp>
      <p:sp>
        <p:nvSpPr>
          <p:cNvPr id="1303" name="Google Shape;1303;p319"/>
          <p:cNvSpPr/>
          <p:nvPr/>
        </p:nvSpPr>
        <p:spPr>
          <a:xfrm>
            <a:off x="1449100" y="3555845"/>
            <a:ext cx="4131185" cy="2793866"/>
          </a:xfrm>
          <a:prstGeom prst="rect">
            <a:avLst/>
          </a:prstGeom>
          <a:noFill/>
          <a:ln>
            <a:noFill/>
          </a:ln>
        </p:spPr>
        <p:txBody>
          <a:bodyPr anchorCtr="0" anchor="t" bIns="45700" lIns="91425" spcFirstLastPara="1" rIns="91425" wrap="square" tIns="45700">
            <a:spAutoFit/>
          </a:bodyPr>
          <a:lstStyle/>
          <a:p>
            <a:pPr indent="0" lvl="0" marL="12700" marR="0" rtl="0" algn="ctr">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Piggybacking</a:t>
            </a:r>
            <a:endParaRPr/>
          </a:p>
          <a:p>
            <a:pPr indent="0" lvl="0" marL="12700" marR="0" rtl="0" algn="ctr">
              <a:lnSpc>
                <a:spcPct val="114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1270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Piggybacking is when another person follows through a door with the permission of the person who has received access.</a:t>
            </a:r>
            <a:endParaRPr b="0" i="0" sz="2200" u="none" cap="none" strike="noStrike">
              <a:solidFill>
                <a:srgbClr val="3F3F3F"/>
              </a:solidFill>
              <a:latin typeface="Open Sans"/>
              <a:ea typeface="Open Sans"/>
              <a:cs typeface="Open Sans"/>
              <a:sym typeface="Open Sans"/>
            </a:endParaRPr>
          </a:p>
        </p:txBody>
      </p:sp>
      <p:sp>
        <p:nvSpPr>
          <p:cNvPr id="1304" name="Google Shape;1304;p319"/>
          <p:cNvSpPr/>
          <p:nvPr/>
        </p:nvSpPr>
        <p:spPr>
          <a:xfrm>
            <a:off x="10613723" y="3526418"/>
            <a:ext cx="4165735" cy="3425385"/>
          </a:xfrm>
          <a:prstGeom prst="rect">
            <a:avLst/>
          </a:prstGeom>
          <a:noFill/>
          <a:ln>
            <a:noFill/>
          </a:ln>
        </p:spPr>
        <p:txBody>
          <a:bodyPr anchorCtr="0" anchor="t" bIns="45700" lIns="91425" spcFirstLastPara="1" rIns="91425" wrap="square" tIns="45700">
            <a:spAutoFit/>
          </a:bodyPr>
          <a:lstStyle/>
          <a:p>
            <a:pPr indent="1270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Tailgating</a:t>
            </a:r>
            <a:endParaRPr b="1" i="0" sz="2200" u="none" cap="none" strike="noStrike">
              <a:solidFill>
                <a:srgbClr val="3F3F3F"/>
              </a:solidFill>
              <a:latin typeface="Open Sans"/>
              <a:ea typeface="Open Sans"/>
              <a:cs typeface="Open Sans"/>
              <a:sym typeface="Open Sans"/>
            </a:endParaRPr>
          </a:p>
          <a:p>
            <a:pPr indent="12700" lvl="0" marL="0" marR="0" rtl="0" algn="ctr">
              <a:lnSpc>
                <a:spcPct val="114000"/>
              </a:lnSpc>
              <a:spcBef>
                <a:spcPts val="0"/>
              </a:spcBef>
              <a:spcAft>
                <a:spcPts val="0"/>
              </a:spcAft>
              <a:buClr>
                <a:srgbClr val="000000"/>
              </a:buClr>
              <a:buSzPts val="2200"/>
              <a:buFont typeface="Arial"/>
              <a:buNone/>
            </a:pPr>
            <a:r>
              <a:t/>
            </a:r>
            <a:endParaRPr b="0" i="0" sz="1400" u="none" cap="none" strike="noStrike">
              <a:solidFill>
                <a:srgbClr val="3F3F3F"/>
              </a:solidFill>
              <a:latin typeface="Arial"/>
              <a:ea typeface="Arial"/>
              <a:cs typeface="Arial"/>
              <a:sym typeface="Arial"/>
            </a:endParaRPr>
          </a:p>
          <a:p>
            <a:pPr indent="1270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Tailgating is when another person, whether an employee or not, passes through a secure door without the knowledge of the person who has gained legitimate access through the secure door.</a:t>
            </a:r>
            <a:endParaRPr b="0" i="0" sz="2200" u="none" cap="none" strike="noStrike">
              <a:solidFill>
                <a:srgbClr val="3F3F3F"/>
              </a:solidFill>
              <a:latin typeface="Open Sans"/>
              <a:ea typeface="Open Sans"/>
              <a:cs typeface="Open Sans"/>
              <a:sym typeface="Open Sans"/>
            </a:endParaRPr>
          </a:p>
        </p:txBody>
      </p:sp>
      <p:pic>
        <p:nvPicPr>
          <p:cNvPr id="1305" name="Google Shape;1305;p319"/>
          <p:cNvPicPr preferRelativeResize="0"/>
          <p:nvPr/>
        </p:nvPicPr>
        <p:blipFill rotWithShape="1">
          <a:blip r:embed="rId3">
            <a:alphaModFix/>
          </a:blip>
          <a:srcRect b="0" l="0" r="0" t="11874"/>
          <a:stretch/>
        </p:blipFill>
        <p:spPr>
          <a:xfrm>
            <a:off x="6230658" y="3501000"/>
            <a:ext cx="3732692" cy="3289494"/>
          </a:xfrm>
          <a:prstGeom prst="roundRect">
            <a:avLst>
              <a:gd fmla="val 6726" name="adj"/>
            </a:avLst>
          </a:prstGeom>
          <a:noFill/>
          <a:ln>
            <a:noFill/>
          </a:ln>
        </p:spPr>
      </p:pic>
      <p:cxnSp>
        <p:nvCxnSpPr>
          <p:cNvPr id="1306" name="Google Shape;1306;p319"/>
          <p:cNvCxnSpPr/>
          <p:nvPr/>
        </p:nvCxnSpPr>
        <p:spPr>
          <a:xfrm>
            <a:off x="5863362" y="3772349"/>
            <a:ext cx="0" cy="2746797"/>
          </a:xfrm>
          <a:prstGeom prst="straightConnector1">
            <a:avLst/>
          </a:prstGeom>
          <a:noFill/>
          <a:ln cap="flat" cmpd="sng" w="22225">
            <a:solidFill>
              <a:srgbClr val="7F7F7F"/>
            </a:solidFill>
            <a:prstDash val="solid"/>
            <a:round/>
            <a:headEnd len="med" w="med" type="oval"/>
            <a:tailEnd len="med" w="med" type="oval"/>
          </a:ln>
        </p:spPr>
      </p:cxnSp>
      <p:cxnSp>
        <p:nvCxnSpPr>
          <p:cNvPr id="1307" name="Google Shape;1307;p319"/>
          <p:cNvCxnSpPr/>
          <p:nvPr/>
        </p:nvCxnSpPr>
        <p:spPr>
          <a:xfrm>
            <a:off x="10321216" y="3772349"/>
            <a:ext cx="0" cy="2746797"/>
          </a:xfrm>
          <a:prstGeom prst="straightConnector1">
            <a:avLst/>
          </a:prstGeom>
          <a:noFill/>
          <a:ln cap="flat" cmpd="sng" w="22225">
            <a:solidFill>
              <a:srgbClr val="7F7F7F"/>
            </a:solidFill>
            <a:prstDash val="solid"/>
            <a:round/>
            <a:headEnd len="med" w="med" type="oval"/>
            <a:tailEnd len="med" w="med" type="oval"/>
          </a:ln>
        </p:spPr>
      </p:cxnSp>
      <p:sp>
        <p:nvSpPr>
          <p:cNvPr id="1308" name="Google Shape;1308;p319"/>
          <p:cNvSpPr txBox="1"/>
          <p:nvPr/>
        </p:nvSpPr>
        <p:spPr>
          <a:xfrm>
            <a:off x="1983416" y="1584106"/>
            <a:ext cx="12227176" cy="769401"/>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Effective personnel access control is essential for organizational security. The differences between piggybacking and tailgating are:</a:t>
            </a:r>
            <a:endParaRPr b="0" i="0" sz="2200" u="none" cap="none" strike="noStrike">
              <a:solidFill>
                <a:srgbClr val="3F3F3F"/>
              </a:solidFill>
              <a:latin typeface="Open Sans"/>
              <a:ea typeface="Open Sans"/>
              <a:cs typeface="Open Sans"/>
              <a:sym typeface="Open Sans"/>
            </a:endParaRPr>
          </a:p>
        </p:txBody>
      </p:sp>
      <p:sp>
        <p:nvSpPr>
          <p:cNvPr id="1309" name="Google Shape;1309;p319"/>
          <p:cNvSpPr/>
          <p:nvPr/>
        </p:nvSpPr>
        <p:spPr>
          <a:xfrm>
            <a:off x="5346700" y="890466"/>
            <a:ext cx="5574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320"/>
          <p:cNvSpPr/>
          <p:nvPr/>
        </p:nvSpPr>
        <p:spPr>
          <a:xfrm>
            <a:off x="1635998" y="4194684"/>
            <a:ext cx="1834289" cy="1436733"/>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2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90000"/>
              </a:lnSpc>
              <a:spcBef>
                <a:spcPts val="0"/>
              </a:spcBef>
              <a:spcAft>
                <a:spcPts val="0"/>
              </a:spcAft>
              <a:buSzPts val="4400"/>
              <a:buNone/>
            </a:pPr>
            <a:r>
              <a:rPr lang="en-US">
                <a:solidFill>
                  <a:srgbClr val="3F3F3F"/>
                </a:solidFill>
              </a:rPr>
              <a:t>Mantraps and Turnstiles</a:t>
            </a:r>
            <a:endParaRPr>
              <a:solidFill>
                <a:srgbClr val="3F3F3F"/>
              </a:solidFill>
            </a:endParaRPr>
          </a:p>
        </p:txBody>
      </p:sp>
      <p:grpSp>
        <p:nvGrpSpPr>
          <p:cNvPr id="1316" name="Google Shape;1316;p320"/>
          <p:cNvGrpSpPr/>
          <p:nvPr/>
        </p:nvGrpSpPr>
        <p:grpSpPr>
          <a:xfrm>
            <a:off x="1024979" y="2168216"/>
            <a:ext cx="13980071" cy="5632042"/>
            <a:chOff x="606696" y="2344710"/>
            <a:chExt cx="14600596" cy="5632042"/>
          </a:xfrm>
        </p:grpSpPr>
        <p:grpSp>
          <p:nvGrpSpPr>
            <p:cNvPr id="1317" name="Google Shape;1317;p320"/>
            <p:cNvGrpSpPr/>
            <p:nvPr/>
          </p:nvGrpSpPr>
          <p:grpSpPr>
            <a:xfrm>
              <a:off x="7121912" y="2352667"/>
              <a:ext cx="8085380" cy="2488358"/>
              <a:chOff x="6779012" y="2013577"/>
              <a:chExt cx="8085380" cy="2488358"/>
            </a:xfrm>
          </p:grpSpPr>
          <p:sp>
            <p:nvSpPr>
              <p:cNvPr id="1318" name="Google Shape;1318;p320"/>
              <p:cNvSpPr/>
              <p:nvPr/>
            </p:nvSpPr>
            <p:spPr>
              <a:xfrm rot="5400000">
                <a:off x="9577523" y="-784934"/>
                <a:ext cx="2488358" cy="8085380"/>
              </a:xfrm>
              <a:prstGeom prst="round2SameRect">
                <a:avLst>
                  <a:gd fmla="val 9437" name="adj1"/>
                  <a:gd fmla="val 0" name="adj2"/>
                </a:avLst>
              </a:prstGeom>
              <a:solidFill>
                <a:srgbClr val="FFFFFF"/>
              </a:solidFill>
              <a:ln cap="flat" cmpd="sng" w="12700">
                <a:solidFill>
                  <a:srgbClr val="D08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Open Sans"/>
                  <a:ea typeface="Open Sans"/>
                  <a:cs typeface="Open Sans"/>
                  <a:sym typeface="Open Sans"/>
                </a:endParaRPr>
              </a:p>
            </p:txBody>
          </p:sp>
          <p:sp>
            <p:nvSpPr>
              <p:cNvPr id="1319" name="Google Shape;1319;p320"/>
              <p:cNvSpPr txBox="1"/>
              <p:nvPr/>
            </p:nvSpPr>
            <p:spPr>
              <a:xfrm>
                <a:off x="7168337" y="2190313"/>
                <a:ext cx="7470571" cy="2278468"/>
              </a:xfrm>
              <a:prstGeom prst="rect">
                <a:avLst/>
              </a:prstGeom>
              <a:noFill/>
              <a:ln>
                <a:noFill/>
              </a:ln>
            </p:spPr>
            <p:txBody>
              <a:bodyPr anchorCtr="0" anchor="t" bIns="45700" lIns="91425" spcFirstLastPara="1" rIns="91425" wrap="square" tIns="45700">
                <a:spAutoFit/>
              </a:bodyPr>
              <a:lstStyle/>
              <a:p>
                <a:pPr indent="0" lvl="0" marL="0" marR="5080" rtl="0" algn="l">
                  <a:lnSpc>
                    <a:spcPct val="114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It is a double set of doors often protected by a guard or some other physical layout that prevents piggybacking and can trap individuals at the discretion of security personnel.</a:t>
                </a:r>
                <a:endParaRPr/>
              </a:p>
              <a:p>
                <a:pPr indent="-202300" lvl="0" marL="342000" marR="5080" rtl="0" algn="l">
                  <a:lnSpc>
                    <a:spcPct val="114000"/>
                  </a:lnSpc>
                  <a:spcBef>
                    <a:spcPts val="100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grpSp>
          <p:nvGrpSpPr>
            <p:cNvPr id="1320" name="Google Shape;1320;p320"/>
            <p:cNvGrpSpPr/>
            <p:nvPr/>
          </p:nvGrpSpPr>
          <p:grpSpPr>
            <a:xfrm>
              <a:off x="7124868" y="5815297"/>
              <a:ext cx="8082423" cy="2161456"/>
              <a:chOff x="6781968" y="5476207"/>
              <a:chExt cx="8082423" cy="2161456"/>
            </a:xfrm>
          </p:grpSpPr>
          <p:sp>
            <p:nvSpPr>
              <p:cNvPr id="1321" name="Google Shape;1321;p320"/>
              <p:cNvSpPr/>
              <p:nvPr/>
            </p:nvSpPr>
            <p:spPr>
              <a:xfrm rot="5400000">
                <a:off x="9742451" y="2515723"/>
                <a:ext cx="2161456" cy="8082423"/>
              </a:xfrm>
              <a:prstGeom prst="round2SameRect">
                <a:avLst>
                  <a:gd fmla="val 11318" name="adj1"/>
                  <a:gd fmla="val 0" name="adj2"/>
                </a:avLst>
              </a:prstGeom>
              <a:solidFill>
                <a:srgbClr val="FFFFFF"/>
              </a:solidFill>
              <a:ln cap="flat" cmpd="sng" w="12700">
                <a:solidFill>
                  <a:srgbClr val="49BB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Open Sans"/>
                  <a:ea typeface="Open Sans"/>
                  <a:cs typeface="Open Sans"/>
                  <a:sym typeface="Open Sans"/>
                </a:endParaRPr>
              </a:p>
            </p:txBody>
          </p:sp>
          <p:sp>
            <p:nvSpPr>
              <p:cNvPr id="1322" name="Google Shape;1322;p320"/>
              <p:cNvSpPr txBox="1"/>
              <p:nvPr/>
            </p:nvSpPr>
            <p:spPr>
              <a:xfrm>
                <a:off x="7221695" y="5637679"/>
                <a:ext cx="7263505" cy="1764289"/>
              </a:xfrm>
              <a:prstGeom prst="rect">
                <a:avLst/>
              </a:prstGeom>
              <a:noFill/>
              <a:ln>
                <a:noFill/>
              </a:ln>
            </p:spPr>
            <p:txBody>
              <a:bodyPr anchorCtr="0" anchor="t" bIns="45700" lIns="91425" spcFirstLastPara="1" rIns="91425" wrap="square" tIns="45700">
                <a:spAutoFit/>
              </a:bodyPr>
              <a:lstStyle/>
              <a:p>
                <a:pPr indent="0" lvl="0" marL="0" marR="5080" rtl="0" algn="l">
                  <a:lnSpc>
                    <a:spcPct val="114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It is a form of gate that prevents more than one person at a time from gaining entry and often restricts movement in one direction, serving as the equivalent of a secured revolving door.</a:t>
                </a:r>
                <a:endParaRPr/>
              </a:p>
            </p:txBody>
          </p:sp>
        </p:grpSp>
        <p:grpSp>
          <p:nvGrpSpPr>
            <p:cNvPr id="1323" name="Google Shape;1323;p320"/>
            <p:cNvGrpSpPr/>
            <p:nvPr/>
          </p:nvGrpSpPr>
          <p:grpSpPr>
            <a:xfrm>
              <a:off x="2223847" y="2344710"/>
              <a:ext cx="5148183" cy="2514642"/>
              <a:chOff x="1880947" y="1853220"/>
              <a:chExt cx="5148183" cy="2514642"/>
            </a:xfrm>
          </p:grpSpPr>
          <p:cxnSp>
            <p:nvCxnSpPr>
              <p:cNvPr id="1324" name="Google Shape;1324;p320"/>
              <p:cNvCxnSpPr/>
              <p:nvPr/>
            </p:nvCxnSpPr>
            <p:spPr>
              <a:xfrm>
                <a:off x="1880947" y="2403092"/>
                <a:ext cx="0" cy="760989"/>
              </a:xfrm>
              <a:prstGeom prst="straightConnector1">
                <a:avLst/>
              </a:prstGeom>
              <a:noFill/>
              <a:ln cap="flat" cmpd="sng" w="38100">
                <a:solidFill>
                  <a:srgbClr val="7F7F7F"/>
                </a:solidFill>
                <a:prstDash val="solid"/>
                <a:miter lim="800000"/>
                <a:headEnd len="sm" w="sm" type="none"/>
                <a:tailEnd len="sm" w="sm" type="none"/>
              </a:ln>
            </p:spPr>
          </p:cxnSp>
          <p:grpSp>
            <p:nvGrpSpPr>
              <p:cNvPr id="1325" name="Google Shape;1325;p320"/>
              <p:cNvGrpSpPr/>
              <p:nvPr/>
            </p:nvGrpSpPr>
            <p:grpSpPr>
              <a:xfrm>
                <a:off x="3803055" y="1853220"/>
                <a:ext cx="3226074" cy="2514642"/>
                <a:chOff x="3393463" y="1259130"/>
                <a:chExt cx="3226074" cy="4454839"/>
              </a:xfrm>
            </p:grpSpPr>
            <p:sp>
              <p:nvSpPr>
                <p:cNvPr id="1326" name="Google Shape;1326;p320"/>
                <p:cNvSpPr/>
                <p:nvPr/>
              </p:nvSpPr>
              <p:spPr>
                <a:xfrm rot="-5400000">
                  <a:off x="2657017" y="1995576"/>
                  <a:ext cx="4454839" cy="2981948"/>
                </a:xfrm>
                <a:prstGeom prst="round2SameRect">
                  <a:avLst>
                    <a:gd fmla="val 9636" name="adj1"/>
                    <a:gd fmla="val 0" name="adj2"/>
                  </a:avLst>
                </a:prstGeom>
                <a:solidFill>
                  <a:srgbClr val="D06E4E"/>
                </a:solidFill>
                <a:ln cap="flat" cmpd="sng" w="12700">
                  <a:solidFill>
                    <a:srgbClr val="FF858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FFFFFF"/>
                    </a:solidFill>
                    <a:latin typeface="Open Sans"/>
                    <a:ea typeface="Open Sans"/>
                    <a:cs typeface="Open Sans"/>
                    <a:sym typeface="Open Sans"/>
                  </a:endParaRPr>
                </a:p>
              </p:txBody>
            </p:sp>
            <p:sp>
              <p:nvSpPr>
                <p:cNvPr id="1327" name="Google Shape;1327;p320"/>
                <p:cNvSpPr/>
                <p:nvPr/>
              </p:nvSpPr>
              <p:spPr>
                <a:xfrm rot="5400000">
                  <a:off x="6257404" y="3264693"/>
                  <a:ext cx="470624" cy="253641"/>
                </a:xfrm>
                <a:prstGeom prst="triangle">
                  <a:avLst>
                    <a:gd fmla="val 50000" name="adj"/>
                  </a:avLst>
                </a:prstGeom>
                <a:solidFill>
                  <a:srgbClr val="D06E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FFFFFF"/>
                    </a:solidFill>
                    <a:latin typeface="Calibri"/>
                    <a:ea typeface="Calibri"/>
                    <a:cs typeface="Calibri"/>
                    <a:sym typeface="Calibri"/>
                  </a:endParaRPr>
                </a:p>
              </p:txBody>
            </p:sp>
            <p:sp>
              <p:nvSpPr>
                <p:cNvPr id="1328" name="Google Shape;1328;p320"/>
                <p:cNvSpPr txBox="1"/>
                <p:nvPr/>
              </p:nvSpPr>
              <p:spPr>
                <a:xfrm>
                  <a:off x="3496486" y="3008618"/>
                  <a:ext cx="2817813" cy="763271"/>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Mantraps</a:t>
                  </a:r>
                  <a:endParaRPr b="0" i="0" sz="2400" u="none" cap="none" strike="noStrike">
                    <a:solidFill>
                      <a:srgbClr val="000000"/>
                    </a:solidFill>
                    <a:latin typeface="Arial"/>
                    <a:ea typeface="Arial"/>
                    <a:cs typeface="Arial"/>
                    <a:sym typeface="Arial"/>
                  </a:endParaRPr>
                </a:p>
              </p:txBody>
            </p:sp>
          </p:grpSp>
          <p:cxnSp>
            <p:nvCxnSpPr>
              <p:cNvPr id="1329" name="Google Shape;1329;p320"/>
              <p:cNvCxnSpPr/>
              <p:nvPr/>
            </p:nvCxnSpPr>
            <p:spPr>
              <a:xfrm>
                <a:off x="1880947" y="2422971"/>
                <a:ext cx="1932048" cy="0"/>
              </a:xfrm>
              <a:prstGeom prst="straightConnector1">
                <a:avLst/>
              </a:prstGeom>
              <a:noFill/>
              <a:ln cap="flat" cmpd="sng" w="38100">
                <a:solidFill>
                  <a:srgbClr val="7F7F7F"/>
                </a:solidFill>
                <a:prstDash val="solid"/>
                <a:miter lim="800000"/>
                <a:headEnd len="sm" w="sm" type="none"/>
                <a:tailEnd len="med" w="med" type="triangle"/>
              </a:ln>
            </p:spPr>
          </p:cxnSp>
        </p:grpSp>
        <p:grpSp>
          <p:nvGrpSpPr>
            <p:cNvPr id="1330" name="Google Shape;1330;p320"/>
            <p:cNvGrpSpPr/>
            <p:nvPr/>
          </p:nvGrpSpPr>
          <p:grpSpPr>
            <a:xfrm>
              <a:off x="2213908" y="5807912"/>
              <a:ext cx="5180403" cy="2168835"/>
              <a:chOff x="1871008" y="5316422"/>
              <a:chExt cx="5180403" cy="2168835"/>
            </a:xfrm>
          </p:grpSpPr>
          <p:grpSp>
            <p:nvGrpSpPr>
              <p:cNvPr id="1331" name="Google Shape;1331;p320"/>
              <p:cNvGrpSpPr/>
              <p:nvPr/>
            </p:nvGrpSpPr>
            <p:grpSpPr>
              <a:xfrm>
                <a:off x="3803057" y="5316422"/>
                <a:ext cx="3248354" cy="2168835"/>
                <a:chOff x="3393462" y="4443098"/>
                <a:chExt cx="3248354" cy="3842228"/>
              </a:xfrm>
            </p:grpSpPr>
            <p:sp>
              <p:nvSpPr>
                <p:cNvPr id="1332" name="Google Shape;1332;p320"/>
                <p:cNvSpPr/>
                <p:nvPr/>
              </p:nvSpPr>
              <p:spPr>
                <a:xfrm rot="-5400000">
                  <a:off x="2963311" y="4873249"/>
                  <a:ext cx="3842228" cy="2981926"/>
                </a:xfrm>
                <a:prstGeom prst="round2SameRect">
                  <a:avLst>
                    <a:gd fmla="val 11549" name="adj1"/>
                    <a:gd fmla="val 0" name="adj2"/>
                  </a:avLst>
                </a:prstGeom>
                <a:solidFill>
                  <a:srgbClr val="25ADC1"/>
                </a:solidFill>
                <a:ln cap="flat" cmpd="sng" w="12700">
                  <a:solidFill>
                    <a:srgbClr val="41A0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FFFFFF"/>
                    </a:solidFill>
                    <a:latin typeface="Open Sans"/>
                    <a:ea typeface="Open Sans"/>
                    <a:cs typeface="Open Sans"/>
                    <a:sym typeface="Open Sans"/>
                  </a:endParaRPr>
                </a:p>
              </p:txBody>
            </p:sp>
            <p:sp>
              <p:nvSpPr>
                <p:cNvPr id="1333" name="Google Shape;1333;p320"/>
                <p:cNvSpPr/>
                <p:nvPr/>
              </p:nvSpPr>
              <p:spPr>
                <a:xfrm rot="5400000">
                  <a:off x="6279683" y="6299249"/>
                  <a:ext cx="470625" cy="253641"/>
                </a:xfrm>
                <a:prstGeom prst="triangle">
                  <a:avLst>
                    <a:gd fmla="val 50000" name="adj"/>
                  </a:avLst>
                </a:prstGeom>
                <a:solidFill>
                  <a:srgbClr val="25ADC1"/>
                </a:solidFill>
                <a:ln cap="flat" cmpd="sng" w="12700">
                  <a:solidFill>
                    <a:srgbClr val="49BB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FFFFFF"/>
                    </a:solidFill>
                    <a:latin typeface="Calibri"/>
                    <a:ea typeface="Calibri"/>
                    <a:cs typeface="Calibri"/>
                    <a:sym typeface="Calibri"/>
                  </a:endParaRPr>
                </a:p>
              </p:txBody>
            </p:sp>
            <p:sp>
              <p:nvSpPr>
                <p:cNvPr id="1334" name="Google Shape;1334;p320"/>
                <p:cNvSpPr txBox="1"/>
                <p:nvPr/>
              </p:nvSpPr>
              <p:spPr>
                <a:xfrm>
                  <a:off x="3673622" y="6044423"/>
                  <a:ext cx="2561700" cy="763200"/>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Turnstiles</a:t>
                  </a:r>
                  <a:endParaRPr b="0" i="0" sz="2400" u="none" cap="none" strike="noStrike">
                    <a:solidFill>
                      <a:srgbClr val="000000"/>
                    </a:solidFill>
                    <a:latin typeface="Arial"/>
                    <a:ea typeface="Arial"/>
                    <a:cs typeface="Arial"/>
                    <a:sym typeface="Arial"/>
                  </a:endParaRPr>
                </a:p>
              </p:txBody>
            </p:sp>
          </p:grpSp>
          <p:cxnSp>
            <p:nvCxnSpPr>
              <p:cNvPr id="1335" name="Google Shape;1335;p320"/>
              <p:cNvCxnSpPr/>
              <p:nvPr/>
            </p:nvCxnSpPr>
            <p:spPr>
              <a:xfrm>
                <a:off x="1871008" y="6185619"/>
                <a:ext cx="0" cy="760989"/>
              </a:xfrm>
              <a:prstGeom prst="straightConnector1">
                <a:avLst/>
              </a:prstGeom>
              <a:noFill/>
              <a:ln cap="flat" cmpd="sng" w="38100">
                <a:solidFill>
                  <a:srgbClr val="7F7F7F"/>
                </a:solidFill>
                <a:prstDash val="solid"/>
                <a:miter lim="800000"/>
                <a:headEnd len="sm" w="sm" type="none"/>
                <a:tailEnd len="sm" w="sm" type="none"/>
              </a:ln>
            </p:spPr>
          </p:cxnSp>
          <p:cxnSp>
            <p:nvCxnSpPr>
              <p:cNvPr id="1336" name="Google Shape;1336;p320"/>
              <p:cNvCxnSpPr/>
              <p:nvPr/>
            </p:nvCxnSpPr>
            <p:spPr>
              <a:xfrm>
                <a:off x="1871008" y="6931056"/>
                <a:ext cx="1932048" cy="0"/>
              </a:xfrm>
              <a:prstGeom prst="straightConnector1">
                <a:avLst/>
              </a:prstGeom>
              <a:noFill/>
              <a:ln cap="flat" cmpd="sng" w="38100">
                <a:solidFill>
                  <a:srgbClr val="7F7F7F"/>
                </a:solidFill>
                <a:prstDash val="solid"/>
                <a:miter lim="800000"/>
                <a:headEnd len="sm" w="sm" type="none"/>
                <a:tailEnd len="med" w="med" type="triangle"/>
              </a:ln>
            </p:spPr>
          </p:cxnSp>
        </p:grpSp>
        <p:sp>
          <p:nvSpPr>
            <p:cNvPr id="1337" name="Google Shape;1337;p320"/>
            <p:cNvSpPr/>
            <p:nvPr/>
          </p:nvSpPr>
          <p:spPr>
            <a:xfrm rot="-2700000">
              <a:off x="1077437" y="4052046"/>
              <a:ext cx="2272940" cy="2272940"/>
            </a:xfrm>
            <a:prstGeom prst="roundRect">
              <a:avLst>
                <a:gd fmla="val 8797" name="adj"/>
              </a:avLst>
            </a:prstGeom>
            <a:noFill/>
            <a:ln cap="flat" cmpd="sng" w="285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38" name="Google Shape;1338;p320"/>
          <p:cNvSpPr/>
          <p:nvPr/>
        </p:nvSpPr>
        <p:spPr>
          <a:xfrm>
            <a:off x="5422900" y="890466"/>
            <a:ext cx="5423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321"/>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937" lvl="0" marL="0" rtl="0" algn="ctr">
              <a:lnSpc>
                <a:spcPct val="90000"/>
              </a:lnSpc>
              <a:spcBef>
                <a:spcPts val="0"/>
              </a:spcBef>
              <a:spcAft>
                <a:spcPts val="0"/>
              </a:spcAft>
              <a:buSzPts val="4400"/>
              <a:buNone/>
            </a:pPr>
            <a:r>
              <a:rPr lang="en-US"/>
              <a:t>Access Control</a:t>
            </a:r>
            <a:endParaRPr/>
          </a:p>
        </p:txBody>
      </p:sp>
      <p:grpSp>
        <p:nvGrpSpPr>
          <p:cNvPr id="1344" name="Google Shape;1344;p321"/>
          <p:cNvGrpSpPr/>
          <p:nvPr/>
        </p:nvGrpSpPr>
        <p:grpSpPr>
          <a:xfrm>
            <a:off x="5963473" y="1698944"/>
            <a:ext cx="4609786" cy="6804976"/>
            <a:chOff x="6129066" y="2253961"/>
            <a:chExt cx="4243411" cy="4223039"/>
          </a:xfrm>
        </p:grpSpPr>
        <p:sp>
          <p:nvSpPr>
            <p:cNvPr id="1345" name="Google Shape;1345;p321"/>
            <p:cNvSpPr/>
            <p:nvPr/>
          </p:nvSpPr>
          <p:spPr>
            <a:xfrm>
              <a:off x="6218645" y="2253961"/>
              <a:ext cx="4065863" cy="4223039"/>
            </a:xfrm>
            <a:prstGeom prst="roundRect">
              <a:avLst>
                <a:gd fmla="val 3171" name="adj"/>
              </a:avLst>
            </a:prstGeom>
            <a:solidFill>
              <a:srgbClr val="F2F2F2"/>
            </a:solidFill>
            <a:ln cap="flat" cmpd="sng" w="12700">
              <a:solidFill>
                <a:srgbClr val="A5A5A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57"/>
                <a:buFont typeface="Arial"/>
                <a:buNone/>
              </a:pPr>
              <a:r>
                <a:rPr b="0" i="0" lang="en-US" sz="2457"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46" name="Google Shape;1346;p321"/>
            <p:cNvSpPr/>
            <p:nvPr/>
          </p:nvSpPr>
          <p:spPr>
            <a:xfrm>
              <a:off x="6129068" y="2544634"/>
              <a:ext cx="4241800" cy="508485"/>
            </a:xfrm>
            <a:prstGeom prst="rect">
              <a:avLst/>
            </a:prstGeom>
            <a:solidFill>
              <a:srgbClr val="DDCA55"/>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rgbClr val="FFFFFF"/>
                </a:solidFill>
                <a:latin typeface="Calibri"/>
                <a:ea typeface="Calibri"/>
                <a:cs typeface="Calibri"/>
                <a:sym typeface="Calibri"/>
              </a:endParaRPr>
            </a:p>
          </p:txBody>
        </p:sp>
        <p:sp>
          <p:nvSpPr>
            <p:cNvPr id="1347" name="Google Shape;1347;p321"/>
            <p:cNvSpPr/>
            <p:nvPr/>
          </p:nvSpPr>
          <p:spPr>
            <a:xfrm>
              <a:off x="6829747" y="2648091"/>
              <a:ext cx="2244602" cy="313392"/>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1124585"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48" name="Google Shape;1348;p321"/>
            <p:cNvSpPr/>
            <p:nvPr/>
          </p:nvSpPr>
          <p:spPr>
            <a:xfrm flipH="1">
              <a:off x="6129066" y="2457121"/>
              <a:ext cx="89577" cy="87512"/>
            </a:xfrm>
            <a:prstGeom prst="rtTriangle">
              <a:avLst/>
            </a:prstGeom>
            <a:solidFill>
              <a:srgbClr val="AF9B23"/>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rgbClr val="FFFFFF"/>
                </a:solidFill>
                <a:latin typeface="Calibri"/>
                <a:ea typeface="Calibri"/>
                <a:cs typeface="Calibri"/>
                <a:sym typeface="Calibri"/>
              </a:endParaRPr>
            </a:p>
          </p:txBody>
        </p:sp>
        <p:sp>
          <p:nvSpPr>
            <p:cNvPr id="1349" name="Google Shape;1349;p321"/>
            <p:cNvSpPr/>
            <p:nvPr/>
          </p:nvSpPr>
          <p:spPr>
            <a:xfrm>
              <a:off x="10282900" y="2457121"/>
              <a:ext cx="89577" cy="87512"/>
            </a:xfrm>
            <a:prstGeom prst="rtTriangle">
              <a:avLst/>
            </a:prstGeom>
            <a:solidFill>
              <a:srgbClr val="AF9B23"/>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rgbClr val="FFFFFF"/>
                </a:solidFill>
                <a:latin typeface="Calibri"/>
                <a:ea typeface="Calibri"/>
                <a:cs typeface="Calibri"/>
                <a:sym typeface="Calibri"/>
              </a:endParaRPr>
            </a:p>
          </p:txBody>
        </p:sp>
      </p:grpSp>
      <p:grpSp>
        <p:nvGrpSpPr>
          <p:cNvPr id="1350" name="Google Shape;1350;p321"/>
          <p:cNvGrpSpPr/>
          <p:nvPr/>
        </p:nvGrpSpPr>
        <p:grpSpPr>
          <a:xfrm>
            <a:off x="10736170" y="1698943"/>
            <a:ext cx="4416909" cy="6804975"/>
            <a:chOff x="10914039" y="2253961"/>
            <a:chExt cx="4243411" cy="4223039"/>
          </a:xfrm>
        </p:grpSpPr>
        <p:sp>
          <p:nvSpPr>
            <p:cNvPr id="1351" name="Google Shape;1351;p321"/>
            <p:cNvSpPr/>
            <p:nvPr/>
          </p:nvSpPr>
          <p:spPr>
            <a:xfrm>
              <a:off x="11003618" y="2253961"/>
              <a:ext cx="4065863" cy="4223039"/>
            </a:xfrm>
            <a:prstGeom prst="roundRect">
              <a:avLst>
                <a:gd fmla="val 3171" name="adj"/>
              </a:avLst>
            </a:prstGeom>
            <a:solidFill>
              <a:srgbClr val="F2F2F2"/>
            </a:solidFill>
            <a:ln cap="flat" cmpd="sng" w="12700">
              <a:solidFill>
                <a:srgbClr val="A5A5A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57"/>
                <a:buFont typeface="Arial"/>
                <a:buNone/>
              </a:pPr>
              <a:r>
                <a:rPr b="0" i="0" lang="en-US" sz="2457"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352" name="Google Shape;1352;p321"/>
            <p:cNvSpPr/>
            <p:nvPr/>
          </p:nvSpPr>
          <p:spPr>
            <a:xfrm>
              <a:off x="10914041" y="2544634"/>
              <a:ext cx="4241800" cy="508486"/>
            </a:xfrm>
            <a:prstGeom prst="rect">
              <a:avLst/>
            </a:prstGeom>
            <a:solidFill>
              <a:srgbClr val="F4B08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rgbClr val="FFFFFF"/>
                </a:solidFill>
                <a:latin typeface="Calibri"/>
                <a:ea typeface="Calibri"/>
                <a:cs typeface="Calibri"/>
                <a:sym typeface="Calibri"/>
              </a:endParaRPr>
            </a:p>
          </p:txBody>
        </p:sp>
        <p:sp>
          <p:nvSpPr>
            <p:cNvPr id="1353" name="Google Shape;1353;p321"/>
            <p:cNvSpPr/>
            <p:nvPr/>
          </p:nvSpPr>
          <p:spPr>
            <a:xfrm flipH="1">
              <a:off x="10914039" y="2457121"/>
              <a:ext cx="89577" cy="87512"/>
            </a:xfrm>
            <a:prstGeom prst="rtTriangle">
              <a:avLst/>
            </a:prstGeom>
            <a:solidFill>
              <a:srgbClr val="E56915"/>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rgbClr val="FFFFFF"/>
                </a:solidFill>
                <a:latin typeface="Calibri"/>
                <a:ea typeface="Calibri"/>
                <a:cs typeface="Calibri"/>
                <a:sym typeface="Calibri"/>
              </a:endParaRPr>
            </a:p>
          </p:txBody>
        </p:sp>
        <p:sp>
          <p:nvSpPr>
            <p:cNvPr id="1354" name="Google Shape;1354;p321"/>
            <p:cNvSpPr/>
            <p:nvPr/>
          </p:nvSpPr>
          <p:spPr>
            <a:xfrm>
              <a:off x="15067873" y="2457121"/>
              <a:ext cx="89577" cy="87512"/>
            </a:xfrm>
            <a:prstGeom prst="rtTriangle">
              <a:avLst/>
            </a:prstGeom>
            <a:solidFill>
              <a:srgbClr val="E56915"/>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rgbClr val="FFFFFF"/>
                </a:solidFill>
                <a:latin typeface="Calibri"/>
                <a:ea typeface="Calibri"/>
                <a:cs typeface="Calibri"/>
                <a:sym typeface="Calibri"/>
              </a:endParaRPr>
            </a:p>
          </p:txBody>
        </p:sp>
      </p:grpSp>
      <p:sp>
        <p:nvSpPr>
          <p:cNvPr id="1355" name="Google Shape;1355;p321"/>
          <p:cNvSpPr txBox="1"/>
          <p:nvPr/>
        </p:nvSpPr>
        <p:spPr>
          <a:xfrm>
            <a:off x="10906539" y="3116382"/>
            <a:ext cx="4153228" cy="4208112"/>
          </a:xfrm>
          <a:prstGeom prst="rect">
            <a:avLst/>
          </a:prstGeom>
          <a:noFill/>
          <a:ln>
            <a:noFill/>
          </a:ln>
        </p:spPr>
        <p:txBody>
          <a:bodyPr anchorCtr="0" anchor="t" bIns="45675" lIns="45675" spcFirstLastPara="1" rIns="45675" wrap="square" tIns="45675">
            <a:spAutoFit/>
          </a:bodyPr>
          <a:lstStyle/>
          <a:p>
            <a:pPr indent="-342000" lvl="0" marL="342000" marR="179704" rtl="0" algn="l">
              <a:lnSpc>
                <a:spcPct val="114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A passive device or transponder that can be used to control physical access</a:t>
            </a:r>
            <a:endParaRPr b="0" i="0" sz="2200" u="none" cap="none" strike="noStrike">
              <a:solidFill>
                <a:srgbClr val="3F3F3F"/>
              </a:solidFill>
              <a:latin typeface="Open Sans"/>
              <a:ea typeface="Open Sans"/>
              <a:cs typeface="Open Sans"/>
              <a:sym typeface="Open Sans"/>
            </a:endParaRPr>
          </a:p>
          <a:p>
            <a:pPr indent="-342000" lvl="0" marL="342000" marR="278765" rtl="0" algn="l">
              <a:lnSpc>
                <a:spcPct val="114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A passive device, typically worn by an individual, that alters the magnetic field generated by the reader when detected and processed</a:t>
            </a:r>
            <a:endParaRPr b="0" i="0" sz="2200" u="none" cap="none" strike="noStrike">
              <a:solidFill>
                <a:srgbClr val="3F3F3F"/>
              </a:solidFill>
              <a:latin typeface="Open Sans"/>
              <a:ea typeface="Open Sans"/>
              <a:cs typeface="Open Sans"/>
              <a:sym typeface="Open Sans"/>
            </a:endParaRPr>
          </a:p>
        </p:txBody>
      </p:sp>
      <p:sp>
        <p:nvSpPr>
          <p:cNvPr id="1356" name="Google Shape;1356;p321"/>
          <p:cNvSpPr txBox="1"/>
          <p:nvPr/>
        </p:nvSpPr>
        <p:spPr>
          <a:xfrm>
            <a:off x="6071700" y="3138444"/>
            <a:ext cx="4404248" cy="2792647"/>
          </a:xfrm>
          <a:prstGeom prst="rect">
            <a:avLst/>
          </a:prstGeom>
          <a:noFill/>
          <a:ln>
            <a:noFill/>
          </a:ln>
        </p:spPr>
        <p:txBody>
          <a:bodyPr anchorCtr="0" anchor="t" bIns="45700" lIns="91425" spcFirstLastPara="1" rIns="91425" wrap="square" tIns="45700">
            <a:spAutoFit/>
          </a:bodyPr>
          <a:lstStyle/>
          <a:p>
            <a:pPr indent="-342000" lvl="0" marL="342000" marR="0" rtl="0" algn="l">
              <a:lnSpc>
                <a:spcPct val="114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Machine-readable ID cards with memory sticks</a:t>
            </a:r>
            <a:endParaRPr b="0" i="0" sz="2200" u="none" cap="none" strike="noStrike">
              <a:solidFill>
                <a:srgbClr val="3F3F3F"/>
              </a:solidFill>
              <a:latin typeface="Open Sans"/>
              <a:ea typeface="Open Sans"/>
              <a:cs typeface="Open Sans"/>
              <a:sym typeface="Open Sans"/>
            </a:endParaRPr>
          </a:p>
          <a:p>
            <a:pPr indent="-342000" lvl="0" marL="342000" marR="0" rtl="0" algn="l">
              <a:lnSpc>
                <a:spcPct val="114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Can hold a small amount of data in memory but cannot process it</a:t>
            </a:r>
            <a:endParaRPr b="0" i="0" sz="2200" u="none" cap="none" strike="noStrike">
              <a:solidFill>
                <a:srgbClr val="3F3F3F"/>
              </a:solidFill>
              <a:latin typeface="Open Sans"/>
              <a:ea typeface="Open Sans"/>
              <a:cs typeface="Open Sans"/>
              <a:sym typeface="Open Sans"/>
            </a:endParaRPr>
          </a:p>
          <a:p>
            <a:pPr indent="-342000" lvl="0" marL="342000" marR="0" rtl="0" algn="l">
              <a:lnSpc>
                <a:spcPct val="114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Are easy to copy or duplicate</a:t>
            </a:r>
            <a:endParaRPr b="0" i="0" sz="2200" u="none" cap="none" strike="noStrike">
              <a:solidFill>
                <a:srgbClr val="3F3F3F"/>
              </a:solidFill>
              <a:latin typeface="Open Sans"/>
              <a:ea typeface="Open Sans"/>
              <a:cs typeface="Open Sans"/>
              <a:sym typeface="Open Sans"/>
            </a:endParaRPr>
          </a:p>
        </p:txBody>
      </p:sp>
      <p:sp>
        <p:nvSpPr>
          <p:cNvPr id="1357" name="Google Shape;1357;p321"/>
          <p:cNvSpPr txBox="1"/>
          <p:nvPr/>
        </p:nvSpPr>
        <p:spPr>
          <a:xfrm>
            <a:off x="6903074" y="2373782"/>
            <a:ext cx="2794281"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Memory card</a:t>
            </a:r>
            <a:endParaRPr b="0" i="0" sz="2200" u="none" cap="none" strike="noStrike">
              <a:solidFill>
                <a:srgbClr val="3F3F3F"/>
              </a:solidFill>
              <a:latin typeface="Open Sans SemiBold"/>
              <a:ea typeface="Open Sans SemiBold"/>
              <a:cs typeface="Open Sans SemiBold"/>
              <a:sym typeface="Open Sans SemiBold"/>
            </a:endParaRPr>
          </a:p>
        </p:txBody>
      </p:sp>
      <p:sp>
        <p:nvSpPr>
          <p:cNvPr id="1358" name="Google Shape;1358;p321"/>
          <p:cNvSpPr txBox="1"/>
          <p:nvPr/>
        </p:nvSpPr>
        <p:spPr>
          <a:xfrm>
            <a:off x="11772900" y="2366680"/>
            <a:ext cx="253365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Proximity reader</a:t>
            </a:r>
            <a:endParaRPr b="0" i="0" sz="2200" u="none" cap="none" strike="noStrike">
              <a:solidFill>
                <a:srgbClr val="3F3F3F"/>
              </a:solidFill>
              <a:latin typeface="Open Sans SemiBold"/>
              <a:ea typeface="Open Sans SemiBold"/>
              <a:cs typeface="Open Sans SemiBold"/>
              <a:sym typeface="Open Sans SemiBold"/>
            </a:endParaRPr>
          </a:p>
        </p:txBody>
      </p:sp>
      <p:grpSp>
        <p:nvGrpSpPr>
          <p:cNvPr id="1359" name="Google Shape;1359;p321"/>
          <p:cNvGrpSpPr/>
          <p:nvPr/>
        </p:nvGrpSpPr>
        <p:grpSpPr>
          <a:xfrm>
            <a:off x="1007734" y="1692847"/>
            <a:ext cx="4814005" cy="6795575"/>
            <a:chOff x="1316687" y="2253961"/>
            <a:chExt cx="4243657" cy="4627247"/>
          </a:xfrm>
        </p:grpSpPr>
        <p:sp>
          <p:nvSpPr>
            <p:cNvPr id="1360" name="Google Shape;1360;p321"/>
            <p:cNvSpPr/>
            <p:nvPr/>
          </p:nvSpPr>
          <p:spPr>
            <a:xfrm>
              <a:off x="1406389" y="2253961"/>
              <a:ext cx="4065900" cy="4627247"/>
            </a:xfrm>
            <a:prstGeom prst="roundRect">
              <a:avLst>
                <a:gd fmla="val 3171" name="adj"/>
              </a:avLst>
            </a:prstGeom>
            <a:solidFill>
              <a:srgbClr val="F2F2F2"/>
            </a:solidFill>
            <a:ln cap="flat" cmpd="sng" w="12700">
              <a:solidFill>
                <a:srgbClr val="A5A5A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57"/>
                <a:buFont typeface="Arial"/>
                <a:buNone/>
              </a:pPr>
              <a:r>
                <a:rPr b="0" i="0" lang="en-US" sz="2200" u="none" cap="none" strike="noStrike">
                  <a:solidFill>
                    <a:srgbClr val="3F3F3F"/>
                  </a:solidFill>
                  <a:latin typeface="Open Sans"/>
                  <a:ea typeface="Open Sans"/>
                  <a:cs typeface="Open Sans"/>
                  <a:sym typeface="Open Sans"/>
                </a:rPr>
                <a:t>         </a:t>
              </a:r>
              <a:endParaRPr b="0" i="0" sz="2200" u="none" cap="none" strike="noStrike">
                <a:solidFill>
                  <a:srgbClr val="3F3F3F"/>
                </a:solidFill>
                <a:latin typeface="Open Sans"/>
                <a:ea typeface="Open Sans"/>
                <a:cs typeface="Open Sans"/>
                <a:sym typeface="Open Sans"/>
              </a:endParaRPr>
            </a:p>
          </p:txBody>
        </p:sp>
        <p:sp>
          <p:nvSpPr>
            <p:cNvPr id="1361" name="Google Shape;1361;p321"/>
            <p:cNvSpPr/>
            <p:nvPr/>
          </p:nvSpPr>
          <p:spPr>
            <a:xfrm>
              <a:off x="1316812" y="2557289"/>
              <a:ext cx="4241700" cy="567131"/>
            </a:xfrm>
            <a:prstGeom prst="rect">
              <a:avLst/>
            </a:prstGeom>
            <a:solidFill>
              <a:srgbClr val="5EC6D3"/>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362" name="Google Shape;1362;p321"/>
            <p:cNvSpPr/>
            <p:nvPr/>
          </p:nvSpPr>
          <p:spPr>
            <a:xfrm flipH="1">
              <a:off x="1316687" y="2469777"/>
              <a:ext cx="89700" cy="87600"/>
            </a:xfrm>
            <a:prstGeom prst="rtTriangle">
              <a:avLst/>
            </a:prstGeom>
            <a:solidFill>
              <a:srgbClr val="32A8B8"/>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363" name="Google Shape;1363;p321"/>
            <p:cNvSpPr/>
            <p:nvPr/>
          </p:nvSpPr>
          <p:spPr>
            <a:xfrm>
              <a:off x="5470644" y="2469777"/>
              <a:ext cx="89700" cy="87600"/>
            </a:xfrm>
            <a:prstGeom prst="rtTriangle">
              <a:avLst/>
            </a:prstGeom>
            <a:solidFill>
              <a:srgbClr val="32A8B8"/>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1364" name="Google Shape;1364;p321"/>
          <p:cNvSpPr txBox="1"/>
          <p:nvPr/>
        </p:nvSpPr>
        <p:spPr>
          <a:xfrm>
            <a:off x="1107817" y="3114719"/>
            <a:ext cx="4612166" cy="5281480"/>
          </a:xfrm>
          <a:prstGeom prst="rect">
            <a:avLst/>
          </a:prstGeom>
          <a:noFill/>
          <a:ln>
            <a:noFill/>
          </a:ln>
        </p:spPr>
        <p:txBody>
          <a:bodyPr anchorCtr="0" anchor="t" bIns="91425" lIns="91425" spcFirstLastPara="1" rIns="91425" wrap="square" tIns="91425">
            <a:spAutoFit/>
          </a:bodyPr>
          <a:lstStyle/>
          <a:p>
            <a:pPr indent="-342000" lvl="0" marL="342000" marR="144778" rtl="0" algn="l">
              <a:lnSpc>
                <a:spcPct val="114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Security ID with an embedded magnetic strip, bar code, or integrated circuit chip</a:t>
            </a:r>
            <a:endParaRPr b="0" i="0" sz="2200" u="none" cap="none" strike="noStrike">
              <a:solidFill>
                <a:srgbClr val="3F3F3F"/>
              </a:solidFill>
              <a:latin typeface="Open Sans"/>
              <a:ea typeface="Open Sans"/>
              <a:cs typeface="Open Sans"/>
              <a:sym typeface="Open Sans"/>
            </a:endParaRPr>
          </a:p>
          <a:p>
            <a:pPr indent="-342000" lvl="0" marL="342000" marR="223520" rtl="0" algn="l">
              <a:lnSpc>
                <a:spcPct val="114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Can process information or store a reasonable amount of data in memory</a:t>
            </a:r>
            <a:endParaRPr b="0" i="0" sz="2200" u="none" cap="none" strike="noStrike">
              <a:solidFill>
                <a:srgbClr val="3F3F3F"/>
              </a:solidFill>
              <a:latin typeface="Open Sans"/>
              <a:ea typeface="Open Sans"/>
              <a:cs typeface="Open Sans"/>
              <a:sym typeface="Open Sans"/>
            </a:endParaRPr>
          </a:p>
          <a:p>
            <a:pPr indent="-342000" lvl="0" marL="342000" marR="566418" rtl="0" algn="l">
              <a:lnSpc>
                <a:spcPct val="114000"/>
              </a:lnSpc>
              <a:spcBef>
                <a:spcPts val="100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Can be used in multifactor authentication to improve security</a:t>
            </a:r>
            <a:endParaRPr b="0" i="0" sz="2200" u="none" cap="none" strike="noStrike">
              <a:solidFill>
                <a:srgbClr val="3F3F3F"/>
              </a:solidFill>
              <a:latin typeface="Open Sans"/>
              <a:ea typeface="Open Sans"/>
              <a:cs typeface="Open Sans"/>
              <a:sym typeface="Open Sans"/>
            </a:endParaRPr>
          </a:p>
          <a:p>
            <a:pPr indent="-342000" lvl="0" marL="3420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Vulnerable to physical security attacks</a:t>
            </a:r>
            <a:endParaRPr/>
          </a:p>
          <a:p>
            <a:pPr indent="-342000" lvl="0" marL="3420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365" name="Google Shape;1365;p321"/>
          <p:cNvSpPr txBox="1"/>
          <p:nvPr/>
        </p:nvSpPr>
        <p:spPr>
          <a:xfrm>
            <a:off x="2211800" y="2275144"/>
            <a:ext cx="22281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SemiBold"/>
                <a:ea typeface="Open Sans SemiBold"/>
                <a:cs typeface="Open Sans SemiBold"/>
                <a:sym typeface="Open Sans SemiBold"/>
              </a:rPr>
              <a:t>Smart card</a:t>
            </a:r>
            <a:endParaRPr b="0" i="0" sz="2200" u="none" cap="none" strike="noStrike">
              <a:solidFill>
                <a:srgbClr val="000000"/>
              </a:solidFill>
              <a:latin typeface="Open Sans SemiBold"/>
              <a:ea typeface="Open Sans SemiBold"/>
              <a:cs typeface="Open Sans SemiBold"/>
              <a:sym typeface="Open Sans SemiBold"/>
            </a:endParaRPr>
          </a:p>
        </p:txBody>
      </p:sp>
      <p:sp>
        <p:nvSpPr>
          <p:cNvPr id="1366" name="Google Shape;1366;p321"/>
          <p:cNvSpPr/>
          <p:nvPr/>
        </p:nvSpPr>
        <p:spPr>
          <a:xfrm>
            <a:off x="6515100" y="890466"/>
            <a:ext cx="32385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dcab15b6c4_0_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Goal of Cybersecurity</a:t>
            </a:r>
            <a:endParaRPr>
              <a:latin typeface="Open Sans"/>
              <a:ea typeface="Open Sans"/>
              <a:cs typeface="Open Sans"/>
              <a:sym typeface="Open Sans"/>
            </a:endParaRPr>
          </a:p>
        </p:txBody>
      </p:sp>
      <p:sp>
        <p:nvSpPr>
          <p:cNvPr id="166" name="Google Shape;166;gdcab15b6c4_0_0"/>
          <p:cNvSpPr/>
          <p:nvPr/>
        </p:nvSpPr>
        <p:spPr>
          <a:xfrm>
            <a:off x="6618925" y="3672150"/>
            <a:ext cx="7891800" cy="17997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3F3F3F"/>
                </a:solidFill>
                <a:latin typeface="Open Sans"/>
                <a:ea typeface="Open Sans"/>
                <a:cs typeface="Open Sans"/>
                <a:sym typeface="Open Sans"/>
              </a:rPr>
              <a:t>The primary objective of cybersecurity is to preserve the confidentiality, integrity, and availability of an organization's critical assets from attack, damage, or unauthorized access.</a:t>
            </a:r>
            <a:endParaRPr b="0" i="0" sz="2200" u="none" cap="none" strike="noStrike">
              <a:solidFill>
                <a:srgbClr val="3F3F3F"/>
              </a:solidFill>
              <a:latin typeface="Open Sans"/>
              <a:ea typeface="Open Sans"/>
              <a:cs typeface="Open Sans"/>
              <a:sym typeface="Open Sans"/>
            </a:endParaRPr>
          </a:p>
        </p:txBody>
      </p:sp>
      <p:pic>
        <p:nvPicPr>
          <p:cNvPr id="167" name="Google Shape;167;gdcab15b6c4_0_0"/>
          <p:cNvPicPr preferRelativeResize="0"/>
          <p:nvPr/>
        </p:nvPicPr>
        <p:blipFill rotWithShape="1">
          <a:blip r:embed="rId3">
            <a:alphaModFix/>
          </a:blip>
          <a:srcRect b="0" l="-3142" r="-4837" t="0"/>
          <a:stretch/>
        </p:blipFill>
        <p:spPr>
          <a:xfrm>
            <a:off x="1437275" y="2520950"/>
            <a:ext cx="4725599" cy="4102101"/>
          </a:xfrm>
          <a:prstGeom prst="rect">
            <a:avLst/>
          </a:prstGeom>
          <a:noFill/>
          <a:ln>
            <a:noFill/>
          </a:ln>
        </p:spPr>
      </p:pic>
      <p:sp>
        <p:nvSpPr>
          <p:cNvPr id="168" name="Google Shape;168;gdcab15b6c4_0_0"/>
          <p:cNvSpPr/>
          <p:nvPr/>
        </p:nvSpPr>
        <p:spPr>
          <a:xfrm>
            <a:off x="5753100" y="816352"/>
            <a:ext cx="47447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322"/>
          <p:cNvSpPr txBox="1"/>
          <p:nvPr>
            <p:ph type="title"/>
          </p:nvPr>
        </p:nvSpPr>
        <p:spPr>
          <a:xfrm>
            <a:off x="109215" y="370011"/>
            <a:ext cx="16276200" cy="687300"/>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a:solidFill>
                  <a:srgbClr val="3F3F3F"/>
                </a:solidFill>
              </a:rPr>
              <a:t>Fire Prevention, Detection, and Suppression</a:t>
            </a:r>
            <a:endParaRPr>
              <a:solidFill>
                <a:srgbClr val="3F3F3F"/>
              </a:solidFill>
            </a:endParaRPr>
          </a:p>
        </p:txBody>
      </p:sp>
      <p:sp>
        <p:nvSpPr>
          <p:cNvPr id="1372" name="Google Shape;1372;p322"/>
          <p:cNvSpPr/>
          <p:nvPr/>
        </p:nvSpPr>
        <p:spPr>
          <a:xfrm>
            <a:off x="2818780" y="4107730"/>
            <a:ext cx="11763157" cy="1944936"/>
          </a:xfrm>
          <a:prstGeom prst="roundRect">
            <a:avLst>
              <a:gd fmla="val 2737" name="adj"/>
            </a:avLst>
          </a:prstGeom>
          <a:solidFill>
            <a:srgbClr val="F2F2F2"/>
          </a:solidFill>
          <a:ln cap="flat" cmpd="sng" w="25550">
            <a:solidFill>
              <a:srgbClr val="D9D9D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chemeClr val="dk1"/>
              </a:buClr>
              <a:buSzPts val="450"/>
              <a:buFont typeface="Calibri"/>
              <a:buNone/>
            </a:pPr>
            <a:r>
              <a:t/>
            </a:r>
            <a:endParaRPr b="0" i="0" sz="18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Calibri"/>
              <a:buNone/>
            </a:pPr>
            <a:r>
              <a:t/>
            </a:r>
            <a:endParaRPr b="0" i="0" sz="1800" u="none" cap="none" strike="noStrike">
              <a:solidFill>
                <a:srgbClr val="3F3F3F"/>
              </a:solidFill>
              <a:latin typeface="Arial"/>
              <a:ea typeface="Arial"/>
              <a:cs typeface="Arial"/>
              <a:sym typeface="Arial"/>
            </a:endParaRPr>
          </a:p>
        </p:txBody>
      </p:sp>
      <p:sp>
        <p:nvSpPr>
          <p:cNvPr id="1373" name="Google Shape;1373;p322"/>
          <p:cNvSpPr/>
          <p:nvPr/>
        </p:nvSpPr>
        <p:spPr>
          <a:xfrm rot="5400000">
            <a:off x="13414499" y="4870989"/>
            <a:ext cx="1921178" cy="413698"/>
          </a:xfrm>
          <a:prstGeom prst="round2SameRect">
            <a:avLst>
              <a:gd fmla="val 12548" name="adj1"/>
              <a:gd fmla="val 0" name="adj2"/>
            </a:avLst>
          </a:prstGeom>
          <a:solidFill>
            <a:srgbClr val="F7DCB7"/>
          </a:solidFill>
          <a:ln cap="flat" cmpd="sng" w="25550">
            <a:solidFill>
              <a:srgbClr val="F7DC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F3F3F"/>
              </a:solidFill>
              <a:latin typeface="Calibri"/>
              <a:ea typeface="Calibri"/>
              <a:cs typeface="Calibri"/>
              <a:sym typeface="Calibri"/>
            </a:endParaRPr>
          </a:p>
        </p:txBody>
      </p:sp>
      <p:sp>
        <p:nvSpPr>
          <p:cNvPr id="1374" name="Google Shape;1374;p322"/>
          <p:cNvSpPr/>
          <p:nvPr/>
        </p:nvSpPr>
        <p:spPr>
          <a:xfrm>
            <a:off x="4319241" y="4380775"/>
            <a:ext cx="9647794" cy="1437015"/>
          </a:xfrm>
          <a:prstGeom prst="rect">
            <a:avLst/>
          </a:prstGeom>
          <a:noFill/>
          <a:ln>
            <a:noFill/>
          </a:ln>
        </p:spPr>
        <p:txBody>
          <a:bodyPr anchorCtr="0" anchor="t" bIns="45000" lIns="90000" spcFirstLastPara="1" rIns="90000" wrap="square" tIns="45000">
            <a:noAutofit/>
          </a:bodyPr>
          <a:lstStyle/>
          <a:p>
            <a:pPr indent="1270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Fire Detection</a:t>
            </a:r>
            <a:endParaRPr/>
          </a:p>
          <a:p>
            <a:pPr indent="-342900" lvl="0" marL="355600" marR="5080" rtl="0" algn="l">
              <a:lnSpc>
                <a:spcPct val="104545"/>
              </a:lnSpc>
              <a:spcBef>
                <a:spcPts val="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Placing fire detectors at strategic points to detect smoke or fire</a:t>
            </a:r>
            <a:endParaRPr/>
          </a:p>
        </p:txBody>
      </p:sp>
      <p:sp>
        <p:nvSpPr>
          <p:cNvPr id="1375" name="Google Shape;1375;p322"/>
          <p:cNvSpPr/>
          <p:nvPr/>
        </p:nvSpPr>
        <p:spPr>
          <a:xfrm>
            <a:off x="2818781" y="1544138"/>
            <a:ext cx="11763157" cy="2206478"/>
          </a:xfrm>
          <a:prstGeom prst="roundRect">
            <a:avLst>
              <a:gd fmla="val 2737" name="adj"/>
            </a:avLst>
          </a:prstGeom>
          <a:solidFill>
            <a:srgbClr val="F2F2F2"/>
          </a:solidFill>
          <a:ln cap="flat" cmpd="sng" w="25550">
            <a:solidFill>
              <a:srgbClr val="D9D9D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chemeClr val="dk1"/>
              </a:buClr>
              <a:buSzPts val="450"/>
              <a:buFont typeface="Calibri"/>
              <a:buNone/>
            </a:pPr>
            <a:r>
              <a:t/>
            </a:r>
            <a:endParaRPr b="0" i="0" sz="18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Calibri"/>
              <a:buNone/>
            </a:pPr>
            <a:r>
              <a:t/>
            </a:r>
            <a:endParaRPr b="0" i="0" sz="1800" u="none" cap="none" strike="noStrike">
              <a:solidFill>
                <a:srgbClr val="3F3F3F"/>
              </a:solidFill>
              <a:latin typeface="Arial"/>
              <a:ea typeface="Arial"/>
              <a:cs typeface="Arial"/>
              <a:sym typeface="Arial"/>
            </a:endParaRPr>
          </a:p>
        </p:txBody>
      </p:sp>
      <p:sp>
        <p:nvSpPr>
          <p:cNvPr id="1376" name="Google Shape;1376;p322"/>
          <p:cNvSpPr/>
          <p:nvPr/>
        </p:nvSpPr>
        <p:spPr>
          <a:xfrm rot="5400000">
            <a:off x="13246379" y="2409981"/>
            <a:ext cx="2206478" cy="464635"/>
          </a:xfrm>
          <a:prstGeom prst="round2SameRect">
            <a:avLst>
              <a:gd fmla="val 12548" name="adj1"/>
              <a:gd fmla="val 0" name="adj2"/>
            </a:avLst>
          </a:prstGeom>
          <a:solidFill>
            <a:srgbClr val="ABE0E7"/>
          </a:solidFill>
          <a:ln cap="flat" cmpd="sng" w="25550">
            <a:solidFill>
              <a:srgbClr val="ABE0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F3F3F"/>
              </a:solidFill>
              <a:latin typeface="Calibri"/>
              <a:ea typeface="Calibri"/>
              <a:cs typeface="Calibri"/>
              <a:sym typeface="Calibri"/>
            </a:endParaRPr>
          </a:p>
        </p:txBody>
      </p:sp>
      <p:sp>
        <p:nvSpPr>
          <p:cNvPr id="1377" name="Google Shape;1377;p322"/>
          <p:cNvSpPr/>
          <p:nvPr/>
        </p:nvSpPr>
        <p:spPr>
          <a:xfrm>
            <a:off x="4319241" y="1655032"/>
            <a:ext cx="9647794" cy="2128607"/>
          </a:xfrm>
          <a:prstGeom prst="rect">
            <a:avLst/>
          </a:prstGeom>
          <a:noFill/>
          <a:ln>
            <a:noFill/>
          </a:ln>
        </p:spPr>
        <p:txBody>
          <a:bodyPr anchorCtr="0" anchor="t" bIns="45000" lIns="90000" spcFirstLastPara="1" rIns="90000" wrap="square" tIns="45000">
            <a:noAutofit/>
          </a:bodyPr>
          <a:lstStyle/>
          <a:p>
            <a:pPr indent="1270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Fire Prevention</a:t>
            </a:r>
            <a:endParaRPr/>
          </a:p>
          <a:p>
            <a:pPr indent="-342000" lvl="0" marL="342000" marR="20447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Training employees for fire safety</a:t>
            </a:r>
            <a:endParaRPr/>
          </a:p>
          <a:p>
            <a:pPr indent="-342000" lvl="0" marL="342000" marR="508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Supplying the right equipment and ensuring their working conditions</a:t>
            </a:r>
            <a:endParaRPr/>
          </a:p>
          <a:p>
            <a:pPr indent="-342000" lvl="0" marL="342000" marR="549909" rtl="0" algn="just">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Storing combustible materials properly</a:t>
            </a:r>
            <a:endParaRPr/>
          </a:p>
        </p:txBody>
      </p:sp>
      <p:sp>
        <p:nvSpPr>
          <p:cNvPr id="1378" name="Google Shape;1378;p322"/>
          <p:cNvSpPr/>
          <p:nvPr/>
        </p:nvSpPr>
        <p:spPr>
          <a:xfrm>
            <a:off x="2818780" y="6464048"/>
            <a:ext cx="11763157" cy="1952137"/>
          </a:xfrm>
          <a:prstGeom prst="roundRect">
            <a:avLst>
              <a:gd fmla="val 2737" name="adj"/>
            </a:avLst>
          </a:prstGeom>
          <a:solidFill>
            <a:srgbClr val="F2F2F2"/>
          </a:solidFill>
          <a:ln cap="flat" cmpd="sng" w="25550">
            <a:solidFill>
              <a:srgbClr val="D9D9D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chemeClr val="dk1"/>
              </a:buClr>
              <a:buSzPts val="450"/>
              <a:buFont typeface="Calibri"/>
              <a:buNone/>
            </a:pPr>
            <a:r>
              <a:t/>
            </a:r>
            <a:endParaRPr b="0" i="0" sz="18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Calibri"/>
              <a:buNone/>
            </a:pPr>
            <a:r>
              <a:t/>
            </a:r>
            <a:endParaRPr b="0" i="0" sz="1800" u="none" cap="none" strike="noStrike">
              <a:solidFill>
                <a:srgbClr val="3F3F3F"/>
              </a:solidFill>
              <a:latin typeface="Arial"/>
              <a:ea typeface="Arial"/>
              <a:cs typeface="Arial"/>
              <a:sym typeface="Arial"/>
            </a:endParaRPr>
          </a:p>
        </p:txBody>
      </p:sp>
      <p:sp>
        <p:nvSpPr>
          <p:cNvPr id="1379" name="Google Shape;1379;p322"/>
          <p:cNvSpPr/>
          <p:nvPr/>
        </p:nvSpPr>
        <p:spPr>
          <a:xfrm rot="5400000">
            <a:off x="13385112" y="7197651"/>
            <a:ext cx="1929012" cy="464635"/>
          </a:xfrm>
          <a:prstGeom prst="round2SameRect">
            <a:avLst>
              <a:gd fmla="val 12548" name="adj1"/>
              <a:gd fmla="val 0" name="adj2"/>
            </a:avLst>
          </a:prstGeom>
          <a:solidFill>
            <a:srgbClr val="C9CAFB"/>
          </a:solidFill>
          <a:ln cap="flat" cmpd="sng" w="25550">
            <a:solidFill>
              <a:srgbClr val="C9CA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F3F3F"/>
              </a:solidFill>
              <a:latin typeface="Calibri"/>
              <a:ea typeface="Calibri"/>
              <a:cs typeface="Calibri"/>
              <a:sym typeface="Calibri"/>
            </a:endParaRPr>
          </a:p>
        </p:txBody>
      </p:sp>
      <p:sp>
        <p:nvSpPr>
          <p:cNvPr id="1380" name="Google Shape;1380;p322"/>
          <p:cNvSpPr/>
          <p:nvPr/>
        </p:nvSpPr>
        <p:spPr>
          <a:xfrm>
            <a:off x="4319241" y="6757650"/>
            <a:ext cx="9647794" cy="1271772"/>
          </a:xfrm>
          <a:prstGeom prst="rect">
            <a:avLst/>
          </a:prstGeom>
          <a:noFill/>
          <a:ln>
            <a:noFill/>
          </a:ln>
        </p:spPr>
        <p:txBody>
          <a:bodyPr anchorCtr="0" anchor="t" bIns="45000" lIns="90000" spcFirstLastPara="1" rIns="90000" wrap="square" tIns="45000">
            <a:noAutofit/>
          </a:bodyPr>
          <a:lstStyle/>
          <a:p>
            <a:pPr indent="12700" lvl="0" marL="0" marR="0" rtl="0" algn="l">
              <a:lnSpc>
                <a:spcPct val="113636"/>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Fire Suppression Systems</a:t>
            </a:r>
            <a:endParaRPr/>
          </a:p>
          <a:p>
            <a:pPr indent="-342900" lvl="0" marL="355600" marR="5080" rtl="0" algn="l">
              <a:lnSpc>
                <a:spcPct val="104545"/>
              </a:lnSpc>
              <a:spcBef>
                <a:spcPts val="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Using a suppression agent to put out a fire</a:t>
            </a:r>
            <a:endParaRPr/>
          </a:p>
        </p:txBody>
      </p:sp>
      <p:grpSp>
        <p:nvGrpSpPr>
          <p:cNvPr id="1381" name="Google Shape;1381;p322"/>
          <p:cNvGrpSpPr/>
          <p:nvPr/>
        </p:nvGrpSpPr>
        <p:grpSpPr>
          <a:xfrm>
            <a:off x="1268857" y="1122680"/>
            <a:ext cx="2755062" cy="3063240"/>
            <a:chOff x="1268857" y="1122680"/>
            <a:chExt cx="2755062" cy="3063240"/>
          </a:xfrm>
        </p:grpSpPr>
        <p:sp>
          <p:nvSpPr>
            <p:cNvPr id="1382" name="Google Shape;1382;p322"/>
            <p:cNvSpPr/>
            <p:nvPr/>
          </p:nvSpPr>
          <p:spPr>
            <a:xfrm rot="-5400000">
              <a:off x="1114768" y="1276769"/>
              <a:ext cx="3063240" cy="2755062"/>
            </a:xfrm>
            <a:prstGeom prst="chord">
              <a:avLst>
                <a:gd fmla="val 2402671" name="adj1"/>
                <a:gd fmla="val 8376321" name="adj2"/>
              </a:avLst>
            </a:prstGeom>
            <a:solidFill>
              <a:srgbClr val="ABE0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sp>
          <p:nvSpPr>
            <p:cNvPr id="1383" name="Google Shape;1383;p322"/>
            <p:cNvSpPr/>
            <p:nvPr/>
          </p:nvSpPr>
          <p:spPr>
            <a:xfrm rot="-5400000">
              <a:off x="1463383" y="1619689"/>
              <a:ext cx="2220141" cy="2058880"/>
            </a:xfrm>
            <a:prstGeom prst="round2SameRect">
              <a:avLst>
                <a:gd fmla="val 16667" name="adj1"/>
                <a:gd fmla="val 0" name="adj2"/>
              </a:avLst>
            </a:prstGeom>
            <a:solidFill>
              <a:srgbClr val="ABE0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grpSp>
      <p:pic>
        <p:nvPicPr>
          <p:cNvPr id="1384" name="Google Shape;1384;p322"/>
          <p:cNvPicPr preferRelativeResize="0"/>
          <p:nvPr/>
        </p:nvPicPr>
        <p:blipFill rotWithShape="1">
          <a:blip r:embed="rId3">
            <a:alphaModFix/>
          </a:blip>
          <a:srcRect b="0" l="0" r="0" t="0"/>
          <a:stretch/>
        </p:blipFill>
        <p:spPr>
          <a:xfrm>
            <a:off x="1963086" y="1892668"/>
            <a:ext cx="1531680" cy="1531680"/>
          </a:xfrm>
          <a:prstGeom prst="rect">
            <a:avLst/>
          </a:prstGeom>
          <a:noFill/>
          <a:ln>
            <a:noFill/>
          </a:ln>
        </p:spPr>
      </p:pic>
      <p:grpSp>
        <p:nvGrpSpPr>
          <p:cNvPr id="1385" name="Google Shape;1385;p322"/>
          <p:cNvGrpSpPr/>
          <p:nvPr/>
        </p:nvGrpSpPr>
        <p:grpSpPr>
          <a:xfrm>
            <a:off x="964035" y="3414637"/>
            <a:ext cx="3343012" cy="3343012"/>
            <a:chOff x="7939734" y="2647788"/>
            <a:chExt cx="3343012" cy="3343012"/>
          </a:xfrm>
        </p:grpSpPr>
        <p:sp>
          <p:nvSpPr>
            <p:cNvPr id="1386" name="Google Shape;1386;p322"/>
            <p:cNvSpPr/>
            <p:nvPr/>
          </p:nvSpPr>
          <p:spPr>
            <a:xfrm rot="-6245622">
              <a:off x="8233709" y="2941763"/>
              <a:ext cx="2755062" cy="2755062"/>
            </a:xfrm>
            <a:prstGeom prst="chord">
              <a:avLst>
                <a:gd fmla="val 3461852" name="adj1"/>
                <a:gd fmla="val 9030342" name="adj2"/>
              </a:avLst>
            </a:prstGeom>
            <a:solidFill>
              <a:srgbClr val="F7DC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sp>
          <p:nvSpPr>
            <p:cNvPr id="1387" name="Google Shape;1387;p322"/>
            <p:cNvSpPr/>
            <p:nvPr/>
          </p:nvSpPr>
          <p:spPr>
            <a:xfrm rot="-5400000">
              <a:off x="8546360" y="3291416"/>
              <a:ext cx="1981200" cy="2058880"/>
            </a:xfrm>
            <a:prstGeom prst="round2SameRect">
              <a:avLst>
                <a:gd fmla="val 16667" name="adj1"/>
                <a:gd fmla="val 0" name="adj2"/>
              </a:avLst>
            </a:prstGeom>
            <a:solidFill>
              <a:srgbClr val="F7DC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grpSp>
      <p:grpSp>
        <p:nvGrpSpPr>
          <p:cNvPr id="1388" name="Google Shape;1388;p322"/>
          <p:cNvGrpSpPr/>
          <p:nvPr/>
        </p:nvGrpSpPr>
        <p:grpSpPr>
          <a:xfrm>
            <a:off x="976228" y="5767385"/>
            <a:ext cx="3343012" cy="3343012"/>
            <a:chOff x="2265497" y="6027567"/>
            <a:chExt cx="3343012" cy="3343012"/>
          </a:xfrm>
        </p:grpSpPr>
        <p:grpSp>
          <p:nvGrpSpPr>
            <p:cNvPr id="1389" name="Google Shape;1389;p322"/>
            <p:cNvGrpSpPr/>
            <p:nvPr/>
          </p:nvGrpSpPr>
          <p:grpSpPr>
            <a:xfrm>
              <a:off x="2265497" y="6027567"/>
              <a:ext cx="3343012" cy="3343012"/>
              <a:chOff x="7939734" y="2647788"/>
              <a:chExt cx="3343012" cy="3343012"/>
            </a:xfrm>
          </p:grpSpPr>
          <p:sp>
            <p:nvSpPr>
              <p:cNvPr id="1390" name="Google Shape;1390;p322"/>
              <p:cNvSpPr/>
              <p:nvPr/>
            </p:nvSpPr>
            <p:spPr>
              <a:xfrm rot="-6245622">
                <a:off x="8233709" y="2941763"/>
                <a:ext cx="2755062" cy="2755062"/>
              </a:xfrm>
              <a:prstGeom prst="chord">
                <a:avLst>
                  <a:gd fmla="val 3461852" name="adj1"/>
                  <a:gd fmla="val 9030342" name="adj2"/>
                </a:avLst>
              </a:prstGeom>
              <a:solidFill>
                <a:srgbClr val="C9CA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sp>
            <p:nvSpPr>
              <p:cNvPr id="1391" name="Google Shape;1391;p322"/>
              <p:cNvSpPr/>
              <p:nvPr/>
            </p:nvSpPr>
            <p:spPr>
              <a:xfrm rot="-5400000">
                <a:off x="8546360" y="3291416"/>
                <a:ext cx="1981200" cy="2058880"/>
              </a:xfrm>
              <a:prstGeom prst="round2SameRect">
                <a:avLst>
                  <a:gd fmla="val 16667" name="adj1"/>
                  <a:gd fmla="val 0" name="adj2"/>
                </a:avLst>
              </a:prstGeom>
              <a:solidFill>
                <a:srgbClr val="C9CA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grpSp>
        <p:pic>
          <p:nvPicPr>
            <p:cNvPr id="1392" name="Google Shape;1392;p322"/>
            <p:cNvPicPr preferRelativeResize="0"/>
            <p:nvPr/>
          </p:nvPicPr>
          <p:blipFill rotWithShape="1">
            <a:blip r:embed="rId4">
              <a:alphaModFix/>
            </a:blip>
            <a:srcRect b="0" l="0" r="0" t="0"/>
            <a:stretch/>
          </p:blipFill>
          <p:spPr>
            <a:xfrm>
              <a:off x="3623658" y="7017832"/>
              <a:ext cx="789074" cy="1492842"/>
            </a:xfrm>
            <a:prstGeom prst="rect">
              <a:avLst/>
            </a:prstGeom>
            <a:noFill/>
            <a:ln>
              <a:noFill/>
            </a:ln>
          </p:spPr>
        </p:pic>
      </p:grpSp>
      <p:grpSp>
        <p:nvGrpSpPr>
          <p:cNvPr id="1393" name="Google Shape;1393;p322"/>
          <p:cNvGrpSpPr/>
          <p:nvPr/>
        </p:nvGrpSpPr>
        <p:grpSpPr>
          <a:xfrm>
            <a:off x="2072726" y="4340403"/>
            <a:ext cx="1312400" cy="1533858"/>
            <a:chOff x="2413563" y="3257327"/>
            <a:chExt cx="2383400" cy="2785580"/>
          </a:xfrm>
        </p:grpSpPr>
        <p:sp>
          <p:nvSpPr>
            <p:cNvPr id="1394" name="Google Shape;1394;p322"/>
            <p:cNvSpPr/>
            <p:nvPr/>
          </p:nvSpPr>
          <p:spPr>
            <a:xfrm>
              <a:off x="3231324" y="5022707"/>
              <a:ext cx="747868" cy="1020200"/>
            </a:xfrm>
            <a:custGeom>
              <a:rect b="b" l="l" r="r" t="t"/>
              <a:pathLst>
                <a:path extrusionOk="0" h="1020200" w="747868">
                  <a:moveTo>
                    <a:pt x="467927" y="464694"/>
                  </a:moveTo>
                  <a:cubicBezTo>
                    <a:pt x="336576" y="663409"/>
                    <a:pt x="263946" y="806682"/>
                    <a:pt x="392713" y="1020201"/>
                  </a:cubicBezTo>
                  <a:cubicBezTo>
                    <a:pt x="167967" y="872655"/>
                    <a:pt x="187342" y="669271"/>
                    <a:pt x="314817" y="483274"/>
                  </a:cubicBezTo>
                  <a:cubicBezTo>
                    <a:pt x="434543" y="308504"/>
                    <a:pt x="531615" y="183513"/>
                    <a:pt x="392713" y="0"/>
                  </a:cubicBezTo>
                  <a:cubicBezTo>
                    <a:pt x="615770" y="119328"/>
                    <a:pt x="576623" y="300258"/>
                    <a:pt x="467927" y="464694"/>
                  </a:cubicBezTo>
                  <a:close/>
                  <a:moveTo>
                    <a:pt x="626799" y="203782"/>
                  </a:moveTo>
                  <a:cubicBezTo>
                    <a:pt x="730429" y="340597"/>
                    <a:pt x="657997" y="433794"/>
                    <a:pt x="568675" y="564151"/>
                  </a:cubicBezTo>
                  <a:cubicBezTo>
                    <a:pt x="473689" y="702854"/>
                    <a:pt x="459183" y="854572"/>
                    <a:pt x="626799" y="964561"/>
                  </a:cubicBezTo>
                  <a:cubicBezTo>
                    <a:pt x="530720" y="805390"/>
                    <a:pt x="584969" y="698482"/>
                    <a:pt x="682836" y="550340"/>
                  </a:cubicBezTo>
                  <a:cubicBezTo>
                    <a:pt x="763912" y="427833"/>
                    <a:pt x="793123" y="292806"/>
                    <a:pt x="626799" y="203782"/>
                  </a:cubicBezTo>
                  <a:close/>
                  <a:moveTo>
                    <a:pt x="128224" y="129661"/>
                  </a:moveTo>
                  <a:cubicBezTo>
                    <a:pt x="231854" y="266476"/>
                    <a:pt x="159422" y="359674"/>
                    <a:pt x="70100" y="490030"/>
                  </a:cubicBezTo>
                  <a:cubicBezTo>
                    <a:pt x="-24885" y="628733"/>
                    <a:pt x="-39392" y="780452"/>
                    <a:pt x="128224" y="890440"/>
                  </a:cubicBezTo>
                  <a:cubicBezTo>
                    <a:pt x="32146" y="731270"/>
                    <a:pt x="86395" y="624361"/>
                    <a:pt x="184262" y="476220"/>
                  </a:cubicBezTo>
                  <a:cubicBezTo>
                    <a:pt x="265337" y="353613"/>
                    <a:pt x="294548" y="218586"/>
                    <a:pt x="128224" y="129661"/>
                  </a:cubicBezTo>
                  <a:close/>
                </a:path>
              </a:pathLst>
            </a:custGeom>
            <a:solidFill>
              <a:srgbClr val="DE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5" name="Google Shape;1395;p322"/>
            <p:cNvSpPr/>
            <p:nvPr/>
          </p:nvSpPr>
          <p:spPr>
            <a:xfrm>
              <a:off x="2413563" y="3257327"/>
              <a:ext cx="2383400" cy="1552358"/>
            </a:xfrm>
            <a:custGeom>
              <a:rect b="b" l="l" r="r" t="t"/>
              <a:pathLst>
                <a:path extrusionOk="0" h="1552358" w="2383400">
                  <a:moveTo>
                    <a:pt x="1191696" y="422865"/>
                  </a:moveTo>
                  <a:cubicBezTo>
                    <a:pt x="547364" y="422865"/>
                    <a:pt x="25043" y="601310"/>
                    <a:pt x="25043" y="821287"/>
                  </a:cubicBezTo>
                  <a:cubicBezTo>
                    <a:pt x="25043" y="903356"/>
                    <a:pt x="97971" y="979663"/>
                    <a:pt x="222565" y="1043053"/>
                  </a:cubicBezTo>
                  <a:cubicBezTo>
                    <a:pt x="329772" y="996653"/>
                    <a:pt x="439561" y="958500"/>
                    <a:pt x="550941" y="928196"/>
                  </a:cubicBezTo>
                  <a:lnTo>
                    <a:pt x="580748" y="1020201"/>
                  </a:lnTo>
                  <a:cubicBezTo>
                    <a:pt x="482881" y="1046630"/>
                    <a:pt x="386405" y="1079318"/>
                    <a:pt x="291817" y="1118664"/>
                  </a:cubicBezTo>
                  <a:cubicBezTo>
                    <a:pt x="311192" y="1160096"/>
                    <a:pt x="330566" y="1201627"/>
                    <a:pt x="349941" y="1243059"/>
                  </a:cubicBezTo>
                  <a:cubicBezTo>
                    <a:pt x="440654" y="1209774"/>
                    <a:pt x="532758" y="1182153"/>
                    <a:pt x="625956" y="1159996"/>
                  </a:cubicBezTo>
                  <a:lnTo>
                    <a:pt x="655862" y="1252399"/>
                  </a:lnTo>
                  <a:cubicBezTo>
                    <a:pt x="566540" y="1273363"/>
                    <a:pt x="478112" y="1299494"/>
                    <a:pt x="391075" y="1331189"/>
                  </a:cubicBezTo>
                  <a:cubicBezTo>
                    <a:pt x="391174" y="1331487"/>
                    <a:pt x="391373" y="1331785"/>
                    <a:pt x="391472" y="1332083"/>
                  </a:cubicBezTo>
                  <a:cubicBezTo>
                    <a:pt x="454266" y="1445251"/>
                    <a:pt x="707230" y="1526426"/>
                    <a:pt x="998048" y="1552358"/>
                  </a:cubicBezTo>
                  <a:cubicBezTo>
                    <a:pt x="943799" y="1532884"/>
                    <a:pt x="909919" y="1505263"/>
                    <a:pt x="909919" y="1474661"/>
                  </a:cubicBezTo>
                  <a:cubicBezTo>
                    <a:pt x="909919" y="1415543"/>
                    <a:pt x="1036003" y="1367554"/>
                    <a:pt x="1191596" y="1367554"/>
                  </a:cubicBezTo>
                  <a:cubicBezTo>
                    <a:pt x="1347190" y="1367554"/>
                    <a:pt x="1473274" y="1415444"/>
                    <a:pt x="1473274" y="1474661"/>
                  </a:cubicBezTo>
                  <a:cubicBezTo>
                    <a:pt x="1473274" y="1505263"/>
                    <a:pt x="1439393" y="1532884"/>
                    <a:pt x="1385144" y="1552358"/>
                  </a:cubicBezTo>
                  <a:cubicBezTo>
                    <a:pt x="1675963" y="1526426"/>
                    <a:pt x="1929026" y="1445152"/>
                    <a:pt x="1991720" y="1332083"/>
                  </a:cubicBezTo>
                  <a:cubicBezTo>
                    <a:pt x="1991820" y="1331785"/>
                    <a:pt x="1992018" y="1331487"/>
                    <a:pt x="1992118" y="1331189"/>
                  </a:cubicBezTo>
                  <a:cubicBezTo>
                    <a:pt x="1905081" y="1299593"/>
                    <a:pt x="1816653" y="1273462"/>
                    <a:pt x="1727331" y="1252399"/>
                  </a:cubicBezTo>
                  <a:lnTo>
                    <a:pt x="1757237" y="1159996"/>
                  </a:lnTo>
                  <a:cubicBezTo>
                    <a:pt x="1850434" y="1182153"/>
                    <a:pt x="1942538" y="1209774"/>
                    <a:pt x="2033252" y="1243059"/>
                  </a:cubicBezTo>
                  <a:cubicBezTo>
                    <a:pt x="2052626" y="1201627"/>
                    <a:pt x="2072001" y="1160096"/>
                    <a:pt x="2091376" y="1118664"/>
                  </a:cubicBezTo>
                  <a:cubicBezTo>
                    <a:pt x="1996788" y="1079318"/>
                    <a:pt x="1900312" y="1046630"/>
                    <a:pt x="1802445" y="1020201"/>
                  </a:cubicBezTo>
                  <a:lnTo>
                    <a:pt x="1832252" y="928196"/>
                  </a:lnTo>
                  <a:cubicBezTo>
                    <a:pt x="1943631" y="958500"/>
                    <a:pt x="2053421" y="996653"/>
                    <a:pt x="2160628" y="1043053"/>
                  </a:cubicBezTo>
                  <a:cubicBezTo>
                    <a:pt x="2285222" y="979663"/>
                    <a:pt x="2358249" y="903356"/>
                    <a:pt x="2358249" y="821287"/>
                  </a:cubicBezTo>
                  <a:cubicBezTo>
                    <a:pt x="2358349" y="601211"/>
                    <a:pt x="1836027" y="422865"/>
                    <a:pt x="1191696" y="422865"/>
                  </a:cubicBezTo>
                  <a:close/>
                  <a:moveTo>
                    <a:pt x="1592900" y="1224877"/>
                  </a:moveTo>
                  <a:cubicBezTo>
                    <a:pt x="1327517" y="1178775"/>
                    <a:pt x="1055974" y="1178775"/>
                    <a:pt x="790491" y="1224877"/>
                  </a:cubicBezTo>
                  <a:lnTo>
                    <a:pt x="760386" y="1131978"/>
                  </a:lnTo>
                  <a:cubicBezTo>
                    <a:pt x="1045541" y="1080809"/>
                    <a:pt x="1337652" y="1080809"/>
                    <a:pt x="1622906" y="1131978"/>
                  </a:cubicBezTo>
                  <a:lnTo>
                    <a:pt x="1592900" y="1224877"/>
                  </a:lnTo>
                  <a:close/>
                  <a:moveTo>
                    <a:pt x="1669306" y="988506"/>
                  </a:moveTo>
                  <a:cubicBezTo>
                    <a:pt x="1354344" y="923029"/>
                    <a:pt x="1029048" y="923029"/>
                    <a:pt x="714085" y="988506"/>
                  </a:cubicBezTo>
                  <a:lnTo>
                    <a:pt x="684179" y="896004"/>
                  </a:lnTo>
                  <a:cubicBezTo>
                    <a:pt x="1018715" y="824864"/>
                    <a:pt x="1364677" y="824864"/>
                    <a:pt x="1699312" y="896004"/>
                  </a:cubicBezTo>
                  <a:lnTo>
                    <a:pt x="1669306" y="988506"/>
                  </a:lnTo>
                  <a:close/>
                  <a:moveTo>
                    <a:pt x="2383287" y="650989"/>
                  </a:moveTo>
                  <a:cubicBezTo>
                    <a:pt x="2231867" y="462309"/>
                    <a:pt x="1749587" y="302344"/>
                    <a:pt x="1191696" y="302146"/>
                  </a:cubicBezTo>
                  <a:cubicBezTo>
                    <a:pt x="633805" y="302344"/>
                    <a:pt x="151525" y="462309"/>
                    <a:pt x="104" y="650989"/>
                  </a:cubicBezTo>
                  <a:cubicBezTo>
                    <a:pt x="104" y="592070"/>
                    <a:pt x="-2578" y="477412"/>
                    <a:pt x="19280" y="429621"/>
                  </a:cubicBezTo>
                  <a:cubicBezTo>
                    <a:pt x="127480" y="194045"/>
                    <a:pt x="511595" y="199"/>
                    <a:pt x="1191696" y="0"/>
                  </a:cubicBezTo>
                  <a:cubicBezTo>
                    <a:pt x="1871895" y="199"/>
                    <a:pt x="2255911" y="194045"/>
                    <a:pt x="2364111" y="429621"/>
                  </a:cubicBezTo>
                  <a:cubicBezTo>
                    <a:pt x="2386069" y="477412"/>
                    <a:pt x="2383287" y="592070"/>
                    <a:pt x="2383287" y="650989"/>
                  </a:cubicBezTo>
                  <a:close/>
                </a:path>
              </a:pathLst>
            </a:custGeom>
            <a:solidFill>
              <a:srgbClr val="2E7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396" name="Google Shape;1396;p322"/>
          <p:cNvSpPr/>
          <p:nvPr/>
        </p:nvSpPr>
        <p:spPr>
          <a:xfrm>
            <a:off x="3263900" y="956485"/>
            <a:ext cx="972351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323"/>
          <p:cNvSpPr txBox="1"/>
          <p:nvPr>
            <p:ph type="title"/>
          </p:nvPr>
        </p:nvSpPr>
        <p:spPr>
          <a:xfrm>
            <a:off x="28750" y="366366"/>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a:solidFill>
                  <a:srgbClr val="3F3F3F"/>
                </a:solidFill>
              </a:rPr>
              <a:t>Stages of Fire</a:t>
            </a:r>
            <a:endParaRPr>
              <a:solidFill>
                <a:srgbClr val="3F3F3F"/>
              </a:solidFill>
            </a:endParaRPr>
          </a:p>
        </p:txBody>
      </p:sp>
      <p:sp>
        <p:nvSpPr>
          <p:cNvPr id="1402" name="Google Shape;1402;p323"/>
          <p:cNvSpPr/>
          <p:nvPr/>
        </p:nvSpPr>
        <p:spPr>
          <a:xfrm>
            <a:off x="1651599" y="4674764"/>
            <a:ext cx="3025660" cy="2201104"/>
          </a:xfrm>
          <a:prstGeom prst="roundRect">
            <a:avLst>
              <a:gd fmla="val 7272" name="adj"/>
            </a:avLst>
          </a:prstGeom>
          <a:solidFill>
            <a:srgbClr val="F9C4C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 the initial stage, only air ionization, no smoke</a:t>
            </a:r>
            <a:endParaRPr b="0" i="0" sz="2200" u="none" cap="none" strike="noStrike">
              <a:solidFill>
                <a:srgbClr val="3F3F3F"/>
              </a:solidFill>
              <a:latin typeface="Open Sans"/>
              <a:ea typeface="Open Sans"/>
              <a:cs typeface="Open Sans"/>
              <a:sym typeface="Open Sans"/>
            </a:endParaRPr>
          </a:p>
        </p:txBody>
      </p:sp>
      <p:sp>
        <p:nvSpPr>
          <p:cNvPr id="1403" name="Google Shape;1403;p323"/>
          <p:cNvSpPr/>
          <p:nvPr/>
        </p:nvSpPr>
        <p:spPr>
          <a:xfrm>
            <a:off x="1789129" y="3269900"/>
            <a:ext cx="2750600" cy="1225915"/>
          </a:xfrm>
          <a:prstGeom prst="roundRect">
            <a:avLst>
              <a:gd fmla="val 16667" name="adj"/>
            </a:avLst>
          </a:prstGeom>
          <a:solidFill>
            <a:srgbClr val="F59F9D"/>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Incipient stage</a:t>
            </a:r>
            <a:endParaRPr b="1" i="0" sz="1400" u="none" cap="none" strike="noStrike">
              <a:solidFill>
                <a:srgbClr val="3F3F3F"/>
              </a:solidFill>
              <a:latin typeface="Arial"/>
              <a:ea typeface="Arial"/>
              <a:cs typeface="Arial"/>
              <a:sym typeface="Arial"/>
            </a:endParaRPr>
          </a:p>
        </p:txBody>
      </p:sp>
      <p:cxnSp>
        <p:nvCxnSpPr>
          <p:cNvPr id="1404" name="Google Shape;1404;p323"/>
          <p:cNvCxnSpPr/>
          <p:nvPr/>
        </p:nvCxnSpPr>
        <p:spPr>
          <a:xfrm>
            <a:off x="3164203" y="4434303"/>
            <a:ext cx="453" cy="395020"/>
          </a:xfrm>
          <a:prstGeom prst="straightConnector1">
            <a:avLst/>
          </a:prstGeom>
          <a:noFill/>
          <a:ln cap="flat" cmpd="sng" w="38100">
            <a:solidFill>
              <a:schemeClr val="lt1"/>
            </a:solidFill>
            <a:prstDash val="solid"/>
            <a:round/>
            <a:headEnd len="med" w="med" type="oval"/>
            <a:tailEnd len="med" w="med" type="oval"/>
          </a:ln>
          <a:effectLst>
            <a:outerShdw blurRad="50800" rotWithShape="0" algn="l" dist="38100">
              <a:srgbClr val="000000">
                <a:alpha val="40000"/>
              </a:srgbClr>
            </a:outerShdw>
          </a:effectLst>
        </p:spPr>
      </p:cxnSp>
      <p:sp>
        <p:nvSpPr>
          <p:cNvPr id="1405" name="Google Shape;1405;p323"/>
          <p:cNvSpPr/>
          <p:nvPr/>
        </p:nvSpPr>
        <p:spPr>
          <a:xfrm>
            <a:off x="5065131" y="4674764"/>
            <a:ext cx="3025660" cy="2201104"/>
          </a:xfrm>
          <a:prstGeom prst="roundRect">
            <a:avLst>
              <a:gd fmla="val 7272" name="adj"/>
            </a:avLst>
          </a:prstGeom>
          <a:solidFill>
            <a:srgbClr val="9FEAFF"/>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12065" marR="0" rtl="0" algn="ctr">
              <a:lnSpc>
                <a:spcPct val="105555"/>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12065" marR="0" rtl="0" algn="ctr">
              <a:lnSpc>
                <a:spcPct val="105555"/>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Smoke is visible from the point of ignition</a:t>
            </a:r>
            <a:endParaRPr b="0" i="0" sz="2200" u="none" cap="none" strike="noStrike">
              <a:solidFill>
                <a:srgbClr val="3F3F3F"/>
              </a:solidFill>
              <a:latin typeface="Open Sans"/>
              <a:ea typeface="Open Sans"/>
              <a:cs typeface="Open Sans"/>
              <a:sym typeface="Open Sans"/>
            </a:endParaRPr>
          </a:p>
        </p:txBody>
      </p:sp>
      <p:sp>
        <p:nvSpPr>
          <p:cNvPr id="1406" name="Google Shape;1406;p323"/>
          <p:cNvSpPr/>
          <p:nvPr/>
        </p:nvSpPr>
        <p:spPr>
          <a:xfrm>
            <a:off x="5202661" y="3269900"/>
            <a:ext cx="2750600" cy="1225915"/>
          </a:xfrm>
          <a:prstGeom prst="roundRect">
            <a:avLst>
              <a:gd fmla="val 16667" name="adj"/>
            </a:avLst>
          </a:prstGeom>
          <a:solidFill>
            <a:srgbClr val="71E1FF"/>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Smoke stage</a:t>
            </a:r>
            <a:endParaRPr/>
          </a:p>
        </p:txBody>
      </p:sp>
      <p:cxnSp>
        <p:nvCxnSpPr>
          <p:cNvPr id="1407" name="Google Shape;1407;p323"/>
          <p:cNvCxnSpPr/>
          <p:nvPr/>
        </p:nvCxnSpPr>
        <p:spPr>
          <a:xfrm>
            <a:off x="6577735" y="4395563"/>
            <a:ext cx="453" cy="395020"/>
          </a:xfrm>
          <a:prstGeom prst="straightConnector1">
            <a:avLst/>
          </a:prstGeom>
          <a:noFill/>
          <a:ln cap="flat" cmpd="sng" w="38100">
            <a:solidFill>
              <a:schemeClr val="lt1"/>
            </a:solidFill>
            <a:prstDash val="solid"/>
            <a:round/>
            <a:headEnd len="med" w="med" type="oval"/>
            <a:tailEnd len="med" w="med" type="oval"/>
          </a:ln>
          <a:effectLst>
            <a:outerShdw blurRad="50800" rotWithShape="0" algn="l" dist="38100">
              <a:srgbClr val="000000">
                <a:alpha val="40000"/>
              </a:srgbClr>
            </a:outerShdw>
          </a:effectLst>
        </p:spPr>
      </p:cxnSp>
      <p:sp>
        <p:nvSpPr>
          <p:cNvPr id="1408" name="Google Shape;1408;p323"/>
          <p:cNvSpPr/>
          <p:nvPr/>
        </p:nvSpPr>
        <p:spPr>
          <a:xfrm>
            <a:off x="8478663" y="4674764"/>
            <a:ext cx="3025660" cy="2201104"/>
          </a:xfrm>
          <a:prstGeom prst="roundRect">
            <a:avLst>
              <a:gd fmla="val 7272" name="adj"/>
            </a:avLst>
          </a:prstGeom>
          <a:solidFill>
            <a:srgbClr val="F0D4A6"/>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12065" marR="0" rtl="0" algn="ctr">
              <a:lnSpc>
                <a:spcPct val="105555"/>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12065" marR="0" rtl="0" algn="ctr">
              <a:lnSpc>
                <a:spcPct val="105555"/>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Flame can be seen with the naked eye</a:t>
            </a:r>
            <a:endParaRPr b="0" i="0" sz="2200" u="none" cap="none" strike="noStrike">
              <a:solidFill>
                <a:srgbClr val="3F3F3F"/>
              </a:solidFill>
              <a:latin typeface="Open Sans"/>
              <a:ea typeface="Open Sans"/>
              <a:cs typeface="Open Sans"/>
              <a:sym typeface="Open Sans"/>
            </a:endParaRPr>
          </a:p>
        </p:txBody>
      </p:sp>
      <p:sp>
        <p:nvSpPr>
          <p:cNvPr id="1409" name="Google Shape;1409;p323"/>
          <p:cNvSpPr/>
          <p:nvPr/>
        </p:nvSpPr>
        <p:spPr>
          <a:xfrm>
            <a:off x="8616193" y="3269900"/>
            <a:ext cx="2750600" cy="1225915"/>
          </a:xfrm>
          <a:prstGeom prst="roundRect">
            <a:avLst>
              <a:gd fmla="val 16667" name="adj"/>
            </a:avLst>
          </a:prstGeom>
          <a:solidFill>
            <a:srgbClr val="E8BB7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Flame stage</a:t>
            </a:r>
            <a:endParaRPr/>
          </a:p>
        </p:txBody>
      </p:sp>
      <p:cxnSp>
        <p:nvCxnSpPr>
          <p:cNvPr id="1410" name="Google Shape;1410;p323"/>
          <p:cNvCxnSpPr/>
          <p:nvPr/>
        </p:nvCxnSpPr>
        <p:spPr>
          <a:xfrm>
            <a:off x="9991267" y="4402809"/>
            <a:ext cx="453" cy="395020"/>
          </a:xfrm>
          <a:prstGeom prst="straightConnector1">
            <a:avLst/>
          </a:prstGeom>
          <a:noFill/>
          <a:ln cap="flat" cmpd="sng" w="38100">
            <a:solidFill>
              <a:schemeClr val="lt1"/>
            </a:solidFill>
            <a:prstDash val="solid"/>
            <a:round/>
            <a:headEnd len="med" w="med" type="oval"/>
            <a:tailEnd len="med" w="med" type="oval"/>
          </a:ln>
          <a:effectLst>
            <a:outerShdw blurRad="50800" rotWithShape="0" algn="l" dist="38100">
              <a:srgbClr val="000000">
                <a:alpha val="40000"/>
              </a:srgbClr>
            </a:outerShdw>
          </a:effectLst>
        </p:spPr>
      </p:cxnSp>
      <p:sp>
        <p:nvSpPr>
          <p:cNvPr id="1411" name="Google Shape;1411;p323"/>
          <p:cNvSpPr/>
          <p:nvPr/>
        </p:nvSpPr>
        <p:spPr>
          <a:xfrm>
            <a:off x="11892194" y="4674764"/>
            <a:ext cx="3025660" cy="2201104"/>
          </a:xfrm>
          <a:prstGeom prst="roundRect">
            <a:avLst>
              <a:gd fmla="val 7272" name="adj"/>
            </a:avLst>
          </a:prstGeom>
          <a:solidFill>
            <a:srgbClr val="BADDEC"/>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12065" marR="0" rtl="0" algn="ctr">
              <a:lnSpc>
                <a:spcPct val="105555"/>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12065" marR="0" rtl="0" algn="ctr">
              <a:lnSpc>
                <a:spcPct val="105555"/>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Fire is considerably</a:t>
            </a:r>
            <a:endParaRPr/>
          </a:p>
          <a:p>
            <a:pPr indent="0" lvl="0" marL="0" marR="0" rtl="0" algn="ctr">
              <a:lnSpc>
                <a:spcPct val="105555"/>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higher</a:t>
            </a:r>
            <a:endParaRPr b="0" i="0" sz="2200" u="none" cap="none" strike="noStrike">
              <a:solidFill>
                <a:srgbClr val="3F3F3F"/>
              </a:solidFill>
              <a:latin typeface="Open Sans"/>
              <a:ea typeface="Open Sans"/>
              <a:cs typeface="Open Sans"/>
              <a:sym typeface="Open Sans"/>
            </a:endParaRPr>
          </a:p>
        </p:txBody>
      </p:sp>
      <p:sp>
        <p:nvSpPr>
          <p:cNvPr id="1412" name="Google Shape;1412;p323"/>
          <p:cNvSpPr/>
          <p:nvPr/>
        </p:nvSpPr>
        <p:spPr>
          <a:xfrm>
            <a:off x="12029724" y="3269900"/>
            <a:ext cx="2750600" cy="1225915"/>
          </a:xfrm>
          <a:prstGeom prst="roundRect">
            <a:avLst>
              <a:gd fmla="val 16667" name="adj"/>
            </a:avLst>
          </a:prstGeom>
          <a:solidFill>
            <a:srgbClr val="86C3DE"/>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Heat stage</a:t>
            </a:r>
            <a:endParaRPr/>
          </a:p>
        </p:txBody>
      </p:sp>
      <p:cxnSp>
        <p:nvCxnSpPr>
          <p:cNvPr id="1413" name="Google Shape;1413;p323"/>
          <p:cNvCxnSpPr/>
          <p:nvPr/>
        </p:nvCxnSpPr>
        <p:spPr>
          <a:xfrm>
            <a:off x="13404798" y="4372663"/>
            <a:ext cx="453" cy="395020"/>
          </a:xfrm>
          <a:prstGeom prst="straightConnector1">
            <a:avLst/>
          </a:prstGeom>
          <a:noFill/>
          <a:ln cap="flat" cmpd="sng" w="38100">
            <a:solidFill>
              <a:schemeClr val="lt1"/>
            </a:solidFill>
            <a:prstDash val="solid"/>
            <a:round/>
            <a:headEnd len="med" w="med" type="oval"/>
            <a:tailEnd len="med" w="med" type="oval"/>
          </a:ln>
          <a:effectLst>
            <a:outerShdw blurRad="50800" rotWithShape="0" algn="l" dist="38100">
              <a:srgbClr val="000000">
                <a:alpha val="40000"/>
              </a:srgbClr>
            </a:outerShdw>
          </a:effectLst>
        </p:spPr>
      </p:cxnSp>
      <p:sp>
        <p:nvSpPr>
          <p:cNvPr id="1414" name="Google Shape;1414;p323"/>
          <p:cNvSpPr txBox="1"/>
          <p:nvPr/>
        </p:nvSpPr>
        <p:spPr>
          <a:xfrm>
            <a:off x="3400398" y="1561925"/>
            <a:ext cx="10019104" cy="430887"/>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different stages of fire progression are:</a:t>
            </a:r>
            <a:endParaRPr b="0" i="0" sz="2200" u="none" cap="none" strike="noStrike">
              <a:solidFill>
                <a:srgbClr val="3F3F3F"/>
              </a:solidFill>
              <a:latin typeface="Arial"/>
              <a:ea typeface="Arial"/>
              <a:cs typeface="Arial"/>
              <a:sym typeface="Arial"/>
            </a:endParaRPr>
          </a:p>
        </p:txBody>
      </p:sp>
      <p:pic>
        <p:nvPicPr>
          <p:cNvPr descr="Badge 1 with solid fill" id="1415" name="Google Shape;1415;p323"/>
          <p:cNvPicPr preferRelativeResize="0"/>
          <p:nvPr/>
        </p:nvPicPr>
        <p:blipFill rotWithShape="1">
          <a:blip r:embed="rId3">
            <a:alphaModFix/>
          </a:blip>
          <a:srcRect b="0" l="0" r="0" t="0"/>
          <a:stretch/>
        </p:blipFill>
        <p:spPr>
          <a:xfrm>
            <a:off x="2707003" y="2645852"/>
            <a:ext cx="914400" cy="914400"/>
          </a:xfrm>
          <a:prstGeom prst="rect">
            <a:avLst/>
          </a:prstGeom>
          <a:noFill/>
          <a:ln>
            <a:noFill/>
          </a:ln>
        </p:spPr>
      </p:pic>
      <p:pic>
        <p:nvPicPr>
          <p:cNvPr descr="Badge with solid fill" id="1416" name="Google Shape;1416;p323"/>
          <p:cNvPicPr preferRelativeResize="0"/>
          <p:nvPr/>
        </p:nvPicPr>
        <p:blipFill rotWithShape="1">
          <a:blip r:embed="rId4">
            <a:alphaModFix/>
          </a:blip>
          <a:srcRect b="0" l="0" r="0" t="0"/>
          <a:stretch/>
        </p:blipFill>
        <p:spPr>
          <a:xfrm>
            <a:off x="6114372" y="2662584"/>
            <a:ext cx="914400" cy="914400"/>
          </a:xfrm>
          <a:prstGeom prst="rect">
            <a:avLst/>
          </a:prstGeom>
          <a:noFill/>
          <a:ln>
            <a:noFill/>
          </a:ln>
        </p:spPr>
      </p:pic>
      <p:pic>
        <p:nvPicPr>
          <p:cNvPr descr="Badge 3 with solid fill" id="1417" name="Google Shape;1417;p323"/>
          <p:cNvPicPr preferRelativeResize="0"/>
          <p:nvPr/>
        </p:nvPicPr>
        <p:blipFill rotWithShape="1">
          <a:blip r:embed="rId5">
            <a:alphaModFix/>
          </a:blip>
          <a:srcRect b="0" l="0" r="0" t="0"/>
          <a:stretch/>
        </p:blipFill>
        <p:spPr>
          <a:xfrm>
            <a:off x="9615009" y="2662584"/>
            <a:ext cx="914400" cy="914400"/>
          </a:xfrm>
          <a:prstGeom prst="rect">
            <a:avLst/>
          </a:prstGeom>
          <a:noFill/>
          <a:ln>
            <a:noFill/>
          </a:ln>
        </p:spPr>
      </p:pic>
      <p:pic>
        <p:nvPicPr>
          <p:cNvPr descr="Badge 4 with solid fill" id="1418" name="Google Shape;1418;p323"/>
          <p:cNvPicPr preferRelativeResize="0"/>
          <p:nvPr/>
        </p:nvPicPr>
        <p:blipFill rotWithShape="1">
          <a:blip r:embed="rId6">
            <a:alphaModFix/>
          </a:blip>
          <a:srcRect b="0" l="0" r="0" t="0"/>
          <a:stretch/>
        </p:blipFill>
        <p:spPr>
          <a:xfrm>
            <a:off x="12943189" y="2636200"/>
            <a:ext cx="914400" cy="914400"/>
          </a:xfrm>
          <a:prstGeom prst="rect">
            <a:avLst/>
          </a:prstGeom>
          <a:noFill/>
          <a:ln>
            <a:noFill/>
          </a:ln>
        </p:spPr>
      </p:pic>
      <p:sp>
        <p:nvSpPr>
          <p:cNvPr id="1419" name="Google Shape;1419;p323"/>
          <p:cNvSpPr txBox="1"/>
          <p:nvPr/>
        </p:nvSpPr>
        <p:spPr>
          <a:xfrm>
            <a:off x="3156548" y="7836804"/>
            <a:ext cx="10019104" cy="430887"/>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earlier the fire is detected, the easier it is to be extinguished.</a:t>
            </a:r>
            <a:endParaRPr b="0" i="0" sz="2200" u="none" cap="none" strike="noStrike">
              <a:solidFill>
                <a:srgbClr val="3F3F3F"/>
              </a:solidFill>
              <a:latin typeface="Arial"/>
              <a:ea typeface="Arial"/>
              <a:cs typeface="Arial"/>
              <a:sym typeface="Arial"/>
            </a:endParaRPr>
          </a:p>
        </p:txBody>
      </p:sp>
      <p:sp>
        <p:nvSpPr>
          <p:cNvPr id="1420" name="Google Shape;1420;p323"/>
          <p:cNvSpPr/>
          <p:nvPr/>
        </p:nvSpPr>
        <p:spPr>
          <a:xfrm>
            <a:off x="6654801" y="952812"/>
            <a:ext cx="2960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324"/>
          <p:cNvSpPr/>
          <p:nvPr/>
        </p:nvSpPr>
        <p:spPr>
          <a:xfrm>
            <a:off x="5043605" y="1968560"/>
            <a:ext cx="7670326" cy="2587330"/>
          </a:xfrm>
          <a:prstGeom prst="roundRect">
            <a:avLst>
              <a:gd fmla="val 7505" name="adj"/>
            </a:avLst>
          </a:prstGeom>
          <a:noFill/>
          <a:ln cap="flat" cmpd="sng" w="19050">
            <a:solidFill>
              <a:srgbClr val="427AA1"/>
            </a:solidFill>
            <a:prstDash val="solid"/>
            <a:round/>
            <a:headEnd len="sm" w="sm" type="none"/>
            <a:tailEnd len="sm" w="sm" type="none"/>
          </a:ln>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426" name="Google Shape;1426;p324"/>
          <p:cNvSpPr txBox="1"/>
          <p:nvPr>
            <p:ph type="title"/>
          </p:nvPr>
        </p:nvSpPr>
        <p:spPr>
          <a:xfrm>
            <a:off x="-10160" y="366366"/>
            <a:ext cx="16276320" cy="687244"/>
          </a:xfrm>
          <a:prstGeom prst="rect">
            <a:avLst/>
          </a:prstGeom>
          <a:noFill/>
          <a:ln>
            <a:noFill/>
          </a:ln>
        </p:spPr>
        <p:txBody>
          <a:bodyPr anchorCtr="0" anchor="ctr" bIns="45700" lIns="91425" spcFirstLastPara="1" rIns="91425" wrap="square" tIns="45700">
            <a:normAutofit/>
          </a:bodyPr>
          <a:lstStyle/>
          <a:p>
            <a:pPr indent="11937" lvl="0" marL="0" rtl="0" algn="ctr">
              <a:lnSpc>
                <a:spcPct val="90000"/>
              </a:lnSpc>
              <a:spcBef>
                <a:spcPts val="0"/>
              </a:spcBef>
              <a:spcAft>
                <a:spcPts val="0"/>
              </a:spcAft>
              <a:buSzPts val="4400"/>
              <a:buNone/>
            </a:pPr>
            <a:r>
              <a:rPr lang="en-US">
                <a:solidFill>
                  <a:srgbClr val="3F3F3F"/>
                </a:solidFill>
              </a:rPr>
              <a:t>Fire Detection Devices</a:t>
            </a:r>
            <a:endParaRPr>
              <a:solidFill>
                <a:srgbClr val="3F3F3F"/>
              </a:solidFill>
            </a:endParaRPr>
          </a:p>
        </p:txBody>
      </p:sp>
      <p:sp>
        <p:nvSpPr>
          <p:cNvPr id="1427" name="Google Shape;1427;p324"/>
          <p:cNvSpPr txBox="1"/>
          <p:nvPr/>
        </p:nvSpPr>
        <p:spPr>
          <a:xfrm>
            <a:off x="5473700" y="1979613"/>
            <a:ext cx="7274515" cy="240670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Good early warning devices</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Photoelectric device</a:t>
            </a:r>
            <a:endParaRPr b="0" i="0" sz="2200" u="none" cap="none" strike="noStrike">
              <a:solidFill>
                <a:srgbClr val="3F3F3F"/>
              </a:solidFill>
              <a:latin typeface="Open Sans"/>
              <a:ea typeface="Open Sans"/>
              <a:cs typeface="Open Sans"/>
              <a:sym typeface="Open Sans"/>
            </a:endParaRPr>
          </a:p>
          <a:p>
            <a:pPr indent="-341999" lvl="1" marL="702000" marR="180339" rtl="0" algn="l">
              <a:lnSpc>
                <a:spcPct val="114000"/>
              </a:lnSpc>
              <a:spcBef>
                <a:spcPts val="1000"/>
              </a:spcBef>
              <a:spcAft>
                <a:spcPts val="0"/>
              </a:spcAft>
              <a:buClr>
                <a:srgbClr val="3F3F3F"/>
              </a:buClr>
              <a:buSzPts val="1800"/>
              <a:buFont typeface="Arial"/>
              <a:buChar char="○"/>
            </a:pPr>
            <a:r>
              <a:rPr b="0" i="0" lang="en-US" sz="2200" u="none" cap="none" strike="noStrike">
                <a:solidFill>
                  <a:srgbClr val="3F3F3F"/>
                </a:solidFill>
                <a:latin typeface="Open Sans"/>
                <a:ea typeface="Open Sans"/>
                <a:cs typeface="Open Sans"/>
                <a:sym typeface="Open Sans"/>
              </a:rPr>
              <a:t>Detects a variation in light intensity and produces a beam of light, and if the light is obstructed, an alarm is produced</a:t>
            </a:r>
            <a:endParaRPr b="0" i="0" sz="2200" u="none" cap="none" strike="noStrike">
              <a:solidFill>
                <a:srgbClr val="3F3F3F"/>
              </a:solidFill>
              <a:latin typeface="Open Sans"/>
              <a:ea typeface="Open Sans"/>
              <a:cs typeface="Open Sans"/>
              <a:sym typeface="Open Sans"/>
            </a:endParaRPr>
          </a:p>
        </p:txBody>
      </p:sp>
      <p:sp>
        <p:nvSpPr>
          <p:cNvPr id="1428" name="Google Shape;1428;p324"/>
          <p:cNvSpPr/>
          <p:nvPr/>
        </p:nvSpPr>
        <p:spPr>
          <a:xfrm>
            <a:off x="2450594" y="1284051"/>
            <a:ext cx="2891197" cy="3357874"/>
          </a:xfrm>
          <a:prstGeom prst="roundRect">
            <a:avLst>
              <a:gd fmla="val 5273" name="adj"/>
            </a:avLst>
          </a:prstGeom>
          <a:solidFill>
            <a:srgbClr val="F2F2F2"/>
          </a:solidFill>
          <a:ln cap="flat" cmpd="sng" w="381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grpSp>
        <p:nvGrpSpPr>
          <p:cNvPr id="1429" name="Google Shape;1429;p324"/>
          <p:cNvGrpSpPr/>
          <p:nvPr/>
        </p:nvGrpSpPr>
        <p:grpSpPr>
          <a:xfrm>
            <a:off x="2959570" y="1968561"/>
            <a:ext cx="2005163" cy="2343519"/>
            <a:chOff x="2413563" y="3257327"/>
            <a:chExt cx="2383400" cy="2785580"/>
          </a:xfrm>
        </p:grpSpPr>
        <p:sp>
          <p:nvSpPr>
            <p:cNvPr id="1430" name="Google Shape;1430;p324"/>
            <p:cNvSpPr/>
            <p:nvPr/>
          </p:nvSpPr>
          <p:spPr>
            <a:xfrm>
              <a:off x="3231324" y="5022707"/>
              <a:ext cx="747868" cy="1020200"/>
            </a:xfrm>
            <a:custGeom>
              <a:rect b="b" l="l" r="r" t="t"/>
              <a:pathLst>
                <a:path extrusionOk="0" h="1020200" w="747868">
                  <a:moveTo>
                    <a:pt x="467927" y="464694"/>
                  </a:moveTo>
                  <a:cubicBezTo>
                    <a:pt x="336576" y="663409"/>
                    <a:pt x="263946" y="806682"/>
                    <a:pt x="392713" y="1020201"/>
                  </a:cubicBezTo>
                  <a:cubicBezTo>
                    <a:pt x="167967" y="872655"/>
                    <a:pt x="187342" y="669271"/>
                    <a:pt x="314817" y="483274"/>
                  </a:cubicBezTo>
                  <a:cubicBezTo>
                    <a:pt x="434543" y="308504"/>
                    <a:pt x="531615" y="183513"/>
                    <a:pt x="392713" y="0"/>
                  </a:cubicBezTo>
                  <a:cubicBezTo>
                    <a:pt x="615770" y="119328"/>
                    <a:pt x="576623" y="300258"/>
                    <a:pt x="467927" y="464694"/>
                  </a:cubicBezTo>
                  <a:close/>
                  <a:moveTo>
                    <a:pt x="626799" y="203782"/>
                  </a:moveTo>
                  <a:cubicBezTo>
                    <a:pt x="730429" y="340597"/>
                    <a:pt x="657997" y="433794"/>
                    <a:pt x="568675" y="564151"/>
                  </a:cubicBezTo>
                  <a:cubicBezTo>
                    <a:pt x="473689" y="702854"/>
                    <a:pt x="459183" y="854572"/>
                    <a:pt x="626799" y="964561"/>
                  </a:cubicBezTo>
                  <a:cubicBezTo>
                    <a:pt x="530720" y="805390"/>
                    <a:pt x="584969" y="698482"/>
                    <a:pt x="682836" y="550340"/>
                  </a:cubicBezTo>
                  <a:cubicBezTo>
                    <a:pt x="763912" y="427833"/>
                    <a:pt x="793123" y="292806"/>
                    <a:pt x="626799" y="203782"/>
                  </a:cubicBezTo>
                  <a:close/>
                  <a:moveTo>
                    <a:pt x="128224" y="129661"/>
                  </a:moveTo>
                  <a:cubicBezTo>
                    <a:pt x="231854" y="266476"/>
                    <a:pt x="159422" y="359674"/>
                    <a:pt x="70100" y="490030"/>
                  </a:cubicBezTo>
                  <a:cubicBezTo>
                    <a:pt x="-24885" y="628733"/>
                    <a:pt x="-39392" y="780452"/>
                    <a:pt x="128224" y="890440"/>
                  </a:cubicBezTo>
                  <a:cubicBezTo>
                    <a:pt x="32146" y="731270"/>
                    <a:pt x="86395" y="624361"/>
                    <a:pt x="184262" y="476220"/>
                  </a:cubicBezTo>
                  <a:cubicBezTo>
                    <a:pt x="265337" y="353613"/>
                    <a:pt x="294548" y="218586"/>
                    <a:pt x="128224" y="129661"/>
                  </a:cubicBezTo>
                  <a:close/>
                </a:path>
              </a:pathLst>
            </a:custGeom>
            <a:solidFill>
              <a:srgbClr val="DE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1" name="Google Shape;1431;p324"/>
            <p:cNvSpPr/>
            <p:nvPr/>
          </p:nvSpPr>
          <p:spPr>
            <a:xfrm>
              <a:off x="2413563" y="3257327"/>
              <a:ext cx="2383400" cy="1552358"/>
            </a:xfrm>
            <a:custGeom>
              <a:rect b="b" l="l" r="r" t="t"/>
              <a:pathLst>
                <a:path extrusionOk="0" h="1552358" w="2383400">
                  <a:moveTo>
                    <a:pt x="1191696" y="422865"/>
                  </a:moveTo>
                  <a:cubicBezTo>
                    <a:pt x="547364" y="422865"/>
                    <a:pt x="25043" y="601310"/>
                    <a:pt x="25043" y="821287"/>
                  </a:cubicBezTo>
                  <a:cubicBezTo>
                    <a:pt x="25043" y="903356"/>
                    <a:pt x="97971" y="979663"/>
                    <a:pt x="222565" y="1043053"/>
                  </a:cubicBezTo>
                  <a:cubicBezTo>
                    <a:pt x="329772" y="996653"/>
                    <a:pt x="439561" y="958500"/>
                    <a:pt x="550941" y="928196"/>
                  </a:cubicBezTo>
                  <a:lnTo>
                    <a:pt x="580748" y="1020201"/>
                  </a:lnTo>
                  <a:cubicBezTo>
                    <a:pt x="482881" y="1046630"/>
                    <a:pt x="386405" y="1079318"/>
                    <a:pt x="291817" y="1118664"/>
                  </a:cubicBezTo>
                  <a:cubicBezTo>
                    <a:pt x="311192" y="1160096"/>
                    <a:pt x="330566" y="1201627"/>
                    <a:pt x="349941" y="1243059"/>
                  </a:cubicBezTo>
                  <a:cubicBezTo>
                    <a:pt x="440654" y="1209774"/>
                    <a:pt x="532758" y="1182153"/>
                    <a:pt x="625956" y="1159996"/>
                  </a:cubicBezTo>
                  <a:lnTo>
                    <a:pt x="655862" y="1252399"/>
                  </a:lnTo>
                  <a:cubicBezTo>
                    <a:pt x="566540" y="1273363"/>
                    <a:pt x="478112" y="1299494"/>
                    <a:pt x="391075" y="1331189"/>
                  </a:cubicBezTo>
                  <a:cubicBezTo>
                    <a:pt x="391174" y="1331487"/>
                    <a:pt x="391373" y="1331785"/>
                    <a:pt x="391472" y="1332083"/>
                  </a:cubicBezTo>
                  <a:cubicBezTo>
                    <a:pt x="454266" y="1445251"/>
                    <a:pt x="707230" y="1526426"/>
                    <a:pt x="998048" y="1552358"/>
                  </a:cubicBezTo>
                  <a:cubicBezTo>
                    <a:pt x="943799" y="1532884"/>
                    <a:pt x="909919" y="1505263"/>
                    <a:pt x="909919" y="1474661"/>
                  </a:cubicBezTo>
                  <a:cubicBezTo>
                    <a:pt x="909919" y="1415543"/>
                    <a:pt x="1036003" y="1367554"/>
                    <a:pt x="1191596" y="1367554"/>
                  </a:cubicBezTo>
                  <a:cubicBezTo>
                    <a:pt x="1347190" y="1367554"/>
                    <a:pt x="1473274" y="1415444"/>
                    <a:pt x="1473274" y="1474661"/>
                  </a:cubicBezTo>
                  <a:cubicBezTo>
                    <a:pt x="1473274" y="1505263"/>
                    <a:pt x="1439393" y="1532884"/>
                    <a:pt x="1385144" y="1552358"/>
                  </a:cubicBezTo>
                  <a:cubicBezTo>
                    <a:pt x="1675963" y="1526426"/>
                    <a:pt x="1929026" y="1445152"/>
                    <a:pt x="1991720" y="1332083"/>
                  </a:cubicBezTo>
                  <a:cubicBezTo>
                    <a:pt x="1991820" y="1331785"/>
                    <a:pt x="1992018" y="1331487"/>
                    <a:pt x="1992118" y="1331189"/>
                  </a:cubicBezTo>
                  <a:cubicBezTo>
                    <a:pt x="1905081" y="1299593"/>
                    <a:pt x="1816653" y="1273462"/>
                    <a:pt x="1727331" y="1252399"/>
                  </a:cubicBezTo>
                  <a:lnTo>
                    <a:pt x="1757237" y="1159996"/>
                  </a:lnTo>
                  <a:cubicBezTo>
                    <a:pt x="1850434" y="1182153"/>
                    <a:pt x="1942538" y="1209774"/>
                    <a:pt x="2033252" y="1243059"/>
                  </a:cubicBezTo>
                  <a:cubicBezTo>
                    <a:pt x="2052626" y="1201627"/>
                    <a:pt x="2072001" y="1160096"/>
                    <a:pt x="2091376" y="1118664"/>
                  </a:cubicBezTo>
                  <a:cubicBezTo>
                    <a:pt x="1996788" y="1079318"/>
                    <a:pt x="1900312" y="1046630"/>
                    <a:pt x="1802445" y="1020201"/>
                  </a:cubicBezTo>
                  <a:lnTo>
                    <a:pt x="1832252" y="928196"/>
                  </a:lnTo>
                  <a:cubicBezTo>
                    <a:pt x="1943631" y="958500"/>
                    <a:pt x="2053421" y="996653"/>
                    <a:pt x="2160628" y="1043053"/>
                  </a:cubicBezTo>
                  <a:cubicBezTo>
                    <a:pt x="2285222" y="979663"/>
                    <a:pt x="2358249" y="903356"/>
                    <a:pt x="2358249" y="821287"/>
                  </a:cubicBezTo>
                  <a:cubicBezTo>
                    <a:pt x="2358349" y="601211"/>
                    <a:pt x="1836027" y="422865"/>
                    <a:pt x="1191696" y="422865"/>
                  </a:cubicBezTo>
                  <a:close/>
                  <a:moveTo>
                    <a:pt x="1592900" y="1224877"/>
                  </a:moveTo>
                  <a:cubicBezTo>
                    <a:pt x="1327517" y="1178775"/>
                    <a:pt x="1055974" y="1178775"/>
                    <a:pt x="790491" y="1224877"/>
                  </a:cubicBezTo>
                  <a:lnTo>
                    <a:pt x="760386" y="1131978"/>
                  </a:lnTo>
                  <a:cubicBezTo>
                    <a:pt x="1045541" y="1080809"/>
                    <a:pt x="1337652" y="1080809"/>
                    <a:pt x="1622906" y="1131978"/>
                  </a:cubicBezTo>
                  <a:lnTo>
                    <a:pt x="1592900" y="1224877"/>
                  </a:lnTo>
                  <a:close/>
                  <a:moveTo>
                    <a:pt x="1669306" y="988506"/>
                  </a:moveTo>
                  <a:cubicBezTo>
                    <a:pt x="1354344" y="923029"/>
                    <a:pt x="1029048" y="923029"/>
                    <a:pt x="714085" y="988506"/>
                  </a:cubicBezTo>
                  <a:lnTo>
                    <a:pt x="684179" y="896004"/>
                  </a:lnTo>
                  <a:cubicBezTo>
                    <a:pt x="1018715" y="824864"/>
                    <a:pt x="1364677" y="824864"/>
                    <a:pt x="1699312" y="896004"/>
                  </a:cubicBezTo>
                  <a:lnTo>
                    <a:pt x="1669306" y="988506"/>
                  </a:lnTo>
                  <a:close/>
                  <a:moveTo>
                    <a:pt x="2383287" y="650989"/>
                  </a:moveTo>
                  <a:cubicBezTo>
                    <a:pt x="2231867" y="462309"/>
                    <a:pt x="1749587" y="302344"/>
                    <a:pt x="1191696" y="302146"/>
                  </a:cubicBezTo>
                  <a:cubicBezTo>
                    <a:pt x="633805" y="302344"/>
                    <a:pt x="151525" y="462309"/>
                    <a:pt x="104" y="650989"/>
                  </a:cubicBezTo>
                  <a:cubicBezTo>
                    <a:pt x="104" y="592070"/>
                    <a:pt x="-2578" y="477412"/>
                    <a:pt x="19280" y="429621"/>
                  </a:cubicBezTo>
                  <a:cubicBezTo>
                    <a:pt x="127480" y="194045"/>
                    <a:pt x="511595" y="199"/>
                    <a:pt x="1191696" y="0"/>
                  </a:cubicBezTo>
                  <a:cubicBezTo>
                    <a:pt x="1871895" y="199"/>
                    <a:pt x="2255911" y="194045"/>
                    <a:pt x="2364111" y="429621"/>
                  </a:cubicBezTo>
                  <a:cubicBezTo>
                    <a:pt x="2386069" y="477412"/>
                    <a:pt x="2383287" y="592070"/>
                    <a:pt x="2383287" y="650989"/>
                  </a:cubicBezTo>
                  <a:close/>
                </a:path>
              </a:pathLst>
            </a:custGeom>
            <a:solidFill>
              <a:srgbClr val="2E7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32" name="Google Shape;1432;p324"/>
          <p:cNvGrpSpPr/>
          <p:nvPr/>
        </p:nvGrpSpPr>
        <p:grpSpPr>
          <a:xfrm rot="5400000">
            <a:off x="6734461" y="94926"/>
            <a:ext cx="501801" cy="3287135"/>
            <a:chOff x="5733266" y="1260871"/>
            <a:chExt cx="643913" cy="2122491"/>
          </a:xfrm>
        </p:grpSpPr>
        <p:sp>
          <p:nvSpPr>
            <p:cNvPr id="1433" name="Google Shape;1433;p324"/>
            <p:cNvSpPr/>
            <p:nvPr/>
          </p:nvSpPr>
          <p:spPr>
            <a:xfrm rot="-5400000">
              <a:off x="4993093" y="2001044"/>
              <a:ext cx="2122491" cy="642145"/>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1434" name="Google Shape;1434;p324"/>
            <p:cNvSpPr txBox="1"/>
            <p:nvPr/>
          </p:nvSpPr>
          <p:spPr>
            <a:xfrm rot="-5400000">
              <a:off x="5080259" y="2004927"/>
              <a:ext cx="2040976" cy="552864"/>
            </a:xfrm>
            <a:prstGeom prst="rect">
              <a:avLst/>
            </a:prstGeom>
            <a:solidFill>
              <a:srgbClr val="427AA1"/>
            </a:solidFill>
            <a:ln cap="flat" cmpd="sng" w="9525">
              <a:solidFill>
                <a:srgbClr val="427AA1"/>
              </a:solidFill>
              <a:prstDash val="solid"/>
              <a:round/>
              <a:headEnd len="sm" w="sm" type="none"/>
              <a:tailEnd len="sm" w="sm" type="none"/>
            </a:ln>
          </p:spPr>
          <p:txBody>
            <a:bodyPr anchorCtr="0" anchor="t" bIns="45700" lIns="91425" spcFirstLastPara="1" rIns="91425" wrap="square" tIns="45700">
              <a:spAutoFit/>
            </a:bodyPr>
            <a:lstStyle/>
            <a:p>
              <a:pPr indent="16509"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Smoke-Activated</a:t>
              </a:r>
              <a:endParaRPr b="0" i="0" sz="2200" u="none" cap="none" strike="noStrike">
                <a:solidFill>
                  <a:srgbClr val="000000"/>
                </a:solidFill>
                <a:latin typeface="Arial"/>
                <a:ea typeface="Arial"/>
                <a:cs typeface="Arial"/>
                <a:sym typeface="Arial"/>
              </a:endParaRPr>
            </a:p>
          </p:txBody>
        </p:sp>
      </p:grpSp>
      <p:sp>
        <p:nvSpPr>
          <p:cNvPr id="1435" name="Google Shape;1435;p324"/>
          <p:cNvSpPr/>
          <p:nvPr/>
        </p:nvSpPr>
        <p:spPr>
          <a:xfrm>
            <a:off x="5150547" y="5667383"/>
            <a:ext cx="7597668" cy="2841075"/>
          </a:xfrm>
          <a:prstGeom prst="roundRect">
            <a:avLst>
              <a:gd fmla="val 7505" name="adj"/>
            </a:avLst>
          </a:prstGeom>
          <a:noFill/>
          <a:ln cap="flat" cmpd="sng" w="19050">
            <a:solidFill>
              <a:srgbClr val="427AA1"/>
            </a:solidFill>
            <a:prstDash val="solid"/>
            <a:round/>
            <a:headEnd len="sm" w="sm" type="none"/>
            <a:tailEnd len="sm" w="sm" type="none"/>
          </a:ln>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436" name="Google Shape;1436;p324"/>
          <p:cNvSpPr txBox="1"/>
          <p:nvPr/>
        </p:nvSpPr>
        <p:spPr>
          <a:xfrm>
            <a:off x="5501218" y="5762595"/>
            <a:ext cx="6896325" cy="189252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Fixed temperate: </a:t>
            </a:r>
            <a:r>
              <a:rPr b="0" i="0" lang="en-US" sz="2200" u="none" cap="none" strike="noStrike">
                <a:solidFill>
                  <a:srgbClr val="3F3F3F"/>
                </a:solidFill>
                <a:latin typeface="Open Sans"/>
                <a:ea typeface="Open Sans"/>
                <a:cs typeface="Open Sans"/>
                <a:sym typeface="Open Sans"/>
              </a:rPr>
              <a:t>Alarm is generated when a particular temperature is reached</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Rate-of-raise: </a:t>
            </a:r>
            <a:r>
              <a:rPr b="0" i="0" lang="en-US" sz="2200" u="none" cap="none" strike="noStrike">
                <a:solidFill>
                  <a:srgbClr val="3F3F3F"/>
                </a:solidFill>
                <a:latin typeface="Open Sans"/>
                <a:ea typeface="Open Sans"/>
                <a:cs typeface="Open Sans"/>
                <a:sym typeface="Open Sans"/>
              </a:rPr>
              <a:t>Alarm is generated when the temperature rises over time</a:t>
            </a:r>
            <a:endParaRPr b="0" i="0" sz="2200" u="none" cap="none" strike="noStrike">
              <a:solidFill>
                <a:srgbClr val="3F3F3F"/>
              </a:solidFill>
              <a:latin typeface="Open Sans"/>
              <a:ea typeface="Open Sans"/>
              <a:cs typeface="Open Sans"/>
              <a:sym typeface="Open Sans"/>
            </a:endParaRPr>
          </a:p>
        </p:txBody>
      </p:sp>
      <p:grpSp>
        <p:nvGrpSpPr>
          <p:cNvPr id="1437" name="Google Shape;1437;p324"/>
          <p:cNvGrpSpPr/>
          <p:nvPr/>
        </p:nvGrpSpPr>
        <p:grpSpPr>
          <a:xfrm rot="5400000">
            <a:off x="6211169" y="4265771"/>
            <a:ext cx="474407" cy="2282492"/>
            <a:chOff x="5522597" y="1991836"/>
            <a:chExt cx="642144" cy="1627328"/>
          </a:xfrm>
        </p:grpSpPr>
        <p:sp>
          <p:nvSpPr>
            <p:cNvPr id="1438" name="Google Shape;1438;p324"/>
            <p:cNvSpPr/>
            <p:nvPr/>
          </p:nvSpPr>
          <p:spPr>
            <a:xfrm rot="-5400000">
              <a:off x="5030005" y="2484428"/>
              <a:ext cx="1627328" cy="642144"/>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1439" name="Google Shape;1439;p324"/>
            <p:cNvSpPr txBox="1"/>
            <p:nvPr/>
          </p:nvSpPr>
          <p:spPr>
            <a:xfrm rot="-5400000">
              <a:off x="5058441" y="2533749"/>
              <a:ext cx="1535591" cy="583182"/>
            </a:xfrm>
            <a:prstGeom prst="rect">
              <a:avLst/>
            </a:prstGeom>
            <a:solidFill>
              <a:srgbClr val="427AA1"/>
            </a:solidFill>
            <a:ln cap="flat" cmpd="sng" w="9525">
              <a:solidFill>
                <a:srgbClr val="427AA1"/>
              </a:solidFill>
              <a:prstDash val="solid"/>
              <a:round/>
              <a:headEnd len="sm" w="sm" type="none"/>
              <a:tailEnd len="sm" w="sm" type="none"/>
            </a:ln>
          </p:spPr>
          <p:txBody>
            <a:bodyPr anchorCtr="0" anchor="t" bIns="45700" lIns="91425" spcFirstLastPara="1" rIns="91425" wrap="square" tIns="45700">
              <a:spAutoFit/>
            </a:bodyPr>
            <a:lstStyle/>
            <a:p>
              <a:pPr indent="16509"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Heat-Activated</a:t>
              </a:r>
              <a:endParaRPr b="0" i="0" sz="2200" u="none" cap="none" strike="noStrike">
                <a:solidFill>
                  <a:srgbClr val="000000"/>
                </a:solidFill>
                <a:latin typeface="Arial"/>
                <a:ea typeface="Arial"/>
                <a:cs typeface="Arial"/>
                <a:sym typeface="Arial"/>
              </a:endParaRPr>
            </a:p>
          </p:txBody>
        </p:sp>
      </p:grpSp>
      <p:sp>
        <p:nvSpPr>
          <p:cNvPr id="1440" name="Google Shape;1440;p324"/>
          <p:cNvSpPr/>
          <p:nvPr/>
        </p:nvSpPr>
        <p:spPr>
          <a:xfrm>
            <a:off x="2434183" y="4991012"/>
            <a:ext cx="2891197" cy="3588784"/>
          </a:xfrm>
          <a:prstGeom prst="roundRect">
            <a:avLst>
              <a:gd fmla="val 5273" name="adj"/>
            </a:avLst>
          </a:prstGeom>
          <a:solidFill>
            <a:srgbClr val="F2F2F2"/>
          </a:solidFill>
          <a:ln cap="flat" cmpd="sng" w="381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1441" name="Google Shape;1441;p324"/>
          <p:cNvPicPr preferRelativeResize="0"/>
          <p:nvPr/>
        </p:nvPicPr>
        <p:blipFill rotWithShape="1">
          <a:blip r:embed="rId3">
            <a:alphaModFix/>
          </a:blip>
          <a:srcRect b="0" l="0" r="0" t="0"/>
          <a:stretch/>
        </p:blipFill>
        <p:spPr>
          <a:xfrm>
            <a:off x="2886308" y="5619221"/>
            <a:ext cx="2201439" cy="2402363"/>
          </a:xfrm>
          <a:prstGeom prst="rect">
            <a:avLst/>
          </a:prstGeom>
          <a:noFill/>
          <a:ln>
            <a:noFill/>
          </a:ln>
        </p:spPr>
      </p:pic>
      <p:sp>
        <p:nvSpPr>
          <p:cNvPr id="1442" name="Google Shape;1442;p324"/>
          <p:cNvSpPr/>
          <p:nvPr/>
        </p:nvSpPr>
        <p:spPr>
          <a:xfrm>
            <a:off x="5664200" y="952812"/>
            <a:ext cx="49312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325"/>
          <p:cNvSpPr txBox="1"/>
          <p:nvPr>
            <p:ph type="title"/>
          </p:nvPr>
        </p:nvSpPr>
        <p:spPr>
          <a:xfrm>
            <a:off x="-10160" y="362385"/>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a:solidFill>
                  <a:srgbClr val="3F3F3F"/>
                </a:solidFill>
              </a:rPr>
              <a:t>Environmental Controls: Fire</a:t>
            </a:r>
            <a:endParaRPr>
              <a:solidFill>
                <a:srgbClr val="3F3F3F"/>
              </a:solidFill>
            </a:endParaRPr>
          </a:p>
        </p:txBody>
      </p:sp>
      <p:sp>
        <p:nvSpPr>
          <p:cNvPr id="1448" name="Google Shape;1448;p325"/>
          <p:cNvSpPr txBox="1"/>
          <p:nvPr/>
        </p:nvSpPr>
        <p:spPr>
          <a:xfrm>
            <a:off x="5327095" y="1912794"/>
            <a:ext cx="5601811" cy="338554"/>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following are the classes of fires:</a:t>
            </a:r>
            <a:endParaRPr b="0" i="0" sz="2200" u="none" cap="none" strike="noStrike">
              <a:solidFill>
                <a:srgbClr val="3F3F3F"/>
              </a:solidFill>
              <a:latin typeface="Open Sans"/>
              <a:ea typeface="Open Sans"/>
              <a:cs typeface="Open Sans"/>
              <a:sym typeface="Open Sans"/>
            </a:endParaRPr>
          </a:p>
        </p:txBody>
      </p:sp>
      <p:sp>
        <p:nvSpPr>
          <p:cNvPr id="1449" name="Google Shape;1449;p325"/>
          <p:cNvSpPr txBox="1"/>
          <p:nvPr/>
        </p:nvSpPr>
        <p:spPr>
          <a:xfrm>
            <a:off x="1528108" y="7177135"/>
            <a:ext cx="1910715" cy="338554"/>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Class A Fires</a:t>
            </a:r>
            <a:endParaRPr b="0" i="0" sz="2200" u="none" cap="none" strike="noStrike">
              <a:solidFill>
                <a:srgbClr val="3F3F3F"/>
              </a:solidFill>
              <a:latin typeface="Open Sans"/>
              <a:ea typeface="Open Sans"/>
              <a:cs typeface="Open Sans"/>
              <a:sym typeface="Open Sans"/>
            </a:endParaRPr>
          </a:p>
        </p:txBody>
      </p:sp>
      <p:sp>
        <p:nvSpPr>
          <p:cNvPr id="1450" name="Google Shape;1450;p325"/>
          <p:cNvSpPr txBox="1"/>
          <p:nvPr/>
        </p:nvSpPr>
        <p:spPr>
          <a:xfrm>
            <a:off x="4456349" y="7177135"/>
            <a:ext cx="1900555" cy="338554"/>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Class B Fires</a:t>
            </a:r>
            <a:endParaRPr b="0" i="0" sz="2200" u="none" cap="none" strike="noStrike">
              <a:solidFill>
                <a:srgbClr val="3F3F3F"/>
              </a:solidFill>
              <a:latin typeface="Open Sans"/>
              <a:ea typeface="Open Sans"/>
              <a:cs typeface="Open Sans"/>
              <a:sym typeface="Open Sans"/>
            </a:endParaRPr>
          </a:p>
        </p:txBody>
      </p:sp>
      <p:sp>
        <p:nvSpPr>
          <p:cNvPr id="1451" name="Google Shape;1451;p325"/>
          <p:cNvSpPr txBox="1"/>
          <p:nvPr/>
        </p:nvSpPr>
        <p:spPr>
          <a:xfrm>
            <a:off x="7210489" y="7177135"/>
            <a:ext cx="1900554" cy="338554"/>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Class C Fires</a:t>
            </a:r>
            <a:endParaRPr b="0" i="0" sz="2200" u="none" cap="none" strike="noStrike">
              <a:solidFill>
                <a:srgbClr val="3F3F3F"/>
              </a:solidFill>
              <a:latin typeface="Open Sans"/>
              <a:ea typeface="Open Sans"/>
              <a:cs typeface="Open Sans"/>
              <a:sym typeface="Open Sans"/>
            </a:endParaRPr>
          </a:p>
        </p:txBody>
      </p:sp>
      <p:sp>
        <p:nvSpPr>
          <p:cNvPr id="1452" name="Google Shape;1452;p325"/>
          <p:cNvSpPr txBox="1"/>
          <p:nvPr/>
        </p:nvSpPr>
        <p:spPr>
          <a:xfrm>
            <a:off x="10031181" y="7177135"/>
            <a:ext cx="1795450" cy="338554"/>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Class D Fires</a:t>
            </a:r>
            <a:endParaRPr b="0" i="0" sz="2200" u="none" cap="none" strike="noStrike">
              <a:solidFill>
                <a:srgbClr val="3F3F3F"/>
              </a:solidFill>
              <a:latin typeface="Open Sans"/>
              <a:ea typeface="Open Sans"/>
              <a:cs typeface="Open Sans"/>
              <a:sym typeface="Open Sans"/>
            </a:endParaRPr>
          </a:p>
        </p:txBody>
      </p:sp>
      <p:sp>
        <p:nvSpPr>
          <p:cNvPr id="1453" name="Google Shape;1453;p325"/>
          <p:cNvSpPr txBox="1"/>
          <p:nvPr/>
        </p:nvSpPr>
        <p:spPr>
          <a:xfrm>
            <a:off x="12914248" y="7177135"/>
            <a:ext cx="1722606" cy="338554"/>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Class K Fires</a:t>
            </a:r>
            <a:endParaRPr b="0" i="0" sz="2200" u="none" cap="none" strike="noStrike">
              <a:solidFill>
                <a:srgbClr val="3F3F3F"/>
              </a:solidFill>
              <a:latin typeface="Open Sans"/>
              <a:ea typeface="Open Sans"/>
              <a:cs typeface="Open Sans"/>
              <a:sym typeface="Open Sans"/>
            </a:endParaRPr>
          </a:p>
        </p:txBody>
      </p:sp>
      <p:sp>
        <p:nvSpPr>
          <p:cNvPr id="1454" name="Google Shape;1454;p325"/>
          <p:cNvSpPr/>
          <p:nvPr/>
        </p:nvSpPr>
        <p:spPr>
          <a:xfrm>
            <a:off x="7358153" y="2633498"/>
            <a:ext cx="239207" cy="239207"/>
          </a:xfrm>
          <a:custGeom>
            <a:rect b="b" l="l" r="r" t="t"/>
            <a:pathLst>
              <a:path extrusionOk="0" h="239207" w="239207">
                <a:moveTo>
                  <a:pt x="239207" y="119604"/>
                </a:moveTo>
                <a:cubicBezTo>
                  <a:pt x="239207" y="185659"/>
                  <a:pt x="185659" y="239207"/>
                  <a:pt x="119604" y="239207"/>
                </a:cubicBezTo>
                <a:cubicBezTo>
                  <a:pt x="53548" y="239207"/>
                  <a:pt x="0" y="185659"/>
                  <a:pt x="0" y="119604"/>
                </a:cubicBezTo>
                <a:cubicBezTo>
                  <a:pt x="0" y="53548"/>
                  <a:pt x="53548" y="0"/>
                  <a:pt x="119604" y="0"/>
                </a:cubicBezTo>
                <a:cubicBezTo>
                  <a:pt x="185659" y="0"/>
                  <a:pt x="239207" y="53548"/>
                  <a:pt x="239207" y="119604"/>
                </a:cubicBezTo>
                <a:close/>
              </a:path>
            </a:pathLst>
          </a:custGeom>
          <a:solidFill>
            <a:srgbClr val="76BB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5" name="Google Shape;1455;p325"/>
          <p:cNvGrpSpPr/>
          <p:nvPr/>
        </p:nvGrpSpPr>
        <p:grpSpPr>
          <a:xfrm>
            <a:off x="1433364" y="2872534"/>
            <a:ext cx="6057691" cy="4183197"/>
            <a:chOff x="1271562" y="2343939"/>
            <a:chExt cx="6057691" cy="4183197"/>
          </a:xfrm>
        </p:grpSpPr>
        <p:sp>
          <p:nvSpPr>
            <p:cNvPr id="1456" name="Google Shape;1456;p325"/>
            <p:cNvSpPr/>
            <p:nvPr/>
          </p:nvSpPr>
          <p:spPr>
            <a:xfrm>
              <a:off x="2443083" y="2343939"/>
              <a:ext cx="4886170" cy="1899871"/>
            </a:xfrm>
            <a:custGeom>
              <a:rect b="b" l="l" r="r" t="t"/>
              <a:pathLst>
                <a:path extrusionOk="0" h="1899871" w="4886170">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25"/>
            <p:cNvSpPr/>
            <p:nvPr/>
          </p:nvSpPr>
          <p:spPr>
            <a:xfrm>
              <a:off x="1581213" y="4467851"/>
              <a:ext cx="1749590" cy="1749591"/>
            </a:xfrm>
            <a:custGeom>
              <a:rect b="b" l="l" r="r" t="t"/>
              <a:pathLst>
                <a:path extrusionOk="0" h="1749591" w="1749590">
                  <a:moveTo>
                    <a:pt x="874796" y="0"/>
                  </a:moveTo>
                  <a:cubicBezTo>
                    <a:pt x="391728" y="0"/>
                    <a:pt x="0" y="391728"/>
                    <a:pt x="0" y="874795"/>
                  </a:cubicBezTo>
                  <a:cubicBezTo>
                    <a:pt x="0" y="1357863"/>
                    <a:pt x="391728" y="1749591"/>
                    <a:pt x="874796" y="1749591"/>
                  </a:cubicBezTo>
                  <a:cubicBezTo>
                    <a:pt x="1357863" y="1749591"/>
                    <a:pt x="1749591" y="1357863"/>
                    <a:pt x="1749591" y="874795"/>
                  </a:cubicBezTo>
                  <a:cubicBezTo>
                    <a:pt x="1749591" y="391555"/>
                    <a:pt x="1357863" y="0"/>
                    <a:pt x="874796" y="0"/>
                  </a:cubicBezTo>
                  <a:close/>
                  <a:moveTo>
                    <a:pt x="874796" y="1731840"/>
                  </a:moveTo>
                  <a:cubicBezTo>
                    <a:pt x="401379" y="1731840"/>
                    <a:pt x="17751" y="1348040"/>
                    <a:pt x="17751" y="874795"/>
                  </a:cubicBezTo>
                  <a:cubicBezTo>
                    <a:pt x="17751" y="401379"/>
                    <a:pt x="401551" y="17751"/>
                    <a:pt x="874796" y="17751"/>
                  </a:cubicBezTo>
                  <a:cubicBezTo>
                    <a:pt x="1348212" y="17751"/>
                    <a:pt x="1731840" y="401551"/>
                    <a:pt x="1731840" y="874795"/>
                  </a:cubicBezTo>
                  <a:cubicBezTo>
                    <a:pt x="1731840" y="1348040"/>
                    <a:pt x="1348040" y="1731840"/>
                    <a:pt x="874796" y="1731840"/>
                  </a:cubicBezTo>
                  <a:close/>
                </a:path>
              </a:pathLst>
            </a:custGeom>
            <a:solidFill>
              <a:srgbClr val="FFFFFF">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8" name="Google Shape;1458;p325"/>
            <p:cNvGrpSpPr/>
            <p:nvPr/>
          </p:nvGrpSpPr>
          <p:grpSpPr>
            <a:xfrm>
              <a:off x="1271562" y="4231358"/>
              <a:ext cx="2295519" cy="2295778"/>
              <a:chOff x="1293864" y="4231358"/>
              <a:chExt cx="2295519" cy="2295778"/>
            </a:xfrm>
          </p:grpSpPr>
          <p:sp>
            <p:nvSpPr>
              <p:cNvPr id="1459" name="Google Shape;1459;p325"/>
              <p:cNvSpPr/>
              <p:nvPr/>
            </p:nvSpPr>
            <p:spPr>
              <a:xfrm>
                <a:off x="1293864" y="4504732"/>
                <a:ext cx="2022361" cy="2022404"/>
              </a:xfrm>
              <a:custGeom>
                <a:rect b="b" l="l" r="r" t="t"/>
                <a:pathLst>
                  <a:path extrusionOk="0" h="2022404" w="2022361">
                    <a:moveTo>
                      <a:pt x="1184447" y="2022405"/>
                    </a:moveTo>
                    <a:cubicBezTo>
                      <a:pt x="880957" y="2022405"/>
                      <a:pt x="577467" y="1906937"/>
                      <a:pt x="346532" y="1675830"/>
                    </a:cubicBezTo>
                    <a:cubicBezTo>
                      <a:pt x="-115511" y="1213787"/>
                      <a:pt x="-115511" y="462042"/>
                      <a:pt x="346532" y="0"/>
                    </a:cubicBezTo>
                    <a:lnTo>
                      <a:pt x="468376" y="121844"/>
                    </a:lnTo>
                    <a:cubicBezTo>
                      <a:pt x="73546" y="516674"/>
                      <a:pt x="73546" y="1159156"/>
                      <a:pt x="468376" y="1553986"/>
                    </a:cubicBezTo>
                    <a:cubicBezTo>
                      <a:pt x="863206" y="1948816"/>
                      <a:pt x="1505688" y="1948816"/>
                      <a:pt x="1900517" y="1553986"/>
                    </a:cubicBezTo>
                    <a:lnTo>
                      <a:pt x="2022361" y="1675830"/>
                    </a:lnTo>
                    <a:cubicBezTo>
                      <a:pt x="1791254" y="1906765"/>
                      <a:pt x="1487764" y="2022405"/>
                      <a:pt x="1184447" y="2022405"/>
                    </a:cubicBezTo>
                    <a:close/>
                  </a:path>
                </a:pathLst>
              </a:custGeom>
              <a:solidFill>
                <a:srgbClr val="76BB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25"/>
              <p:cNvSpPr/>
              <p:nvPr/>
            </p:nvSpPr>
            <p:spPr>
              <a:xfrm>
                <a:off x="1692097" y="4231358"/>
                <a:ext cx="1897286" cy="1897328"/>
              </a:xfrm>
              <a:custGeom>
                <a:rect b="b" l="l" r="r" t="t"/>
                <a:pathLst>
                  <a:path extrusionOk="0" h="1897328" w="1897286">
                    <a:moveTo>
                      <a:pt x="1572254" y="1897329"/>
                    </a:moveTo>
                    <a:lnTo>
                      <a:pt x="1553986" y="1879061"/>
                    </a:lnTo>
                    <a:cubicBezTo>
                      <a:pt x="1758725" y="1674322"/>
                      <a:pt x="1871608" y="1401508"/>
                      <a:pt x="1871608" y="1111288"/>
                    </a:cubicBezTo>
                    <a:cubicBezTo>
                      <a:pt x="1871608" y="820896"/>
                      <a:pt x="1758897" y="548255"/>
                      <a:pt x="1553986" y="343516"/>
                    </a:cubicBezTo>
                    <a:cubicBezTo>
                      <a:pt x="1130547" y="-79922"/>
                      <a:pt x="441706" y="-79922"/>
                      <a:pt x="18268" y="343516"/>
                    </a:cubicBezTo>
                    <a:lnTo>
                      <a:pt x="0" y="325075"/>
                    </a:lnTo>
                    <a:cubicBezTo>
                      <a:pt x="433434" y="-108358"/>
                      <a:pt x="1138820" y="-108358"/>
                      <a:pt x="1572254" y="325075"/>
                    </a:cubicBezTo>
                    <a:cubicBezTo>
                      <a:pt x="1781991" y="534813"/>
                      <a:pt x="1897286" y="813830"/>
                      <a:pt x="1897286" y="1111288"/>
                    </a:cubicBezTo>
                    <a:cubicBezTo>
                      <a:pt x="1897458" y="1408574"/>
                      <a:pt x="1781991" y="1687764"/>
                      <a:pt x="1572254" y="1897329"/>
                    </a:cubicBez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61" name="Google Shape;1461;p325"/>
          <p:cNvGrpSpPr/>
          <p:nvPr/>
        </p:nvGrpSpPr>
        <p:grpSpPr>
          <a:xfrm>
            <a:off x="4204196" y="2633499"/>
            <a:ext cx="3734942" cy="4349505"/>
            <a:chOff x="4042394" y="2104904"/>
            <a:chExt cx="3734942" cy="4349505"/>
          </a:xfrm>
        </p:grpSpPr>
        <p:sp>
          <p:nvSpPr>
            <p:cNvPr id="1462" name="Google Shape;1462;p325"/>
            <p:cNvSpPr/>
            <p:nvPr/>
          </p:nvSpPr>
          <p:spPr>
            <a:xfrm>
              <a:off x="5214647" y="2343939"/>
              <a:ext cx="2456010" cy="1899871"/>
            </a:xfrm>
            <a:custGeom>
              <a:rect b="b" l="l" r="r" t="t"/>
              <a:pathLst>
                <a:path extrusionOk="0" h="1899871" w="2456010">
                  <a:moveTo>
                    <a:pt x="25851" y="1899871"/>
                  </a:moveTo>
                  <a:lnTo>
                    <a:pt x="0" y="1899871"/>
                  </a:lnTo>
                  <a:lnTo>
                    <a:pt x="0" y="893753"/>
                  </a:lnTo>
                  <a:lnTo>
                    <a:pt x="2430160" y="893753"/>
                  </a:lnTo>
                  <a:lnTo>
                    <a:pt x="2430160" y="0"/>
                  </a:lnTo>
                  <a:lnTo>
                    <a:pt x="2456011" y="0"/>
                  </a:lnTo>
                  <a:lnTo>
                    <a:pt x="2456011" y="919604"/>
                  </a:lnTo>
                  <a:lnTo>
                    <a:pt x="25851" y="919604"/>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25"/>
            <p:cNvSpPr/>
            <p:nvPr/>
          </p:nvSpPr>
          <p:spPr>
            <a:xfrm>
              <a:off x="7538129" y="2104904"/>
              <a:ext cx="239207" cy="239207"/>
            </a:xfrm>
            <a:custGeom>
              <a:rect b="b" l="l" r="r" t="t"/>
              <a:pathLst>
                <a:path extrusionOk="0" h="239207" w="239207">
                  <a:moveTo>
                    <a:pt x="239207" y="119604"/>
                  </a:moveTo>
                  <a:cubicBezTo>
                    <a:pt x="239207" y="185659"/>
                    <a:pt x="185659" y="239207"/>
                    <a:pt x="119604" y="239207"/>
                  </a:cubicBezTo>
                  <a:cubicBezTo>
                    <a:pt x="53548" y="239207"/>
                    <a:pt x="0" y="185659"/>
                    <a:pt x="0" y="119604"/>
                  </a:cubicBezTo>
                  <a:cubicBezTo>
                    <a:pt x="0" y="53548"/>
                    <a:pt x="53548" y="0"/>
                    <a:pt x="119604" y="0"/>
                  </a:cubicBezTo>
                  <a:cubicBezTo>
                    <a:pt x="185659" y="0"/>
                    <a:pt x="239207" y="53548"/>
                    <a:pt x="239207" y="119604"/>
                  </a:cubicBezTo>
                  <a:close/>
                </a:path>
              </a:pathLst>
            </a:custGeom>
            <a:solidFill>
              <a:srgbClr val="D1927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4" name="Google Shape;1464;p325"/>
            <p:cNvGrpSpPr/>
            <p:nvPr/>
          </p:nvGrpSpPr>
          <p:grpSpPr>
            <a:xfrm>
              <a:off x="4042394" y="4157640"/>
              <a:ext cx="2370013" cy="2296769"/>
              <a:chOff x="4064696" y="4157640"/>
              <a:chExt cx="2370013" cy="2296769"/>
            </a:xfrm>
          </p:grpSpPr>
          <p:sp>
            <p:nvSpPr>
              <p:cNvPr id="1465" name="Google Shape;1465;p325"/>
              <p:cNvSpPr/>
              <p:nvPr/>
            </p:nvSpPr>
            <p:spPr>
              <a:xfrm>
                <a:off x="4064696" y="4157640"/>
                <a:ext cx="2370013" cy="1185006"/>
              </a:xfrm>
              <a:custGeom>
                <a:rect b="b" l="l" r="r" t="t"/>
                <a:pathLst>
                  <a:path extrusionOk="0" h="1185006" w="2370013">
                    <a:moveTo>
                      <a:pt x="2370013" y="1185007"/>
                    </a:moveTo>
                    <a:lnTo>
                      <a:pt x="2197674" y="1185007"/>
                    </a:lnTo>
                    <a:cubicBezTo>
                      <a:pt x="2197674" y="626627"/>
                      <a:pt x="1743387" y="172340"/>
                      <a:pt x="1185007" y="172340"/>
                    </a:cubicBezTo>
                    <a:cubicBezTo>
                      <a:pt x="626627" y="172340"/>
                      <a:pt x="172340" y="626627"/>
                      <a:pt x="172340" y="1185007"/>
                    </a:cubicBezTo>
                    <a:lnTo>
                      <a:pt x="0" y="1185007"/>
                    </a:lnTo>
                    <a:cubicBezTo>
                      <a:pt x="0" y="531668"/>
                      <a:pt x="531668" y="0"/>
                      <a:pt x="1185007" y="0"/>
                    </a:cubicBezTo>
                    <a:cubicBezTo>
                      <a:pt x="1838518" y="0"/>
                      <a:pt x="2370013" y="531495"/>
                      <a:pt x="2370013" y="1185007"/>
                    </a:cubicBezTo>
                    <a:close/>
                  </a:path>
                </a:pathLst>
              </a:custGeom>
              <a:solidFill>
                <a:srgbClr val="C87C6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25"/>
              <p:cNvSpPr/>
              <p:nvPr/>
            </p:nvSpPr>
            <p:spPr>
              <a:xfrm>
                <a:off x="4138112" y="5342647"/>
                <a:ext cx="2223524" cy="1111762"/>
              </a:xfrm>
              <a:custGeom>
                <a:rect b="b" l="l" r="r" t="t"/>
                <a:pathLst>
                  <a:path extrusionOk="0" h="1111762" w="2223524">
                    <a:moveTo>
                      <a:pt x="1111763" y="1111763"/>
                    </a:moveTo>
                    <a:cubicBezTo>
                      <a:pt x="498751" y="1111763"/>
                      <a:pt x="0" y="613012"/>
                      <a:pt x="0" y="0"/>
                    </a:cubicBezTo>
                    <a:lnTo>
                      <a:pt x="25851" y="0"/>
                    </a:lnTo>
                    <a:cubicBezTo>
                      <a:pt x="25851" y="598708"/>
                      <a:pt x="513055" y="1085912"/>
                      <a:pt x="1111763" y="1085912"/>
                    </a:cubicBezTo>
                    <a:cubicBezTo>
                      <a:pt x="1710470" y="1085912"/>
                      <a:pt x="2197674" y="598708"/>
                      <a:pt x="2197674" y="0"/>
                    </a:cubicBezTo>
                    <a:lnTo>
                      <a:pt x="2223525" y="0"/>
                    </a:lnTo>
                    <a:cubicBezTo>
                      <a:pt x="2223352" y="613012"/>
                      <a:pt x="1724774" y="1111763"/>
                      <a:pt x="1111763" y="1111763"/>
                    </a:cubicBez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67" name="Google Shape;1467;p325"/>
          <p:cNvGrpSpPr/>
          <p:nvPr/>
        </p:nvGrpSpPr>
        <p:grpSpPr>
          <a:xfrm>
            <a:off x="7049651" y="2633499"/>
            <a:ext cx="2295605" cy="4422232"/>
            <a:chOff x="6887849" y="2104904"/>
            <a:chExt cx="2295605" cy="4422232"/>
          </a:xfrm>
        </p:grpSpPr>
        <p:sp>
          <p:nvSpPr>
            <p:cNvPr id="1468" name="Google Shape;1468;p325"/>
            <p:cNvSpPr/>
            <p:nvPr/>
          </p:nvSpPr>
          <p:spPr>
            <a:xfrm>
              <a:off x="7986039" y="2343939"/>
              <a:ext cx="25850" cy="1899698"/>
            </a:xfrm>
            <a:custGeom>
              <a:rect b="b" l="l" r="r" t="t"/>
              <a:pathLst>
                <a:path extrusionOk="0" h="1899698" w="25850">
                  <a:moveTo>
                    <a:pt x="0" y="0"/>
                  </a:moveTo>
                  <a:lnTo>
                    <a:pt x="25851" y="0"/>
                  </a:lnTo>
                  <a:lnTo>
                    <a:pt x="25851" y="1899699"/>
                  </a:lnTo>
                  <a:lnTo>
                    <a:pt x="0" y="1899699"/>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25"/>
            <p:cNvSpPr/>
            <p:nvPr/>
          </p:nvSpPr>
          <p:spPr>
            <a:xfrm>
              <a:off x="7124169" y="4467851"/>
              <a:ext cx="1749590" cy="1749591"/>
            </a:xfrm>
            <a:custGeom>
              <a:rect b="b" l="l" r="r" t="t"/>
              <a:pathLst>
                <a:path extrusionOk="0" h="1749591" w="1749590">
                  <a:moveTo>
                    <a:pt x="874795" y="0"/>
                  </a:moveTo>
                  <a:cubicBezTo>
                    <a:pt x="391727" y="0"/>
                    <a:pt x="0" y="391728"/>
                    <a:pt x="0" y="874795"/>
                  </a:cubicBezTo>
                  <a:cubicBezTo>
                    <a:pt x="0" y="1357863"/>
                    <a:pt x="391727" y="1749591"/>
                    <a:pt x="874795" y="1749591"/>
                  </a:cubicBezTo>
                  <a:cubicBezTo>
                    <a:pt x="1357863" y="1749591"/>
                    <a:pt x="1749591" y="1357863"/>
                    <a:pt x="1749591" y="874795"/>
                  </a:cubicBezTo>
                  <a:cubicBezTo>
                    <a:pt x="1749591" y="391555"/>
                    <a:pt x="1358035" y="0"/>
                    <a:pt x="874795" y="0"/>
                  </a:cubicBezTo>
                  <a:close/>
                  <a:moveTo>
                    <a:pt x="874795" y="1731840"/>
                  </a:moveTo>
                  <a:cubicBezTo>
                    <a:pt x="401379" y="1731840"/>
                    <a:pt x="17751" y="1348040"/>
                    <a:pt x="17751" y="874795"/>
                  </a:cubicBezTo>
                  <a:cubicBezTo>
                    <a:pt x="17751" y="401379"/>
                    <a:pt x="401551" y="17751"/>
                    <a:pt x="874795" y="17751"/>
                  </a:cubicBezTo>
                  <a:cubicBezTo>
                    <a:pt x="1348212" y="17751"/>
                    <a:pt x="1731840" y="401551"/>
                    <a:pt x="1731840" y="874795"/>
                  </a:cubicBezTo>
                  <a:cubicBezTo>
                    <a:pt x="1731840" y="1348040"/>
                    <a:pt x="1348212" y="1731840"/>
                    <a:pt x="874795" y="1731840"/>
                  </a:cubicBezTo>
                  <a:close/>
                </a:path>
              </a:pathLst>
            </a:custGeom>
            <a:solidFill>
              <a:srgbClr val="FFFFFF">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0" name="Google Shape;1470;p325"/>
            <p:cNvGrpSpPr/>
            <p:nvPr/>
          </p:nvGrpSpPr>
          <p:grpSpPr>
            <a:xfrm>
              <a:off x="7879361" y="2104904"/>
              <a:ext cx="239207" cy="239207"/>
              <a:chOff x="7901663" y="2104904"/>
              <a:chExt cx="239207" cy="239207"/>
            </a:xfrm>
          </p:grpSpPr>
          <p:sp>
            <p:nvSpPr>
              <p:cNvPr id="1471" name="Google Shape;1471;p325"/>
              <p:cNvSpPr/>
              <p:nvPr/>
            </p:nvSpPr>
            <p:spPr>
              <a:xfrm>
                <a:off x="7901663"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0096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25"/>
              <p:cNvSpPr/>
              <p:nvPr/>
            </p:nvSpPr>
            <p:spPr>
              <a:xfrm>
                <a:off x="7901663"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98B39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3" name="Google Shape;1473;p325"/>
            <p:cNvGrpSpPr/>
            <p:nvPr/>
          </p:nvGrpSpPr>
          <p:grpSpPr>
            <a:xfrm>
              <a:off x="6887849" y="4231358"/>
              <a:ext cx="2295605" cy="2295778"/>
              <a:chOff x="6910151" y="4231358"/>
              <a:chExt cx="2295605" cy="2295778"/>
            </a:xfrm>
          </p:grpSpPr>
          <p:sp>
            <p:nvSpPr>
              <p:cNvPr id="1474" name="Google Shape;1474;p325"/>
              <p:cNvSpPr/>
              <p:nvPr/>
            </p:nvSpPr>
            <p:spPr>
              <a:xfrm>
                <a:off x="7183352" y="4504732"/>
                <a:ext cx="2022404" cy="2022404"/>
              </a:xfrm>
              <a:custGeom>
                <a:rect b="b" l="l" r="r" t="t"/>
                <a:pathLst>
                  <a:path extrusionOk="0" h="2022404" w="2022404">
                    <a:moveTo>
                      <a:pt x="837915" y="2022405"/>
                    </a:moveTo>
                    <a:cubicBezTo>
                      <a:pt x="534425" y="2022405"/>
                      <a:pt x="230935" y="1906937"/>
                      <a:pt x="0" y="1675830"/>
                    </a:cubicBezTo>
                    <a:lnTo>
                      <a:pt x="121844" y="1553986"/>
                    </a:lnTo>
                    <a:cubicBezTo>
                      <a:pt x="516674" y="1948816"/>
                      <a:pt x="1159156" y="1948816"/>
                      <a:pt x="1553986" y="1553986"/>
                    </a:cubicBezTo>
                    <a:cubicBezTo>
                      <a:pt x="1744938" y="1363033"/>
                      <a:pt x="1850065" y="1108660"/>
                      <a:pt x="1850065" y="837915"/>
                    </a:cubicBezTo>
                    <a:cubicBezTo>
                      <a:pt x="1850065" y="567169"/>
                      <a:pt x="1744938" y="312796"/>
                      <a:pt x="1553986" y="121844"/>
                    </a:cubicBezTo>
                    <a:lnTo>
                      <a:pt x="1675830" y="0"/>
                    </a:lnTo>
                    <a:cubicBezTo>
                      <a:pt x="1899355" y="223524"/>
                      <a:pt x="2022405" y="520982"/>
                      <a:pt x="2022405" y="837915"/>
                    </a:cubicBezTo>
                    <a:cubicBezTo>
                      <a:pt x="2022405" y="1154847"/>
                      <a:pt x="1899355" y="1452305"/>
                      <a:pt x="1675830" y="1675830"/>
                    </a:cubicBezTo>
                    <a:cubicBezTo>
                      <a:pt x="1444895" y="1906765"/>
                      <a:pt x="1141405" y="2022405"/>
                      <a:pt x="837915" y="2022405"/>
                    </a:cubicBezTo>
                    <a:close/>
                  </a:path>
                </a:pathLst>
              </a:custGeom>
              <a:solidFill>
                <a:srgbClr val="799B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25"/>
              <p:cNvSpPr/>
              <p:nvPr/>
            </p:nvSpPr>
            <p:spPr>
              <a:xfrm>
                <a:off x="6910151" y="4231358"/>
                <a:ext cx="1897329" cy="1897328"/>
              </a:xfrm>
              <a:custGeom>
                <a:rect b="b" l="l" r="r" t="t"/>
                <a:pathLst>
                  <a:path extrusionOk="0" h="1897328" w="1897329">
                    <a:moveTo>
                      <a:pt x="325075" y="1897329"/>
                    </a:moveTo>
                    <a:cubicBezTo>
                      <a:pt x="-108358" y="1463895"/>
                      <a:pt x="-108358" y="758509"/>
                      <a:pt x="325075" y="325075"/>
                    </a:cubicBezTo>
                    <a:cubicBezTo>
                      <a:pt x="758509" y="-108358"/>
                      <a:pt x="1463895" y="-108358"/>
                      <a:pt x="1897329" y="325075"/>
                    </a:cubicBezTo>
                    <a:lnTo>
                      <a:pt x="1879061" y="343343"/>
                    </a:lnTo>
                    <a:cubicBezTo>
                      <a:pt x="1455623" y="-80095"/>
                      <a:pt x="766782" y="-80095"/>
                      <a:pt x="343343" y="343343"/>
                    </a:cubicBezTo>
                    <a:cubicBezTo>
                      <a:pt x="-80095" y="766782"/>
                      <a:pt x="-80095" y="1455623"/>
                      <a:pt x="343343" y="1879061"/>
                    </a:cubicBezTo>
                    <a:lnTo>
                      <a:pt x="325075" y="1897329"/>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76" name="Google Shape;1476;p325"/>
          <p:cNvGrpSpPr/>
          <p:nvPr/>
        </p:nvGrpSpPr>
        <p:grpSpPr>
          <a:xfrm>
            <a:off x="8382568" y="2633499"/>
            <a:ext cx="3734209" cy="4348988"/>
            <a:chOff x="8220766" y="2104904"/>
            <a:chExt cx="3734209" cy="4348988"/>
          </a:xfrm>
        </p:grpSpPr>
        <p:sp>
          <p:nvSpPr>
            <p:cNvPr id="1477" name="Google Shape;1477;p325"/>
            <p:cNvSpPr/>
            <p:nvPr/>
          </p:nvSpPr>
          <p:spPr>
            <a:xfrm>
              <a:off x="8327444" y="2343939"/>
              <a:ext cx="2456010" cy="1899871"/>
            </a:xfrm>
            <a:custGeom>
              <a:rect b="b" l="l" r="r" t="t"/>
              <a:pathLst>
                <a:path extrusionOk="0" h="1899871" w="2456010">
                  <a:moveTo>
                    <a:pt x="2456011" y="1899871"/>
                  </a:moveTo>
                  <a:lnTo>
                    <a:pt x="2430160" y="1899871"/>
                  </a:lnTo>
                  <a:lnTo>
                    <a:pt x="2430160" y="919604"/>
                  </a:lnTo>
                  <a:lnTo>
                    <a:pt x="0" y="919604"/>
                  </a:lnTo>
                  <a:lnTo>
                    <a:pt x="0" y="0"/>
                  </a:lnTo>
                  <a:lnTo>
                    <a:pt x="25851" y="0"/>
                  </a:lnTo>
                  <a:lnTo>
                    <a:pt x="25851" y="893753"/>
                  </a:lnTo>
                  <a:lnTo>
                    <a:pt x="2456011" y="893753"/>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25"/>
            <p:cNvSpPr/>
            <p:nvPr/>
          </p:nvSpPr>
          <p:spPr>
            <a:xfrm>
              <a:off x="9895734" y="4467851"/>
              <a:ext cx="1749590" cy="1749591"/>
            </a:xfrm>
            <a:custGeom>
              <a:rect b="b" l="l" r="r" t="t"/>
              <a:pathLst>
                <a:path extrusionOk="0" h="1749591" w="1749590">
                  <a:moveTo>
                    <a:pt x="874795" y="0"/>
                  </a:moveTo>
                  <a:cubicBezTo>
                    <a:pt x="391728" y="0"/>
                    <a:pt x="0" y="391728"/>
                    <a:pt x="0" y="874795"/>
                  </a:cubicBezTo>
                  <a:cubicBezTo>
                    <a:pt x="0" y="1357863"/>
                    <a:pt x="391728" y="1749591"/>
                    <a:pt x="874795" y="1749591"/>
                  </a:cubicBezTo>
                  <a:cubicBezTo>
                    <a:pt x="1357863" y="1749591"/>
                    <a:pt x="1749591" y="1357863"/>
                    <a:pt x="1749591" y="874795"/>
                  </a:cubicBezTo>
                  <a:cubicBezTo>
                    <a:pt x="1749591" y="391555"/>
                    <a:pt x="1357863" y="0"/>
                    <a:pt x="874795" y="0"/>
                  </a:cubicBezTo>
                  <a:close/>
                  <a:moveTo>
                    <a:pt x="874795" y="1731840"/>
                  </a:moveTo>
                  <a:cubicBezTo>
                    <a:pt x="401379" y="1731840"/>
                    <a:pt x="17751" y="1348040"/>
                    <a:pt x="17751" y="874795"/>
                  </a:cubicBezTo>
                  <a:cubicBezTo>
                    <a:pt x="17751" y="401379"/>
                    <a:pt x="401550" y="17751"/>
                    <a:pt x="874795" y="17751"/>
                  </a:cubicBezTo>
                  <a:cubicBezTo>
                    <a:pt x="1348212" y="17751"/>
                    <a:pt x="1731839" y="401551"/>
                    <a:pt x="1731839" y="874795"/>
                  </a:cubicBezTo>
                  <a:cubicBezTo>
                    <a:pt x="1731839" y="1348040"/>
                    <a:pt x="1348212" y="1731840"/>
                    <a:pt x="874795" y="1731840"/>
                  </a:cubicBezTo>
                  <a:close/>
                </a:path>
              </a:pathLst>
            </a:custGeom>
            <a:solidFill>
              <a:srgbClr val="FFFFFF">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9" name="Google Shape;1479;p325"/>
            <p:cNvGrpSpPr/>
            <p:nvPr/>
          </p:nvGrpSpPr>
          <p:grpSpPr>
            <a:xfrm>
              <a:off x="8220766" y="2104904"/>
              <a:ext cx="239207" cy="239207"/>
              <a:chOff x="8243068" y="2104904"/>
              <a:chExt cx="239207" cy="239207"/>
            </a:xfrm>
          </p:grpSpPr>
          <p:sp>
            <p:nvSpPr>
              <p:cNvPr id="1480" name="Google Shape;1480;p325"/>
              <p:cNvSpPr/>
              <p:nvPr/>
            </p:nvSpPr>
            <p:spPr>
              <a:xfrm>
                <a:off x="8243068"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7CB3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25"/>
              <p:cNvSpPr/>
              <p:nvPr/>
            </p:nvSpPr>
            <p:spPr>
              <a:xfrm>
                <a:off x="8243068"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EBB56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2" name="Google Shape;1482;p325"/>
            <p:cNvGrpSpPr/>
            <p:nvPr/>
          </p:nvGrpSpPr>
          <p:grpSpPr>
            <a:xfrm>
              <a:off x="9659456" y="4158200"/>
              <a:ext cx="2295519" cy="2295692"/>
              <a:chOff x="9681758" y="4158200"/>
              <a:chExt cx="2295519" cy="2295692"/>
            </a:xfrm>
          </p:grpSpPr>
          <p:sp>
            <p:nvSpPr>
              <p:cNvPr id="1483" name="Google Shape;1483;p325"/>
              <p:cNvSpPr/>
              <p:nvPr/>
            </p:nvSpPr>
            <p:spPr>
              <a:xfrm>
                <a:off x="9954916" y="4158200"/>
                <a:ext cx="2022361" cy="2022361"/>
              </a:xfrm>
              <a:custGeom>
                <a:rect b="b" l="l" r="r" t="t"/>
                <a:pathLst>
                  <a:path extrusionOk="0" h="2022361" w="2022361">
                    <a:moveTo>
                      <a:pt x="1675830" y="2022361"/>
                    </a:moveTo>
                    <a:lnTo>
                      <a:pt x="1553985" y="1900517"/>
                    </a:lnTo>
                    <a:cubicBezTo>
                      <a:pt x="1948816" y="1505687"/>
                      <a:pt x="1948816" y="863206"/>
                      <a:pt x="1553985" y="468376"/>
                    </a:cubicBezTo>
                    <a:cubicBezTo>
                      <a:pt x="1159156" y="73546"/>
                      <a:pt x="516674" y="73546"/>
                      <a:pt x="121844" y="468376"/>
                    </a:cubicBezTo>
                    <a:lnTo>
                      <a:pt x="0" y="346532"/>
                    </a:lnTo>
                    <a:cubicBezTo>
                      <a:pt x="462042" y="-115511"/>
                      <a:pt x="1213787" y="-115511"/>
                      <a:pt x="1675830" y="346532"/>
                    </a:cubicBezTo>
                    <a:cubicBezTo>
                      <a:pt x="2137872" y="808574"/>
                      <a:pt x="2137872" y="1560319"/>
                      <a:pt x="1675830" y="2022361"/>
                    </a:cubicBezTo>
                    <a:close/>
                  </a:path>
                </a:pathLst>
              </a:custGeom>
              <a:solidFill>
                <a:srgbClr val="E5A1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25"/>
              <p:cNvSpPr/>
              <p:nvPr/>
            </p:nvSpPr>
            <p:spPr>
              <a:xfrm>
                <a:off x="9681758" y="4556434"/>
                <a:ext cx="1897285" cy="1897458"/>
              </a:xfrm>
              <a:custGeom>
                <a:rect b="b" l="l" r="r" t="t"/>
                <a:pathLst>
                  <a:path extrusionOk="0" h="1897458" w="1897285">
                    <a:moveTo>
                      <a:pt x="1111073" y="1897458"/>
                    </a:moveTo>
                    <a:cubicBezTo>
                      <a:pt x="826368" y="1897458"/>
                      <a:pt x="541664" y="1789057"/>
                      <a:pt x="325033" y="1572426"/>
                    </a:cubicBezTo>
                    <a:cubicBezTo>
                      <a:pt x="115295" y="1362689"/>
                      <a:pt x="0" y="1083671"/>
                      <a:pt x="0" y="786213"/>
                    </a:cubicBezTo>
                    <a:cubicBezTo>
                      <a:pt x="0" y="488927"/>
                      <a:pt x="115468" y="209737"/>
                      <a:pt x="325033" y="0"/>
                    </a:cubicBezTo>
                    <a:lnTo>
                      <a:pt x="343301" y="18268"/>
                    </a:lnTo>
                    <a:cubicBezTo>
                      <a:pt x="138561" y="223007"/>
                      <a:pt x="25679" y="495821"/>
                      <a:pt x="25679" y="786041"/>
                    </a:cubicBezTo>
                    <a:cubicBezTo>
                      <a:pt x="25679" y="1076433"/>
                      <a:pt x="138389" y="1349074"/>
                      <a:pt x="343301" y="1553813"/>
                    </a:cubicBezTo>
                    <a:cubicBezTo>
                      <a:pt x="766739" y="1977252"/>
                      <a:pt x="1455580" y="1977252"/>
                      <a:pt x="1879018" y="1553813"/>
                    </a:cubicBezTo>
                    <a:lnTo>
                      <a:pt x="1897286" y="1572081"/>
                    </a:lnTo>
                    <a:cubicBezTo>
                      <a:pt x="1680483" y="1789057"/>
                      <a:pt x="1395778" y="1897458"/>
                      <a:pt x="1111073" y="1897458"/>
                    </a:cubicBez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85" name="Google Shape;1485;p325"/>
          <p:cNvGrpSpPr/>
          <p:nvPr/>
        </p:nvGrpSpPr>
        <p:grpSpPr>
          <a:xfrm>
            <a:off x="8723972" y="2633499"/>
            <a:ext cx="6164930" cy="4422749"/>
            <a:chOff x="8562170" y="2104904"/>
            <a:chExt cx="6164930" cy="4422749"/>
          </a:xfrm>
        </p:grpSpPr>
        <p:sp>
          <p:nvSpPr>
            <p:cNvPr id="1486" name="Google Shape;1486;p325"/>
            <p:cNvSpPr/>
            <p:nvPr/>
          </p:nvSpPr>
          <p:spPr>
            <a:xfrm>
              <a:off x="8668849" y="2343939"/>
              <a:ext cx="4886170" cy="1899871"/>
            </a:xfrm>
            <a:custGeom>
              <a:rect b="b" l="l" r="r" t="t"/>
              <a:pathLst>
                <a:path extrusionOk="0" h="1899871" w="4886170">
                  <a:moveTo>
                    <a:pt x="4886171" y="1899871"/>
                  </a:moveTo>
                  <a:lnTo>
                    <a:pt x="4860320" y="1899871"/>
                  </a:lnTo>
                  <a:lnTo>
                    <a:pt x="4860320" y="602327"/>
                  </a:lnTo>
                  <a:lnTo>
                    <a:pt x="0" y="602327"/>
                  </a:lnTo>
                  <a:lnTo>
                    <a:pt x="0" y="0"/>
                  </a:lnTo>
                  <a:lnTo>
                    <a:pt x="25851" y="0"/>
                  </a:lnTo>
                  <a:lnTo>
                    <a:pt x="25851" y="576476"/>
                  </a:lnTo>
                  <a:lnTo>
                    <a:pt x="4886171" y="576476"/>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25"/>
            <p:cNvSpPr/>
            <p:nvPr/>
          </p:nvSpPr>
          <p:spPr>
            <a:xfrm>
              <a:off x="12667298" y="4467851"/>
              <a:ext cx="1749591" cy="1749591"/>
            </a:xfrm>
            <a:custGeom>
              <a:rect b="b" l="l" r="r" t="t"/>
              <a:pathLst>
                <a:path extrusionOk="0" h="1749591" w="1749591">
                  <a:moveTo>
                    <a:pt x="874796" y="0"/>
                  </a:moveTo>
                  <a:cubicBezTo>
                    <a:pt x="391727" y="0"/>
                    <a:pt x="0" y="391728"/>
                    <a:pt x="0" y="874795"/>
                  </a:cubicBezTo>
                  <a:cubicBezTo>
                    <a:pt x="0" y="1357863"/>
                    <a:pt x="391727" y="1749591"/>
                    <a:pt x="874796" y="1749591"/>
                  </a:cubicBezTo>
                  <a:cubicBezTo>
                    <a:pt x="1357864" y="1749591"/>
                    <a:pt x="1749591" y="1357863"/>
                    <a:pt x="1749591" y="874795"/>
                  </a:cubicBezTo>
                  <a:cubicBezTo>
                    <a:pt x="1749591" y="391555"/>
                    <a:pt x="1357864" y="0"/>
                    <a:pt x="874796" y="0"/>
                  </a:cubicBezTo>
                  <a:close/>
                  <a:moveTo>
                    <a:pt x="874796" y="1731840"/>
                  </a:moveTo>
                  <a:cubicBezTo>
                    <a:pt x="401379" y="1731840"/>
                    <a:pt x="17751" y="1348040"/>
                    <a:pt x="17751" y="874795"/>
                  </a:cubicBezTo>
                  <a:cubicBezTo>
                    <a:pt x="17751" y="401379"/>
                    <a:pt x="401551" y="17751"/>
                    <a:pt x="874796" y="17751"/>
                  </a:cubicBezTo>
                  <a:cubicBezTo>
                    <a:pt x="1348212" y="17751"/>
                    <a:pt x="1731840" y="401551"/>
                    <a:pt x="1731840" y="874795"/>
                  </a:cubicBezTo>
                  <a:cubicBezTo>
                    <a:pt x="1731840" y="1348040"/>
                    <a:pt x="1348040" y="1731840"/>
                    <a:pt x="874796" y="1731840"/>
                  </a:cubicBezTo>
                  <a:close/>
                </a:path>
              </a:pathLst>
            </a:custGeom>
            <a:solidFill>
              <a:srgbClr val="FFFFFF">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8" name="Google Shape;1488;p325"/>
            <p:cNvGrpSpPr/>
            <p:nvPr/>
          </p:nvGrpSpPr>
          <p:grpSpPr>
            <a:xfrm>
              <a:off x="8562170" y="2104904"/>
              <a:ext cx="239207" cy="239207"/>
              <a:chOff x="8584472" y="2104904"/>
              <a:chExt cx="239207" cy="239207"/>
            </a:xfrm>
          </p:grpSpPr>
          <p:sp>
            <p:nvSpPr>
              <p:cNvPr id="1489" name="Google Shape;1489;p325"/>
              <p:cNvSpPr/>
              <p:nvPr/>
            </p:nvSpPr>
            <p:spPr>
              <a:xfrm>
                <a:off x="8584472" y="2104904"/>
                <a:ext cx="239207" cy="239207"/>
              </a:xfrm>
              <a:custGeom>
                <a:rect b="b" l="l" r="r" t="t"/>
                <a:pathLst>
                  <a:path extrusionOk="0" h="239207" w="239207">
                    <a:moveTo>
                      <a:pt x="239208" y="119604"/>
                    </a:moveTo>
                    <a:cubicBezTo>
                      <a:pt x="239208" y="185659"/>
                      <a:pt x="185659" y="239207"/>
                      <a:pt x="119604" y="239207"/>
                    </a:cubicBezTo>
                    <a:cubicBezTo>
                      <a:pt x="53549" y="239207"/>
                      <a:pt x="0" y="185659"/>
                      <a:pt x="0" y="119604"/>
                    </a:cubicBezTo>
                    <a:cubicBezTo>
                      <a:pt x="0" y="53548"/>
                      <a:pt x="53549" y="0"/>
                      <a:pt x="119604" y="0"/>
                    </a:cubicBezTo>
                    <a:cubicBezTo>
                      <a:pt x="185659" y="0"/>
                      <a:pt x="239208" y="53548"/>
                      <a:pt x="239208" y="119604"/>
                    </a:cubicBezTo>
                    <a:close/>
                  </a:path>
                </a:pathLst>
              </a:custGeom>
              <a:solidFill>
                <a:srgbClr val="C0CA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25"/>
              <p:cNvSpPr/>
              <p:nvPr/>
            </p:nvSpPr>
            <p:spPr>
              <a:xfrm>
                <a:off x="8584472" y="2104904"/>
                <a:ext cx="239207" cy="239207"/>
              </a:xfrm>
              <a:custGeom>
                <a:rect b="b" l="l" r="r" t="t"/>
                <a:pathLst>
                  <a:path extrusionOk="0" h="239207" w="239207">
                    <a:moveTo>
                      <a:pt x="239208" y="119604"/>
                    </a:moveTo>
                    <a:cubicBezTo>
                      <a:pt x="239208" y="185659"/>
                      <a:pt x="185659" y="239207"/>
                      <a:pt x="119604" y="239207"/>
                    </a:cubicBezTo>
                    <a:cubicBezTo>
                      <a:pt x="53549" y="239207"/>
                      <a:pt x="0" y="185659"/>
                      <a:pt x="0" y="119604"/>
                    </a:cubicBezTo>
                    <a:cubicBezTo>
                      <a:pt x="0" y="53548"/>
                      <a:pt x="53549" y="0"/>
                      <a:pt x="119604" y="0"/>
                    </a:cubicBezTo>
                    <a:cubicBezTo>
                      <a:pt x="185659" y="0"/>
                      <a:pt x="239208" y="53548"/>
                      <a:pt x="239208" y="119604"/>
                    </a:cubicBezTo>
                    <a:close/>
                  </a:path>
                </a:pathLst>
              </a:custGeom>
              <a:solidFill>
                <a:srgbClr val="BEDC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1" name="Google Shape;1491;p325"/>
            <p:cNvGrpSpPr/>
            <p:nvPr/>
          </p:nvGrpSpPr>
          <p:grpSpPr>
            <a:xfrm>
              <a:off x="12357087" y="4230884"/>
              <a:ext cx="2370013" cy="2296769"/>
              <a:chOff x="12379389" y="4230884"/>
              <a:chExt cx="2370013" cy="2296769"/>
            </a:xfrm>
          </p:grpSpPr>
          <p:sp>
            <p:nvSpPr>
              <p:cNvPr id="1492" name="Google Shape;1492;p325"/>
              <p:cNvSpPr/>
              <p:nvPr/>
            </p:nvSpPr>
            <p:spPr>
              <a:xfrm>
                <a:off x="12379389" y="5342647"/>
                <a:ext cx="2370013" cy="1185006"/>
              </a:xfrm>
              <a:custGeom>
                <a:rect b="b" l="l" r="r" t="t"/>
                <a:pathLst>
                  <a:path extrusionOk="0" h="1185006" w="2370013">
                    <a:moveTo>
                      <a:pt x="1185007" y="1185007"/>
                    </a:moveTo>
                    <a:cubicBezTo>
                      <a:pt x="531668" y="1185007"/>
                      <a:pt x="0" y="653339"/>
                      <a:pt x="0" y="0"/>
                    </a:cubicBezTo>
                    <a:lnTo>
                      <a:pt x="172340" y="0"/>
                    </a:lnTo>
                    <a:cubicBezTo>
                      <a:pt x="172340" y="558380"/>
                      <a:pt x="626626" y="1012667"/>
                      <a:pt x="1185007" y="1012667"/>
                    </a:cubicBezTo>
                    <a:cubicBezTo>
                      <a:pt x="1743387" y="1012667"/>
                      <a:pt x="2197674" y="558380"/>
                      <a:pt x="2197674" y="0"/>
                    </a:cubicBezTo>
                    <a:lnTo>
                      <a:pt x="2370014" y="0"/>
                    </a:lnTo>
                    <a:cubicBezTo>
                      <a:pt x="2370014" y="653339"/>
                      <a:pt x="1838346" y="1185007"/>
                      <a:pt x="1185007" y="1185007"/>
                    </a:cubicBezTo>
                    <a:close/>
                  </a:path>
                </a:pathLst>
              </a:custGeom>
              <a:solidFill>
                <a:srgbClr val="A6CF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25"/>
              <p:cNvSpPr/>
              <p:nvPr/>
            </p:nvSpPr>
            <p:spPr>
              <a:xfrm>
                <a:off x="12452633" y="4230884"/>
                <a:ext cx="2223525" cy="1111762"/>
              </a:xfrm>
              <a:custGeom>
                <a:rect b="b" l="l" r="r" t="t"/>
                <a:pathLst>
                  <a:path extrusionOk="0" h="1111762" w="2223525">
                    <a:moveTo>
                      <a:pt x="2223525" y="1111762"/>
                    </a:moveTo>
                    <a:lnTo>
                      <a:pt x="2197674" y="1111762"/>
                    </a:lnTo>
                    <a:cubicBezTo>
                      <a:pt x="2197674" y="513055"/>
                      <a:pt x="1710470" y="25851"/>
                      <a:pt x="1111763" y="25851"/>
                    </a:cubicBezTo>
                    <a:cubicBezTo>
                      <a:pt x="513055" y="25851"/>
                      <a:pt x="25851" y="513055"/>
                      <a:pt x="25851" y="1111762"/>
                    </a:cubicBezTo>
                    <a:lnTo>
                      <a:pt x="0" y="1111762"/>
                    </a:lnTo>
                    <a:cubicBezTo>
                      <a:pt x="0" y="498751"/>
                      <a:pt x="498751" y="0"/>
                      <a:pt x="1111763" y="0"/>
                    </a:cubicBezTo>
                    <a:cubicBezTo>
                      <a:pt x="1724774" y="0"/>
                      <a:pt x="2223525" y="498751"/>
                      <a:pt x="2223525" y="1111762"/>
                    </a:cubicBez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94" name="Google Shape;1494;p325"/>
          <p:cNvSpPr/>
          <p:nvPr/>
        </p:nvSpPr>
        <p:spPr>
          <a:xfrm>
            <a:off x="12721962" y="5352371"/>
            <a:ext cx="1648435" cy="94996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1495" name="Google Shape;1495;p325"/>
          <p:cNvSpPr/>
          <p:nvPr/>
        </p:nvSpPr>
        <p:spPr>
          <a:xfrm>
            <a:off x="10128245" y="5466404"/>
            <a:ext cx="1484140" cy="960719"/>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1496" name="Google Shape;1496;p325"/>
          <p:cNvSpPr/>
          <p:nvPr/>
        </p:nvSpPr>
        <p:spPr>
          <a:xfrm>
            <a:off x="7414086" y="5292086"/>
            <a:ext cx="1435062" cy="992112"/>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1497" name="Google Shape;1497;p325"/>
          <p:cNvSpPr/>
          <p:nvPr/>
        </p:nvSpPr>
        <p:spPr>
          <a:xfrm>
            <a:off x="4655202" y="5484361"/>
            <a:ext cx="1357529" cy="931029"/>
          </a:xfrm>
          <a:prstGeom prst="rect">
            <a:avLst/>
          </a:prstGeom>
          <a:blipFill rotWithShape="1">
            <a:blip r:embed="rId6">
              <a:alphaModFix/>
            </a:blip>
            <a:stretch>
              <a:fillRect b="0" l="0" r="0" t="0"/>
            </a:stretch>
          </a:blip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1498" name="Google Shape;1498;p325"/>
          <p:cNvSpPr/>
          <p:nvPr/>
        </p:nvSpPr>
        <p:spPr>
          <a:xfrm>
            <a:off x="1953920" y="5374849"/>
            <a:ext cx="1334256" cy="992784"/>
          </a:xfrm>
          <a:prstGeom prst="rect">
            <a:avLst/>
          </a:prstGeom>
          <a:blipFill rotWithShape="1">
            <a:blip r:embed="rId7">
              <a:alphaModFix/>
            </a:blip>
            <a:stretch>
              <a:fillRect b="0" l="0" r="0" t="0"/>
            </a:stretch>
          </a:blip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1499" name="Google Shape;1499;p325"/>
          <p:cNvSpPr/>
          <p:nvPr/>
        </p:nvSpPr>
        <p:spPr>
          <a:xfrm>
            <a:off x="4953000" y="948831"/>
            <a:ext cx="6360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326"/>
          <p:cNvSpPr txBox="1"/>
          <p:nvPr>
            <p:ph type="title"/>
          </p:nvPr>
        </p:nvSpPr>
        <p:spPr>
          <a:xfrm>
            <a:off x="-10160" y="362385"/>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a:solidFill>
                  <a:srgbClr val="3F3F3F"/>
                </a:solidFill>
              </a:rPr>
              <a:t>Environmental Controls: Fire</a:t>
            </a:r>
            <a:endParaRPr>
              <a:solidFill>
                <a:srgbClr val="3F3F3F"/>
              </a:solidFill>
            </a:endParaRPr>
          </a:p>
        </p:txBody>
      </p:sp>
      <p:sp>
        <p:nvSpPr>
          <p:cNvPr id="1505" name="Google Shape;1505;p326"/>
          <p:cNvSpPr txBox="1"/>
          <p:nvPr/>
        </p:nvSpPr>
        <p:spPr>
          <a:xfrm>
            <a:off x="2189479" y="1353214"/>
            <a:ext cx="11877000" cy="677400"/>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table given below indicates the types of fires and the corresponding extinguishing methods.</a:t>
            </a:r>
            <a:endParaRPr b="0" i="0" sz="2200" u="none" cap="none" strike="noStrike">
              <a:solidFill>
                <a:srgbClr val="3F3F3F"/>
              </a:solidFill>
              <a:latin typeface="Open Sans"/>
              <a:ea typeface="Open Sans"/>
              <a:cs typeface="Open Sans"/>
              <a:sym typeface="Open Sans"/>
            </a:endParaRPr>
          </a:p>
        </p:txBody>
      </p:sp>
      <p:graphicFrame>
        <p:nvGraphicFramePr>
          <p:cNvPr id="1506" name="Google Shape;1506;p326"/>
          <p:cNvGraphicFramePr/>
          <p:nvPr/>
        </p:nvGraphicFramePr>
        <p:xfrm>
          <a:off x="2005740" y="2497584"/>
          <a:ext cx="3000000" cy="3000000"/>
        </p:xfrm>
        <a:graphic>
          <a:graphicData uri="http://schemas.openxmlformats.org/drawingml/2006/table">
            <a:tbl>
              <a:tblPr>
                <a:noFill/>
                <a:tableStyleId>{436F4C31-F3C4-4819-9751-A1D41B19AAD6}</a:tableStyleId>
              </a:tblPr>
              <a:tblGrid>
                <a:gridCol w="1301875"/>
                <a:gridCol w="5161775"/>
                <a:gridCol w="5780875"/>
              </a:tblGrid>
              <a:tr h="625600">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SemiBold"/>
                          <a:ea typeface="Open Sans SemiBold"/>
                          <a:cs typeface="Open Sans SemiBold"/>
                          <a:sym typeface="Open Sans SemiBold"/>
                        </a:rPr>
                        <a:t>Class</a:t>
                      </a:r>
                      <a:endParaRPr sz="2200" u="none" cap="none" strike="noStrike">
                        <a:solidFill>
                          <a:schemeClr val="lt1"/>
                        </a:solidFill>
                        <a:latin typeface="Open Sans SemiBold"/>
                        <a:ea typeface="Open Sans SemiBold"/>
                        <a:cs typeface="Open Sans SemiBold"/>
                        <a:sym typeface="Open Sans SemiBold"/>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4"/>
                    </a:solidFill>
                  </a:tcPr>
                </a:tc>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SemiBold"/>
                          <a:ea typeface="Open Sans SemiBold"/>
                          <a:cs typeface="Open Sans SemiBold"/>
                          <a:sym typeface="Open Sans SemiBold"/>
                        </a:rPr>
                        <a:t>Description (Fuel)</a:t>
                      </a:r>
                      <a:endParaRPr sz="2200" u="none" cap="none" strike="noStrike">
                        <a:solidFill>
                          <a:schemeClr val="lt1"/>
                        </a:solidFill>
                        <a:latin typeface="Open Sans SemiBold"/>
                        <a:ea typeface="Open Sans SemiBold"/>
                        <a:cs typeface="Open Sans SemiBold"/>
                        <a:sym typeface="Open Sans SemiBold"/>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4"/>
                    </a:solidFill>
                  </a:tcPr>
                </a:tc>
                <a:tc>
                  <a:txBody>
                    <a:bodyPr/>
                    <a:lstStyle/>
                    <a:p>
                      <a:pPr indent="0" lvl="0" marL="0" marR="0" rtl="0" algn="ctr">
                        <a:lnSpc>
                          <a:spcPct val="100000"/>
                        </a:lnSpc>
                        <a:spcBef>
                          <a:spcPts val="0"/>
                        </a:spcBef>
                        <a:spcAft>
                          <a:spcPts val="0"/>
                        </a:spcAft>
                        <a:buNone/>
                      </a:pPr>
                      <a:r>
                        <a:rPr lang="en-US" sz="2200" u="none" cap="none" strike="noStrike">
                          <a:solidFill>
                            <a:schemeClr val="lt1"/>
                          </a:solidFill>
                          <a:latin typeface="Open Sans SemiBold"/>
                          <a:ea typeface="Open Sans SemiBold"/>
                          <a:cs typeface="Open Sans SemiBold"/>
                          <a:sym typeface="Open Sans SemiBold"/>
                        </a:rPr>
                        <a:t>Extinguishing Method</a:t>
                      </a:r>
                      <a:endParaRPr sz="2200" u="none" cap="none" strike="noStrike">
                        <a:solidFill>
                          <a:schemeClr val="lt1"/>
                        </a:solidFill>
                        <a:latin typeface="Open Sans SemiBold"/>
                        <a:ea typeface="Open Sans SemiBold"/>
                        <a:cs typeface="Open Sans SemiBold"/>
                        <a:sym typeface="Open Sans SemiBold"/>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4"/>
                    </a:solidFill>
                  </a:tcPr>
                </a:tc>
              </a:tr>
              <a:tr h="848375">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A</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Common combustibles, such as paper, wood, and clothing</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Water, Foam</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848375">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B</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Burnable fuels, such as gasoline or oil</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Inert Gas, CO2</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625600">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C</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Electrical fires, such as computers and electronics</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3F3F3F"/>
                        </a:buClr>
                        <a:buSzPts val="2200"/>
                        <a:buFont typeface="Arial"/>
                        <a:buNone/>
                      </a:pPr>
                      <a:r>
                        <a:rPr lang="en-US" sz="2200" u="none" cap="none" strike="noStrike">
                          <a:solidFill>
                            <a:srgbClr val="3F3F3F"/>
                          </a:solidFill>
                          <a:latin typeface="Open Sans"/>
                          <a:ea typeface="Open Sans"/>
                          <a:cs typeface="Open Sans"/>
                          <a:sym typeface="Open Sans"/>
                        </a:rPr>
                        <a:t>Inert Gas, CO2</a:t>
                      </a:r>
                      <a:endParaRPr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(Note: Most important step - Turn off the electricity first)</a:t>
                      </a:r>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848375">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D</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Special fires, such as chemical or metal</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Dry Powder</a:t>
                      </a:r>
                      <a:endParaRPr/>
                    </a:p>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(May require total immersion or other special techniques)</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848375">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K</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Commercial kitchens</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2200" u="none" cap="none" strike="noStrike">
                          <a:solidFill>
                            <a:srgbClr val="3F3F3F"/>
                          </a:solidFill>
                          <a:latin typeface="Open Sans"/>
                          <a:ea typeface="Open Sans"/>
                          <a:cs typeface="Open Sans"/>
                          <a:sym typeface="Open Sans"/>
                        </a:rPr>
                        <a:t>Wet chemical</a:t>
                      </a:r>
                      <a:endParaRPr sz="2200" u="none" cap="none" strike="noStrike">
                        <a:solidFill>
                          <a:srgbClr val="3F3F3F"/>
                        </a:solidFill>
                        <a:latin typeface="Open Sans"/>
                        <a:ea typeface="Open Sans"/>
                        <a:cs typeface="Open Sans"/>
                        <a:sym typeface="Open Sans"/>
                      </a:endParaRPr>
                    </a:p>
                  </a:txBody>
                  <a:tcPr marT="45725" marB="45725" marR="91450" marL="9145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chemeClr val="lt1"/>
                    </a:solidFill>
                  </a:tcPr>
                </a:tc>
              </a:tr>
            </a:tbl>
          </a:graphicData>
        </a:graphic>
      </p:graphicFrame>
      <p:sp>
        <p:nvSpPr>
          <p:cNvPr id="1507" name="Google Shape;1507;p326"/>
          <p:cNvSpPr/>
          <p:nvPr/>
        </p:nvSpPr>
        <p:spPr>
          <a:xfrm>
            <a:off x="4953000" y="948831"/>
            <a:ext cx="6360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327"/>
          <p:cNvSpPr txBox="1"/>
          <p:nvPr>
            <p:ph type="title"/>
          </p:nvPr>
        </p:nvSpPr>
        <p:spPr>
          <a:xfrm>
            <a:off x="-10160" y="387148"/>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a:solidFill>
                  <a:srgbClr val="3F3F3F"/>
                </a:solidFill>
              </a:rPr>
              <a:t>Water-Based Suppression System</a:t>
            </a:r>
            <a:endParaRPr>
              <a:solidFill>
                <a:srgbClr val="3F3F3F"/>
              </a:solidFill>
            </a:endParaRPr>
          </a:p>
        </p:txBody>
      </p:sp>
      <p:sp>
        <p:nvSpPr>
          <p:cNvPr id="1513" name="Google Shape;1513;p327"/>
          <p:cNvSpPr/>
          <p:nvPr/>
        </p:nvSpPr>
        <p:spPr>
          <a:xfrm>
            <a:off x="943511" y="1661639"/>
            <a:ext cx="14719869" cy="1576861"/>
          </a:xfrm>
          <a:prstGeom prst="roundRect">
            <a:avLst>
              <a:gd fmla="val 4437" name="adj"/>
            </a:avLst>
          </a:prstGeom>
          <a:solidFill>
            <a:srgbClr val="ADCADD"/>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514" name="Google Shape;1514;p327"/>
          <p:cNvSpPr txBox="1"/>
          <p:nvPr/>
        </p:nvSpPr>
        <p:spPr>
          <a:xfrm>
            <a:off x="1183437" y="2247635"/>
            <a:ext cx="2401323" cy="456443"/>
          </a:xfrm>
          <a:prstGeom prst="rect">
            <a:avLst/>
          </a:prstGeom>
          <a:noFill/>
          <a:ln>
            <a:noFill/>
          </a:ln>
        </p:spPr>
        <p:txBody>
          <a:bodyPr anchorCtr="0" anchor="ctr" bIns="45700" lIns="91425" spcFirstLastPara="1" rIns="91425" wrap="square" tIns="45700">
            <a:noAutofit/>
          </a:bodyPr>
          <a:lstStyle/>
          <a:p>
            <a:pPr indent="1905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Wet Pipe</a:t>
            </a:r>
            <a:endParaRPr b="1" i="0" sz="2200" u="none" cap="none" strike="noStrike">
              <a:solidFill>
                <a:srgbClr val="3F3F3F"/>
              </a:solidFill>
              <a:latin typeface="Open Sans"/>
              <a:ea typeface="Open Sans"/>
              <a:cs typeface="Open Sans"/>
              <a:sym typeface="Open Sans"/>
            </a:endParaRPr>
          </a:p>
        </p:txBody>
      </p:sp>
      <p:sp>
        <p:nvSpPr>
          <p:cNvPr id="1515" name="Google Shape;1515;p327"/>
          <p:cNvSpPr/>
          <p:nvPr/>
        </p:nvSpPr>
        <p:spPr>
          <a:xfrm>
            <a:off x="3667508" y="1715990"/>
            <a:ext cx="11937676" cy="1477064"/>
          </a:xfrm>
          <a:prstGeom prst="roundRect">
            <a:avLst>
              <a:gd fmla="val 4909"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516" name="Google Shape;1516;p327"/>
          <p:cNvSpPr txBox="1"/>
          <p:nvPr/>
        </p:nvSpPr>
        <p:spPr>
          <a:xfrm>
            <a:off x="3707479" y="1814412"/>
            <a:ext cx="11955901" cy="1127448"/>
          </a:xfrm>
          <a:prstGeom prst="rect">
            <a:avLst/>
          </a:prstGeom>
          <a:noFill/>
          <a:ln>
            <a:noFill/>
          </a:ln>
        </p:spPr>
        <p:txBody>
          <a:bodyPr anchorCtr="0" anchor="t" bIns="45700" lIns="91425" spcFirstLastPara="1" rIns="91425" wrap="square" tIns="45700">
            <a:spAutoFit/>
          </a:bodyPr>
          <a:lstStyle/>
          <a:p>
            <a:pPr indent="-342900" lvl="0" marL="342900" marR="542925"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Always full of water, usually discharged by temperature control sensors</a:t>
            </a:r>
            <a:endParaRPr b="0" i="0" sz="2200" u="none" cap="none" strike="noStrike">
              <a:solidFill>
                <a:srgbClr val="3F3F3F"/>
              </a:solidFill>
              <a:latin typeface="Open Sans"/>
              <a:ea typeface="Open Sans"/>
              <a:cs typeface="Open Sans"/>
              <a:sym typeface="Open Sans"/>
            </a:endParaRPr>
          </a:p>
          <a:p>
            <a:pPr indent="-342900" lvl="0" marL="342900" marR="542925"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Also called closed-head systems</a:t>
            </a:r>
            <a:endParaRPr b="0" i="0" sz="2200" u="none" cap="none" strike="noStrike">
              <a:solidFill>
                <a:srgbClr val="3F3F3F"/>
              </a:solidFill>
              <a:latin typeface="Open Sans"/>
              <a:ea typeface="Open Sans"/>
              <a:cs typeface="Open Sans"/>
              <a:sym typeface="Open Sans"/>
            </a:endParaRPr>
          </a:p>
        </p:txBody>
      </p:sp>
      <p:sp>
        <p:nvSpPr>
          <p:cNvPr id="1517" name="Google Shape;1517;p327"/>
          <p:cNvSpPr/>
          <p:nvPr/>
        </p:nvSpPr>
        <p:spPr>
          <a:xfrm>
            <a:off x="943411" y="3380338"/>
            <a:ext cx="14719394" cy="1576834"/>
          </a:xfrm>
          <a:prstGeom prst="roundRect">
            <a:avLst>
              <a:gd fmla="val 4437" name="adj"/>
            </a:avLst>
          </a:prstGeom>
          <a:solidFill>
            <a:srgbClr val="F8BFBE"/>
          </a:solidFill>
          <a:ln cap="flat" cmpd="sng" w="9525">
            <a:solidFill>
              <a:srgbClr val="E9AF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518" name="Google Shape;1518;p327"/>
          <p:cNvSpPr txBox="1"/>
          <p:nvPr/>
        </p:nvSpPr>
        <p:spPr>
          <a:xfrm>
            <a:off x="1183476" y="3867217"/>
            <a:ext cx="2401245" cy="616830"/>
          </a:xfrm>
          <a:prstGeom prst="rect">
            <a:avLst/>
          </a:prstGeom>
          <a:noFill/>
          <a:ln>
            <a:noFill/>
          </a:ln>
        </p:spPr>
        <p:txBody>
          <a:bodyPr anchorCtr="0" anchor="ctr" bIns="45700" lIns="91425" spcFirstLastPara="1" rIns="91425" wrap="square" tIns="45700">
            <a:noAutofit/>
          </a:bodyPr>
          <a:lstStyle/>
          <a:p>
            <a:pPr indent="1905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Dry Pipe</a:t>
            </a:r>
            <a:endParaRPr/>
          </a:p>
        </p:txBody>
      </p:sp>
      <p:sp>
        <p:nvSpPr>
          <p:cNvPr id="1519" name="Google Shape;1519;p327"/>
          <p:cNvSpPr/>
          <p:nvPr/>
        </p:nvSpPr>
        <p:spPr>
          <a:xfrm>
            <a:off x="3667319" y="3434688"/>
            <a:ext cx="11937865" cy="1477039"/>
          </a:xfrm>
          <a:prstGeom prst="roundRect">
            <a:avLst>
              <a:gd fmla="val 4909"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520" name="Google Shape;1520;p327"/>
          <p:cNvSpPr txBox="1"/>
          <p:nvPr/>
        </p:nvSpPr>
        <p:spPr>
          <a:xfrm>
            <a:off x="3707479" y="3556435"/>
            <a:ext cx="11955901" cy="1127448"/>
          </a:xfrm>
          <a:prstGeom prst="rect">
            <a:avLst/>
          </a:prstGeom>
          <a:noFill/>
          <a:ln>
            <a:noFill/>
          </a:ln>
        </p:spPr>
        <p:txBody>
          <a:bodyPr anchorCtr="0" anchor="t" bIns="45700" lIns="91425" spcFirstLastPara="1" rIns="91425" wrap="square" tIns="45700">
            <a:spAutoFit/>
          </a:bodyPr>
          <a:lstStyle/>
          <a:p>
            <a:pPr indent="-342900" lvl="0" marL="342900" marR="60325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Water is not stored in the pipe, instead, it contains compressed air</a:t>
            </a:r>
            <a:endParaRPr b="0" i="0" sz="2200" u="none" cap="none" strike="noStrike">
              <a:solidFill>
                <a:srgbClr val="3F3F3F"/>
              </a:solidFill>
              <a:latin typeface="Open Sans"/>
              <a:ea typeface="Open Sans"/>
              <a:cs typeface="Open Sans"/>
              <a:sym typeface="Open Sans"/>
            </a:endParaRPr>
          </a:p>
          <a:p>
            <a:pPr indent="-342900" lvl="0" marL="342900" marR="60325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Opening the water valve causes water to fill the pipes and discharge</a:t>
            </a:r>
            <a:endParaRPr b="0" i="0" sz="2200" u="none" cap="none" strike="noStrike">
              <a:solidFill>
                <a:srgbClr val="3F3F3F"/>
              </a:solidFill>
              <a:latin typeface="Open Sans"/>
              <a:ea typeface="Open Sans"/>
              <a:cs typeface="Open Sans"/>
              <a:sym typeface="Open Sans"/>
            </a:endParaRPr>
          </a:p>
        </p:txBody>
      </p:sp>
      <p:sp>
        <p:nvSpPr>
          <p:cNvPr id="1521" name="Google Shape;1521;p327"/>
          <p:cNvSpPr/>
          <p:nvPr/>
        </p:nvSpPr>
        <p:spPr>
          <a:xfrm>
            <a:off x="943510" y="5117429"/>
            <a:ext cx="14719869" cy="1720252"/>
          </a:xfrm>
          <a:prstGeom prst="roundRect">
            <a:avLst>
              <a:gd fmla="val 4437" name="adj"/>
            </a:avLst>
          </a:prstGeom>
          <a:solidFill>
            <a:srgbClr val="EBC6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3F3F3F"/>
              </a:solidFill>
              <a:latin typeface="Calibri"/>
              <a:ea typeface="Calibri"/>
              <a:cs typeface="Calibri"/>
              <a:sym typeface="Calibri"/>
            </a:endParaRPr>
          </a:p>
        </p:txBody>
      </p:sp>
      <p:sp>
        <p:nvSpPr>
          <p:cNvPr id="1522" name="Google Shape;1522;p327"/>
          <p:cNvSpPr txBox="1"/>
          <p:nvPr/>
        </p:nvSpPr>
        <p:spPr>
          <a:xfrm>
            <a:off x="1183437" y="5808822"/>
            <a:ext cx="2401323" cy="3401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Preaction</a:t>
            </a:r>
            <a:endParaRPr b="1" i="0" sz="2200" u="none" cap="none" strike="noStrike">
              <a:solidFill>
                <a:srgbClr val="3F3F3F"/>
              </a:solidFill>
              <a:latin typeface="Open Sans"/>
              <a:ea typeface="Open Sans"/>
              <a:cs typeface="Open Sans"/>
              <a:sym typeface="Open Sans"/>
            </a:endParaRPr>
          </a:p>
        </p:txBody>
      </p:sp>
      <p:sp>
        <p:nvSpPr>
          <p:cNvPr id="1523" name="Google Shape;1523;p327"/>
          <p:cNvSpPr/>
          <p:nvPr/>
        </p:nvSpPr>
        <p:spPr>
          <a:xfrm>
            <a:off x="3667506" y="5166222"/>
            <a:ext cx="11937679" cy="1630921"/>
          </a:xfrm>
          <a:prstGeom prst="roundRect">
            <a:avLst>
              <a:gd fmla="val 4909"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3F3F3F"/>
              </a:solidFill>
              <a:latin typeface="Calibri"/>
              <a:ea typeface="Calibri"/>
              <a:cs typeface="Calibri"/>
              <a:sym typeface="Calibri"/>
            </a:endParaRPr>
          </a:p>
        </p:txBody>
      </p:sp>
      <p:sp>
        <p:nvSpPr>
          <p:cNvPr id="1524" name="Google Shape;1524;p327"/>
          <p:cNvSpPr/>
          <p:nvPr/>
        </p:nvSpPr>
        <p:spPr>
          <a:xfrm>
            <a:off x="942928" y="7122160"/>
            <a:ext cx="14719395" cy="1251486"/>
          </a:xfrm>
          <a:prstGeom prst="roundRect">
            <a:avLst>
              <a:gd fmla="val 4437" name="adj"/>
            </a:avLst>
          </a:prstGeom>
          <a:solidFill>
            <a:srgbClr val="F9DEC9"/>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1800" u="none" cap="none" strike="noStrike">
              <a:solidFill>
                <a:srgbClr val="3F3F3F"/>
              </a:solidFill>
              <a:latin typeface="Calibri"/>
              <a:ea typeface="Calibri"/>
              <a:cs typeface="Calibri"/>
              <a:sym typeface="Calibri"/>
            </a:endParaRPr>
          </a:p>
        </p:txBody>
      </p:sp>
      <p:sp>
        <p:nvSpPr>
          <p:cNvPr id="1525" name="Google Shape;1525;p327"/>
          <p:cNvSpPr txBox="1"/>
          <p:nvPr/>
        </p:nvSpPr>
        <p:spPr>
          <a:xfrm>
            <a:off x="1183476" y="7528373"/>
            <a:ext cx="2401245" cy="413483"/>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Deluge</a:t>
            </a:r>
            <a:endParaRPr b="1" i="0" sz="2200" u="none" cap="none" strike="noStrike">
              <a:solidFill>
                <a:srgbClr val="3F3F3F"/>
              </a:solidFill>
              <a:latin typeface="Open Sans"/>
              <a:ea typeface="Open Sans"/>
              <a:cs typeface="Open Sans"/>
              <a:sym typeface="Open Sans"/>
            </a:endParaRPr>
          </a:p>
        </p:txBody>
      </p:sp>
      <p:sp>
        <p:nvSpPr>
          <p:cNvPr id="1526" name="Google Shape;1526;p327"/>
          <p:cNvSpPr/>
          <p:nvPr/>
        </p:nvSpPr>
        <p:spPr>
          <a:xfrm>
            <a:off x="3667305" y="7177165"/>
            <a:ext cx="11937880" cy="1140124"/>
          </a:xfrm>
          <a:prstGeom prst="roundRect">
            <a:avLst>
              <a:gd fmla="val 4909"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1800" u="none" cap="none" strike="noStrike">
              <a:solidFill>
                <a:srgbClr val="3F3F3F"/>
              </a:solidFill>
              <a:latin typeface="Calibri"/>
              <a:ea typeface="Calibri"/>
              <a:cs typeface="Calibri"/>
              <a:sym typeface="Calibri"/>
            </a:endParaRPr>
          </a:p>
        </p:txBody>
      </p:sp>
      <p:sp>
        <p:nvSpPr>
          <p:cNvPr id="1527" name="Google Shape;1527;p327"/>
          <p:cNvSpPr txBox="1"/>
          <p:nvPr/>
        </p:nvSpPr>
        <p:spPr>
          <a:xfrm>
            <a:off x="3707478" y="7163368"/>
            <a:ext cx="11897706" cy="1037680"/>
          </a:xfrm>
          <a:prstGeom prst="rect">
            <a:avLst/>
          </a:prstGeom>
          <a:noFill/>
          <a:ln>
            <a:noFill/>
          </a:ln>
        </p:spPr>
        <p:txBody>
          <a:bodyPr anchorCtr="0" anchor="t" bIns="45700" lIns="91425" spcFirstLastPara="1" rIns="91425" wrap="square" tIns="45700">
            <a:spAutoFit/>
          </a:bodyPr>
          <a:lstStyle/>
          <a:p>
            <a:pPr indent="-342900" lvl="0" marL="342900" marR="68199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Another form of dry pipe system that uses larger pipes and can deliver a significantly larger volume of water</a:t>
            </a:r>
            <a:endParaRPr b="0" i="0" sz="2400" u="none" cap="none" strike="noStrike">
              <a:solidFill>
                <a:srgbClr val="3F3F3F"/>
              </a:solidFill>
              <a:latin typeface="Arial"/>
              <a:ea typeface="Arial"/>
              <a:cs typeface="Arial"/>
              <a:sym typeface="Arial"/>
            </a:endParaRPr>
          </a:p>
        </p:txBody>
      </p:sp>
      <p:sp>
        <p:nvSpPr>
          <p:cNvPr id="1528" name="Google Shape;1528;p327"/>
          <p:cNvSpPr txBox="1"/>
          <p:nvPr/>
        </p:nvSpPr>
        <p:spPr>
          <a:xfrm>
            <a:off x="3738475" y="5062549"/>
            <a:ext cx="11955902" cy="1737368"/>
          </a:xfrm>
          <a:prstGeom prst="rect">
            <a:avLst/>
          </a:prstGeom>
          <a:noFill/>
          <a:ln>
            <a:noFill/>
          </a:ln>
        </p:spPr>
        <p:txBody>
          <a:bodyPr anchorCtr="0" anchor="t" bIns="91425" lIns="91425" spcFirstLastPara="1" rIns="91425" wrap="square" tIns="91425">
            <a:spAutoFit/>
          </a:bodyPr>
          <a:lstStyle/>
          <a:p>
            <a:pPr indent="-342900" lvl="0" marL="3429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Combination of wet and dry pipe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Water is not held in the pipes until the fire is detected</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Released only after the sprinkler head activation triggers are melted by sufficient heat </a:t>
            </a:r>
            <a:endParaRPr b="0" i="0" sz="2200" u="none" cap="none" strike="noStrike">
              <a:solidFill>
                <a:srgbClr val="3F3F3F"/>
              </a:solidFill>
              <a:latin typeface="Open Sans"/>
              <a:ea typeface="Open Sans"/>
              <a:cs typeface="Open Sans"/>
              <a:sym typeface="Open Sans"/>
            </a:endParaRPr>
          </a:p>
        </p:txBody>
      </p:sp>
      <p:sp>
        <p:nvSpPr>
          <p:cNvPr id="1529" name="Google Shape;1529;p327"/>
          <p:cNvSpPr/>
          <p:nvPr/>
        </p:nvSpPr>
        <p:spPr>
          <a:xfrm>
            <a:off x="4445000" y="973594"/>
            <a:ext cx="7374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328"/>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sz="2912"/>
              <a:t>Gas</a:t>
            </a:r>
            <a:r>
              <a:rPr lang="en-US"/>
              <a:t> Suppression</a:t>
            </a:r>
            <a:endParaRPr/>
          </a:p>
        </p:txBody>
      </p:sp>
      <p:sp>
        <p:nvSpPr>
          <p:cNvPr id="1535" name="Google Shape;1535;p328"/>
          <p:cNvSpPr/>
          <p:nvPr/>
        </p:nvSpPr>
        <p:spPr>
          <a:xfrm>
            <a:off x="6299200" y="898149"/>
            <a:ext cx="36672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6" name="Google Shape;1536;p328"/>
          <p:cNvSpPr txBox="1"/>
          <p:nvPr/>
        </p:nvSpPr>
        <p:spPr>
          <a:xfrm>
            <a:off x="1970121" y="1561925"/>
            <a:ext cx="12315757" cy="769401"/>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Gas suppression is more efficient than water suppression as it quickly reduces oxygen levels, effectively extinguishing fires without collateral damage to sensitive equipment.</a:t>
            </a:r>
            <a:endParaRPr b="0" i="0" sz="2200" u="none" cap="none" strike="noStrike">
              <a:solidFill>
                <a:srgbClr val="3F3F3F"/>
              </a:solidFill>
              <a:latin typeface="Arial"/>
              <a:ea typeface="Arial"/>
              <a:cs typeface="Arial"/>
              <a:sym typeface="Arial"/>
            </a:endParaRPr>
          </a:p>
        </p:txBody>
      </p:sp>
      <p:sp>
        <p:nvSpPr>
          <p:cNvPr id="1537" name="Google Shape;1537;p328"/>
          <p:cNvSpPr/>
          <p:nvPr/>
        </p:nvSpPr>
        <p:spPr>
          <a:xfrm>
            <a:off x="3541124" y="2901987"/>
            <a:ext cx="10301664" cy="1576861"/>
          </a:xfrm>
          <a:prstGeom prst="roundRect">
            <a:avLst>
              <a:gd fmla="val 4437" name="adj"/>
            </a:avLst>
          </a:prstGeom>
          <a:solidFill>
            <a:srgbClr val="ADCADD"/>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538" name="Google Shape;1538;p328"/>
          <p:cNvSpPr txBox="1"/>
          <p:nvPr/>
        </p:nvSpPr>
        <p:spPr>
          <a:xfrm>
            <a:off x="3781049" y="3487983"/>
            <a:ext cx="2401323" cy="456443"/>
          </a:xfrm>
          <a:prstGeom prst="rect">
            <a:avLst/>
          </a:prstGeom>
          <a:noFill/>
          <a:ln>
            <a:noFill/>
          </a:ln>
        </p:spPr>
        <p:txBody>
          <a:bodyPr anchorCtr="0" anchor="ctr" bIns="45700" lIns="91425" spcFirstLastPara="1" rIns="91425" wrap="square" tIns="45700">
            <a:noAutofit/>
          </a:bodyPr>
          <a:lstStyle/>
          <a:p>
            <a:pPr indent="1905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Usage safety</a:t>
            </a:r>
            <a:endParaRPr b="1" i="0" sz="2200" u="none" cap="none" strike="noStrike">
              <a:solidFill>
                <a:srgbClr val="3F3F3F"/>
              </a:solidFill>
              <a:latin typeface="Open Sans"/>
              <a:ea typeface="Open Sans"/>
              <a:cs typeface="Open Sans"/>
              <a:sym typeface="Open Sans"/>
            </a:endParaRPr>
          </a:p>
        </p:txBody>
      </p:sp>
      <p:sp>
        <p:nvSpPr>
          <p:cNvPr id="1539" name="Google Shape;1539;p328"/>
          <p:cNvSpPr/>
          <p:nvPr/>
        </p:nvSpPr>
        <p:spPr>
          <a:xfrm>
            <a:off x="6265120" y="2956338"/>
            <a:ext cx="7402570" cy="1477064"/>
          </a:xfrm>
          <a:prstGeom prst="roundRect">
            <a:avLst>
              <a:gd fmla="val 4909"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540" name="Google Shape;1540;p328"/>
          <p:cNvSpPr txBox="1"/>
          <p:nvPr/>
        </p:nvSpPr>
        <p:spPr>
          <a:xfrm>
            <a:off x="6305092" y="3152035"/>
            <a:ext cx="6915126" cy="999208"/>
          </a:xfrm>
          <a:prstGeom prst="rect">
            <a:avLst/>
          </a:prstGeom>
          <a:noFill/>
          <a:ln>
            <a:noFill/>
          </a:ln>
        </p:spPr>
        <p:txBody>
          <a:bodyPr anchorCtr="0" anchor="t" bIns="45700" lIns="91425" spcFirstLastPara="1" rIns="91425" wrap="square" tIns="45700">
            <a:spAutoFit/>
          </a:bodyPr>
          <a:lstStyle/>
          <a:p>
            <a:pPr indent="0" lvl="0" marL="0" marR="542925" rtl="0" algn="l">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These systems remove oxygen and should not be used in occupied areas to ensure safety.</a:t>
            </a:r>
            <a:endParaRPr b="0" i="0" sz="2200" u="none" cap="none" strike="noStrike">
              <a:solidFill>
                <a:srgbClr val="3F3F3F"/>
              </a:solidFill>
              <a:latin typeface="Open Sans"/>
              <a:ea typeface="Open Sans"/>
              <a:cs typeface="Open Sans"/>
              <a:sym typeface="Open Sans"/>
            </a:endParaRPr>
          </a:p>
        </p:txBody>
      </p:sp>
      <p:sp>
        <p:nvSpPr>
          <p:cNvPr id="1541" name="Google Shape;1541;p328"/>
          <p:cNvSpPr/>
          <p:nvPr/>
        </p:nvSpPr>
        <p:spPr>
          <a:xfrm>
            <a:off x="3541023" y="4620686"/>
            <a:ext cx="10301331" cy="1576834"/>
          </a:xfrm>
          <a:prstGeom prst="roundRect">
            <a:avLst>
              <a:gd fmla="val 4437" name="adj"/>
            </a:avLst>
          </a:prstGeom>
          <a:solidFill>
            <a:srgbClr val="F8BFBE"/>
          </a:solidFill>
          <a:ln cap="flat" cmpd="sng" w="9525">
            <a:solidFill>
              <a:srgbClr val="E9AF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542" name="Google Shape;1542;p328"/>
          <p:cNvSpPr txBox="1"/>
          <p:nvPr/>
        </p:nvSpPr>
        <p:spPr>
          <a:xfrm>
            <a:off x="3781088" y="5107565"/>
            <a:ext cx="2401245" cy="616830"/>
          </a:xfrm>
          <a:prstGeom prst="rect">
            <a:avLst/>
          </a:prstGeom>
          <a:noFill/>
          <a:ln>
            <a:noFill/>
          </a:ln>
        </p:spPr>
        <p:txBody>
          <a:bodyPr anchorCtr="0" anchor="ctr" bIns="45700" lIns="91425" spcFirstLastPara="1" rIns="91425" wrap="square" tIns="45700">
            <a:noAutofit/>
          </a:bodyPr>
          <a:lstStyle/>
          <a:p>
            <a:pPr indent="1905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Environmental concerns</a:t>
            </a:r>
            <a:endParaRPr/>
          </a:p>
        </p:txBody>
      </p:sp>
      <p:sp>
        <p:nvSpPr>
          <p:cNvPr id="1543" name="Google Shape;1543;p328"/>
          <p:cNvSpPr/>
          <p:nvPr/>
        </p:nvSpPr>
        <p:spPr>
          <a:xfrm>
            <a:off x="6264931" y="4675036"/>
            <a:ext cx="7402687" cy="1477039"/>
          </a:xfrm>
          <a:prstGeom prst="roundRect">
            <a:avLst>
              <a:gd fmla="val 4909"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lt1"/>
              </a:buClr>
              <a:buSzPts val="18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544" name="Google Shape;1544;p328"/>
          <p:cNvSpPr txBox="1"/>
          <p:nvPr/>
        </p:nvSpPr>
        <p:spPr>
          <a:xfrm>
            <a:off x="6305092" y="4796783"/>
            <a:ext cx="7362598" cy="999208"/>
          </a:xfrm>
          <a:prstGeom prst="rect">
            <a:avLst/>
          </a:prstGeom>
          <a:noFill/>
          <a:ln>
            <a:noFill/>
          </a:ln>
        </p:spPr>
        <p:txBody>
          <a:bodyPr anchorCtr="0" anchor="t" bIns="45700" lIns="91425" spcFirstLastPara="1" rIns="91425" wrap="square" tIns="45700">
            <a:spAutoFit/>
          </a:bodyPr>
          <a:lstStyle/>
          <a:p>
            <a:pPr indent="0" lvl="0" marL="0" marR="603250" rtl="0" algn="l">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Halon is banned due to its severe environmental impact.</a:t>
            </a:r>
            <a:endParaRPr b="0" i="0" sz="2200" u="none" cap="none" strike="noStrike">
              <a:solidFill>
                <a:srgbClr val="3F3F3F"/>
              </a:solidFill>
              <a:latin typeface="Open Sans"/>
              <a:ea typeface="Open Sans"/>
              <a:cs typeface="Open Sans"/>
              <a:sym typeface="Open Sans"/>
            </a:endParaRPr>
          </a:p>
        </p:txBody>
      </p:sp>
      <p:sp>
        <p:nvSpPr>
          <p:cNvPr id="1545" name="Google Shape;1545;p328"/>
          <p:cNvSpPr/>
          <p:nvPr/>
        </p:nvSpPr>
        <p:spPr>
          <a:xfrm>
            <a:off x="3541123" y="6357777"/>
            <a:ext cx="10301664" cy="1720252"/>
          </a:xfrm>
          <a:prstGeom prst="roundRect">
            <a:avLst>
              <a:gd fmla="val 4437" name="adj"/>
            </a:avLst>
          </a:prstGeom>
          <a:solidFill>
            <a:srgbClr val="EBC6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3F3F3F"/>
              </a:solidFill>
              <a:latin typeface="Calibri"/>
              <a:ea typeface="Calibri"/>
              <a:cs typeface="Calibri"/>
              <a:sym typeface="Calibri"/>
            </a:endParaRPr>
          </a:p>
        </p:txBody>
      </p:sp>
      <p:sp>
        <p:nvSpPr>
          <p:cNvPr id="1546" name="Google Shape;1546;p328"/>
          <p:cNvSpPr txBox="1"/>
          <p:nvPr/>
        </p:nvSpPr>
        <p:spPr>
          <a:xfrm>
            <a:off x="3781049" y="7049170"/>
            <a:ext cx="2401323" cy="3401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Eco-friendly alternatives</a:t>
            </a:r>
            <a:endParaRPr b="1" i="0" sz="2200" u="none" cap="none" strike="noStrike">
              <a:solidFill>
                <a:srgbClr val="3F3F3F"/>
              </a:solidFill>
              <a:latin typeface="Open Sans"/>
              <a:ea typeface="Open Sans"/>
              <a:cs typeface="Open Sans"/>
              <a:sym typeface="Open Sans"/>
            </a:endParaRPr>
          </a:p>
        </p:txBody>
      </p:sp>
      <p:sp>
        <p:nvSpPr>
          <p:cNvPr id="1547" name="Google Shape;1547;p328"/>
          <p:cNvSpPr/>
          <p:nvPr/>
        </p:nvSpPr>
        <p:spPr>
          <a:xfrm>
            <a:off x="6265119" y="6406570"/>
            <a:ext cx="7402572" cy="1630921"/>
          </a:xfrm>
          <a:prstGeom prst="roundRect">
            <a:avLst>
              <a:gd fmla="val 4909" name="adj"/>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3F3F3F"/>
              </a:solidFill>
              <a:latin typeface="Calibri"/>
              <a:ea typeface="Calibri"/>
              <a:cs typeface="Calibri"/>
              <a:sym typeface="Calibri"/>
            </a:endParaRPr>
          </a:p>
        </p:txBody>
      </p:sp>
      <p:sp>
        <p:nvSpPr>
          <p:cNvPr id="1548" name="Google Shape;1548;p328"/>
          <p:cNvSpPr txBox="1"/>
          <p:nvPr/>
        </p:nvSpPr>
        <p:spPr>
          <a:xfrm>
            <a:off x="6330489" y="6687094"/>
            <a:ext cx="6748795" cy="70221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FM200, NAF-S-III, Argon, Inergen</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329"/>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2191" lvl="0" marL="0" rtl="0" algn="ctr">
              <a:lnSpc>
                <a:spcPct val="90000"/>
              </a:lnSpc>
              <a:spcBef>
                <a:spcPts val="0"/>
              </a:spcBef>
              <a:spcAft>
                <a:spcPts val="0"/>
              </a:spcAft>
              <a:buSzPts val="4400"/>
              <a:buNone/>
            </a:pPr>
            <a:r>
              <a:rPr lang="en-US"/>
              <a:t>Motion Detectors</a:t>
            </a:r>
            <a:endParaRPr/>
          </a:p>
        </p:txBody>
      </p:sp>
      <p:sp>
        <p:nvSpPr>
          <p:cNvPr id="1554" name="Google Shape;1554;p329"/>
          <p:cNvSpPr/>
          <p:nvPr/>
        </p:nvSpPr>
        <p:spPr>
          <a:xfrm>
            <a:off x="6034919" y="2344849"/>
            <a:ext cx="4552545" cy="1971799"/>
          </a:xfrm>
          <a:prstGeom prst="roundRect">
            <a:avLst>
              <a:gd fmla="val 16667" name="adj"/>
            </a:avLst>
          </a:prstGeom>
          <a:solidFill>
            <a:srgbClr val="CFE2F3"/>
          </a:solidFill>
          <a:ln cap="flat" cmpd="sng" w="9525">
            <a:solidFill>
              <a:srgbClr val="0FCF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Monitors significant changes in heat levels within a monitored area</a:t>
            </a:r>
            <a:endParaRPr/>
          </a:p>
        </p:txBody>
      </p:sp>
      <p:sp>
        <p:nvSpPr>
          <p:cNvPr id="1555" name="Google Shape;1555;p329"/>
          <p:cNvSpPr/>
          <p:nvPr/>
        </p:nvSpPr>
        <p:spPr>
          <a:xfrm>
            <a:off x="6034920" y="5828761"/>
            <a:ext cx="4552544" cy="2035431"/>
          </a:xfrm>
          <a:prstGeom prst="roundRect">
            <a:avLst>
              <a:gd fmla="val 16667" name="adj"/>
            </a:avLst>
          </a:prstGeom>
          <a:solidFill>
            <a:srgbClr val="A4C2F4"/>
          </a:solid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Monitors changes in visible light levels within a monitored area</a:t>
            </a:r>
            <a:endParaRPr/>
          </a:p>
        </p:txBody>
      </p:sp>
      <p:sp>
        <p:nvSpPr>
          <p:cNvPr id="1556" name="Google Shape;1556;p329"/>
          <p:cNvSpPr/>
          <p:nvPr/>
        </p:nvSpPr>
        <p:spPr>
          <a:xfrm>
            <a:off x="758756" y="2389835"/>
            <a:ext cx="4552545" cy="1970325"/>
          </a:xfrm>
          <a:prstGeom prst="roundRect">
            <a:avLst>
              <a:gd fmla="val 16667" name="adj"/>
            </a:avLst>
          </a:prstGeom>
          <a:solidFill>
            <a:srgbClr val="F9DEC9"/>
          </a:solidFill>
          <a:ln cap="flat" cmpd="sng" w="9525">
            <a:solidFill>
              <a:srgbClr val="F9DE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Monitors significant changes in infrared lighting patterns within a monitored area</a:t>
            </a:r>
            <a:endParaRPr/>
          </a:p>
        </p:txBody>
      </p:sp>
      <p:sp>
        <p:nvSpPr>
          <p:cNvPr id="1557" name="Google Shape;1557;p329"/>
          <p:cNvSpPr/>
          <p:nvPr/>
        </p:nvSpPr>
        <p:spPr>
          <a:xfrm>
            <a:off x="758757" y="5848880"/>
            <a:ext cx="4552544" cy="2015312"/>
          </a:xfrm>
          <a:prstGeom prst="roundRect">
            <a:avLst>
              <a:gd fmla="val 16667" name="adj"/>
            </a:avLst>
          </a:prstGeom>
          <a:solidFill>
            <a:srgbClr val="FFD966"/>
          </a:solidFill>
          <a:ln cap="flat" cmpd="sng" w="9525">
            <a:solidFill>
              <a:srgbClr val="E4B3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Monitors changes in the electrical or magnetic fields surrounding a monitored object</a:t>
            </a:r>
            <a:endParaRPr/>
          </a:p>
        </p:txBody>
      </p:sp>
      <p:sp>
        <p:nvSpPr>
          <p:cNvPr id="1558" name="Google Shape;1558;p329"/>
          <p:cNvSpPr/>
          <p:nvPr/>
        </p:nvSpPr>
        <p:spPr>
          <a:xfrm>
            <a:off x="11142604" y="2344848"/>
            <a:ext cx="4552545" cy="1971800"/>
          </a:xfrm>
          <a:prstGeom prst="roundRect">
            <a:avLst>
              <a:gd fmla="val 16667" name="adj"/>
            </a:avLst>
          </a:prstGeom>
          <a:solidFill>
            <a:srgbClr val="92D050"/>
          </a:solidFill>
          <a:ln cap="flat" cmpd="sng" w="9525">
            <a:solidFill>
              <a:srgbClr val="0FCF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Emits and detects changes in ultrasonic waves within a monitored area</a:t>
            </a:r>
            <a:endParaRPr/>
          </a:p>
        </p:txBody>
      </p:sp>
      <p:sp>
        <p:nvSpPr>
          <p:cNvPr id="1559" name="Google Shape;1559;p329"/>
          <p:cNvSpPr/>
          <p:nvPr/>
        </p:nvSpPr>
        <p:spPr>
          <a:xfrm>
            <a:off x="11142606" y="5768474"/>
            <a:ext cx="4552543" cy="2126795"/>
          </a:xfrm>
          <a:prstGeom prst="roundRect">
            <a:avLst>
              <a:gd fmla="val 16667" name="adj"/>
            </a:avLst>
          </a:prstGeom>
          <a:solidFill>
            <a:srgbClr val="CFE2F3"/>
          </a:solidFill>
          <a:ln cap="flat" cmpd="sng" w="9525">
            <a:solidFill>
              <a:srgbClr val="0FCF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Listens for abnormal sounds within a monitored area</a:t>
            </a:r>
            <a:endParaRPr/>
          </a:p>
        </p:txBody>
      </p:sp>
      <p:sp>
        <p:nvSpPr>
          <p:cNvPr id="1560" name="Google Shape;1560;p329"/>
          <p:cNvSpPr/>
          <p:nvPr/>
        </p:nvSpPr>
        <p:spPr>
          <a:xfrm>
            <a:off x="6197600" y="890466"/>
            <a:ext cx="38696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1" name="Google Shape;1561;p329"/>
          <p:cNvSpPr txBox="1"/>
          <p:nvPr/>
        </p:nvSpPr>
        <p:spPr>
          <a:xfrm>
            <a:off x="2347327" y="1679485"/>
            <a:ext cx="1375402" cy="430847"/>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Infrared</a:t>
            </a:r>
            <a:endParaRPr b="1" i="0" sz="2200" u="none" cap="none" strike="noStrike">
              <a:solidFill>
                <a:srgbClr val="3F3F3F"/>
              </a:solidFill>
              <a:latin typeface="Arial"/>
              <a:ea typeface="Arial"/>
              <a:cs typeface="Arial"/>
              <a:sym typeface="Arial"/>
            </a:endParaRPr>
          </a:p>
        </p:txBody>
      </p:sp>
      <p:sp>
        <p:nvSpPr>
          <p:cNvPr id="1562" name="Google Shape;1562;p329"/>
          <p:cNvSpPr txBox="1"/>
          <p:nvPr/>
        </p:nvSpPr>
        <p:spPr>
          <a:xfrm>
            <a:off x="7395861" y="1679484"/>
            <a:ext cx="1830660" cy="430847"/>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Heat-based</a:t>
            </a:r>
            <a:endParaRPr b="1" i="0" sz="2200" u="none" cap="none" strike="noStrike">
              <a:solidFill>
                <a:srgbClr val="3F3F3F"/>
              </a:solidFill>
              <a:latin typeface="Arial"/>
              <a:ea typeface="Arial"/>
              <a:cs typeface="Arial"/>
              <a:sym typeface="Arial"/>
            </a:endParaRPr>
          </a:p>
        </p:txBody>
      </p:sp>
      <p:sp>
        <p:nvSpPr>
          <p:cNvPr id="1563" name="Google Shape;1563;p329"/>
          <p:cNvSpPr txBox="1"/>
          <p:nvPr/>
        </p:nvSpPr>
        <p:spPr>
          <a:xfrm>
            <a:off x="12311328" y="1679483"/>
            <a:ext cx="2215099" cy="769401"/>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Wave pattern</a:t>
            </a:r>
            <a:endParaRPr b="1" i="0" sz="2200" u="none" cap="none" strike="noStrike">
              <a:solidFill>
                <a:srgbClr val="3F3F3F"/>
              </a:solidFill>
              <a:latin typeface="Arial"/>
              <a:ea typeface="Arial"/>
              <a:cs typeface="Arial"/>
              <a:sym typeface="Arial"/>
            </a:endParaRPr>
          </a:p>
        </p:txBody>
      </p:sp>
      <p:sp>
        <p:nvSpPr>
          <p:cNvPr id="1564" name="Google Shape;1564;p329"/>
          <p:cNvSpPr txBox="1"/>
          <p:nvPr/>
        </p:nvSpPr>
        <p:spPr>
          <a:xfrm>
            <a:off x="2028165" y="5127548"/>
            <a:ext cx="2013726" cy="430847"/>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Capacitance</a:t>
            </a:r>
            <a:endParaRPr/>
          </a:p>
        </p:txBody>
      </p:sp>
      <p:sp>
        <p:nvSpPr>
          <p:cNvPr id="1565" name="Google Shape;1565;p329"/>
          <p:cNvSpPr txBox="1"/>
          <p:nvPr/>
        </p:nvSpPr>
        <p:spPr>
          <a:xfrm>
            <a:off x="7295175" y="5127547"/>
            <a:ext cx="2215099" cy="769401"/>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Photoelectric</a:t>
            </a:r>
            <a:endParaRPr/>
          </a:p>
        </p:txBody>
      </p:sp>
      <p:sp>
        <p:nvSpPr>
          <p:cNvPr id="1566" name="Google Shape;1566;p329"/>
          <p:cNvSpPr txBox="1"/>
          <p:nvPr/>
        </p:nvSpPr>
        <p:spPr>
          <a:xfrm>
            <a:off x="12271607" y="5127546"/>
            <a:ext cx="2436609" cy="769401"/>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Passive audio</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33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a:t>Alarm Types</a:t>
            </a:r>
            <a:endParaRPr/>
          </a:p>
        </p:txBody>
      </p:sp>
      <p:sp>
        <p:nvSpPr>
          <p:cNvPr id="1572" name="Google Shape;1572;p330"/>
          <p:cNvSpPr/>
          <p:nvPr/>
        </p:nvSpPr>
        <p:spPr>
          <a:xfrm>
            <a:off x="5063723" y="1568729"/>
            <a:ext cx="7784567" cy="1618488"/>
          </a:xfrm>
          <a:prstGeom prst="roundRect">
            <a:avLst>
              <a:gd fmla="val 7505" name="adj"/>
            </a:avLst>
          </a:prstGeom>
          <a:solidFill>
            <a:srgbClr val="FFE6CD"/>
          </a:solidFill>
          <a:ln cap="flat" cmpd="sng" w="19050">
            <a:solidFill>
              <a:srgbClr val="EE7700"/>
            </a:solidFill>
            <a:prstDash val="solid"/>
            <a:round/>
            <a:headEnd len="sm" w="sm" type="none"/>
            <a:tailEnd len="sm" w="sm" type="none"/>
          </a:ln>
        </p:spPr>
        <p:txBody>
          <a:bodyPr anchorCtr="0" anchor="ctr" bIns="60950" lIns="91425" spcFirstLastPara="1" rIns="12190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30"/>
          <p:cNvSpPr/>
          <p:nvPr/>
        </p:nvSpPr>
        <p:spPr>
          <a:xfrm>
            <a:off x="3121642" y="1356895"/>
            <a:ext cx="2011680" cy="2011680"/>
          </a:xfrm>
          <a:prstGeom prst="roundRect">
            <a:avLst>
              <a:gd fmla="val 5273" name="adj"/>
            </a:avLst>
          </a:prstGeom>
          <a:solidFill>
            <a:srgbClr val="F2F2F2"/>
          </a:solidFill>
          <a:ln cap="flat" cmpd="sng" w="38100">
            <a:solidFill>
              <a:srgbClr val="EE77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sp>
        <p:nvSpPr>
          <p:cNvPr id="1574" name="Google Shape;1574;p330"/>
          <p:cNvSpPr/>
          <p:nvPr/>
        </p:nvSpPr>
        <p:spPr>
          <a:xfrm>
            <a:off x="2957126" y="4038111"/>
            <a:ext cx="8101421" cy="1614212"/>
          </a:xfrm>
          <a:prstGeom prst="roundRect">
            <a:avLst>
              <a:gd fmla="val 8114" name="adj"/>
            </a:avLst>
          </a:prstGeom>
          <a:solidFill>
            <a:srgbClr val="CAE7F6"/>
          </a:solidFill>
          <a:ln cap="flat" cmpd="sng" w="19050">
            <a:solidFill>
              <a:srgbClr val="4CAEDF"/>
            </a:solidFill>
            <a:prstDash val="solid"/>
            <a:round/>
            <a:headEnd len="sm" w="sm" type="none"/>
            <a:tailEnd len="sm" w="sm" type="none"/>
          </a:ln>
        </p:spPr>
        <p:txBody>
          <a:bodyPr anchorCtr="0" anchor="ctr" bIns="60950" lIns="91425" spcFirstLastPara="1" rIns="12190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30"/>
          <p:cNvSpPr/>
          <p:nvPr/>
        </p:nvSpPr>
        <p:spPr>
          <a:xfrm>
            <a:off x="10926550" y="3839377"/>
            <a:ext cx="2011680" cy="2011680"/>
          </a:xfrm>
          <a:prstGeom prst="roundRect">
            <a:avLst>
              <a:gd fmla="val 5273" name="adj"/>
            </a:avLst>
          </a:prstGeom>
          <a:solidFill>
            <a:srgbClr val="F2F2F2"/>
          </a:solidFill>
          <a:ln cap="flat" cmpd="sng" w="38100">
            <a:solidFill>
              <a:srgbClr val="4CAED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t/>
            </a:r>
            <a:endParaRPr b="1" i="0" sz="2400" u="none" cap="none" strike="noStrike">
              <a:solidFill>
                <a:srgbClr val="000000"/>
              </a:solidFill>
              <a:latin typeface="Calibri"/>
              <a:ea typeface="Calibri"/>
              <a:cs typeface="Calibri"/>
              <a:sym typeface="Calibri"/>
            </a:endParaRPr>
          </a:p>
        </p:txBody>
      </p:sp>
      <p:sp>
        <p:nvSpPr>
          <p:cNvPr id="1576" name="Google Shape;1576;p330"/>
          <p:cNvSpPr/>
          <p:nvPr/>
        </p:nvSpPr>
        <p:spPr>
          <a:xfrm>
            <a:off x="4887100" y="6604060"/>
            <a:ext cx="7936442" cy="1694808"/>
          </a:xfrm>
          <a:prstGeom prst="roundRect">
            <a:avLst>
              <a:gd fmla="val 10412" name="adj"/>
            </a:avLst>
          </a:prstGeom>
          <a:solidFill>
            <a:srgbClr val="FFC3B9"/>
          </a:solidFill>
          <a:ln cap="flat" cmpd="sng" w="19050">
            <a:solidFill>
              <a:srgbClr val="FF9381"/>
            </a:solidFill>
            <a:prstDash val="solid"/>
            <a:round/>
            <a:headEnd len="sm" w="sm" type="none"/>
            <a:tailEnd len="sm" w="sm" type="none"/>
          </a:ln>
        </p:spPr>
        <p:txBody>
          <a:bodyPr anchorCtr="0" anchor="ctr" bIns="60950" lIns="91425" spcFirstLastPara="1" rIns="121900" wrap="square" tIns="60950">
            <a:noAutofit/>
          </a:bodyPr>
          <a:lstStyle/>
          <a:p>
            <a:pPr indent="0" lvl="0" marL="166688"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30"/>
          <p:cNvSpPr/>
          <p:nvPr/>
        </p:nvSpPr>
        <p:spPr>
          <a:xfrm>
            <a:off x="3111276" y="6420520"/>
            <a:ext cx="2011680" cy="2011680"/>
          </a:xfrm>
          <a:prstGeom prst="roundRect">
            <a:avLst>
              <a:gd fmla="val 5273" name="adj"/>
            </a:avLst>
          </a:prstGeom>
          <a:solidFill>
            <a:srgbClr val="F2F2F2"/>
          </a:solidFill>
          <a:ln cap="flat" cmpd="sng" w="38100">
            <a:solidFill>
              <a:srgbClr val="FF938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t/>
            </a:r>
            <a:endParaRPr b="1" i="0" sz="2400" u="none" cap="none" strike="noStrike">
              <a:solidFill>
                <a:srgbClr val="000000"/>
              </a:solidFill>
              <a:latin typeface="Calibri"/>
              <a:ea typeface="Calibri"/>
              <a:cs typeface="Calibri"/>
              <a:sym typeface="Calibri"/>
            </a:endParaRPr>
          </a:p>
        </p:txBody>
      </p:sp>
      <p:pic>
        <p:nvPicPr>
          <p:cNvPr id="1578" name="Google Shape;1578;p330"/>
          <p:cNvPicPr preferRelativeResize="0"/>
          <p:nvPr/>
        </p:nvPicPr>
        <p:blipFill rotWithShape="1">
          <a:blip r:embed="rId3">
            <a:alphaModFix/>
          </a:blip>
          <a:srcRect b="0" l="0" r="0" t="0"/>
          <a:stretch/>
        </p:blipFill>
        <p:spPr>
          <a:xfrm>
            <a:off x="3245798" y="1486491"/>
            <a:ext cx="1752488" cy="1752488"/>
          </a:xfrm>
          <a:prstGeom prst="rect">
            <a:avLst/>
          </a:prstGeom>
          <a:noFill/>
          <a:ln>
            <a:noFill/>
          </a:ln>
        </p:spPr>
      </p:pic>
      <p:sp>
        <p:nvSpPr>
          <p:cNvPr id="1579" name="Google Shape;1579;p330"/>
          <p:cNvSpPr txBox="1"/>
          <p:nvPr/>
        </p:nvSpPr>
        <p:spPr>
          <a:xfrm>
            <a:off x="5159761" y="1616397"/>
            <a:ext cx="8098413" cy="14926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b="1" i="0" lang="en-US" sz="2200" u="none" cap="none" strike="noStrike">
                <a:solidFill>
                  <a:srgbClr val="3F3F3F"/>
                </a:solidFill>
                <a:latin typeface="Open Sans"/>
                <a:ea typeface="Open Sans"/>
                <a:cs typeface="Open Sans"/>
                <a:sym typeface="Open Sans"/>
              </a:rPr>
              <a:t>Deterrent</a:t>
            </a:r>
            <a:endParaRPr/>
          </a:p>
          <a:p>
            <a:pPr indent="-342900" lvl="0" marL="472500" marR="0" rtl="0" algn="l">
              <a:lnSpc>
                <a:spcPct val="100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Alarms that trigger deterrent actions </a:t>
            </a:r>
            <a:endParaRPr/>
          </a:p>
          <a:p>
            <a:pPr indent="-342900" lvl="0" marL="472500" marR="0" rtl="0" algn="l">
              <a:lnSpc>
                <a:spcPct val="100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goal is to make intrusion attempts more difficult. </a:t>
            </a:r>
            <a:endParaRPr/>
          </a:p>
        </p:txBody>
      </p:sp>
      <p:pic>
        <p:nvPicPr>
          <p:cNvPr id="1580" name="Google Shape;1580;p330"/>
          <p:cNvPicPr preferRelativeResize="0"/>
          <p:nvPr/>
        </p:nvPicPr>
        <p:blipFill rotWithShape="1">
          <a:blip r:embed="rId4">
            <a:alphaModFix/>
          </a:blip>
          <a:srcRect b="0" l="0" r="0" t="0"/>
          <a:stretch/>
        </p:blipFill>
        <p:spPr>
          <a:xfrm>
            <a:off x="11178215" y="4198647"/>
            <a:ext cx="1640347" cy="1293140"/>
          </a:xfrm>
          <a:prstGeom prst="rect">
            <a:avLst/>
          </a:prstGeom>
          <a:noFill/>
          <a:ln>
            <a:noFill/>
          </a:ln>
        </p:spPr>
      </p:pic>
      <p:sp>
        <p:nvSpPr>
          <p:cNvPr id="1581" name="Google Shape;1581;p330"/>
          <p:cNvSpPr txBox="1"/>
          <p:nvPr/>
        </p:nvSpPr>
        <p:spPr>
          <a:xfrm>
            <a:off x="3171881" y="4083889"/>
            <a:ext cx="7639745" cy="14926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b="1" i="0" lang="en-US" sz="2200" u="none" cap="none" strike="noStrike">
                <a:solidFill>
                  <a:srgbClr val="3F3F3F"/>
                </a:solidFill>
                <a:latin typeface="Open Sans"/>
                <a:ea typeface="Open Sans"/>
                <a:cs typeface="Open Sans"/>
                <a:sym typeface="Open Sans"/>
              </a:rPr>
              <a:t>Repellent</a:t>
            </a:r>
            <a:endParaRPr/>
          </a:p>
          <a:p>
            <a:pPr indent="-342900" lvl="0" marL="472500" marR="0" rtl="0" algn="l">
              <a:lnSpc>
                <a:spcPct val="100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Alarms that trigger sound or light </a:t>
            </a:r>
            <a:endParaRPr/>
          </a:p>
          <a:p>
            <a:pPr indent="-342900" lvl="0" marL="472500" marR="0" rtl="0" algn="l">
              <a:lnSpc>
                <a:spcPct val="100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goal is to discourage intruders.</a:t>
            </a:r>
            <a:endParaRPr/>
          </a:p>
        </p:txBody>
      </p:sp>
      <p:pic>
        <p:nvPicPr>
          <p:cNvPr id="1582" name="Google Shape;1582;p330"/>
          <p:cNvPicPr preferRelativeResize="0"/>
          <p:nvPr/>
        </p:nvPicPr>
        <p:blipFill rotWithShape="1">
          <a:blip r:embed="rId5">
            <a:alphaModFix/>
          </a:blip>
          <a:srcRect b="23500" l="18484" r="27051" t="26499"/>
          <a:stretch/>
        </p:blipFill>
        <p:spPr>
          <a:xfrm>
            <a:off x="3334426" y="6925455"/>
            <a:ext cx="1470899" cy="1080413"/>
          </a:xfrm>
          <a:prstGeom prst="rect">
            <a:avLst/>
          </a:prstGeom>
          <a:noFill/>
          <a:ln>
            <a:noFill/>
          </a:ln>
        </p:spPr>
      </p:pic>
      <p:sp>
        <p:nvSpPr>
          <p:cNvPr id="1583" name="Google Shape;1583;p330"/>
          <p:cNvSpPr txBox="1"/>
          <p:nvPr/>
        </p:nvSpPr>
        <p:spPr>
          <a:xfrm>
            <a:off x="5144771" y="6481889"/>
            <a:ext cx="7639745" cy="18312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b="1" i="0" lang="en-US" sz="2200" u="none" cap="none" strike="noStrike">
                <a:solidFill>
                  <a:srgbClr val="3F3F3F"/>
                </a:solidFill>
                <a:latin typeface="Open Sans"/>
                <a:ea typeface="Open Sans"/>
                <a:cs typeface="Open Sans"/>
                <a:sym typeface="Open Sans"/>
              </a:rPr>
              <a:t>Notification</a:t>
            </a:r>
            <a:endParaRPr/>
          </a:p>
          <a:p>
            <a:pPr indent="-342900" lvl="0" marL="472500" marR="0" rtl="0" algn="l">
              <a:lnSpc>
                <a:spcPct val="100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Alarms that trigger notifications to security analyst</a:t>
            </a:r>
            <a:endParaRPr/>
          </a:p>
          <a:p>
            <a:pPr indent="-342900" lvl="0" marL="472500" marR="0" rtl="0" algn="l">
              <a:lnSpc>
                <a:spcPct val="100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Silent from an attacker's perspective, but it gives warning signals to the security team. </a:t>
            </a:r>
            <a:endParaRPr/>
          </a:p>
        </p:txBody>
      </p:sp>
      <p:sp>
        <p:nvSpPr>
          <p:cNvPr id="1584" name="Google Shape;1584;p330"/>
          <p:cNvSpPr/>
          <p:nvPr/>
        </p:nvSpPr>
        <p:spPr>
          <a:xfrm>
            <a:off x="6756401" y="890466"/>
            <a:ext cx="27385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331"/>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90000"/>
              </a:lnSpc>
              <a:spcBef>
                <a:spcPts val="0"/>
              </a:spcBef>
              <a:spcAft>
                <a:spcPts val="0"/>
              </a:spcAft>
              <a:buSzPts val="4400"/>
              <a:buNone/>
            </a:pPr>
            <a:r>
              <a:rPr lang="en-US">
                <a:solidFill>
                  <a:srgbClr val="3F3F3F"/>
                </a:solidFill>
              </a:rPr>
              <a:t>Emanation Security: Protecting Against Electronic Emanations</a:t>
            </a:r>
            <a:endParaRPr/>
          </a:p>
        </p:txBody>
      </p:sp>
      <p:sp>
        <p:nvSpPr>
          <p:cNvPr id="1590" name="Google Shape;1590;p331"/>
          <p:cNvSpPr/>
          <p:nvPr/>
        </p:nvSpPr>
        <p:spPr>
          <a:xfrm>
            <a:off x="3223260" y="1315211"/>
            <a:ext cx="7697724" cy="797053"/>
          </a:xfrm>
          <a:custGeom>
            <a:rect b="b" l="l" r="r" t="t"/>
            <a:pathLst>
              <a:path extrusionOk="0" h="21600" w="21600">
                <a:moveTo>
                  <a:pt x="0" y="3600"/>
                </a:moveTo>
                <a:lnTo>
                  <a:pt x="19" y="2462"/>
                </a:lnTo>
                <a:lnTo>
                  <a:pt x="72" y="1473"/>
                </a:lnTo>
                <a:lnTo>
                  <a:pt x="153" y="694"/>
                </a:lnTo>
                <a:lnTo>
                  <a:pt x="255" y="183"/>
                </a:lnTo>
                <a:lnTo>
                  <a:pt x="373" y="0"/>
                </a:lnTo>
                <a:lnTo>
                  <a:pt x="21227" y="0"/>
                </a:lnTo>
                <a:lnTo>
                  <a:pt x="21345" y="183"/>
                </a:lnTo>
                <a:lnTo>
                  <a:pt x="21447" y="694"/>
                </a:lnTo>
                <a:lnTo>
                  <a:pt x="21528" y="1473"/>
                </a:lnTo>
                <a:lnTo>
                  <a:pt x="21581" y="2462"/>
                </a:lnTo>
                <a:lnTo>
                  <a:pt x="21600" y="3600"/>
                </a:lnTo>
                <a:lnTo>
                  <a:pt x="21600" y="18000"/>
                </a:lnTo>
                <a:lnTo>
                  <a:pt x="21581" y="19138"/>
                </a:lnTo>
                <a:lnTo>
                  <a:pt x="21528" y="20127"/>
                </a:lnTo>
                <a:lnTo>
                  <a:pt x="21447" y="20906"/>
                </a:lnTo>
                <a:lnTo>
                  <a:pt x="21345" y="21417"/>
                </a:lnTo>
                <a:lnTo>
                  <a:pt x="21227" y="21600"/>
                </a:lnTo>
                <a:lnTo>
                  <a:pt x="373" y="21600"/>
                </a:lnTo>
                <a:lnTo>
                  <a:pt x="255" y="21417"/>
                </a:lnTo>
                <a:lnTo>
                  <a:pt x="153" y="20906"/>
                </a:lnTo>
                <a:lnTo>
                  <a:pt x="72" y="20127"/>
                </a:lnTo>
                <a:lnTo>
                  <a:pt x="19" y="19138"/>
                </a:lnTo>
                <a:lnTo>
                  <a:pt x="0" y="18000"/>
                </a:lnTo>
                <a:lnTo>
                  <a:pt x="0" y="3600"/>
                </a:lnTo>
                <a:close/>
              </a:path>
            </a:pathLst>
          </a:custGeom>
          <a:noFill/>
          <a:ln cap="flat" cmpd="sng" w="121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31"/>
          <p:cNvSpPr/>
          <p:nvPr/>
        </p:nvSpPr>
        <p:spPr>
          <a:xfrm>
            <a:off x="2952884" y="7191416"/>
            <a:ext cx="10350230" cy="956104"/>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TEMPEST is a set of standards that protects against electronic eavesdropping by securing electromagnetic emissions.</a:t>
            </a:r>
            <a:endParaRPr b="0" i="0" sz="2200" u="none" cap="none" strike="noStrike">
              <a:solidFill>
                <a:srgbClr val="3F3F3F"/>
              </a:solidFill>
              <a:latin typeface="Open Sans"/>
              <a:ea typeface="Open Sans"/>
              <a:cs typeface="Open Sans"/>
              <a:sym typeface="Open Sans"/>
            </a:endParaRPr>
          </a:p>
        </p:txBody>
      </p:sp>
      <p:pic>
        <p:nvPicPr>
          <p:cNvPr id="1592" name="Google Shape;1592;p331"/>
          <p:cNvPicPr preferRelativeResize="0"/>
          <p:nvPr/>
        </p:nvPicPr>
        <p:blipFill rotWithShape="1">
          <a:blip r:embed="rId3">
            <a:alphaModFix/>
          </a:blip>
          <a:srcRect b="0" l="0" r="0" t="0"/>
          <a:stretch/>
        </p:blipFill>
        <p:spPr>
          <a:xfrm>
            <a:off x="6410505" y="3290382"/>
            <a:ext cx="3434987" cy="3023828"/>
          </a:xfrm>
          <a:prstGeom prst="rect">
            <a:avLst/>
          </a:prstGeom>
          <a:noFill/>
          <a:ln>
            <a:noFill/>
          </a:ln>
        </p:spPr>
      </p:pic>
      <p:sp>
        <p:nvSpPr>
          <p:cNvPr id="1593" name="Google Shape;1593;p331"/>
          <p:cNvSpPr/>
          <p:nvPr/>
        </p:nvSpPr>
        <p:spPr>
          <a:xfrm>
            <a:off x="1970121" y="1561925"/>
            <a:ext cx="12315757" cy="851252"/>
          </a:xfrm>
          <a:prstGeom prst="roundRect">
            <a:avLst>
              <a:gd fmla="val 16667" name="adj"/>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Hardware and electronic devices can emit unintentional electronic signals that, if intercepted, may disclose sensitive information.</a:t>
            </a:r>
            <a:endParaRPr b="0" i="0" sz="2200" u="none" cap="none" strike="noStrike">
              <a:solidFill>
                <a:srgbClr val="3F3F3F"/>
              </a:solidFill>
              <a:latin typeface="Arial"/>
              <a:ea typeface="Arial"/>
              <a:cs typeface="Arial"/>
              <a:sym typeface="Arial"/>
            </a:endParaRPr>
          </a:p>
        </p:txBody>
      </p:sp>
      <p:sp>
        <p:nvSpPr>
          <p:cNvPr id="1594" name="Google Shape;1594;p331"/>
          <p:cNvSpPr/>
          <p:nvPr/>
        </p:nvSpPr>
        <p:spPr>
          <a:xfrm>
            <a:off x="1270000" y="890466"/>
            <a:ext cx="1372203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